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22"/>
  </p:notesMasterIdLst>
  <p:handoutMasterIdLst>
    <p:handoutMasterId r:id="rId123"/>
  </p:handoutMasterIdLst>
  <p:sldIdLst>
    <p:sldId id="346" r:id="rId2"/>
    <p:sldId id="256" r:id="rId3"/>
    <p:sldId id="257" r:id="rId4"/>
    <p:sldId id="258" r:id="rId5"/>
    <p:sldId id="259" r:id="rId6"/>
    <p:sldId id="347" r:id="rId7"/>
    <p:sldId id="335" r:id="rId8"/>
    <p:sldId id="262" r:id="rId9"/>
    <p:sldId id="333" r:id="rId10"/>
    <p:sldId id="348" r:id="rId11"/>
    <p:sldId id="263" r:id="rId12"/>
    <p:sldId id="268" r:id="rId13"/>
    <p:sldId id="350" r:id="rId14"/>
    <p:sldId id="270" r:id="rId15"/>
    <p:sldId id="271" r:id="rId16"/>
    <p:sldId id="272" r:id="rId17"/>
    <p:sldId id="279" r:id="rId18"/>
    <p:sldId id="284" r:id="rId19"/>
    <p:sldId id="285" r:id="rId20"/>
    <p:sldId id="286" r:id="rId21"/>
    <p:sldId id="290" r:id="rId22"/>
    <p:sldId id="473" r:id="rId23"/>
    <p:sldId id="287" r:id="rId24"/>
    <p:sldId id="264" r:id="rId25"/>
    <p:sldId id="288" r:id="rId26"/>
    <p:sldId id="289" r:id="rId27"/>
    <p:sldId id="291" r:id="rId28"/>
    <p:sldId id="293" r:id="rId29"/>
    <p:sldId id="292" r:id="rId30"/>
    <p:sldId id="294" r:id="rId31"/>
    <p:sldId id="295" r:id="rId32"/>
    <p:sldId id="336" r:id="rId33"/>
    <p:sldId id="296" r:id="rId34"/>
    <p:sldId id="297" r:id="rId35"/>
    <p:sldId id="298" r:id="rId36"/>
    <p:sldId id="299" r:id="rId37"/>
    <p:sldId id="301" r:id="rId38"/>
    <p:sldId id="302" r:id="rId39"/>
    <p:sldId id="303" r:id="rId40"/>
    <p:sldId id="351" r:id="rId41"/>
    <p:sldId id="353" r:id="rId42"/>
    <p:sldId id="352" r:id="rId43"/>
    <p:sldId id="337" r:id="rId44"/>
    <p:sldId id="305" r:id="rId45"/>
    <p:sldId id="338" r:id="rId46"/>
    <p:sldId id="306" r:id="rId47"/>
    <p:sldId id="339" r:id="rId48"/>
    <p:sldId id="340" r:id="rId49"/>
    <p:sldId id="341" r:id="rId50"/>
    <p:sldId id="354" r:id="rId51"/>
    <p:sldId id="355" r:id="rId52"/>
    <p:sldId id="319" r:id="rId53"/>
    <p:sldId id="356" r:id="rId54"/>
    <p:sldId id="363" r:id="rId55"/>
    <p:sldId id="309" r:id="rId56"/>
    <p:sldId id="310" r:id="rId57"/>
    <p:sldId id="388" r:id="rId58"/>
    <p:sldId id="311" r:id="rId59"/>
    <p:sldId id="312" r:id="rId60"/>
    <p:sldId id="313" r:id="rId61"/>
    <p:sldId id="460" r:id="rId62"/>
    <p:sldId id="455" r:id="rId63"/>
    <p:sldId id="456" r:id="rId64"/>
    <p:sldId id="342" r:id="rId65"/>
    <p:sldId id="457" r:id="rId66"/>
    <p:sldId id="317" r:id="rId67"/>
    <p:sldId id="318" r:id="rId68"/>
    <p:sldId id="364" r:id="rId69"/>
    <p:sldId id="439" r:id="rId70"/>
    <p:sldId id="425" r:id="rId71"/>
    <p:sldId id="320" r:id="rId72"/>
    <p:sldId id="321" r:id="rId73"/>
    <p:sldId id="323" r:id="rId74"/>
    <p:sldId id="461" r:id="rId75"/>
    <p:sldId id="322" r:id="rId76"/>
    <p:sldId id="365" r:id="rId77"/>
    <p:sldId id="324" r:id="rId78"/>
    <p:sldId id="459" r:id="rId79"/>
    <p:sldId id="325" r:id="rId80"/>
    <p:sldId id="327" r:id="rId81"/>
    <p:sldId id="328" r:id="rId82"/>
    <p:sldId id="441" r:id="rId83"/>
    <p:sldId id="426" r:id="rId84"/>
    <p:sldId id="427" r:id="rId85"/>
    <p:sldId id="428" r:id="rId86"/>
    <p:sldId id="429" r:id="rId87"/>
    <p:sldId id="430" r:id="rId88"/>
    <p:sldId id="431" r:id="rId89"/>
    <p:sldId id="432" r:id="rId90"/>
    <p:sldId id="433" r:id="rId91"/>
    <p:sldId id="434" r:id="rId92"/>
    <p:sldId id="435" r:id="rId93"/>
    <p:sldId id="436" r:id="rId94"/>
    <p:sldId id="437" r:id="rId95"/>
    <p:sldId id="438" r:id="rId96"/>
    <p:sldId id="448" r:id="rId97"/>
    <p:sldId id="462" r:id="rId98"/>
    <p:sldId id="366" r:id="rId99"/>
    <p:sldId id="463" r:id="rId100"/>
    <p:sldId id="464" r:id="rId101"/>
    <p:sldId id="465" r:id="rId102"/>
    <p:sldId id="466" r:id="rId103"/>
    <p:sldId id="467" r:id="rId104"/>
    <p:sldId id="468" r:id="rId105"/>
    <p:sldId id="469" r:id="rId106"/>
    <p:sldId id="470" r:id="rId107"/>
    <p:sldId id="367" r:id="rId108"/>
    <p:sldId id="357" r:id="rId109"/>
    <p:sldId id="358" r:id="rId110"/>
    <p:sldId id="359" r:id="rId111"/>
    <p:sldId id="368" r:id="rId112"/>
    <p:sldId id="443" r:id="rId113"/>
    <p:sldId id="442" r:id="rId114"/>
    <p:sldId id="445" r:id="rId115"/>
    <p:sldId id="446" r:id="rId116"/>
    <p:sldId id="447" r:id="rId117"/>
    <p:sldId id="458" r:id="rId118"/>
    <p:sldId id="444" r:id="rId119"/>
    <p:sldId id="471" r:id="rId120"/>
    <p:sldId id="472" r:id="rId121"/>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Helvetica" panose="020B060402020202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Helvetica" panose="020B060402020202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Helvetica" panose="020B060402020202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Helvetica"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34">
          <p15:clr>
            <a:srgbClr val="A4A3A4"/>
          </p15:clr>
        </p15:guide>
        <p15:guide id="2" pos="5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388" y="32"/>
      </p:cViewPr>
      <p:guideLst>
        <p:guide orient="horz" pos="734"/>
        <p:guide pos="5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CC371885-3BE0-4011-8582-180B2323C43F}"/>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eaLnBrk="0" hangingPunct="0">
              <a:defRPr sz="1300">
                <a:ea typeface="MS PGothic" panose="020B0600070205080204" pitchFamily="34" charset="-128"/>
              </a:defRPr>
            </a:lvl1pPr>
          </a:lstStyle>
          <a:p>
            <a:pPr>
              <a:defRPr/>
            </a:pPr>
            <a:endParaRPr lang="zh-CN" altLang="zh-CN"/>
          </a:p>
        </p:txBody>
      </p:sp>
      <p:sp>
        <p:nvSpPr>
          <p:cNvPr id="403459" name="Rectangle 3">
            <a:extLst>
              <a:ext uri="{FF2B5EF4-FFF2-40B4-BE49-F238E27FC236}">
                <a16:creationId xmlns:a16="http://schemas.microsoft.com/office/drawing/2014/main" id="{D5D9CA98-0961-4150-A1C4-313775397126}"/>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eaLnBrk="0" hangingPunct="0">
              <a:defRPr sz="1300">
                <a:ea typeface="MS PGothic" panose="020B0600070205080204" pitchFamily="34" charset="-128"/>
              </a:defRPr>
            </a:lvl1pPr>
          </a:lstStyle>
          <a:p>
            <a:pPr>
              <a:defRPr/>
            </a:pPr>
            <a:endParaRPr lang="zh-CN" altLang="zh-CN"/>
          </a:p>
        </p:txBody>
      </p:sp>
      <p:sp>
        <p:nvSpPr>
          <p:cNvPr id="403460" name="Rectangle 4">
            <a:extLst>
              <a:ext uri="{FF2B5EF4-FFF2-40B4-BE49-F238E27FC236}">
                <a16:creationId xmlns:a16="http://schemas.microsoft.com/office/drawing/2014/main" id="{E2CF2ED7-2257-421A-9741-1A0D2B7FB53D}"/>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eaLnBrk="0" hangingPunct="0">
              <a:defRPr sz="1300">
                <a:ea typeface="MS PGothic" panose="020B0600070205080204" pitchFamily="34" charset="-128"/>
              </a:defRPr>
            </a:lvl1pPr>
          </a:lstStyle>
          <a:p>
            <a:pPr>
              <a:defRPr/>
            </a:pPr>
            <a:endParaRPr lang="zh-CN" altLang="zh-CN"/>
          </a:p>
        </p:txBody>
      </p:sp>
      <p:sp>
        <p:nvSpPr>
          <p:cNvPr id="403461" name="Rectangle 5">
            <a:extLst>
              <a:ext uri="{FF2B5EF4-FFF2-40B4-BE49-F238E27FC236}">
                <a16:creationId xmlns:a16="http://schemas.microsoft.com/office/drawing/2014/main" id="{6FBC1E84-04C8-49A9-9D29-2C36D864400E}"/>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eaLnBrk="0" hangingPunct="0">
              <a:defRPr sz="1300">
                <a:ea typeface="MS PGothic" panose="020B0600070205080204" pitchFamily="34" charset="-128"/>
              </a:defRPr>
            </a:lvl1pPr>
          </a:lstStyle>
          <a:p>
            <a:pPr>
              <a:defRPr/>
            </a:pPr>
            <a:fld id="{2356E688-52CD-4EBE-9888-ABC550248B02}"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0E7E8FF-B559-4679-B640-CA5468F9B97F}"/>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defTabSz="930275" eaLnBrk="0" hangingPunct="0">
              <a:defRPr sz="1300">
                <a:latin typeface="Times New Roman" panose="02020603050405020304" pitchFamily="18" charset="0"/>
                <a:ea typeface="MS PGothic" panose="020B0600070205080204" pitchFamily="34" charset="-128"/>
              </a:defRPr>
            </a:lvl1pPr>
          </a:lstStyle>
          <a:p>
            <a:pPr>
              <a:defRPr/>
            </a:pPr>
            <a:endParaRPr lang="zh-CN" altLang="zh-CN"/>
          </a:p>
        </p:txBody>
      </p:sp>
      <p:sp>
        <p:nvSpPr>
          <p:cNvPr id="6147" name="Rectangle 3">
            <a:extLst>
              <a:ext uri="{FF2B5EF4-FFF2-40B4-BE49-F238E27FC236}">
                <a16:creationId xmlns:a16="http://schemas.microsoft.com/office/drawing/2014/main" id="{B65AD3E8-EEED-41AA-B0B1-ED957FB06D9B}"/>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algn="r" defTabSz="930275" eaLnBrk="0" hangingPunct="0">
              <a:defRPr sz="1300">
                <a:latin typeface="Times New Roman" panose="02020603050405020304" pitchFamily="18" charset="0"/>
                <a:ea typeface="MS PGothic" panose="020B0600070205080204" pitchFamily="34" charset="-128"/>
              </a:defRPr>
            </a:lvl1pPr>
          </a:lstStyle>
          <a:p>
            <a:pPr>
              <a:defRPr/>
            </a:pPr>
            <a:endParaRPr lang="zh-CN" altLang="zh-CN"/>
          </a:p>
        </p:txBody>
      </p:sp>
      <p:sp>
        <p:nvSpPr>
          <p:cNvPr id="3076" name="Rectangle 4">
            <a:extLst>
              <a:ext uri="{FF2B5EF4-FFF2-40B4-BE49-F238E27FC236}">
                <a16:creationId xmlns:a16="http://schemas.microsoft.com/office/drawing/2014/main" id="{031B738B-E6CE-430F-8C08-01B62951D617}"/>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D0A05D51-7625-413B-BB5A-D66B0F494D53}"/>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150" name="Rectangle 6">
            <a:extLst>
              <a:ext uri="{FF2B5EF4-FFF2-40B4-BE49-F238E27FC236}">
                <a16:creationId xmlns:a16="http://schemas.microsoft.com/office/drawing/2014/main" id="{3607B8E3-25F4-474A-8115-11494AC030F4}"/>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eaLnBrk="0" hangingPunct="0">
              <a:defRPr sz="1300">
                <a:latin typeface="Times New Roman" panose="02020603050405020304" pitchFamily="18" charset="0"/>
                <a:ea typeface="MS PGothic" panose="020B0600070205080204" pitchFamily="34" charset="-128"/>
              </a:defRPr>
            </a:lvl1pPr>
          </a:lstStyle>
          <a:p>
            <a:pPr>
              <a:defRPr/>
            </a:pPr>
            <a:endParaRPr lang="zh-CN" altLang="zh-CN"/>
          </a:p>
        </p:txBody>
      </p:sp>
      <p:sp>
        <p:nvSpPr>
          <p:cNvPr id="6151" name="Rectangle 7">
            <a:extLst>
              <a:ext uri="{FF2B5EF4-FFF2-40B4-BE49-F238E27FC236}">
                <a16:creationId xmlns:a16="http://schemas.microsoft.com/office/drawing/2014/main" id="{0BAA59F2-EC95-45C1-BBDB-41B2EE49EE24}"/>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eaLnBrk="0" hangingPunct="0">
              <a:defRPr sz="1300">
                <a:latin typeface="Times New Roman" panose="02020603050405020304" pitchFamily="18" charset="0"/>
                <a:ea typeface="MS PGothic" panose="020B0600070205080204" pitchFamily="34" charset="-128"/>
              </a:defRPr>
            </a:lvl1pPr>
          </a:lstStyle>
          <a:p>
            <a:pPr>
              <a:defRPr/>
            </a:pPr>
            <a:fld id="{ECD6A9CF-1B23-42C2-8D71-986CB5C486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68DD8953-5DA8-4E9B-8CC2-C5AC15BD16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F8C74C5-D810-4912-8D31-776D9B50E98C}" type="slidenum">
              <a:rPr lang="en-US" altLang="zh-CN" sz="1300" smtClean="0"/>
              <a:pPr>
                <a:spcBef>
                  <a:spcPct val="0"/>
                </a:spcBef>
              </a:pPr>
              <a:t>1</a:t>
            </a:fld>
            <a:endParaRPr lang="en-US" altLang="zh-CN" sz="1300"/>
          </a:p>
        </p:txBody>
      </p:sp>
      <p:sp>
        <p:nvSpPr>
          <p:cNvPr id="6147" name="Rectangle 2">
            <a:extLst>
              <a:ext uri="{FF2B5EF4-FFF2-40B4-BE49-F238E27FC236}">
                <a16:creationId xmlns:a16="http://schemas.microsoft.com/office/drawing/2014/main" id="{D59D4136-C8D9-48CA-8CE3-8FFAB92ADA95}"/>
              </a:ext>
            </a:extLst>
          </p:cNvPr>
          <p:cNvSpPr>
            <a:spLocks noGrp="1" noRot="1" noChangeAspect="1" noChangeArrowheads="1" noTextEdit="1"/>
          </p:cNvSpPr>
          <p:nvPr>
            <p:ph type="sldImg"/>
          </p:nvPr>
        </p:nvSpPr>
        <p:spPr>
          <a:xfrm>
            <a:off x="1179513" y="696913"/>
            <a:ext cx="4641850" cy="3481387"/>
          </a:xfrm>
          <a:ln/>
        </p:spPr>
      </p:sp>
      <p:sp>
        <p:nvSpPr>
          <p:cNvPr id="6148" name="Rectangle 3">
            <a:extLst>
              <a:ext uri="{FF2B5EF4-FFF2-40B4-BE49-F238E27FC236}">
                <a16:creationId xmlns:a16="http://schemas.microsoft.com/office/drawing/2014/main" id="{75E57274-F0F0-4E35-8EDC-3E2FE376DE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66EE950B-A967-44F3-82F8-EB612980B539}"/>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0"/>
              </a:spcBef>
            </a:pPr>
            <a:fld id="{2940163C-526E-464E-8B24-94EE83F2AC01}" type="slidenum">
              <a:rPr lang="en-US" altLang="zh-CN" sz="1300"/>
              <a:pPr algn="r">
                <a:spcBef>
                  <a:spcPct val="0"/>
                </a:spcBef>
              </a:pPr>
              <a:t>10</a:t>
            </a:fld>
            <a:endParaRPr lang="en-US" altLang="zh-CN" sz="1300"/>
          </a:p>
        </p:txBody>
      </p:sp>
      <p:sp>
        <p:nvSpPr>
          <p:cNvPr id="24579" name="Rectangle 2">
            <a:extLst>
              <a:ext uri="{FF2B5EF4-FFF2-40B4-BE49-F238E27FC236}">
                <a16:creationId xmlns:a16="http://schemas.microsoft.com/office/drawing/2014/main" id="{D3600593-E542-45AF-A7AA-8F404919ECEF}"/>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0D561C06-0029-4EFB-958B-5D7A3C6D8E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a:extLst>
              <a:ext uri="{FF2B5EF4-FFF2-40B4-BE49-F238E27FC236}">
                <a16:creationId xmlns:a16="http://schemas.microsoft.com/office/drawing/2014/main" id="{9953DF1B-8D69-4808-B36B-9DCCF5E87F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9BA44E3-F835-426C-BED9-B9163325547B}" type="slidenum">
              <a:rPr lang="en-US" altLang="zh-CN" smtClean="0"/>
              <a:pPr>
                <a:spcBef>
                  <a:spcPct val="0"/>
                </a:spcBef>
              </a:pPr>
              <a:t>106</a:t>
            </a:fld>
            <a:endParaRPr lang="en-US" altLang="zh-CN"/>
          </a:p>
        </p:txBody>
      </p:sp>
      <p:sp>
        <p:nvSpPr>
          <p:cNvPr id="219139" name="Rectangle 2">
            <a:extLst>
              <a:ext uri="{FF2B5EF4-FFF2-40B4-BE49-F238E27FC236}">
                <a16:creationId xmlns:a16="http://schemas.microsoft.com/office/drawing/2014/main" id="{6153811D-FA36-4988-B6F3-7A6819F08637}"/>
              </a:ext>
            </a:extLst>
          </p:cNvPr>
          <p:cNvSpPr>
            <a:spLocks noGrp="1" noRot="1" noChangeAspect="1" noChangeArrowheads="1" noTextEdit="1"/>
          </p:cNvSpPr>
          <p:nvPr>
            <p:ph type="sldImg"/>
          </p:nvPr>
        </p:nvSpPr>
        <p:spPr>
          <a:ln/>
        </p:spPr>
      </p:sp>
      <p:sp>
        <p:nvSpPr>
          <p:cNvPr id="219140" name="Rectangle 3">
            <a:extLst>
              <a:ext uri="{FF2B5EF4-FFF2-40B4-BE49-F238E27FC236}">
                <a16:creationId xmlns:a16="http://schemas.microsoft.com/office/drawing/2014/main" id="{9AA71A6C-9542-497B-A4F1-476B6E1A5F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a:extLst>
              <a:ext uri="{FF2B5EF4-FFF2-40B4-BE49-F238E27FC236}">
                <a16:creationId xmlns:a16="http://schemas.microsoft.com/office/drawing/2014/main" id="{D7C63E8B-BEBC-4931-887C-C66630B2A3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7EAEEC1-0D65-4A33-B5B0-CB5B0949B54C}" type="slidenum">
              <a:rPr lang="en-US" altLang="zh-CN" smtClean="0"/>
              <a:pPr>
                <a:spcBef>
                  <a:spcPct val="0"/>
                </a:spcBef>
              </a:pPr>
              <a:t>107</a:t>
            </a:fld>
            <a:endParaRPr lang="en-US" altLang="zh-CN"/>
          </a:p>
        </p:txBody>
      </p:sp>
      <p:sp>
        <p:nvSpPr>
          <p:cNvPr id="221187" name="Rectangle 2">
            <a:extLst>
              <a:ext uri="{FF2B5EF4-FFF2-40B4-BE49-F238E27FC236}">
                <a16:creationId xmlns:a16="http://schemas.microsoft.com/office/drawing/2014/main" id="{9B65918A-2118-4717-9A03-A3A6BFA6D455}"/>
              </a:ext>
            </a:extLst>
          </p:cNvPr>
          <p:cNvSpPr>
            <a:spLocks noGrp="1" noRot="1" noChangeAspect="1" noChangeArrowheads="1" noTextEdit="1"/>
          </p:cNvSpPr>
          <p:nvPr>
            <p:ph type="sldImg"/>
          </p:nvPr>
        </p:nvSpPr>
        <p:spPr>
          <a:ln/>
        </p:spPr>
      </p:sp>
      <p:sp>
        <p:nvSpPr>
          <p:cNvPr id="221188" name="Rectangle 3">
            <a:extLst>
              <a:ext uri="{FF2B5EF4-FFF2-40B4-BE49-F238E27FC236}">
                <a16:creationId xmlns:a16="http://schemas.microsoft.com/office/drawing/2014/main" id="{CEA20A71-78B4-45A9-8F5E-C0E0ECE233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a:extLst>
              <a:ext uri="{FF2B5EF4-FFF2-40B4-BE49-F238E27FC236}">
                <a16:creationId xmlns:a16="http://schemas.microsoft.com/office/drawing/2014/main" id="{B25BFEA0-AB5A-41E7-863B-B6F9CCEE1A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5C64D61-E9DD-4C35-87BA-AC7A8E22AE7D}" type="slidenum">
              <a:rPr lang="en-US" altLang="zh-CN" smtClean="0"/>
              <a:pPr>
                <a:spcBef>
                  <a:spcPct val="0"/>
                </a:spcBef>
              </a:pPr>
              <a:t>108</a:t>
            </a:fld>
            <a:endParaRPr lang="en-US" altLang="zh-CN"/>
          </a:p>
        </p:txBody>
      </p:sp>
      <p:sp>
        <p:nvSpPr>
          <p:cNvPr id="223235" name="Rectangle 2">
            <a:extLst>
              <a:ext uri="{FF2B5EF4-FFF2-40B4-BE49-F238E27FC236}">
                <a16:creationId xmlns:a16="http://schemas.microsoft.com/office/drawing/2014/main" id="{901EED5E-EA51-496B-9089-01703726861E}"/>
              </a:ext>
            </a:extLst>
          </p:cNvPr>
          <p:cNvSpPr>
            <a:spLocks noGrp="1" noRot="1" noChangeAspect="1" noChangeArrowheads="1" noTextEdit="1"/>
          </p:cNvSpPr>
          <p:nvPr>
            <p:ph type="sldImg"/>
          </p:nvPr>
        </p:nvSpPr>
        <p:spPr>
          <a:ln/>
        </p:spPr>
      </p:sp>
      <p:sp>
        <p:nvSpPr>
          <p:cNvPr id="223236" name="Rectangle 3">
            <a:extLst>
              <a:ext uri="{FF2B5EF4-FFF2-40B4-BE49-F238E27FC236}">
                <a16:creationId xmlns:a16="http://schemas.microsoft.com/office/drawing/2014/main" id="{432F10AE-12D7-4A7D-91DC-7FA3EAD97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a:extLst>
              <a:ext uri="{FF2B5EF4-FFF2-40B4-BE49-F238E27FC236}">
                <a16:creationId xmlns:a16="http://schemas.microsoft.com/office/drawing/2014/main" id="{D35623A3-8DB7-428F-99B2-6FC3473438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C4654ED-5083-4BAF-89C3-7C60A11746F9}" type="slidenum">
              <a:rPr lang="en-US" altLang="zh-CN" smtClean="0"/>
              <a:pPr>
                <a:spcBef>
                  <a:spcPct val="0"/>
                </a:spcBef>
              </a:pPr>
              <a:t>109</a:t>
            </a:fld>
            <a:endParaRPr lang="en-US" altLang="zh-CN"/>
          </a:p>
        </p:txBody>
      </p:sp>
      <p:sp>
        <p:nvSpPr>
          <p:cNvPr id="225283" name="Rectangle 2">
            <a:extLst>
              <a:ext uri="{FF2B5EF4-FFF2-40B4-BE49-F238E27FC236}">
                <a16:creationId xmlns:a16="http://schemas.microsoft.com/office/drawing/2014/main" id="{76DE4E9C-03A1-4ADE-AE25-D41E92E3CEAF}"/>
              </a:ext>
            </a:extLst>
          </p:cNvPr>
          <p:cNvSpPr>
            <a:spLocks noGrp="1" noRot="1" noChangeAspect="1" noChangeArrowheads="1" noTextEdit="1"/>
          </p:cNvSpPr>
          <p:nvPr>
            <p:ph type="sldImg"/>
          </p:nvPr>
        </p:nvSpPr>
        <p:spPr>
          <a:ln/>
        </p:spPr>
      </p:sp>
      <p:sp>
        <p:nvSpPr>
          <p:cNvPr id="225284" name="Rectangle 3">
            <a:extLst>
              <a:ext uri="{FF2B5EF4-FFF2-40B4-BE49-F238E27FC236}">
                <a16:creationId xmlns:a16="http://schemas.microsoft.com/office/drawing/2014/main" id="{C67F5875-0EC5-4EDE-B9A6-5049023A83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a:extLst>
              <a:ext uri="{FF2B5EF4-FFF2-40B4-BE49-F238E27FC236}">
                <a16:creationId xmlns:a16="http://schemas.microsoft.com/office/drawing/2014/main" id="{1375CB93-8136-4DF2-8F62-076CA24FB3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FFA8A4D-F3BF-4D18-9007-431DE66460EE}" type="slidenum">
              <a:rPr lang="en-US" altLang="zh-CN" smtClean="0"/>
              <a:pPr>
                <a:spcBef>
                  <a:spcPct val="0"/>
                </a:spcBef>
              </a:pPr>
              <a:t>110</a:t>
            </a:fld>
            <a:endParaRPr lang="en-US" altLang="zh-CN"/>
          </a:p>
        </p:txBody>
      </p:sp>
      <p:sp>
        <p:nvSpPr>
          <p:cNvPr id="227331" name="Rectangle 2">
            <a:extLst>
              <a:ext uri="{FF2B5EF4-FFF2-40B4-BE49-F238E27FC236}">
                <a16:creationId xmlns:a16="http://schemas.microsoft.com/office/drawing/2014/main" id="{6AD04B6E-89A2-4EDB-A5D5-DDAE4C9A7AF8}"/>
              </a:ext>
            </a:extLst>
          </p:cNvPr>
          <p:cNvSpPr>
            <a:spLocks noGrp="1" noRot="1" noChangeAspect="1" noChangeArrowheads="1" noTextEdit="1"/>
          </p:cNvSpPr>
          <p:nvPr>
            <p:ph type="sldImg"/>
          </p:nvPr>
        </p:nvSpPr>
        <p:spPr>
          <a:ln/>
        </p:spPr>
      </p:sp>
      <p:sp>
        <p:nvSpPr>
          <p:cNvPr id="227332" name="Rectangle 3">
            <a:extLst>
              <a:ext uri="{FF2B5EF4-FFF2-40B4-BE49-F238E27FC236}">
                <a16:creationId xmlns:a16="http://schemas.microsoft.com/office/drawing/2014/main" id="{5F2B5D1D-6808-4AB7-8703-EB6C8B2D6C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a:extLst>
              <a:ext uri="{FF2B5EF4-FFF2-40B4-BE49-F238E27FC236}">
                <a16:creationId xmlns:a16="http://schemas.microsoft.com/office/drawing/2014/main" id="{9CB52B0B-7117-47B7-9F6A-DDFC36617F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14A1447-8ACC-4391-B2B3-F949EBBD2D09}" type="slidenum">
              <a:rPr lang="en-US" altLang="zh-CN" smtClean="0"/>
              <a:pPr>
                <a:spcBef>
                  <a:spcPct val="0"/>
                </a:spcBef>
              </a:pPr>
              <a:t>111</a:t>
            </a:fld>
            <a:endParaRPr lang="en-US" altLang="zh-CN"/>
          </a:p>
        </p:txBody>
      </p:sp>
      <p:sp>
        <p:nvSpPr>
          <p:cNvPr id="229379" name="Rectangle 2">
            <a:extLst>
              <a:ext uri="{FF2B5EF4-FFF2-40B4-BE49-F238E27FC236}">
                <a16:creationId xmlns:a16="http://schemas.microsoft.com/office/drawing/2014/main" id="{1F79376D-0087-4F56-B9D0-5AEE61600792}"/>
              </a:ext>
            </a:extLst>
          </p:cNvPr>
          <p:cNvSpPr>
            <a:spLocks noGrp="1" noRot="1" noChangeAspect="1" noChangeArrowheads="1" noTextEdit="1"/>
          </p:cNvSpPr>
          <p:nvPr>
            <p:ph type="sldImg"/>
          </p:nvPr>
        </p:nvSpPr>
        <p:spPr>
          <a:ln/>
        </p:spPr>
      </p:sp>
      <p:sp>
        <p:nvSpPr>
          <p:cNvPr id="229380" name="Rectangle 3">
            <a:extLst>
              <a:ext uri="{FF2B5EF4-FFF2-40B4-BE49-F238E27FC236}">
                <a16:creationId xmlns:a16="http://schemas.microsoft.com/office/drawing/2014/main" id="{86E77670-1588-473B-8202-C819DB54D9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a:extLst>
              <a:ext uri="{FF2B5EF4-FFF2-40B4-BE49-F238E27FC236}">
                <a16:creationId xmlns:a16="http://schemas.microsoft.com/office/drawing/2014/main" id="{EA9C0F30-F232-4165-8BCA-F1412F8596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80B11BD-1273-48A8-83A9-A66A94423C08}" type="slidenum">
              <a:rPr lang="en-US" altLang="zh-CN" smtClean="0"/>
              <a:pPr>
                <a:spcBef>
                  <a:spcPct val="0"/>
                </a:spcBef>
              </a:pPr>
              <a:t>112</a:t>
            </a:fld>
            <a:endParaRPr lang="en-US" altLang="zh-CN"/>
          </a:p>
        </p:txBody>
      </p:sp>
      <p:sp>
        <p:nvSpPr>
          <p:cNvPr id="231427" name="Rectangle 2">
            <a:extLst>
              <a:ext uri="{FF2B5EF4-FFF2-40B4-BE49-F238E27FC236}">
                <a16:creationId xmlns:a16="http://schemas.microsoft.com/office/drawing/2014/main" id="{50694ABD-2DFF-412A-837A-89ED448664CD}"/>
              </a:ext>
            </a:extLst>
          </p:cNvPr>
          <p:cNvSpPr>
            <a:spLocks noGrp="1" noRot="1" noChangeAspect="1" noChangeArrowheads="1" noTextEdit="1"/>
          </p:cNvSpPr>
          <p:nvPr>
            <p:ph type="sldImg"/>
          </p:nvPr>
        </p:nvSpPr>
        <p:spPr>
          <a:ln/>
        </p:spPr>
      </p:sp>
      <p:sp>
        <p:nvSpPr>
          <p:cNvPr id="231428" name="Rectangle 3">
            <a:extLst>
              <a:ext uri="{FF2B5EF4-FFF2-40B4-BE49-F238E27FC236}">
                <a16:creationId xmlns:a16="http://schemas.microsoft.com/office/drawing/2014/main" id="{15AEC2DB-5BC6-4BE7-9804-A25900E210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a:extLst>
              <a:ext uri="{FF2B5EF4-FFF2-40B4-BE49-F238E27FC236}">
                <a16:creationId xmlns:a16="http://schemas.microsoft.com/office/drawing/2014/main" id="{1B65139B-E023-457F-9835-F10F55D001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E654D94-79CB-4B94-8F53-2598EDFBDC4A}" type="slidenum">
              <a:rPr lang="en-US" altLang="zh-CN" smtClean="0"/>
              <a:pPr>
                <a:spcBef>
                  <a:spcPct val="0"/>
                </a:spcBef>
              </a:pPr>
              <a:t>113</a:t>
            </a:fld>
            <a:endParaRPr lang="en-US" altLang="zh-CN"/>
          </a:p>
        </p:txBody>
      </p:sp>
      <p:sp>
        <p:nvSpPr>
          <p:cNvPr id="233475" name="Rectangle 2">
            <a:extLst>
              <a:ext uri="{FF2B5EF4-FFF2-40B4-BE49-F238E27FC236}">
                <a16:creationId xmlns:a16="http://schemas.microsoft.com/office/drawing/2014/main" id="{4383C3B9-5428-4980-85BC-C0368FBFD3EF}"/>
              </a:ext>
            </a:extLst>
          </p:cNvPr>
          <p:cNvSpPr>
            <a:spLocks noGrp="1" noRot="1" noChangeAspect="1" noChangeArrowheads="1" noTextEdit="1"/>
          </p:cNvSpPr>
          <p:nvPr>
            <p:ph type="sldImg"/>
          </p:nvPr>
        </p:nvSpPr>
        <p:spPr>
          <a:ln/>
        </p:spPr>
      </p:sp>
      <p:sp>
        <p:nvSpPr>
          <p:cNvPr id="233476" name="Rectangle 3">
            <a:extLst>
              <a:ext uri="{FF2B5EF4-FFF2-40B4-BE49-F238E27FC236}">
                <a16:creationId xmlns:a16="http://schemas.microsoft.com/office/drawing/2014/main" id="{A8A70EFD-4365-46AC-8BB5-F02DEAF64F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a:extLst>
              <a:ext uri="{FF2B5EF4-FFF2-40B4-BE49-F238E27FC236}">
                <a16:creationId xmlns:a16="http://schemas.microsoft.com/office/drawing/2014/main" id="{94729B35-0E7B-43C1-A840-D85ECE6EC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5EEC057-C1B4-4D35-8DF4-7022A2294D34}" type="slidenum">
              <a:rPr lang="en-US" altLang="zh-CN" smtClean="0"/>
              <a:pPr>
                <a:spcBef>
                  <a:spcPct val="0"/>
                </a:spcBef>
              </a:pPr>
              <a:t>114</a:t>
            </a:fld>
            <a:endParaRPr lang="en-US" altLang="zh-CN"/>
          </a:p>
        </p:txBody>
      </p:sp>
      <p:sp>
        <p:nvSpPr>
          <p:cNvPr id="235523" name="Rectangle 2">
            <a:extLst>
              <a:ext uri="{FF2B5EF4-FFF2-40B4-BE49-F238E27FC236}">
                <a16:creationId xmlns:a16="http://schemas.microsoft.com/office/drawing/2014/main" id="{62590515-8E8C-44B2-B278-8C6D607DF252}"/>
              </a:ext>
            </a:extLst>
          </p:cNvPr>
          <p:cNvSpPr>
            <a:spLocks noGrp="1" noRot="1" noChangeAspect="1" noChangeArrowheads="1" noTextEdit="1"/>
          </p:cNvSpPr>
          <p:nvPr>
            <p:ph type="sldImg"/>
          </p:nvPr>
        </p:nvSpPr>
        <p:spPr>
          <a:ln/>
        </p:spPr>
      </p:sp>
      <p:sp>
        <p:nvSpPr>
          <p:cNvPr id="235524" name="Rectangle 3">
            <a:extLst>
              <a:ext uri="{FF2B5EF4-FFF2-40B4-BE49-F238E27FC236}">
                <a16:creationId xmlns:a16="http://schemas.microsoft.com/office/drawing/2014/main" id="{404DF2CD-DF5D-44F4-8225-5658F853B6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a:extLst>
              <a:ext uri="{FF2B5EF4-FFF2-40B4-BE49-F238E27FC236}">
                <a16:creationId xmlns:a16="http://schemas.microsoft.com/office/drawing/2014/main" id="{E9D082A3-C876-4A98-970A-6C00720429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2747A4E-C564-4A3F-9D40-FD81C1112E60}" type="slidenum">
              <a:rPr lang="en-US" altLang="zh-CN" smtClean="0"/>
              <a:pPr>
                <a:spcBef>
                  <a:spcPct val="0"/>
                </a:spcBef>
              </a:pPr>
              <a:t>115</a:t>
            </a:fld>
            <a:endParaRPr lang="en-US" altLang="zh-CN"/>
          </a:p>
        </p:txBody>
      </p:sp>
      <p:sp>
        <p:nvSpPr>
          <p:cNvPr id="237571" name="Rectangle 2">
            <a:extLst>
              <a:ext uri="{FF2B5EF4-FFF2-40B4-BE49-F238E27FC236}">
                <a16:creationId xmlns:a16="http://schemas.microsoft.com/office/drawing/2014/main" id="{5A77F3BE-8C5C-4774-AC28-42D73A5BFD2D}"/>
              </a:ext>
            </a:extLst>
          </p:cNvPr>
          <p:cNvSpPr>
            <a:spLocks noGrp="1" noRot="1" noChangeAspect="1" noChangeArrowheads="1" noTextEdit="1"/>
          </p:cNvSpPr>
          <p:nvPr>
            <p:ph type="sldImg"/>
          </p:nvPr>
        </p:nvSpPr>
        <p:spPr>
          <a:ln/>
        </p:spPr>
      </p:sp>
      <p:sp>
        <p:nvSpPr>
          <p:cNvPr id="237572" name="Rectangle 3">
            <a:extLst>
              <a:ext uri="{FF2B5EF4-FFF2-40B4-BE49-F238E27FC236}">
                <a16:creationId xmlns:a16="http://schemas.microsoft.com/office/drawing/2014/main" id="{4E171A3F-6E32-45FC-8188-697C3EBE3E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752A1BB0-803F-4991-A8E7-A3D8C35F46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A841215-56F9-497A-BC67-D6A56C77A6F8}" type="slidenum">
              <a:rPr lang="en-US" altLang="zh-CN" sz="1300" smtClean="0"/>
              <a:pPr>
                <a:spcBef>
                  <a:spcPct val="0"/>
                </a:spcBef>
              </a:pPr>
              <a:t>11</a:t>
            </a:fld>
            <a:endParaRPr lang="en-US" altLang="zh-CN" sz="1300"/>
          </a:p>
        </p:txBody>
      </p:sp>
      <p:sp>
        <p:nvSpPr>
          <p:cNvPr id="26627" name="Rectangle 2">
            <a:extLst>
              <a:ext uri="{FF2B5EF4-FFF2-40B4-BE49-F238E27FC236}">
                <a16:creationId xmlns:a16="http://schemas.microsoft.com/office/drawing/2014/main" id="{F19B27DA-754A-4D7B-94FA-A4081206A8BA}"/>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4C0918AD-8FB2-4809-B2ED-F2EA7FBACA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a:extLst>
              <a:ext uri="{FF2B5EF4-FFF2-40B4-BE49-F238E27FC236}">
                <a16:creationId xmlns:a16="http://schemas.microsoft.com/office/drawing/2014/main" id="{84AE8A82-2917-43AA-8C7B-68C3F197DA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26A13D7-A953-430B-9578-DA8D2695B47B}" type="slidenum">
              <a:rPr lang="en-US" altLang="zh-CN" smtClean="0"/>
              <a:pPr>
                <a:spcBef>
                  <a:spcPct val="0"/>
                </a:spcBef>
              </a:pPr>
              <a:t>116</a:t>
            </a:fld>
            <a:endParaRPr lang="en-US" altLang="zh-CN"/>
          </a:p>
        </p:txBody>
      </p:sp>
      <p:sp>
        <p:nvSpPr>
          <p:cNvPr id="239619" name="Rectangle 2">
            <a:extLst>
              <a:ext uri="{FF2B5EF4-FFF2-40B4-BE49-F238E27FC236}">
                <a16:creationId xmlns:a16="http://schemas.microsoft.com/office/drawing/2014/main" id="{922BF1C3-A012-4976-9A1E-94C679B8CD7F}"/>
              </a:ext>
            </a:extLst>
          </p:cNvPr>
          <p:cNvSpPr>
            <a:spLocks noGrp="1" noRot="1" noChangeAspect="1" noChangeArrowheads="1" noTextEdit="1"/>
          </p:cNvSpPr>
          <p:nvPr>
            <p:ph type="sldImg"/>
          </p:nvPr>
        </p:nvSpPr>
        <p:spPr>
          <a:ln/>
        </p:spPr>
      </p:sp>
      <p:sp>
        <p:nvSpPr>
          <p:cNvPr id="239620" name="Rectangle 3">
            <a:extLst>
              <a:ext uri="{FF2B5EF4-FFF2-40B4-BE49-F238E27FC236}">
                <a16:creationId xmlns:a16="http://schemas.microsoft.com/office/drawing/2014/main" id="{4D963BC2-0464-493E-B453-072E41180B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a:extLst>
              <a:ext uri="{FF2B5EF4-FFF2-40B4-BE49-F238E27FC236}">
                <a16:creationId xmlns:a16="http://schemas.microsoft.com/office/drawing/2014/main" id="{1CFD3FCF-9F30-403E-8417-3E181506BB72}"/>
              </a:ext>
            </a:extLst>
          </p:cNvPr>
          <p:cNvSpPr txBox="1">
            <a:spLocks noGrp="1" noChangeArrowheads="1"/>
          </p:cNvSpPr>
          <p:nvPr/>
        </p:nvSpPr>
        <p:spPr bwMode="auto">
          <a:xfrm>
            <a:off x="3967163" y="8820150"/>
            <a:ext cx="3030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0" tIns="46960" rIns="93920" bIns="46960" anchor="b"/>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0"/>
              </a:spcBef>
            </a:pPr>
            <a:fld id="{2D06CC65-88F3-4082-A97D-35DCA86F098A}" type="slidenum">
              <a:rPr lang="en-US" altLang="zh-CN"/>
              <a:pPr algn="r">
                <a:spcBef>
                  <a:spcPct val="0"/>
                </a:spcBef>
              </a:pPr>
              <a:t>117</a:t>
            </a:fld>
            <a:endParaRPr lang="en-US" altLang="zh-CN"/>
          </a:p>
        </p:txBody>
      </p:sp>
      <p:sp>
        <p:nvSpPr>
          <p:cNvPr id="241667" name="Rectangle 2">
            <a:extLst>
              <a:ext uri="{FF2B5EF4-FFF2-40B4-BE49-F238E27FC236}">
                <a16:creationId xmlns:a16="http://schemas.microsoft.com/office/drawing/2014/main" id="{FC8A2F19-6510-4BB8-8303-7FECC0F4D7C0}"/>
              </a:ext>
            </a:extLst>
          </p:cNvPr>
          <p:cNvSpPr>
            <a:spLocks noGrp="1" noRot="1" noChangeAspect="1" noChangeArrowheads="1" noTextEdit="1"/>
          </p:cNvSpPr>
          <p:nvPr>
            <p:ph type="sldImg"/>
          </p:nvPr>
        </p:nvSpPr>
        <p:spPr>
          <a:ln/>
        </p:spPr>
      </p:sp>
      <p:sp>
        <p:nvSpPr>
          <p:cNvPr id="241668" name="Rectangle 3">
            <a:extLst>
              <a:ext uri="{FF2B5EF4-FFF2-40B4-BE49-F238E27FC236}">
                <a16:creationId xmlns:a16="http://schemas.microsoft.com/office/drawing/2014/main" id="{A2A8CCC9-1A0B-4EDA-BAC2-E6EE0FFF24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a:extLst>
              <a:ext uri="{FF2B5EF4-FFF2-40B4-BE49-F238E27FC236}">
                <a16:creationId xmlns:a16="http://schemas.microsoft.com/office/drawing/2014/main" id="{03431E04-E0FD-4DF3-9E0D-E5DC1208E0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AB268FD-7DE0-4A59-82FC-D561B9F49010}" type="slidenum">
              <a:rPr lang="en-US" altLang="zh-CN" smtClean="0"/>
              <a:pPr>
                <a:spcBef>
                  <a:spcPct val="0"/>
                </a:spcBef>
              </a:pPr>
              <a:t>118</a:t>
            </a:fld>
            <a:endParaRPr lang="en-US" altLang="zh-CN"/>
          </a:p>
        </p:txBody>
      </p:sp>
      <p:sp>
        <p:nvSpPr>
          <p:cNvPr id="243715" name="Rectangle 2">
            <a:extLst>
              <a:ext uri="{FF2B5EF4-FFF2-40B4-BE49-F238E27FC236}">
                <a16:creationId xmlns:a16="http://schemas.microsoft.com/office/drawing/2014/main" id="{136D541B-EC0C-417C-9B1C-D95A30212955}"/>
              </a:ext>
            </a:extLst>
          </p:cNvPr>
          <p:cNvSpPr>
            <a:spLocks noGrp="1" noRot="1" noChangeAspect="1" noChangeArrowheads="1" noTextEdit="1"/>
          </p:cNvSpPr>
          <p:nvPr>
            <p:ph type="sldImg"/>
          </p:nvPr>
        </p:nvSpPr>
        <p:spPr>
          <a:ln/>
        </p:spPr>
      </p:sp>
      <p:sp>
        <p:nvSpPr>
          <p:cNvPr id="243716" name="Rectangle 3">
            <a:extLst>
              <a:ext uri="{FF2B5EF4-FFF2-40B4-BE49-F238E27FC236}">
                <a16:creationId xmlns:a16="http://schemas.microsoft.com/office/drawing/2014/main" id="{D7374A86-0E4C-477D-8201-B7AE5E5E8F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a:extLst>
              <a:ext uri="{FF2B5EF4-FFF2-40B4-BE49-F238E27FC236}">
                <a16:creationId xmlns:a16="http://schemas.microsoft.com/office/drawing/2014/main" id="{74C9096B-BEC3-425E-B7F6-D801B0F8A335}"/>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37931725" indent="-37474525"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eaLnBrk="1" hangingPunct="1">
              <a:spcBef>
                <a:spcPct val="0"/>
              </a:spcBef>
            </a:pPr>
            <a:fld id="{FF32D320-24C7-4D66-9ECB-3C0475C1631B}" type="slidenum">
              <a:rPr lang="en-US" altLang="zh-CN">
                <a:latin typeface="Helvetica" panose="020B0604020202020204" pitchFamily="34" charset="0"/>
              </a:rPr>
              <a:pPr algn="r" eaLnBrk="1" hangingPunct="1">
                <a:spcBef>
                  <a:spcPct val="0"/>
                </a:spcBef>
              </a:pPr>
              <a:t>119</a:t>
            </a:fld>
            <a:endParaRPr lang="en-US" altLang="zh-CN">
              <a:latin typeface="Helvetica" panose="020B0604020202020204" pitchFamily="34" charset="0"/>
            </a:endParaRPr>
          </a:p>
        </p:txBody>
      </p:sp>
      <p:sp>
        <p:nvSpPr>
          <p:cNvPr id="245763" name="Rectangle 2">
            <a:extLst>
              <a:ext uri="{FF2B5EF4-FFF2-40B4-BE49-F238E27FC236}">
                <a16:creationId xmlns:a16="http://schemas.microsoft.com/office/drawing/2014/main" id="{66B809E9-0E0D-48AF-A094-377C5EC5E968}"/>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169B4ECD-E87C-4DC3-8BB9-879948AF05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a:extLst>
              <a:ext uri="{FF2B5EF4-FFF2-40B4-BE49-F238E27FC236}">
                <a16:creationId xmlns:a16="http://schemas.microsoft.com/office/drawing/2014/main" id="{F8D2E090-F485-4363-BF57-7ECBA1E8BF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A51FCB7-2CD6-4546-8906-DB25211AD4AA}" type="slidenum">
              <a:rPr lang="en-US" altLang="zh-CN" smtClean="0"/>
              <a:pPr>
                <a:spcBef>
                  <a:spcPct val="0"/>
                </a:spcBef>
              </a:pPr>
              <a:t>120</a:t>
            </a:fld>
            <a:endParaRPr lang="en-US" altLang="zh-CN"/>
          </a:p>
        </p:txBody>
      </p:sp>
      <p:sp>
        <p:nvSpPr>
          <p:cNvPr id="247811" name="Rectangle 2">
            <a:extLst>
              <a:ext uri="{FF2B5EF4-FFF2-40B4-BE49-F238E27FC236}">
                <a16:creationId xmlns:a16="http://schemas.microsoft.com/office/drawing/2014/main" id="{A0007DDB-EA77-4D23-9E7F-8152C268BAAA}"/>
              </a:ext>
            </a:extLst>
          </p:cNvPr>
          <p:cNvSpPr>
            <a:spLocks noGrp="1" noRot="1" noChangeAspect="1" noChangeArrowheads="1" noTextEdit="1"/>
          </p:cNvSpPr>
          <p:nvPr>
            <p:ph type="sldImg"/>
          </p:nvPr>
        </p:nvSpPr>
        <p:spPr>
          <a:ln/>
        </p:spPr>
      </p:sp>
      <p:sp>
        <p:nvSpPr>
          <p:cNvPr id="247812" name="Rectangle 3">
            <a:extLst>
              <a:ext uri="{FF2B5EF4-FFF2-40B4-BE49-F238E27FC236}">
                <a16:creationId xmlns:a16="http://schemas.microsoft.com/office/drawing/2014/main" id="{02352C17-5923-4395-9110-36413F3EC6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B83E7178-69DB-48DD-B61C-1ABC5DA405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36EB736-EA28-4BA4-A6C2-857396A16264}" type="slidenum">
              <a:rPr lang="en-US" altLang="zh-CN" sz="1300" smtClean="0"/>
              <a:pPr>
                <a:spcBef>
                  <a:spcPct val="0"/>
                </a:spcBef>
              </a:pPr>
              <a:t>12</a:t>
            </a:fld>
            <a:endParaRPr lang="en-US" altLang="zh-CN" sz="1300"/>
          </a:p>
        </p:txBody>
      </p:sp>
      <p:sp>
        <p:nvSpPr>
          <p:cNvPr id="28675" name="Rectangle 2">
            <a:extLst>
              <a:ext uri="{FF2B5EF4-FFF2-40B4-BE49-F238E27FC236}">
                <a16:creationId xmlns:a16="http://schemas.microsoft.com/office/drawing/2014/main" id="{EB704499-EB6D-4084-BCC7-325E028725BC}"/>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2BB879EC-9A5C-4C95-8426-5F8ECCF6A3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0EDD8AA8-E5D0-41EF-A2D2-1B94AE1EF545}"/>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0"/>
              </a:spcBef>
            </a:pPr>
            <a:fld id="{E9563385-A4AE-46FD-8679-394A706ED138}" type="slidenum">
              <a:rPr lang="en-US" altLang="zh-CN" sz="1300"/>
              <a:pPr algn="r">
                <a:spcBef>
                  <a:spcPct val="0"/>
                </a:spcBef>
              </a:pPr>
              <a:t>13</a:t>
            </a:fld>
            <a:endParaRPr lang="en-US" altLang="zh-CN" sz="1300"/>
          </a:p>
        </p:txBody>
      </p:sp>
      <p:sp>
        <p:nvSpPr>
          <p:cNvPr id="30723" name="Rectangle 2">
            <a:extLst>
              <a:ext uri="{FF2B5EF4-FFF2-40B4-BE49-F238E27FC236}">
                <a16:creationId xmlns:a16="http://schemas.microsoft.com/office/drawing/2014/main" id="{CBD7AF52-F570-4F0E-955E-234A508A99D3}"/>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203F7919-5DAD-4871-B305-0148658384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D9176E23-C825-452A-A499-B9BFEBB46D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458E2D5-FC32-4360-B0E7-E383B3267752}" type="slidenum">
              <a:rPr lang="en-US" altLang="zh-CN" sz="1300" smtClean="0"/>
              <a:pPr>
                <a:spcBef>
                  <a:spcPct val="0"/>
                </a:spcBef>
              </a:pPr>
              <a:t>14</a:t>
            </a:fld>
            <a:endParaRPr lang="en-US" altLang="zh-CN" sz="1300"/>
          </a:p>
        </p:txBody>
      </p:sp>
      <p:sp>
        <p:nvSpPr>
          <p:cNvPr id="32771" name="Rectangle 2">
            <a:extLst>
              <a:ext uri="{FF2B5EF4-FFF2-40B4-BE49-F238E27FC236}">
                <a16:creationId xmlns:a16="http://schemas.microsoft.com/office/drawing/2014/main" id="{691C1357-F215-4A0C-9B08-27B23F2ADE8E}"/>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A665DF74-7FE1-4204-8BC4-8AECFA812B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DD9F8227-6E8F-4D65-8C5B-E5F641F72A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E9DFB60-CA11-40AB-B7E6-083797E972FD}" type="slidenum">
              <a:rPr lang="en-US" altLang="zh-CN" sz="1300" smtClean="0"/>
              <a:pPr>
                <a:spcBef>
                  <a:spcPct val="0"/>
                </a:spcBef>
              </a:pPr>
              <a:t>15</a:t>
            </a:fld>
            <a:endParaRPr lang="en-US" altLang="zh-CN" sz="1300"/>
          </a:p>
        </p:txBody>
      </p:sp>
      <p:sp>
        <p:nvSpPr>
          <p:cNvPr id="34819" name="Rectangle 2">
            <a:extLst>
              <a:ext uri="{FF2B5EF4-FFF2-40B4-BE49-F238E27FC236}">
                <a16:creationId xmlns:a16="http://schemas.microsoft.com/office/drawing/2014/main" id="{A02AD444-353E-4F6D-8642-3273DE8841F4}"/>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25C51EED-867F-481C-B534-44994976E1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9113BB6-31F9-4D10-9A01-6A205B4828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70325E4-029C-42FC-A73B-2895F8E12766}" type="slidenum">
              <a:rPr lang="en-US" altLang="zh-CN" sz="1300" smtClean="0"/>
              <a:pPr>
                <a:spcBef>
                  <a:spcPct val="0"/>
                </a:spcBef>
              </a:pPr>
              <a:t>16</a:t>
            </a:fld>
            <a:endParaRPr lang="en-US" altLang="zh-CN" sz="1300"/>
          </a:p>
        </p:txBody>
      </p:sp>
      <p:sp>
        <p:nvSpPr>
          <p:cNvPr id="36867" name="Rectangle 2">
            <a:extLst>
              <a:ext uri="{FF2B5EF4-FFF2-40B4-BE49-F238E27FC236}">
                <a16:creationId xmlns:a16="http://schemas.microsoft.com/office/drawing/2014/main" id="{3ECD1ED6-0155-4CB4-8AB8-01CF708720F3}"/>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962EEAA7-6E39-4626-A0BD-AFD4DA3FB4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757DB0AC-6343-4593-A2A8-D21CE07EEE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D5DE7B9-8086-4DBB-895C-4FFC1BC87B90}" type="slidenum">
              <a:rPr lang="en-US" altLang="zh-CN" sz="1300" smtClean="0"/>
              <a:pPr>
                <a:spcBef>
                  <a:spcPct val="0"/>
                </a:spcBef>
              </a:pPr>
              <a:t>17</a:t>
            </a:fld>
            <a:endParaRPr lang="en-US" altLang="zh-CN" sz="1300"/>
          </a:p>
        </p:txBody>
      </p:sp>
      <p:sp>
        <p:nvSpPr>
          <p:cNvPr id="38915" name="Rectangle 2">
            <a:extLst>
              <a:ext uri="{FF2B5EF4-FFF2-40B4-BE49-F238E27FC236}">
                <a16:creationId xmlns:a16="http://schemas.microsoft.com/office/drawing/2014/main" id="{09B079B5-7E36-42AD-8057-683A49D774BC}"/>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8E468B3F-E50B-48E5-9ABF-76F671CD9B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35A83526-7DC8-4BBA-A8AF-B51D401047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27D078B-F879-4552-B017-0B1830FF88DA}" type="slidenum">
              <a:rPr lang="en-US" altLang="zh-CN" sz="1300" smtClean="0"/>
              <a:pPr>
                <a:spcBef>
                  <a:spcPct val="0"/>
                </a:spcBef>
              </a:pPr>
              <a:t>18</a:t>
            </a:fld>
            <a:endParaRPr lang="en-US" altLang="zh-CN" sz="1300"/>
          </a:p>
        </p:txBody>
      </p:sp>
      <p:sp>
        <p:nvSpPr>
          <p:cNvPr id="40963" name="Rectangle 2">
            <a:extLst>
              <a:ext uri="{FF2B5EF4-FFF2-40B4-BE49-F238E27FC236}">
                <a16:creationId xmlns:a16="http://schemas.microsoft.com/office/drawing/2014/main" id="{0547640D-108C-4CDA-B551-BDC2C8DEAB2B}"/>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58FD9969-FC6A-4545-93EC-F628B0D4BC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8885960D-F01B-4EC5-9E35-02E46E3DFB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808FCED-8C20-481C-AE48-4BC8A6D70865}" type="slidenum">
              <a:rPr lang="en-US" altLang="zh-CN" sz="1300" smtClean="0"/>
              <a:pPr>
                <a:spcBef>
                  <a:spcPct val="0"/>
                </a:spcBef>
              </a:pPr>
              <a:t>19</a:t>
            </a:fld>
            <a:endParaRPr lang="en-US" altLang="zh-CN" sz="1300"/>
          </a:p>
        </p:txBody>
      </p:sp>
      <p:sp>
        <p:nvSpPr>
          <p:cNvPr id="43011" name="Rectangle 2">
            <a:extLst>
              <a:ext uri="{FF2B5EF4-FFF2-40B4-BE49-F238E27FC236}">
                <a16:creationId xmlns:a16="http://schemas.microsoft.com/office/drawing/2014/main" id="{DD20D63F-6643-45C4-A392-11769BAE5492}"/>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A322F9F1-0706-4770-BFA0-C8779EF3FE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3F7AD0FB-C818-47E1-B818-F8F5671CCE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CFB2B69-E30C-4674-A962-6EA1F4D13F02}" type="slidenum">
              <a:rPr lang="en-US" altLang="zh-CN" sz="1300" smtClean="0"/>
              <a:pPr>
                <a:spcBef>
                  <a:spcPct val="0"/>
                </a:spcBef>
              </a:pPr>
              <a:t>2</a:t>
            </a:fld>
            <a:endParaRPr lang="en-US" altLang="zh-CN" sz="1300"/>
          </a:p>
        </p:txBody>
      </p:sp>
      <p:sp>
        <p:nvSpPr>
          <p:cNvPr id="8195" name="Rectangle 2">
            <a:extLst>
              <a:ext uri="{FF2B5EF4-FFF2-40B4-BE49-F238E27FC236}">
                <a16:creationId xmlns:a16="http://schemas.microsoft.com/office/drawing/2014/main" id="{A12E4FA0-1732-425C-8DFA-ACC6D95BBAF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353A023B-7A13-4DBD-8E89-7AD7EB66D5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149E99B6-D7D7-4D1C-BBCD-545DB90B90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78F025D-F6A0-465C-B192-B2FE33695C26}" type="slidenum">
              <a:rPr lang="en-US" altLang="zh-CN" sz="1300" smtClean="0"/>
              <a:pPr>
                <a:spcBef>
                  <a:spcPct val="0"/>
                </a:spcBef>
              </a:pPr>
              <a:t>20</a:t>
            </a:fld>
            <a:endParaRPr lang="en-US" altLang="zh-CN" sz="1300"/>
          </a:p>
        </p:txBody>
      </p:sp>
      <p:sp>
        <p:nvSpPr>
          <p:cNvPr id="45059" name="Rectangle 2">
            <a:extLst>
              <a:ext uri="{FF2B5EF4-FFF2-40B4-BE49-F238E27FC236}">
                <a16:creationId xmlns:a16="http://schemas.microsoft.com/office/drawing/2014/main" id="{690B8875-A640-481D-B6A8-4B463A2F87D7}"/>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E658E21F-A3A7-4015-A335-8D9175A54C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26900229-2A48-493E-8015-3D1D75CFE2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5825D9E-A144-4F8C-8180-218E0A35F4BD}" type="slidenum">
              <a:rPr lang="en-US" altLang="zh-CN" sz="1300" smtClean="0"/>
              <a:pPr>
                <a:spcBef>
                  <a:spcPct val="0"/>
                </a:spcBef>
              </a:pPr>
              <a:t>21</a:t>
            </a:fld>
            <a:endParaRPr lang="en-US" altLang="zh-CN" sz="1300"/>
          </a:p>
        </p:txBody>
      </p:sp>
      <p:sp>
        <p:nvSpPr>
          <p:cNvPr id="47107" name="Rectangle 2">
            <a:extLst>
              <a:ext uri="{FF2B5EF4-FFF2-40B4-BE49-F238E27FC236}">
                <a16:creationId xmlns:a16="http://schemas.microsoft.com/office/drawing/2014/main" id="{61B769EC-65F4-4BCA-A77A-B9A9E910435F}"/>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E6866CB4-E35F-4990-BF21-1148FA2E74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26900229-2A48-493E-8015-3D1D75CFE2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5825D9E-A144-4F8C-8180-218E0A35F4BD}" type="slidenum">
              <a:rPr lang="en-US" altLang="zh-CN" sz="1300" smtClean="0"/>
              <a:pPr>
                <a:spcBef>
                  <a:spcPct val="0"/>
                </a:spcBef>
              </a:pPr>
              <a:t>22</a:t>
            </a:fld>
            <a:endParaRPr lang="en-US" altLang="zh-CN" sz="1300"/>
          </a:p>
        </p:txBody>
      </p:sp>
      <p:sp>
        <p:nvSpPr>
          <p:cNvPr id="47107" name="Rectangle 2">
            <a:extLst>
              <a:ext uri="{FF2B5EF4-FFF2-40B4-BE49-F238E27FC236}">
                <a16:creationId xmlns:a16="http://schemas.microsoft.com/office/drawing/2014/main" id="{61B769EC-65F4-4BCA-A77A-B9A9E910435F}"/>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E6866CB4-E35F-4990-BF21-1148FA2E74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1706297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EF8036E9-78A8-4E5C-9422-27C52CDFF9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BB3E264-51FA-4EB8-8ACA-28B5BA144062}" type="slidenum">
              <a:rPr lang="en-US" altLang="zh-CN" sz="1300" smtClean="0"/>
              <a:pPr>
                <a:spcBef>
                  <a:spcPct val="0"/>
                </a:spcBef>
              </a:pPr>
              <a:t>23</a:t>
            </a:fld>
            <a:endParaRPr lang="en-US" altLang="zh-CN" sz="1300"/>
          </a:p>
        </p:txBody>
      </p:sp>
      <p:sp>
        <p:nvSpPr>
          <p:cNvPr id="49155" name="Rectangle 2">
            <a:extLst>
              <a:ext uri="{FF2B5EF4-FFF2-40B4-BE49-F238E27FC236}">
                <a16:creationId xmlns:a16="http://schemas.microsoft.com/office/drawing/2014/main" id="{20C8D54E-405A-4622-9CEE-4A216E6B8193}"/>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CF7B712D-F306-42D7-96D7-35FE4F8830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9406DD0-192A-43D3-B514-3A71274766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0C69CDD-D611-45F0-8576-DF361BB27765}" type="slidenum">
              <a:rPr lang="en-US" altLang="zh-CN" sz="1300" smtClean="0"/>
              <a:pPr>
                <a:spcBef>
                  <a:spcPct val="0"/>
                </a:spcBef>
              </a:pPr>
              <a:t>24</a:t>
            </a:fld>
            <a:endParaRPr lang="en-US" altLang="zh-CN" sz="1300"/>
          </a:p>
        </p:txBody>
      </p:sp>
      <p:sp>
        <p:nvSpPr>
          <p:cNvPr id="51203" name="Rectangle 2">
            <a:extLst>
              <a:ext uri="{FF2B5EF4-FFF2-40B4-BE49-F238E27FC236}">
                <a16:creationId xmlns:a16="http://schemas.microsoft.com/office/drawing/2014/main" id="{0A227B75-053B-4E21-BCBB-94FAF79600F2}"/>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C07771E2-8BA0-413E-B946-3B8EAE8710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B80C2C58-CB72-4309-9D68-C39186B2D4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9E3DB51-D073-41C4-A891-7280A1A35BD3}" type="slidenum">
              <a:rPr lang="en-US" altLang="zh-CN" sz="1300" smtClean="0"/>
              <a:pPr>
                <a:spcBef>
                  <a:spcPct val="0"/>
                </a:spcBef>
              </a:pPr>
              <a:t>25</a:t>
            </a:fld>
            <a:endParaRPr lang="en-US" altLang="zh-CN" sz="1300"/>
          </a:p>
        </p:txBody>
      </p:sp>
      <p:sp>
        <p:nvSpPr>
          <p:cNvPr id="53251" name="Rectangle 2">
            <a:extLst>
              <a:ext uri="{FF2B5EF4-FFF2-40B4-BE49-F238E27FC236}">
                <a16:creationId xmlns:a16="http://schemas.microsoft.com/office/drawing/2014/main" id="{4C79174F-42C1-4FA9-80FA-D99CB731602D}"/>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872A968F-ACFE-49AC-ACB2-61F6404711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0411DA60-D39C-45A8-82F7-75BD62D068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B6DE6CB-982C-4EE4-B279-02B117958F09}" type="slidenum">
              <a:rPr lang="en-US" altLang="zh-CN" sz="1300" smtClean="0"/>
              <a:pPr>
                <a:spcBef>
                  <a:spcPct val="0"/>
                </a:spcBef>
              </a:pPr>
              <a:t>26</a:t>
            </a:fld>
            <a:endParaRPr lang="en-US" altLang="zh-CN" sz="1300"/>
          </a:p>
        </p:txBody>
      </p:sp>
      <p:sp>
        <p:nvSpPr>
          <p:cNvPr id="55299" name="Rectangle 2">
            <a:extLst>
              <a:ext uri="{FF2B5EF4-FFF2-40B4-BE49-F238E27FC236}">
                <a16:creationId xmlns:a16="http://schemas.microsoft.com/office/drawing/2014/main" id="{F9380CAE-1B7C-4670-B876-441048BCC915}"/>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76B4D11F-3025-4E7C-92B0-8B26CE8FEA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D47D118D-AEDC-4580-ACCE-5E7CE09A38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CA84244-DC36-48F8-8641-87F676DCC879}" type="slidenum">
              <a:rPr lang="en-US" altLang="zh-CN" sz="1300" smtClean="0"/>
              <a:pPr>
                <a:spcBef>
                  <a:spcPct val="0"/>
                </a:spcBef>
              </a:pPr>
              <a:t>27</a:t>
            </a:fld>
            <a:endParaRPr lang="en-US" altLang="zh-CN" sz="1300"/>
          </a:p>
        </p:txBody>
      </p:sp>
      <p:sp>
        <p:nvSpPr>
          <p:cNvPr id="57347" name="Rectangle 2">
            <a:extLst>
              <a:ext uri="{FF2B5EF4-FFF2-40B4-BE49-F238E27FC236}">
                <a16:creationId xmlns:a16="http://schemas.microsoft.com/office/drawing/2014/main" id="{98716D6A-645D-4278-BA5D-3A486F724BE6}"/>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DBB1DD5A-DE36-486F-898D-7EE5D5C42C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26162761-C1CE-44AD-82D3-52E662EF9A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809F1F1-0E42-4F35-84A0-5A55B8A47076}" type="slidenum">
              <a:rPr lang="en-US" altLang="zh-CN" sz="1300" smtClean="0"/>
              <a:pPr>
                <a:spcBef>
                  <a:spcPct val="0"/>
                </a:spcBef>
              </a:pPr>
              <a:t>28</a:t>
            </a:fld>
            <a:endParaRPr lang="en-US" altLang="zh-CN" sz="1300"/>
          </a:p>
        </p:txBody>
      </p:sp>
      <p:sp>
        <p:nvSpPr>
          <p:cNvPr id="59395" name="Rectangle 2">
            <a:extLst>
              <a:ext uri="{FF2B5EF4-FFF2-40B4-BE49-F238E27FC236}">
                <a16:creationId xmlns:a16="http://schemas.microsoft.com/office/drawing/2014/main" id="{ECA4740D-F1E7-4867-A108-3709384CE327}"/>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2A17B7CA-4D03-4164-A0B1-8480B5CB0D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0972252-9293-4695-9962-2E259E052D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835954-49E2-4B67-8A79-83F54661AA53}" type="slidenum">
              <a:rPr lang="en-US" altLang="zh-CN" sz="1300" smtClean="0"/>
              <a:pPr>
                <a:spcBef>
                  <a:spcPct val="0"/>
                </a:spcBef>
              </a:pPr>
              <a:t>29</a:t>
            </a:fld>
            <a:endParaRPr lang="en-US" altLang="zh-CN" sz="1300"/>
          </a:p>
        </p:txBody>
      </p:sp>
      <p:sp>
        <p:nvSpPr>
          <p:cNvPr id="61443" name="Rectangle 2">
            <a:extLst>
              <a:ext uri="{FF2B5EF4-FFF2-40B4-BE49-F238E27FC236}">
                <a16:creationId xmlns:a16="http://schemas.microsoft.com/office/drawing/2014/main" id="{4603CD1A-37AF-45EF-9EF6-1E76B1B7CDFA}"/>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DBB6F383-0578-4F3A-85BF-A4C9DA061E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BCBB279B-9381-4B08-91E1-17C7004E48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99B7423-31B6-4E02-97A7-9D05ADB315C8}" type="slidenum">
              <a:rPr lang="en-US" altLang="zh-CN" sz="1300" smtClean="0"/>
              <a:pPr>
                <a:spcBef>
                  <a:spcPct val="0"/>
                </a:spcBef>
              </a:pPr>
              <a:t>3</a:t>
            </a:fld>
            <a:endParaRPr lang="en-US" altLang="zh-CN" sz="1300"/>
          </a:p>
        </p:txBody>
      </p:sp>
      <p:sp>
        <p:nvSpPr>
          <p:cNvPr id="10243" name="Rectangle 2">
            <a:extLst>
              <a:ext uri="{FF2B5EF4-FFF2-40B4-BE49-F238E27FC236}">
                <a16:creationId xmlns:a16="http://schemas.microsoft.com/office/drawing/2014/main" id="{D10E518D-74C2-4AE3-80E0-22D459010997}"/>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3F7CCB19-F4DC-4816-86C0-EE155C1250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718F41E7-348A-4D3D-99B3-15F0C295A2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B373536-85E7-4D77-844B-AFFE74FBBF8C}" type="slidenum">
              <a:rPr lang="en-US" altLang="zh-CN" sz="1300" smtClean="0"/>
              <a:pPr>
                <a:spcBef>
                  <a:spcPct val="0"/>
                </a:spcBef>
              </a:pPr>
              <a:t>30</a:t>
            </a:fld>
            <a:endParaRPr lang="en-US" altLang="zh-CN" sz="1300"/>
          </a:p>
        </p:txBody>
      </p:sp>
      <p:sp>
        <p:nvSpPr>
          <p:cNvPr id="63491" name="Rectangle 2">
            <a:extLst>
              <a:ext uri="{FF2B5EF4-FFF2-40B4-BE49-F238E27FC236}">
                <a16:creationId xmlns:a16="http://schemas.microsoft.com/office/drawing/2014/main" id="{7763C479-2256-4081-B050-DA75267D6A96}"/>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0F42F14B-84BA-4E16-ABB3-59E4CFFDD6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44A69FEE-FCBF-4138-A4C8-0F8760F85D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CEE914F-468F-4CB2-AEBB-CB2426E23F35}" type="slidenum">
              <a:rPr lang="en-US" altLang="zh-CN" sz="1300" smtClean="0"/>
              <a:pPr>
                <a:spcBef>
                  <a:spcPct val="0"/>
                </a:spcBef>
              </a:pPr>
              <a:t>31</a:t>
            </a:fld>
            <a:endParaRPr lang="en-US" altLang="zh-CN" sz="1300"/>
          </a:p>
        </p:txBody>
      </p:sp>
      <p:sp>
        <p:nvSpPr>
          <p:cNvPr id="65539" name="Rectangle 2">
            <a:extLst>
              <a:ext uri="{FF2B5EF4-FFF2-40B4-BE49-F238E27FC236}">
                <a16:creationId xmlns:a16="http://schemas.microsoft.com/office/drawing/2014/main" id="{9C24B570-CF9E-456B-9DE6-FDB2D5EC4B8C}"/>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76453282-992D-44A6-B0AB-C66653AB43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BFEBE540-3E1C-433E-A396-6F8EF43278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A1E326F-CC5F-4CA6-B4F6-D134AF169AF5}" type="slidenum">
              <a:rPr lang="en-US" altLang="zh-CN" sz="1300" smtClean="0"/>
              <a:pPr>
                <a:spcBef>
                  <a:spcPct val="0"/>
                </a:spcBef>
              </a:pPr>
              <a:t>32</a:t>
            </a:fld>
            <a:endParaRPr lang="en-US" altLang="zh-CN" sz="1300"/>
          </a:p>
        </p:txBody>
      </p:sp>
      <p:sp>
        <p:nvSpPr>
          <p:cNvPr id="67587" name="Rectangle 2">
            <a:extLst>
              <a:ext uri="{FF2B5EF4-FFF2-40B4-BE49-F238E27FC236}">
                <a16:creationId xmlns:a16="http://schemas.microsoft.com/office/drawing/2014/main" id="{ACD58738-0C93-4C6D-AE34-752DC84265E0}"/>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0841F8E0-EDE6-4F71-8330-574A8FC78D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A794D078-8595-4694-9CDB-209D5FBA22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BB46AB3-79E8-4F19-A031-F75AF7DBD9DC}" type="slidenum">
              <a:rPr lang="en-US" altLang="zh-CN" sz="1300" smtClean="0"/>
              <a:pPr>
                <a:spcBef>
                  <a:spcPct val="0"/>
                </a:spcBef>
              </a:pPr>
              <a:t>33</a:t>
            </a:fld>
            <a:endParaRPr lang="en-US" altLang="zh-CN" sz="1300"/>
          </a:p>
        </p:txBody>
      </p:sp>
      <p:sp>
        <p:nvSpPr>
          <p:cNvPr id="69635" name="Rectangle 2">
            <a:extLst>
              <a:ext uri="{FF2B5EF4-FFF2-40B4-BE49-F238E27FC236}">
                <a16:creationId xmlns:a16="http://schemas.microsoft.com/office/drawing/2014/main" id="{F12946E9-C78C-49B8-AA20-4F49DE4FEE31}"/>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BE19A905-D525-4880-95CD-C88B918D66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A263741E-14F5-421B-BF66-D849CBE4C2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0F0DE13-5397-4C75-8E60-C0E92B070BDA}" type="slidenum">
              <a:rPr lang="en-US" altLang="zh-CN" sz="1300" smtClean="0"/>
              <a:pPr>
                <a:spcBef>
                  <a:spcPct val="0"/>
                </a:spcBef>
              </a:pPr>
              <a:t>34</a:t>
            </a:fld>
            <a:endParaRPr lang="en-US" altLang="zh-CN" sz="1300"/>
          </a:p>
        </p:txBody>
      </p:sp>
      <p:sp>
        <p:nvSpPr>
          <p:cNvPr id="71683" name="Rectangle 2">
            <a:extLst>
              <a:ext uri="{FF2B5EF4-FFF2-40B4-BE49-F238E27FC236}">
                <a16:creationId xmlns:a16="http://schemas.microsoft.com/office/drawing/2014/main" id="{E0C7B8FD-A03F-4214-8487-E037E0EA1BE7}"/>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37FE8676-AE65-45DF-9F77-40CB3FEFE1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7129F151-337F-4A51-A6D7-63C3CCE8F0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92CF813-76F1-4C5D-9793-40E9A3840266}" type="slidenum">
              <a:rPr lang="en-US" altLang="zh-CN" sz="1300" smtClean="0"/>
              <a:pPr>
                <a:spcBef>
                  <a:spcPct val="0"/>
                </a:spcBef>
              </a:pPr>
              <a:t>35</a:t>
            </a:fld>
            <a:endParaRPr lang="en-US" altLang="zh-CN" sz="1300"/>
          </a:p>
        </p:txBody>
      </p:sp>
      <p:sp>
        <p:nvSpPr>
          <p:cNvPr id="73731" name="Rectangle 2">
            <a:extLst>
              <a:ext uri="{FF2B5EF4-FFF2-40B4-BE49-F238E27FC236}">
                <a16:creationId xmlns:a16="http://schemas.microsoft.com/office/drawing/2014/main" id="{0A289C65-EC97-4674-9472-DEA08D73CB12}"/>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5DC26595-D040-4863-92EF-61AA7F47F1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35FF979D-7FA8-4DD6-8FEE-966963016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E16CDCD-7C73-4909-AEAB-6A54621768A9}" type="slidenum">
              <a:rPr lang="en-US" altLang="zh-CN" sz="1300" smtClean="0"/>
              <a:pPr>
                <a:spcBef>
                  <a:spcPct val="0"/>
                </a:spcBef>
              </a:pPr>
              <a:t>36</a:t>
            </a:fld>
            <a:endParaRPr lang="en-US" altLang="zh-CN" sz="1300"/>
          </a:p>
        </p:txBody>
      </p:sp>
      <p:sp>
        <p:nvSpPr>
          <p:cNvPr id="75779" name="Rectangle 2">
            <a:extLst>
              <a:ext uri="{FF2B5EF4-FFF2-40B4-BE49-F238E27FC236}">
                <a16:creationId xmlns:a16="http://schemas.microsoft.com/office/drawing/2014/main" id="{D38C6DED-1888-433A-8E04-FE409A5D872E}"/>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4B678C97-BDBC-48D2-A0A9-443A0C0E9D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29863C5A-EB64-449C-B40E-82784D511C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C973FB7-2E97-4DD4-A3B2-9E6DF667567B}" type="slidenum">
              <a:rPr lang="en-US" altLang="zh-CN" sz="1300" smtClean="0"/>
              <a:pPr>
                <a:spcBef>
                  <a:spcPct val="0"/>
                </a:spcBef>
              </a:pPr>
              <a:t>37</a:t>
            </a:fld>
            <a:endParaRPr lang="en-US" altLang="zh-CN" sz="1300"/>
          </a:p>
        </p:txBody>
      </p:sp>
      <p:sp>
        <p:nvSpPr>
          <p:cNvPr id="77827" name="Rectangle 2">
            <a:extLst>
              <a:ext uri="{FF2B5EF4-FFF2-40B4-BE49-F238E27FC236}">
                <a16:creationId xmlns:a16="http://schemas.microsoft.com/office/drawing/2014/main" id="{C21F2E58-7A8B-43F7-9F99-AA40246C9751}"/>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7E064C15-2897-4B5C-9EBE-B19D3D068F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03873230-6F5B-4F8A-B963-06A285147D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ADADAE4-E3EE-4AFF-94E8-31FAE3744CBD}" type="slidenum">
              <a:rPr lang="en-US" altLang="zh-CN" sz="1300" smtClean="0"/>
              <a:pPr>
                <a:spcBef>
                  <a:spcPct val="0"/>
                </a:spcBef>
              </a:pPr>
              <a:t>38</a:t>
            </a:fld>
            <a:endParaRPr lang="en-US" altLang="zh-CN" sz="1300"/>
          </a:p>
        </p:txBody>
      </p:sp>
      <p:sp>
        <p:nvSpPr>
          <p:cNvPr id="79875" name="Rectangle 2">
            <a:extLst>
              <a:ext uri="{FF2B5EF4-FFF2-40B4-BE49-F238E27FC236}">
                <a16:creationId xmlns:a16="http://schemas.microsoft.com/office/drawing/2014/main" id="{24355463-A0F8-4F8C-9566-6BE11F295BC5}"/>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5777F32B-CC83-4E69-B641-6958CAFC35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D30EDE2C-59E1-45F4-8BE1-942F6F086D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1CAA7D4-7593-44C4-B96A-1CD65FC6EF31}" type="slidenum">
              <a:rPr lang="en-US" altLang="zh-CN" sz="1300" smtClean="0"/>
              <a:pPr>
                <a:spcBef>
                  <a:spcPct val="0"/>
                </a:spcBef>
              </a:pPr>
              <a:t>39</a:t>
            </a:fld>
            <a:endParaRPr lang="en-US" altLang="zh-CN" sz="1300"/>
          </a:p>
        </p:txBody>
      </p:sp>
      <p:sp>
        <p:nvSpPr>
          <p:cNvPr id="81923" name="Rectangle 2">
            <a:extLst>
              <a:ext uri="{FF2B5EF4-FFF2-40B4-BE49-F238E27FC236}">
                <a16:creationId xmlns:a16="http://schemas.microsoft.com/office/drawing/2014/main" id="{96812E6E-8CE1-4203-A761-0B5744F31844}"/>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615A2C11-1E22-40AA-B169-702EB5F3CF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AEA8BBF6-E493-4D92-9EF8-73FA211365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AF6692B-6FEE-40EF-BD09-7130FD194A56}" type="slidenum">
              <a:rPr lang="en-US" altLang="zh-CN" sz="1300" smtClean="0"/>
              <a:pPr>
                <a:spcBef>
                  <a:spcPct val="0"/>
                </a:spcBef>
              </a:pPr>
              <a:t>4</a:t>
            </a:fld>
            <a:endParaRPr lang="en-US" altLang="zh-CN" sz="1300"/>
          </a:p>
        </p:txBody>
      </p:sp>
      <p:sp>
        <p:nvSpPr>
          <p:cNvPr id="12291" name="Rectangle 2">
            <a:extLst>
              <a:ext uri="{FF2B5EF4-FFF2-40B4-BE49-F238E27FC236}">
                <a16:creationId xmlns:a16="http://schemas.microsoft.com/office/drawing/2014/main" id="{127BCB35-C8EC-4AE1-B88F-C0679C53947C}"/>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2A8B2195-036E-402B-A404-1075C82A52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6C50F9F6-DA1E-4F93-AFDA-994EBC2FBA01}"/>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0"/>
              </a:spcBef>
            </a:pPr>
            <a:fld id="{82AE66A9-DFE0-453E-BF02-879063CF7345}" type="slidenum">
              <a:rPr lang="en-US" altLang="zh-CN" sz="1300"/>
              <a:pPr algn="r">
                <a:spcBef>
                  <a:spcPct val="0"/>
                </a:spcBef>
              </a:pPr>
              <a:t>40</a:t>
            </a:fld>
            <a:endParaRPr lang="en-US" altLang="zh-CN" sz="1300"/>
          </a:p>
        </p:txBody>
      </p:sp>
      <p:sp>
        <p:nvSpPr>
          <p:cNvPr id="83971" name="Rectangle 2">
            <a:extLst>
              <a:ext uri="{FF2B5EF4-FFF2-40B4-BE49-F238E27FC236}">
                <a16:creationId xmlns:a16="http://schemas.microsoft.com/office/drawing/2014/main" id="{66763D0F-EAF9-41AE-97A2-1F7DD4D53DCF}"/>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4C52E8F7-F3AE-41F1-8F37-0158AF42A2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6126E327-B420-4BEB-A458-65DC3AF97CD4}"/>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0"/>
              </a:spcBef>
            </a:pPr>
            <a:fld id="{504DC42D-8CD4-4AF8-B338-B724717AD33F}" type="slidenum">
              <a:rPr lang="en-US" altLang="zh-CN" sz="1300"/>
              <a:pPr algn="r">
                <a:spcBef>
                  <a:spcPct val="0"/>
                </a:spcBef>
              </a:pPr>
              <a:t>42</a:t>
            </a:fld>
            <a:endParaRPr lang="en-US" altLang="zh-CN" sz="1300"/>
          </a:p>
        </p:txBody>
      </p:sp>
      <p:sp>
        <p:nvSpPr>
          <p:cNvPr id="87043" name="Rectangle 2">
            <a:extLst>
              <a:ext uri="{FF2B5EF4-FFF2-40B4-BE49-F238E27FC236}">
                <a16:creationId xmlns:a16="http://schemas.microsoft.com/office/drawing/2014/main" id="{1A6E42DD-C6CA-4D85-BD7A-B24F5E8AF1DA}"/>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74D07F8C-2C97-41EB-8972-0FD7A067A9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AD399188-B83B-4079-9EF4-1FF8513201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AA8F4E-29C8-44C4-9644-F4CE777B47DB}" type="slidenum">
              <a:rPr lang="en-US" altLang="zh-CN" sz="1300" smtClean="0"/>
              <a:pPr>
                <a:spcBef>
                  <a:spcPct val="0"/>
                </a:spcBef>
              </a:pPr>
              <a:t>43</a:t>
            </a:fld>
            <a:endParaRPr lang="en-US" altLang="zh-CN" sz="1300"/>
          </a:p>
        </p:txBody>
      </p:sp>
      <p:sp>
        <p:nvSpPr>
          <p:cNvPr id="89091" name="Rectangle 2">
            <a:extLst>
              <a:ext uri="{FF2B5EF4-FFF2-40B4-BE49-F238E27FC236}">
                <a16:creationId xmlns:a16="http://schemas.microsoft.com/office/drawing/2014/main" id="{E8149A3E-9EBC-41BA-8346-D73354BC3C8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FA0C014A-0ECD-4059-911C-EDFA7BBCF3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427C1FCE-706B-4DF3-9603-00416F186A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E6BE8AF-8CAF-4D85-8D87-4DA73C8CEE3E}" type="slidenum">
              <a:rPr lang="en-US" altLang="zh-CN" sz="1300" smtClean="0"/>
              <a:pPr>
                <a:spcBef>
                  <a:spcPct val="0"/>
                </a:spcBef>
              </a:pPr>
              <a:t>44</a:t>
            </a:fld>
            <a:endParaRPr lang="en-US" altLang="zh-CN" sz="1300"/>
          </a:p>
        </p:txBody>
      </p:sp>
      <p:sp>
        <p:nvSpPr>
          <p:cNvPr id="91139" name="Rectangle 2">
            <a:extLst>
              <a:ext uri="{FF2B5EF4-FFF2-40B4-BE49-F238E27FC236}">
                <a16:creationId xmlns:a16="http://schemas.microsoft.com/office/drawing/2014/main" id="{3A0CB52E-2243-48D7-93B2-A993483F1FAB}"/>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9490ECB3-73DD-4097-BA7B-30A9C79553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18B626F8-9B78-4605-B63B-30B677ACB1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DC113B7-B29D-4490-97C3-05462700D633}" type="slidenum">
              <a:rPr lang="en-US" altLang="zh-CN" sz="1300" smtClean="0"/>
              <a:pPr>
                <a:spcBef>
                  <a:spcPct val="0"/>
                </a:spcBef>
              </a:pPr>
              <a:t>45</a:t>
            </a:fld>
            <a:endParaRPr lang="en-US" altLang="zh-CN" sz="1300"/>
          </a:p>
        </p:txBody>
      </p:sp>
      <p:sp>
        <p:nvSpPr>
          <p:cNvPr id="93187" name="Rectangle 2">
            <a:extLst>
              <a:ext uri="{FF2B5EF4-FFF2-40B4-BE49-F238E27FC236}">
                <a16:creationId xmlns:a16="http://schemas.microsoft.com/office/drawing/2014/main" id="{E6FDD024-53B5-4E5C-90BE-C302ABF5CD54}"/>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30521EF3-CDC3-468D-BDFB-B86D11057C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D958051-7C3E-4DA7-966F-4AA3BB1E00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D80BDBC-781B-4159-9907-ABC09D762137}" type="slidenum">
              <a:rPr lang="en-US" altLang="zh-CN" sz="1300" smtClean="0"/>
              <a:pPr>
                <a:spcBef>
                  <a:spcPct val="0"/>
                </a:spcBef>
              </a:pPr>
              <a:t>46</a:t>
            </a:fld>
            <a:endParaRPr lang="en-US" altLang="zh-CN" sz="1300"/>
          </a:p>
        </p:txBody>
      </p:sp>
      <p:sp>
        <p:nvSpPr>
          <p:cNvPr id="95235" name="Rectangle 2">
            <a:extLst>
              <a:ext uri="{FF2B5EF4-FFF2-40B4-BE49-F238E27FC236}">
                <a16:creationId xmlns:a16="http://schemas.microsoft.com/office/drawing/2014/main" id="{6CA7ED6E-35BB-4701-91BC-22F07DB3781A}"/>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231E6936-C377-40D1-9976-78B842E06F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4EA2F675-541B-41F4-A727-7FC36FF7D9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780667C-B3B9-461F-B063-6FE31FD71E5F}" type="slidenum">
              <a:rPr lang="en-US" altLang="zh-CN" sz="1300" smtClean="0"/>
              <a:pPr>
                <a:spcBef>
                  <a:spcPct val="0"/>
                </a:spcBef>
              </a:pPr>
              <a:t>47</a:t>
            </a:fld>
            <a:endParaRPr lang="en-US" altLang="zh-CN" sz="1300"/>
          </a:p>
        </p:txBody>
      </p:sp>
      <p:sp>
        <p:nvSpPr>
          <p:cNvPr id="97283" name="Rectangle 2">
            <a:extLst>
              <a:ext uri="{FF2B5EF4-FFF2-40B4-BE49-F238E27FC236}">
                <a16:creationId xmlns:a16="http://schemas.microsoft.com/office/drawing/2014/main" id="{8D5C1C4A-3BED-4709-8FC6-7717B2F4A4A1}"/>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0ECD4BEE-F050-4CA2-B87A-A323B1A854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7A874F99-378C-4898-A01A-91A6C31EAF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9581F81-A617-4F4B-BFDA-1245DA56FF3F}" type="slidenum">
              <a:rPr lang="en-US" altLang="zh-CN" sz="1300" smtClean="0"/>
              <a:pPr>
                <a:spcBef>
                  <a:spcPct val="0"/>
                </a:spcBef>
              </a:pPr>
              <a:t>48</a:t>
            </a:fld>
            <a:endParaRPr lang="en-US" altLang="zh-CN" sz="1300"/>
          </a:p>
        </p:txBody>
      </p:sp>
      <p:sp>
        <p:nvSpPr>
          <p:cNvPr id="99331" name="Rectangle 2">
            <a:extLst>
              <a:ext uri="{FF2B5EF4-FFF2-40B4-BE49-F238E27FC236}">
                <a16:creationId xmlns:a16="http://schemas.microsoft.com/office/drawing/2014/main" id="{194EB55F-0781-48D5-AD78-C210570AAFD6}"/>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2470F488-8798-4BCA-8E01-ED908787AF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CEB23720-3DE4-44AA-A804-A02BF168A6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3EA36C6-2F4F-4306-BD08-83C2383CCD44}" type="slidenum">
              <a:rPr lang="en-US" altLang="zh-CN" sz="1300" smtClean="0"/>
              <a:pPr>
                <a:spcBef>
                  <a:spcPct val="0"/>
                </a:spcBef>
              </a:pPr>
              <a:t>49</a:t>
            </a:fld>
            <a:endParaRPr lang="en-US" altLang="zh-CN" sz="1300"/>
          </a:p>
        </p:txBody>
      </p:sp>
      <p:sp>
        <p:nvSpPr>
          <p:cNvPr id="101379" name="Rectangle 2">
            <a:extLst>
              <a:ext uri="{FF2B5EF4-FFF2-40B4-BE49-F238E27FC236}">
                <a16:creationId xmlns:a16="http://schemas.microsoft.com/office/drawing/2014/main" id="{FB0AC6B4-DBEF-4E62-A2D3-E10F73206B7C}"/>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888AE529-AB6A-4CC5-B26A-7DBFA5823B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16479EE9-80F7-4DC7-B660-B144BEC274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A2EEE88-7D59-446E-A31C-142FA0657263}" type="slidenum">
              <a:rPr lang="en-US" altLang="zh-CN" smtClean="0"/>
              <a:pPr>
                <a:spcBef>
                  <a:spcPct val="0"/>
                </a:spcBef>
              </a:pPr>
              <a:t>50</a:t>
            </a:fld>
            <a:endParaRPr lang="en-US" altLang="zh-CN"/>
          </a:p>
        </p:txBody>
      </p:sp>
      <p:sp>
        <p:nvSpPr>
          <p:cNvPr id="107523" name="Rectangle 2">
            <a:extLst>
              <a:ext uri="{FF2B5EF4-FFF2-40B4-BE49-F238E27FC236}">
                <a16:creationId xmlns:a16="http://schemas.microsoft.com/office/drawing/2014/main" id="{06366395-0826-4E97-9781-889F8B1F60B9}"/>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E8839382-91E0-44F5-8653-FC7BEF13C7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730EB98E-937E-42F8-9187-8033C122FC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74D31BC-F8B1-46B5-8B95-BA2E51121636}" type="slidenum">
              <a:rPr lang="en-US" altLang="zh-CN" sz="1300" smtClean="0"/>
              <a:pPr>
                <a:spcBef>
                  <a:spcPct val="0"/>
                </a:spcBef>
              </a:pPr>
              <a:t>5</a:t>
            </a:fld>
            <a:endParaRPr lang="en-US" altLang="zh-CN" sz="1300"/>
          </a:p>
        </p:txBody>
      </p:sp>
      <p:sp>
        <p:nvSpPr>
          <p:cNvPr id="14339" name="Rectangle 2">
            <a:extLst>
              <a:ext uri="{FF2B5EF4-FFF2-40B4-BE49-F238E27FC236}">
                <a16:creationId xmlns:a16="http://schemas.microsoft.com/office/drawing/2014/main" id="{67F0DADC-1389-4B1E-A436-F6DAB4B6732D}"/>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019E96D7-86CD-4DFD-8D3B-7503AF495C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92E9BA73-8A0C-47CE-A5AA-D97E14754F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6818297-6EEF-4383-8295-70F8BBD9A99F}" type="slidenum">
              <a:rPr lang="en-US" altLang="zh-CN" smtClean="0"/>
              <a:pPr>
                <a:spcBef>
                  <a:spcPct val="0"/>
                </a:spcBef>
              </a:pPr>
              <a:t>51</a:t>
            </a:fld>
            <a:endParaRPr lang="en-US" altLang="zh-CN"/>
          </a:p>
        </p:txBody>
      </p:sp>
      <p:sp>
        <p:nvSpPr>
          <p:cNvPr id="109571" name="Rectangle 2">
            <a:extLst>
              <a:ext uri="{FF2B5EF4-FFF2-40B4-BE49-F238E27FC236}">
                <a16:creationId xmlns:a16="http://schemas.microsoft.com/office/drawing/2014/main" id="{750BEF7B-42D5-4DC7-A940-53925D0E52D1}"/>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159357CD-109C-4D1B-AEAB-864EDDE1FA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C828E271-8A6D-4CB8-BEE8-A2EE447D5C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41E4C94-15D2-4008-9286-9F5E1189D40D}" type="slidenum">
              <a:rPr lang="en-US" altLang="zh-CN" smtClean="0"/>
              <a:pPr>
                <a:spcBef>
                  <a:spcPct val="0"/>
                </a:spcBef>
              </a:pPr>
              <a:t>52</a:t>
            </a:fld>
            <a:endParaRPr lang="en-US" altLang="zh-CN"/>
          </a:p>
        </p:txBody>
      </p:sp>
      <p:sp>
        <p:nvSpPr>
          <p:cNvPr id="111619" name="Rectangle 2">
            <a:extLst>
              <a:ext uri="{FF2B5EF4-FFF2-40B4-BE49-F238E27FC236}">
                <a16:creationId xmlns:a16="http://schemas.microsoft.com/office/drawing/2014/main" id="{59D7863F-86D8-4DBB-AE20-EFECD26C9C89}"/>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6B3A6098-B332-4F4B-ACB2-17E86F2336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F7D0C5C4-2676-4EA4-B750-B901F7E6A3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4990F3F-330B-4322-811E-C430F287A8BC}" type="slidenum">
              <a:rPr lang="en-US" altLang="zh-CN" smtClean="0"/>
              <a:pPr>
                <a:spcBef>
                  <a:spcPct val="0"/>
                </a:spcBef>
              </a:pPr>
              <a:t>53</a:t>
            </a:fld>
            <a:endParaRPr lang="en-US" altLang="zh-CN"/>
          </a:p>
        </p:txBody>
      </p:sp>
      <p:sp>
        <p:nvSpPr>
          <p:cNvPr id="113667" name="Rectangle 2">
            <a:extLst>
              <a:ext uri="{FF2B5EF4-FFF2-40B4-BE49-F238E27FC236}">
                <a16:creationId xmlns:a16="http://schemas.microsoft.com/office/drawing/2014/main" id="{A83746C3-879F-4D23-87DD-19A6E884295D}"/>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DF416134-E5C1-43C4-99CE-3AC8FE6E2E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25CAEDD9-1A6F-49B2-BD02-50EDFA03A3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4D58A0-D954-4C07-8117-DEE3CD3638DF}" type="slidenum">
              <a:rPr lang="en-US" altLang="zh-CN" smtClean="0"/>
              <a:pPr>
                <a:spcBef>
                  <a:spcPct val="0"/>
                </a:spcBef>
              </a:pPr>
              <a:t>54</a:t>
            </a:fld>
            <a:endParaRPr lang="en-US" altLang="zh-CN"/>
          </a:p>
        </p:txBody>
      </p:sp>
      <p:sp>
        <p:nvSpPr>
          <p:cNvPr id="117763" name="Rectangle 2">
            <a:extLst>
              <a:ext uri="{FF2B5EF4-FFF2-40B4-BE49-F238E27FC236}">
                <a16:creationId xmlns:a16="http://schemas.microsoft.com/office/drawing/2014/main" id="{587B2AD3-3DEB-47D9-8DF6-C075A73EAFAA}"/>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81421013-9FB0-4D1C-BE49-2E258EFAE1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5D322B65-430E-4441-8AC7-2B4AB43F5E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3B83549-FC45-4FA4-AA71-9E3206B3F39D}" type="slidenum">
              <a:rPr lang="en-US" altLang="zh-CN" smtClean="0"/>
              <a:pPr>
                <a:spcBef>
                  <a:spcPct val="0"/>
                </a:spcBef>
              </a:pPr>
              <a:t>55</a:t>
            </a:fld>
            <a:endParaRPr lang="en-US" altLang="zh-CN"/>
          </a:p>
        </p:txBody>
      </p:sp>
      <p:sp>
        <p:nvSpPr>
          <p:cNvPr id="119811" name="Rectangle 2">
            <a:extLst>
              <a:ext uri="{FF2B5EF4-FFF2-40B4-BE49-F238E27FC236}">
                <a16:creationId xmlns:a16="http://schemas.microsoft.com/office/drawing/2014/main" id="{10FE8B1E-1776-4D8B-9581-646D1EC46519}"/>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6E83063E-9C6E-4656-B45B-F8011A9351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A9ECF954-7C4B-4B43-AE4E-F516E6DADC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E82CEE6-80BE-47BE-921D-4F5D9C7685AC}" type="slidenum">
              <a:rPr lang="en-US" altLang="zh-CN" smtClean="0"/>
              <a:pPr>
                <a:spcBef>
                  <a:spcPct val="0"/>
                </a:spcBef>
              </a:pPr>
              <a:t>56</a:t>
            </a:fld>
            <a:endParaRPr lang="en-US" altLang="zh-CN"/>
          </a:p>
        </p:txBody>
      </p:sp>
      <p:sp>
        <p:nvSpPr>
          <p:cNvPr id="121859" name="Rectangle 2">
            <a:extLst>
              <a:ext uri="{FF2B5EF4-FFF2-40B4-BE49-F238E27FC236}">
                <a16:creationId xmlns:a16="http://schemas.microsoft.com/office/drawing/2014/main" id="{B2DF37F0-3B88-42D3-983F-16E2415ED69F}"/>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8B0F63E8-4265-4234-8FD5-3CA36882B5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9A49A427-07BE-46F0-990D-F44C6C49E1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4A7AB2C-A2BB-4DE3-8DF0-221BE6A04A7D}" type="slidenum">
              <a:rPr lang="en-US" altLang="zh-CN" smtClean="0"/>
              <a:pPr>
                <a:spcBef>
                  <a:spcPct val="0"/>
                </a:spcBef>
              </a:pPr>
              <a:t>57</a:t>
            </a:fld>
            <a:endParaRPr lang="en-US" altLang="zh-CN"/>
          </a:p>
        </p:txBody>
      </p:sp>
      <p:sp>
        <p:nvSpPr>
          <p:cNvPr id="123907" name="Rectangle 2">
            <a:extLst>
              <a:ext uri="{FF2B5EF4-FFF2-40B4-BE49-F238E27FC236}">
                <a16:creationId xmlns:a16="http://schemas.microsoft.com/office/drawing/2014/main" id="{DE962EA5-1D98-4CDC-A797-7A5A4F7AC9AE}"/>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EAEB829E-C635-4D51-850F-5863D0734D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F6CEE7DC-9B5F-4803-AF33-7D241207D6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A1113DF-4194-408E-B1FA-9AF4271CAF64}" type="slidenum">
              <a:rPr lang="en-US" altLang="zh-CN" smtClean="0"/>
              <a:pPr>
                <a:spcBef>
                  <a:spcPct val="0"/>
                </a:spcBef>
              </a:pPr>
              <a:t>58</a:t>
            </a:fld>
            <a:endParaRPr lang="en-US" altLang="zh-CN"/>
          </a:p>
        </p:txBody>
      </p:sp>
      <p:sp>
        <p:nvSpPr>
          <p:cNvPr id="125955" name="Rectangle 2">
            <a:extLst>
              <a:ext uri="{FF2B5EF4-FFF2-40B4-BE49-F238E27FC236}">
                <a16:creationId xmlns:a16="http://schemas.microsoft.com/office/drawing/2014/main" id="{E9401B45-2A73-4320-B3C9-C8EBB7210446}"/>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3E41BE5F-61BA-4223-A0C1-810D574E38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C64E9154-D8B5-41BF-B34B-E96166B076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88CECB2-5C61-4F7A-936C-15919878644B}" type="slidenum">
              <a:rPr lang="en-US" altLang="zh-CN" smtClean="0"/>
              <a:pPr>
                <a:spcBef>
                  <a:spcPct val="0"/>
                </a:spcBef>
              </a:pPr>
              <a:t>59</a:t>
            </a:fld>
            <a:endParaRPr lang="en-US" altLang="zh-CN"/>
          </a:p>
        </p:txBody>
      </p:sp>
      <p:sp>
        <p:nvSpPr>
          <p:cNvPr id="128003" name="Rectangle 2">
            <a:extLst>
              <a:ext uri="{FF2B5EF4-FFF2-40B4-BE49-F238E27FC236}">
                <a16:creationId xmlns:a16="http://schemas.microsoft.com/office/drawing/2014/main" id="{A31E2943-1F7D-4068-AC2A-8B9E136FA1C6}"/>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DC724872-AB70-49C6-A8DC-AEF486CDD8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B03584EA-77B0-43FD-B84B-B4C07DBC1F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ED54008-84CE-42C3-8502-22537EE0E7EE}" type="slidenum">
              <a:rPr lang="en-US" altLang="zh-CN" smtClean="0"/>
              <a:pPr>
                <a:spcBef>
                  <a:spcPct val="0"/>
                </a:spcBef>
              </a:pPr>
              <a:t>60</a:t>
            </a:fld>
            <a:endParaRPr lang="en-US" altLang="zh-CN"/>
          </a:p>
        </p:txBody>
      </p:sp>
      <p:sp>
        <p:nvSpPr>
          <p:cNvPr id="130051" name="Rectangle 2">
            <a:extLst>
              <a:ext uri="{FF2B5EF4-FFF2-40B4-BE49-F238E27FC236}">
                <a16:creationId xmlns:a16="http://schemas.microsoft.com/office/drawing/2014/main" id="{8A97805E-7439-4791-966A-D686FD6AB61A}"/>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83A156F1-FD26-4B79-A284-AF9F9F70F9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066B3107-C97B-438F-87E0-0F5EA292F5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677D122-47AF-44FC-A3D8-163783C581AA}" type="slidenum">
              <a:rPr lang="en-US" altLang="zh-CN" sz="1300" smtClean="0"/>
              <a:pPr>
                <a:spcBef>
                  <a:spcPct val="0"/>
                </a:spcBef>
              </a:pPr>
              <a:t>6</a:t>
            </a:fld>
            <a:endParaRPr lang="en-US" altLang="zh-CN" sz="1300"/>
          </a:p>
        </p:txBody>
      </p:sp>
      <p:sp>
        <p:nvSpPr>
          <p:cNvPr id="16387" name="Rectangle 2">
            <a:extLst>
              <a:ext uri="{FF2B5EF4-FFF2-40B4-BE49-F238E27FC236}">
                <a16:creationId xmlns:a16="http://schemas.microsoft.com/office/drawing/2014/main" id="{5099CAFE-EF39-42BD-9A67-1B657D8D3E1F}"/>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23E5D66C-39D6-4CFE-9606-049CDE24C1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E35C146C-F251-4B07-89C0-3229E863D1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BE53416-6647-494C-AD3B-612AB9363191}" type="slidenum">
              <a:rPr lang="en-US" altLang="zh-CN" smtClean="0"/>
              <a:pPr>
                <a:spcBef>
                  <a:spcPct val="0"/>
                </a:spcBef>
              </a:pPr>
              <a:t>64</a:t>
            </a:fld>
            <a:endParaRPr lang="en-US" altLang="zh-CN"/>
          </a:p>
        </p:txBody>
      </p:sp>
      <p:sp>
        <p:nvSpPr>
          <p:cNvPr id="135171" name="Rectangle 2">
            <a:extLst>
              <a:ext uri="{FF2B5EF4-FFF2-40B4-BE49-F238E27FC236}">
                <a16:creationId xmlns:a16="http://schemas.microsoft.com/office/drawing/2014/main" id="{D889DE50-6684-4B97-9E61-A0BF50AA36B6}"/>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354BEAE2-5A68-4506-8D5F-D65B0EDCB8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84AE3944-4159-4573-88A1-43A1B46585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A5B2C40-13D6-4FF0-84F5-4BBE9C8187A9}" type="slidenum">
              <a:rPr lang="en-US" altLang="zh-CN" smtClean="0"/>
              <a:pPr>
                <a:spcBef>
                  <a:spcPct val="0"/>
                </a:spcBef>
              </a:pPr>
              <a:t>66</a:t>
            </a:fld>
            <a:endParaRPr lang="en-US" altLang="zh-CN"/>
          </a:p>
        </p:txBody>
      </p:sp>
      <p:sp>
        <p:nvSpPr>
          <p:cNvPr id="138243" name="Rectangle 2">
            <a:extLst>
              <a:ext uri="{FF2B5EF4-FFF2-40B4-BE49-F238E27FC236}">
                <a16:creationId xmlns:a16="http://schemas.microsoft.com/office/drawing/2014/main" id="{068E1DE0-AE2F-4999-92BF-56723352CA33}"/>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3246B536-C55C-41A4-8C11-2283E45479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0473A06C-2D31-41E1-AB46-295D0297CF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AB31780-41A5-473C-80BA-6AFD2569D2AA}" type="slidenum">
              <a:rPr lang="en-US" altLang="zh-CN" smtClean="0"/>
              <a:pPr>
                <a:spcBef>
                  <a:spcPct val="0"/>
                </a:spcBef>
              </a:pPr>
              <a:t>67</a:t>
            </a:fld>
            <a:endParaRPr lang="en-US" altLang="zh-CN"/>
          </a:p>
        </p:txBody>
      </p:sp>
      <p:sp>
        <p:nvSpPr>
          <p:cNvPr id="140291" name="Rectangle 2">
            <a:extLst>
              <a:ext uri="{FF2B5EF4-FFF2-40B4-BE49-F238E27FC236}">
                <a16:creationId xmlns:a16="http://schemas.microsoft.com/office/drawing/2014/main" id="{19388213-BC2D-43E8-9FFC-6717F18A0457}"/>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6E3085D9-36F8-49F5-A5A9-0BD9A87D63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F01889F2-65DD-485F-9214-5947E9240B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0645425-646E-4BD6-B628-59EBBD8B4036}" type="slidenum">
              <a:rPr lang="en-US" altLang="zh-CN" smtClean="0"/>
              <a:pPr>
                <a:spcBef>
                  <a:spcPct val="0"/>
                </a:spcBef>
              </a:pPr>
              <a:t>68</a:t>
            </a:fld>
            <a:endParaRPr lang="en-US" altLang="zh-CN"/>
          </a:p>
        </p:txBody>
      </p:sp>
      <p:sp>
        <p:nvSpPr>
          <p:cNvPr id="142339" name="Rectangle 2">
            <a:extLst>
              <a:ext uri="{FF2B5EF4-FFF2-40B4-BE49-F238E27FC236}">
                <a16:creationId xmlns:a16="http://schemas.microsoft.com/office/drawing/2014/main" id="{E42FD1D5-6F4A-41CD-8CBB-954BB7996730}"/>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BDBE6D2E-FCFE-41D1-BB60-8A2BC4519D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7153ABA2-BD8D-4A01-8173-2D5E273404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2CD733F-0B35-4E53-883F-C2D14FD81604}" type="slidenum">
              <a:rPr lang="en-US" altLang="zh-CN" smtClean="0"/>
              <a:pPr>
                <a:spcBef>
                  <a:spcPct val="0"/>
                </a:spcBef>
              </a:pPr>
              <a:t>69</a:t>
            </a:fld>
            <a:endParaRPr lang="en-US" altLang="zh-CN"/>
          </a:p>
        </p:txBody>
      </p:sp>
      <p:sp>
        <p:nvSpPr>
          <p:cNvPr id="144387" name="Rectangle 2">
            <a:extLst>
              <a:ext uri="{FF2B5EF4-FFF2-40B4-BE49-F238E27FC236}">
                <a16:creationId xmlns:a16="http://schemas.microsoft.com/office/drawing/2014/main" id="{392E3753-929C-4A55-AB41-B22A8BB2A5D2}"/>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C0C16993-B91B-4143-8FB1-982BB8302A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19E06E07-A75F-403F-8E8B-58454048E1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37AC7C1-9613-4D44-BCFB-AAC281C50F28}" type="slidenum">
              <a:rPr lang="en-US" altLang="zh-CN" smtClean="0"/>
              <a:pPr>
                <a:spcBef>
                  <a:spcPct val="0"/>
                </a:spcBef>
              </a:pPr>
              <a:t>70</a:t>
            </a:fld>
            <a:endParaRPr lang="en-US" altLang="zh-CN"/>
          </a:p>
        </p:txBody>
      </p:sp>
      <p:sp>
        <p:nvSpPr>
          <p:cNvPr id="146435" name="Rectangle 2">
            <a:extLst>
              <a:ext uri="{FF2B5EF4-FFF2-40B4-BE49-F238E27FC236}">
                <a16:creationId xmlns:a16="http://schemas.microsoft.com/office/drawing/2014/main" id="{FA12B634-0B03-47A4-9A9B-59974DFEB2B9}"/>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3C1DA7B7-6B61-45A4-A91C-AC255A7A85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24209AC0-A305-44C3-A955-ABA496A9AC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58C81F4-7F08-491E-9B1D-AEA741CF5840}" type="slidenum">
              <a:rPr lang="en-US" altLang="zh-CN" smtClean="0"/>
              <a:pPr>
                <a:spcBef>
                  <a:spcPct val="0"/>
                </a:spcBef>
              </a:pPr>
              <a:t>71</a:t>
            </a:fld>
            <a:endParaRPr lang="en-US" altLang="zh-CN"/>
          </a:p>
        </p:txBody>
      </p:sp>
      <p:sp>
        <p:nvSpPr>
          <p:cNvPr id="148483" name="Rectangle 2">
            <a:extLst>
              <a:ext uri="{FF2B5EF4-FFF2-40B4-BE49-F238E27FC236}">
                <a16:creationId xmlns:a16="http://schemas.microsoft.com/office/drawing/2014/main" id="{84328747-24D3-488D-BD98-2939389AA8CB}"/>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8BBF2780-E6FA-44E5-B2F8-20CAF53305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9A84F8B1-CB52-411E-BB38-FA85CF1537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2102EEE-FBA3-4E65-A320-380FE92168A9}" type="slidenum">
              <a:rPr lang="en-US" altLang="zh-CN" smtClean="0"/>
              <a:pPr>
                <a:spcBef>
                  <a:spcPct val="0"/>
                </a:spcBef>
              </a:pPr>
              <a:t>72</a:t>
            </a:fld>
            <a:endParaRPr lang="en-US" altLang="zh-CN"/>
          </a:p>
        </p:txBody>
      </p:sp>
      <p:sp>
        <p:nvSpPr>
          <p:cNvPr id="150531" name="Rectangle 2">
            <a:extLst>
              <a:ext uri="{FF2B5EF4-FFF2-40B4-BE49-F238E27FC236}">
                <a16:creationId xmlns:a16="http://schemas.microsoft.com/office/drawing/2014/main" id="{BC107C71-11D3-4A6A-948B-1FEEDCCAAF1E}"/>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9CF56259-8A83-4775-A542-033294FE47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1F29FEF6-010E-4F9D-AEC2-5DFED5FDF3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B2DCBE9-1261-4EE5-A5BC-C48362FB0D71}" type="slidenum">
              <a:rPr lang="en-US" altLang="zh-CN" smtClean="0"/>
              <a:pPr>
                <a:spcBef>
                  <a:spcPct val="0"/>
                </a:spcBef>
              </a:pPr>
              <a:t>73</a:t>
            </a:fld>
            <a:endParaRPr lang="en-US" altLang="zh-CN"/>
          </a:p>
        </p:txBody>
      </p:sp>
      <p:sp>
        <p:nvSpPr>
          <p:cNvPr id="152579" name="Rectangle 2">
            <a:extLst>
              <a:ext uri="{FF2B5EF4-FFF2-40B4-BE49-F238E27FC236}">
                <a16:creationId xmlns:a16="http://schemas.microsoft.com/office/drawing/2014/main" id="{EC3982E5-3D5E-4BD2-92CE-4C0D02EE10D3}"/>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52187110-5667-42FF-AD7D-636C826324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88E72CC1-56E3-468E-AAD6-F21630E8F4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3761920-EA54-46CC-B3EF-CE9EBCD58272}" type="slidenum">
              <a:rPr lang="en-US" altLang="zh-CN" smtClean="0"/>
              <a:pPr>
                <a:spcBef>
                  <a:spcPct val="0"/>
                </a:spcBef>
              </a:pPr>
              <a:t>74</a:t>
            </a:fld>
            <a:endParaRPr lang="en-US" altLang="zh-CN"/>
          </a:p>
        </p:txBody>
      </p:sp>
      <p:sp>
        <p:nvSpPr>
          <p:cNvPr id="154627" name="Rectangle 2">
            <a:extLst>
              <a:ext uri="{FF2B5EF4-FFF2-40B4-BE49-F238E27FC236}">
                <a16:creationId xmlns:a16="http://schemas.microsoft.com/office/drawing/2014/main" id="{929E0402-6BDC-4CD0-9F77-CB395D3AFA94}"/>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24E9B14D-C780-4205-BF42-51BC0F5D12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934E1C82-B276-440F-A0E7-81111910A1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0351F27-0938-4925-9170-8592E25A1C98}" type="slidenum">
              <a:rPr lang="en-US" altLang="zh-CN" sz="1300" smtClean="0"/>
              <a:pPr>
                <a:spcBef>
                  <a:spcPct val="0"/>
                </a:spcBef>
              </a:pPr>
              <a:t>7</a:t>
            </a:fld>
            <a:endParaRPr lang="en-US" altLang="zh-CN" sz="1300"/>
          </a:p>
        </p:txBody>
      </p:sp>
      <p:sp>
        <p:nvSpPr>
          <p:cNvPr id="18435" name="Rectangle 2">
            <a:extLst>
              <a:ext uri="{FF2B5EF4-FFF2-40B4-BE49-F238E27FC236}">
                <a16:creationId xmlns:a16="http://schemas.microsoft.com/office/drawing/2014/main" id="{9C6686A0-021E-49E4-9F2B-F2FD658A04B0}"/>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8A5F5D7B-720C-4874-997A-F383A5AEFB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F0C30450-D747-4712-AE7F-E94EDE22FC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BF4EB0D-393E-444F-B38A-016B5F3B1F5A}" type="slidenum">
              <a:rPr lang="en-US" altLang="zh-CN" smtClean="0"/>
              <a:pPr>
                <a:spcBef>
                  <a:spcPct val="0"/>
                </a:spcBef>
              </a:pPr>
              <a:t>75</a:t>
            </a:fld>
            <a:endParaRPr lang="en-US" altLang="zh-CN"/>
          </a:p>
        </p:txBody>
      </p:sp>
      <p:sp>
        <p:nvSpPr>
          <p:cNvPr id="156675" name="Rectangle 2">
            <a:extLst>
              <a:ext uri="{FF2B5EF4-FFF2-40B4-BE49-F238E27FC236}">
                <a16:creationId xmlns:a16="http://schemas.microsoft.com/office/drawing/2014/main" id="{CD0DDE9F-13C9-4C08-9379-ACCB528578F2}"/>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8BB7EC86-AF1E-4169-953B-A4EE01E6F8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CA092C7E-9A8F-4E92-9EB9-FC70F6CE9B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E905BD1-7A3D-411A-AC7A-5167B712A4DC}" type="slidenum">
              <a:rPr lang="en-US" altLang="zh-CN" smtClean="0"/>
              <a:pPr>
                <a:spcBef>
                  <a:spcPct val="0"/>
                </a:spcBef>
              </a:pPr>
              <a:t>76</a:t>
            </a:fld>
            <a:endParaRPr lang="en-US" altLang="zh-CN"/>
          </a:p>
        </p:txBody>
      </p:sp>
      <p:sp>
        <p:nvSpPr>
          <p:cNvPr id="158723" name="Rectangle 2">
            <a:extLst>
              <a:ext uri="{FF2B5EF4-FFF2-40B4-BE49-F238E27FC236}">
                <a16:creationId xmlns:a16="http://schemas.microsoft.com/office/drawing/2014/main" id="{F7DCD424-996F-4CA1-A795-A508E227BC7E}"/>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D97B9454-C32F-4043-B0EB-6FD3A7CDDE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E68C192C-4DDF-4C5A-A50E-9402DE0951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88D5D72-9403-452A-A1F9-4AFE1F9201C7}" type="slidenum">
              <a:rPr lang="en-US" altLang="zh-CN" smtClean="0"/>
              <a:pPr>
                <a:spcBef>
                  <a:spcPct val="0"/>
                </a:spcBef>
              </a:pPr>
              <a:t>77</a:t>
            </a:fld>
            <a:endParaRPr lang="en-US" altLang="zh-CN"/>
          </a:p>
        </p:txBody>
      </p:sp>
      <p:sp>
        <p:nvSpPr>
          <p:cNvPr id="160771" name="Rectangle 2">
            <a:extLst>
              <a:ext uri="{FF2B5EF4-FFF2-40B4-BE49-F238E27FC236}">
                <a16:creationId xmlns:a16="http://schemas.microsoft.com/office/drawing/2014/main" id="{F76ECDE5-759B-49CB-962E-A51C5D6C2419}"/>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7ADDECC8-965C-44CC-9091-CCF54577EF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27745229-ED0B-45D6-B3BE-F68B25BA9D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479C032-CBB8-441F-9613-F5361D33ED45}" type="slidenum">
              <a:rPr lang="en-US" altLang="zh-CN" smtClean="0"/>
              <a:pPr>
                <a:spcBef>
                  <a:spcPct val="0"/>
                </a:spcBef>
              </a:pPr>
              <a:t>79</a:t>
            </a:fld>
            <a:endParaRPr lang="en-US" altLang="zh-CN"/>
          </a:p>
        </p:txBody>
      </p:sp>
      <p:sp>
        <p:nvSpPr>
          <p:cNvPr id="163843" name="Rectangle 2">
            <a:extLst>
              <a:ext uri="{FF2B5EF4-FFF2-40B4-BE49-F238E27FC236}">
                <a16:creationId xmlns:a16="http://schemas.microsoft.com/office/drawing/2014/main" id="{FD617952-D755-4E13-8229-CFC279F12D7C}"/>
              </a:ext>
            </a:extLst>
          </p:cNvPr>
          <p:cNvSpPr>
            <a:spLocks noGrp="1" noRot="1" noChangeAspect="1" noChangeArrowheads="1" noTextEdit="1"/>
          </p:cNvSpPr>
          <p:nvPr>
            <p:ph type="sldImg"/>
          </p:nvPr>
        </p:nvSpPr>
        <p:spPr>
          <a:ln/>
        </p:spPr>
      </p:sp>
      <p:sp>
        <p:nvSpPr>
          <p:cNvPr id="163844" name="Rectangle 3">
            <a:extLst>
              <a:ext uri="{FF2B5EF4-FFF2-40B4-BE49-F238E27FC236}">
                <a16:creationId xmlns:a16="http://schemas.microsoft.com/office/drawing/2014/main" id="{C575B7A7-06A5-428D-A4F7-F711D78AAE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F4A19391-E592-4871-B5BD-B374EFA920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4227840-40A5-4ACC-A9EC-469AF6C98D81}" type="slidenum">
              <a:rPr lang="en-US" altLang="zh-CN" smtClean="0"/>
              <a:pPr>
                <a:spcBef>
                  <a:spcPct val="0"/>
                </a:spcBef>
              </a:pPr>
              <a:t>80</a:t>
            </a:fld>
            <a:endParaRPr lang="en-US" altLang="zh-CN"/>
          </a:p>
        </p:txBody>
      </p:sp>
      <p:sp>
        <p:nvSpPr>
          <p:cNvPr id="165891" name="Rectangle 2">
            <a:extLst>
              <a:ext uri="{FF2B5EF4-FFF2-40B4-BE49-F238E27FC236}">
                <a16:creationId xmlns:a16="http://schemas.microsoft.com/office/drawing/2014/main" id="{C495A459-84E6-416F-9DB3-5C2AD846AB42}"/>
              </a:ext>
            </a:extLst>
          </p:cNvPr>
          <p:cNvSpPr>
            <a:spLocks noGrp="1" noRot="1" noChangeAspect="1" noChangeArrowheads="1" noTextEdit="1"/>
          </p:cNvSpPr>
          <p:nvPr>
            <p:ph type="sldImg"/>
          </p:nvPr>
        </p:nvSpPr>
        <p:spPr>
          <a:ln/>
        </p:spPr>
      </p:sp>
      <p:sp>
        <p:nvSpPr>
          <p:cNvPr id="165892" name="Rectangle 3">
            <a:extLst>
              <a:ext uri="{FF2B5EF4-FFF2-40B4-BE49-F238E27FC236}">
                <a16:creationId xmlns:a16="http://schemas.microsoft.com/office/drawing/2014/main" id="{2CA4F51B-E698-49B4-BA33-E597F0E093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7A6CB745-E967-4F24-BAF9-1C8AB9DA26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E5B2E8F-8260-4F41-8ACD-880F58E36BA6}" type="slidenum">
              <a:rPr lang="en-US" altLang="zh-CN" smtClean="0"/>
              <a:pPr>
                <a:spcBef>
                  <a:spcPct val="0"/>
                </a:spcBef>
              </a:pPr>
              <a:t>81</a:t>
            </a:fld>
            <a:endParaRPr lang="en-US" altLang="zh-CN"/>
          </a:p>
        </p:txBody>
      </p:sp>
      <p:sp>
        <p:nvSpPr>
          <p:cNvPr id="167939" name="Rectangle 2">
            <a:extLst>
              <a:ext uri="{FF2B5EF4-FFF2-40B4-BE49-F238E27FC236}">
                <a16:creationId xmlns:a16="http://schemas.microsoft.com/office/drawing/2014/main" id="{1F401781-A079-429D-A0BF-AA2D7453A8E9}"/>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813383A3-88EE-4220-86A4-DAD387F173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F5DF9DE7-31E8-44AF-999E-0CE56A13EF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4B728D7-D8C1-40D6-B2D3-AF77A7D5ADD6}" type="slidenum">
              <a:rPr lang="en-US" altLang="zh-CN" smtClean="0"/>
              <a:pPr>
                <a:spcBef>
                  <a:spcPct val="0"/>
                </a:spcBef>
              </a:pPr>
              <a:t>82</a:t>
            </a:fld>
            <a:endParaRPr lang="en-US" altLang="zh-CN"/>
          </a:p>
        </p:txBody>
      </p:sp>
      <p:sp>
        <p:nvSpPr>
          <p:cNvPr id="169987" name="Rectangle 2">
            <a:extLst>
              <a:ext uri="{FF2B5EF4-FFF2-40B4-BE49-F238E27FC236}">
                <a16:creationId xmlns:a16="http://schemas.microsoft.com/office/drawing/2014/main" id="{B207DEC5-B08D-4B27-B58B-8959D5AFDE9C}"/>
              </a:ext>
            </a:extLst>
          </p:cNvPr>
          <p:cNvSpPr>
            <a:spLocks noGrp="1" noRot="1" noChangeAspect="1" noChangeArrowheads="1" noTextEdit="1"/>
          </p:cNvSpPr>
          <p:nvPr>
            <p:ph type="sldImg"/>
          </p:nvPr>
        </p:nvSpPr>
        <p:spPr>
          <a:ln/>
        </p:spPr>
      </p:sp>
      <p:sp>
        <p:nvSpPr>
          <p:cNvPr id="169988" name="Rectangle 3">
            <a:extLst>
              <a:ext uri="{FF2B5EF4-FFF2-40B4-BE49-F238E27FC236}">
                <a16:creationId xmlns:a16="http://schemas.microsoft.com/office/drawing/2014/main" id="{104A5AF9-1315-4DAA-BA3E-139E72F027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9128CCE6-DE5C-4B43-B45F-15A5ABD8C9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8EE8805-FDD3-44BD-B6F2-0EC5799DCE28}" type="slidenum">
              <a:rPr lang="en-US" altLang="zh-CN" smtClean="0"/>
              <a:pPr>
                <a:spcBef>
                  <a:spcPct val="0"/>
                </a:spcBef>
              </a:pPr>
              <a:t>83</a:t>
            </a:fld>
            <a:endParaRPr lang="en-US" altLang="zh-CN"/>
          </a:p>
        </p:txBody>
      </p:sp>
      <p:sp>
        <p:nvSpPr>
          <p:cNvPr id="172035" name="Rectangle 2">
            <a:extLst>
              <a:ext uri="{FF2B5EF4-FFF2-40B4-BE49-F238E27FC236}">
                <a16:creationId xmlns:a16="http://schemas.microsoft.com/office/drawing/2014/main" id="{FA92ACAE-7DDF-4CD5-B7B1-9E13BA5B30E0}"/>
              </a:ext>
            </a:extLst>
          </p:cNvPr>
          <p:cNvSpPr>
            <a:spLocks noGrp="1" noRot="1" noChangeAspect="1" noChangeArrowheads="1" noTextEdit="1"/>
          </p:cNvSpPr>
          <p:nvPr>
            <p:ph type="sldImg"/>
          </p:nvPr>
        </p:nvSpPr>
        <p:spPr>
          <a:ln/>
        </p:spPr>
      </p:sp>
      <p:sp>
        <p:nvSpPr>
          <p:cNvPr id="172036" name="Rectangle 3">
            <a:extLst>
              <a:ext uri="{FF2B5EF4-FFF2-40B4-BE49-F238E27FC236}">
                <a16:creationId xmlns:a16="http://schemas.microsoft.com/office/drawing/2014/main" id="{F8667E42-E772-4AC2-930A-17EFE7A91E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B9516D2D-E6D0-4F46-AF58-017E2969E6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43DF6AF-9567-46EC-A4EB-AEEA0108C7E4}" type="slidenum">
              <a:rPr lang="en-US" altLang="zh-CN" smtClean="0"/>
              <a:pPr>
                <a:spcBef>
                  <a:spcPct val="0"/>
                </a:spcBef>
              </a:pPr>
              <a:t>84</a:t>
            </a:fld>
            <a:endParaRPr lang="en-US" altLang="zh-CN"/>
          </a:p>
        </p:txBody>
      </p:sp>
      <p:sp>
        <p:nvSpPr>
          <p:cNvPr id="174083" name="Rectangle 2">
            <a:extLst>
              <a:ext uri="{FF2B5EF4-FFF2-40B4-BE49-F238E27FC236}">
                <a16:creationId xmlns:a16="http://schemas.microsoft.com/office/drawing/2014/main" id="{89C7680C-3FEB-43A0-9285-E0C5B88E8316}"/>
              </a:ext>
            </a:extLst>
          </p:cNvPr>
          <p:cNvSpPr>
            <a:spLocks noGrp="1" noRot="1" noChangeAspect="1" noChangeArrowheads="1" noTextEdit="1"/>
          </p:cNvSpPr>
          <p:nvPr>
            <p:ph type="sldImg"/>
          </p:nvPr>
        </p:nvSpPr>
        <p:spPr>
          <a:ln/>
        </p:spPr>
      </p:sp>
      <p:sp>
        <p:nvSpPr>
          <p:cNvPr id="174084" name="Rectangle 3">
            <a:extLst>
              <a:ext uri="{FF2B5EF4-FFF2-40B4-BE49-F238E27FC236}">
                <a16:creationId xmlns:a16="http://schemas.microsoft.com/office/drawing/2014/main" id="{ED0C01CF-866F-41D0-88D7-8DD8C169C6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944F641B-4F77-47D5-9050-5334C33E1F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5EB2D00-0A24-4575-A3BA-425508050A48}" type="slidenum">
              <a:rPr lang="en-US" altLang="zh-CN" smtClean="0"/>
              <a:pPr>
                <a:spcBef>
                  <a:spcPct val="0"/>
                </a:spcBef>
              </a:pPr>
              <a:t>85</a:t>
            </a:fld>
            <a:endParaRPr lang="en-US" altLang="zh-CN"/>
          </a:p>
        </p:txBody>
      </p:sp>
      <p:sp>
        <p:nvSpPr>
          <p:cNvPr id="176131" name="Rectangle 2">
            <a:extLst>
              <a:ext uri="{FF2B5EF4-FFF2-40B4-BE49-F238E27FC236}">
                <a16:creationId xmlns:a16="http://schemas.microsoft.com/office/drawing/2014/main" id="{AFBA0C11-1777-42EF-B563-A5933658B8BB}"/>
              </a:ext>
            </a:extLst>
          </p:cNvPr>
          <p:cNvSpPr>
            <a:spLocks noGrp="1" noRot="1" noChangeAspect="1" noChangeArrowheads="1" noTextEdit="1"/>
          </p:cNvSpPr>
          <p:nvPr>
            <p:ph type="sldImg"/>
          </p:nvPr>
        </p:nvSpPr>
        <p:spPr>
          <a:ln/>
        </p:spPr>
      </p:sp>
      <p:sp>
        <p:nvSpPr>
          <p:cNvPr id="176132" name="Rectangle 3">
            <a:extLst>
              <a:ext uri="{FF2B5EF4-FFF2-40B4-BE49-F238E27FC236}">
                <a16:creationId xmlns:a16="http://schemas.microsoft.com/office/drawing/2014/main" id="{D51446CD-624C-4F07-80D5-15C082487E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DD97F966-96F4-4159-A5C4-6681825AB2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DBD925F-CC17-43A9-AAEC-4AF3B259E47A}" type="slidenum">
              <a:rPr lang="en-US" altLang="zh-CN" sz="1300" smtClean="0"/>
              <a:pPr>
                <a:spcBef>
                  <a:spcPct val="0"/>
                </a:spcBef>
              </a:pPr>
              <a:t>8</a:t>
            </a:fld>
            <a:endParaRPr lang="en-US" altLang="zh-CN" sz="1300"/>
          </a:p>
        </p:txBody>
      </p:sp>
      <p:sp>
        <p:nvSpPr>
          <p:cNvPr id="20483" name="Rectangle 2">
            <a:extLst>
              <a:ext uri="{FF2B5EF4-FFF2-40B4-BE49-F238E27FC236}">
                <a16:creationId xmlns:a16="http://schemas.microsoft.com/office/drawing/2014/main" id="{013663D4-8B16-4093-AE18-E357D2B51C01}"/>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C1BF7641-EDD0-470A-8379-BA80C416DC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FEE8EFDF-F5FA-4696-965B-6E5AE06E5F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AA62686-32B4-4816-8758-34CACE635ADF}" type="slidenum">
              <a:rPr lang="en-US" altLang="zh-CN" smtClean="0"/>
              <a:pPr>
                <a:spcBef>
                  <a:spcPct val="0"/>
                </a:spcBef>
              </a:pPr>
              <a:t>86</a:t>
            </a:fld>
            <a:endParaRPr lang="en-US" altLang="zh-CN"/>
          </a:p>
        </p:txBody>
      </p:sp>
      <p:sp>
        <p:nvSpPr>
          <p:cNvPr id="178179" name="Rectangle 2">
            <a:extLst>
              <a:ext uri="{FF2B5EF4-FFF2-40B4-BE49-F238E27FC236}">
                <a16:creationId xmlns:a16="http://schemas.microsoft.com/office/drawing/2014/main" id="{BE7FB6B6-5FDF-4D10-9D88-EBC6BEAC30A8}"/>
              </a:ext>
            </a:extLst>
          </p:cNvPr>
          <p:cNvSpPr>
            <a:spLocks noGrp="1" noRot="1" noChangeAspect="1" noChangeArrowheads="1" noTextEdit="1"/>
          </p:cNvSpPr>
          <p:nvPr>
            <p:ph type="sldImg"/>
          </p:nvPr>
        </p:nvSpPr>
        <p:spPr>
          <a:ln/>
        </p:spPr>
      </p:sp>
      <p:sp>
        <p:nvSpPr>
          <p:cNvPr id="178180" name="Rectangle 3">
            <a:extLst>
              <a:ext uri="{FF2B5EF4-FFF2-40B4-BE49-F238E27FC236}">
                <a16:creationId xmlns:a16="http://schemas.microsoft.com/office/drawing/2014/main" id="{F5B9406E-9E55-484C-B5E9-85D4056A29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0E1E77B8-10C0-4935-96A6-3A54414F22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B34082F-728E-4C03-A494-C76B7E0BFFDA}" type="slidenum">
              <a:rPr lang="en-US" altLang="zh-CN" smtClean="0"/>
              <a:pPr>
                <a:spcBef>
                  <a:spcPct val="0"/>
                </a:spcBef>
              </a:pPr>
              <a:t>87</a:t>
            </a:fld>
            <a:endParaRPr lang="en-US" altLang="zh-CN"/>
          </a:p>
        </p:txBody>
      </p:sp>
      <p:sp>
        <p:nvSpPr>
          <p:cNvPr id="180227" name="Rectangle 2">
            <a:extLst>
              <a:ext uri="{FF2B5EF4-FFF2-40B4-BE49-F238E27FC236}">
                <a16:creationId xmlns:a16="http://schemas.microsoft.com/office/drawing/2014/main" id="{18F793C1-CCE4-481D-BCF2-588C62443BB8}"/>
              </a:ext>
            </a:extLst>
          </p:cNvPr>
          <p:cNvSpPr>
            <a:spLocks noGrp="1" noRot="1" noChangeAspect="1" noChangeArrowheads="1" noTextEdit="1"/>
          </p:cNvSpPr>
          <p:nvPr>
            <p:ph type="sldImg"/>
          </p:nvPr>
        </p:nvSpPr>
        <p:spPr>
          <a:ln/>
        </p:spPr>
      </p:sp>
      <p:sp>
        <p:nvSpPr>
          <p:cNvPr id="180228" name="Rectangle 3">
            <a:extLst>
              <a:ext uri="{FF2B5EF4-FFF2-40B4-BE49-F238E27FC236}">
                <a16:creationId xmlns:a16="http://schemas.microsoft.com/office/drawing/2014/main" id="{999138CF-D40E-4DFE-93AC-F9D383D204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C081D338-89F5-4953-ABDD-B3B3D0CAFD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53E2536-2F56-4296-A836-1A0756AC0DBA}" type="slidenum">
              <a:rPr lang="en-US" altLang="zh-CN" smtClean="0"/>
              <a:pPr>
                <a:spcBef>
                  <a:spcPct val="0"/>
                </a:spcBef>
              </a:pPr>
              <a:t>88</a:t>
            </a:fld>
            <a:endParaRPr lang="en-US" altLang="zh-CN"/>
          </a:p>
        </p:txBody>
      </p:sp>
      <p:sp>
        <p:nvSpPr>
          <p:cNvPr id="182275" name="Rectangle 2">
            <a:extLst>
              <a:ext uri="{FF2B5EF4-FFF2-40B4-BE49-F238E27FC236}">
                <a16:creationId xmlns:a16="http://schemas.microsoft.com/office/drawing/2014/main" id="{6CC07CAE-6BA4-47AD-BFE2-3271E3765A80}"/>
              </a:ext>
            </a:extLst>
          </p:cNvPr>
          <p:cNvSpPr>
            <a:spLocks noGrp="1" noRot="1" noChangeAspect="1" noChangeArrowheads="1" noTextEdit="1"/>
          </p:cNvSpPr>
          <p:nvPr>
            <p:ph type="sldImg"/>
          </p:nvPr>
        </p:nvSpPr>
        <p:spPr>
          <a:ln/>
        </p:spPr>
      </p:sp>
      <p:sp>
        <p:nvSpPr>
          <p:cNvPr id="182276" name="Rectangle 3">
            <a:extLst>
              <a:ext uri="{FF2B5EF4-FFF2-40B4-BE49-F238E27FC236}">
                <a16:creationId xmlns:a16="http://schemas.microsoft.com/office/drawing/2014/main" id="{878FC5B1-DD6E-4365-A81C-784220C55B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13F7B96B-891F-44DA-B930-F7248461DB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B6B3D19-7374-49AA-8E84-1FAE572FD3EC}" type="slidenum">
              <a:rPr lang="en-US" altLang="zh-CN" smtClean="0"/>
              <a:pPr>
                <a:spcBef>
                  <a:spcPct val="0"/>
                </a:spcBef>
              </a:pPr>
              <a:t>89</a:t>
            </a:fld>
            <a:endParaRPr lang="en-US" altLang="zh-CN"/>
          </a:p>
        </p:txBody>
      </p:sp>
      <p:sp>
        <p:nvSpPr>
          <p:cNvPr id="184323" name="Rectangle 2">
            <a:extLst>
              <a:ext uri="{FF2B5EF4-FFF2-40B4-BE49-F238E27FC236}">
                <a16:creationId xmlns:a16="http://schemas.microsoft.com/office/drawing/2014/main" id="{9C6F468C-B5F1-4721-B45C-5F8AAE7E7382}"/>
              </a:ext>
            </a:extLst>
          </p:cNvPr>
          <p:cNvSpPr>
            <a:spLocks noGrp="1" noRot="1" noChangeAspect="1" noChangeArrowheads="1" noTextEdit="1"/>
          </p:cNvSpPr>
          <p:nvPr>
            <p:ph type="sldImg"/>
          </p:nvPr>
        </p:nvSpPr>
        <p:spPr>
          <a:ln/>
        </p:spPr>
      </p:sp>
      <p:sp>
        <p:nvSpPr>
          <p:cNvPr id="184324" name="Rectangle 3">
            <a:extLst>
              <a:ext uri="{FF2B5EF4-FFF2-40B4-BE49-F238E27FC236}">
                <a16:creationId xmlns:a16="http://schemas.microsoft.com/office/drawing/2014/main" id="{52C63B0B-1A4A-4DCE-BEF4-28FA2D6A4B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a:extLst>
              <a:ext uri="{FF2B5EF4-FFF2-40B4-BE49-F238E27FC236}">
                <a16:creationId xmlns:a16="http://schemas.microsoft.com/office/drawing/2014/main" id="{D47B1316-D8C5-4E20-AFF1-AAF598CCDE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DF9935F-2A25-4A9C-9306-72800A75620D}" type="slidenum">
              <a:rPr lang="en-US" altLang="zh-CN" smtClean="0"/>
              <a:pPr>
                <a:spcBef>
                  <a:spcPct val="0"/>
                </a:spcBef>
              </a:pPr>
              <a:t>90</a:t>
            </a:fld>
            <a:endParaRPr lang="en-US" altLang="zh-CN"/>
          </a:p>
        </p:txBody>
      </p:sp>
      <p:sp>
        <p:nvSpPr>
          <p:cNvPr id="186371" name="Rectangle 2">
            <a:extLst>
              <a:ext uri="{FF2B5EF4-FFF2-40B4-BE49-F238E27FC236}">
                <a16:creationId xmlns:a16="http://schemas.microsoft.com/office/drawing/2014/main" id="{FDDD3255-22B0-4C5F-8E8D-D6307FD0882A}"/>
              </a:ext>
            </a:extLst>
          </p:cNvPr>
          <p:cNvSpPr>
            <a:spLocks noGrp="1" noRot="1" noChangeAspect="1" noChangeArrowheads="1" noTextEdit="1"/>
          </p:cNvSpPr>
          <p:nvPr>
            <p:ph type="sldImg"/>
          </p:nvPr>
        </p:nvSpPr>
        <p:spPr>
          <a:ln/>
        </p:spPr>
      </p:sp>
      <p:sp>
        <p:nvSpPr>
          <p:cNvPr id="186372" name="Rectangle 3">
            <a:extLst>
              <a:ext uri="{FF2B5EF4-FFF2-40B4-BE49-F238E27FC236}">
                <a16:creationId xmlns:a16="http://schemas.microsoft.com/office/drawing/2014/main" id="{42A8F9CE-4BC7-4634-A4B5-EB35C1AFB6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6A43B3F7-4DD8-4709-9B17-F491049103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50F7618-BE9A-46A8-92DC-5CE520DBD298}" type="slidenum">
              <a:rPr lang="en-US" altLang="zh-CN" smtClean="0"/>
              <a:pPr>
                <a:spcBef>
                  <a:spcPct val="0"/>
                </a:spcBef>
              </a:pPr>
              <a:t>91</a:t>
            </a:fld>
            <a:endParaRPr lang="en-US" altLang="zh-CN"/>
          </a:p>
        </p:txBody>
      </p:sp>
      <p:sp>
        <p:nvSpPr>
          <p:cNvPr id="188419" name="Rectangle 2">
            <a:extLst>
              <a:ext uri="{FF2B5EF4-FFF2-40B4-BE49-F238E27FC236}">
                <a16:creationId xmlns:a16="http://schemas.microsoft.com/office/drawing/2014/main" id="{7C78DB9C-DE38-46A3-BDFB-B393BB78C05C}"/>
              </a:ext>
            </a:extLst>
          </p:cNvPr>
          <p:cNvSpPr>
            <a:spLocks noGrp="1" noRot="1" noChangeAspect="1" noChangeArrowheads="1" noTextEdit="1"/>
          </p:cNvSpPr>
          <p:nvPr>
            <p:ph type="sldImg"/>
          </p:nvPr>
        </p:nvSpPr>
        <p:spPr>
          <a:ln/>
        </p:spPr>
      </p:sp>
      <p:sp>
        <p:nvSpPr>
          <p:cNvPr id="188420" name="Rectangle 3">
            <a:extLst>
              <a:ext uri="{FF2B5EF4-FFF2-40B4-BE49-F238E27FC236}">
                <a16:creationId xmlns:a16="http://schemas.microsoft.com/office/drawing/2014/main" id="{FF5DD2E3-D6D4-42C9-97DC-17F866E964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a:extLst>
              <a:ext uri="{FF2B5EF4-FFF2-40B4-BE49-F238E27FC236}">
                <a16:creationId xmlns:a16="http://schemas.microsoft.com/office/drawing/2014/main" id="{F15CA706-56B2-470F-98D6-83704D3383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76A8971-3F87-4B1E-BE13-40C5AC0CDBE3}" type="slidenum">
              <a:rPr lang="en-US" altLang="zh-CN" smtClean="0"/>
              <a:pPr>
                <a:spcBef>
                  <a:spcPct val="0"/>
                </a:spcBef>
              </a:pPr>
              <a:t>92</a:t>
            </a:fld>
            <a:endParaRPr lang="en-US" altLang="zh-CN"/>
          </a:p>
        </p:txBody>
      </p:sp>
      <p:sp>
        <p:nvSpPr>
          <p:cNvPr id="190467" name="Rectangle 2">
            <a:extLst>
              <a:ext uri="{FF2B5EF4-FFF2-40B4-BE49-F238E27FC236}">
                <a16:creationId xmlns:a16="http://schemas.microsoft.com/office/drawing/2014/main" id="{D72AB6E1-410D-4D75-A0A0-3B69A380A153}"/>
              </a:ext>
            </a:extLst>
          </p:cNvPr>
          <p:cNvSpPr>
            <a:spLocks noGrp="1" noRot="1" noChangeAspect="1" noChangeArrowheads="1" noTextEdit="1"/>
          </p:cNvSpPr>
          <p:nvPr>
            <p:ph type="sldImg"/>
          </p:nvPr>
        </p:nvSpPr>
        <p:spPr>
          <a:ln/>
        </p:spPr>
      </p:sp>
      <p:sp>
        <p:nvSpPr>
          <p:cNvPr id="190468" name="Rectangle 3">
            <a:extLst>
              <a:ext uri="{FF2B5EF4-FFF2-40B4-BE49-F238E27FC236}">
                <a16:creationId xmlns:a16="http://schemas.microsoft.com/office/drawing/2014/main" id="{7C6DCFCA-5EF3-4042-B571-B7D735E9D5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42E76CD4-68D3-48EE-82D8-03E94277F7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2712DEC-ED95-406A-937B-5ECD363A0EF2}" type="slidenum">
              <a:rPr lang="en-US" altLang="zh-CN" smtClean="0"/>
              <a:pPr>
                <a:spcBef>
                  <a:spcPct val="0"/>
                </a:spcBef>
              </a:pPr>
              <a:t>93</a:t>
            </a:fld>
            <a:endParaRPr lang="en-US" altLang="zh-CN"/>
          </a:p>
        </p:txBody>
      </p:sp>
      <p:sp>
        <p:nvSpPr>
          <p:cNvPr id="192515" name="Rectangle 2">
            <a:extLst>
              <a:ext uri="{FF2B5EF4-FFF2-40B4-BE49-F238E27FC236}">
                <a16:creationId xmlns:a16="http://schemas.microsoft.com/office/drawing/2014/main" id="{63817871-19B9-4CAA-B5A3-4CAE2AAAC227}"/>
              </a:ext>
            </a:extLst>
          </p:cNvPr>
          <p:cNvSpPr>
            <a:spLocks noGrp="1" noRot="1" noChangeAspect="1" noChangeArrowheads="1" noTextEdit="1"/>
          </p:cNvSpPr>
          <p:nvPr>
            <p:ph type="sldImg"/>
          </p:nvPr>
        </p:nvSpPr>
        <p:spPr>
          <a:ln/>
        </p:spPr>
      </p:sp>
      <p:sp>
        <p:nvSpPr>
          <p:cNvPr id="192516" name="Rectangle 3">
            <a:extLst>
              <a:ext uri="{FF2B5EF4-FFF2-40B4-BE49-F238E27FC236}">
                <a16:creationId xmlns:a16="http://schemas.microsoft.com/office/drawing/2014/main" id="{818E10E6-6A4B-4124-8F55-FEEAA60FB8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id="{D276DF15-DD0E-4B62-94DA-856E241907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6F6EF44-742F-4F49-B49B-2B3884434532}" type="slidenum">
              <a:rPr lang="en-US" altLang="zh-CN" smtClean="0"/>
              <a:pPr>
                <a:spcBef>
                  <a:spcPct val="0"/>
                </a:spcBef>
              </a:pPr>
              <a:t>94</a:t>
            </a:fld>
            <a:endParaRPr lang="en-US" altLang="zh-CN"/>
          </a:p>
        </p:txBody>
      </p:sp>
      <p:sp>
        <p:nvSpPr>
          <p:cNvPr id="194563" name="Rectangle 2">
            <a:extLst>
              <a:ext uri="{FF2B5EF4-FFF2-40B4-BE49-F238E27FC236}">
                <a16:creationId xmlns:a16="http://schemas.microsoft.com/office/drawing/2014/main" id="{71B08719-2255-4C6F-A3AF-4035B0D7C8A4}"/>
              </a:ext>
            </a:extLst>
          </p:cNvPr>
          <p:cNvSpPr>
            <a:spLocks noGrp="1" noRot="1" noChangeAspect="1" noChangeArrowheads="1" noTextEdit="1"/>
          </p:cNvSpPr>
          <p:nvPr>
            <p:ph type="sldImg"/>
          </p:nvPr>
        </p:nvSpPr>
        <p:spPr>
          <a:ln/>
        </p:spPr>
      </p:sp>
      <p:sp>
        <p:nvSpPr>
          <p:cNvPr id="194564" name="Rectangle 3">
            <a:extLst>
              <a:ext uri="{FF2B5EF4-FFF2-40B4-BE49-F238E27FC236}">
                <a16:creationId xmlns:a16="http://schemas.microsoft.com/office/drawing/2014/main" id="{E6F134B1-E846-47D0-8A6C-C2C72DA1FF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a:extLst>
              <a:ext uri="{FF2B5EF4-FFF2-40B4-BE49-F238E27FC236}">
                <a16:creationId xmlns:a16="http://schemas.microsoft.com/office/drawing/2014/main" id="{389E8540-6694-4AA5-B1C6-07995F8F68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E9D4C99-4563-42F6-B0CD-3E2D431479BA}" type="slidenum">
              <a:rPr lang="en-US" altLang="zh-CN" smtClean="0"/>
              <a:pPr>
                <a:spcBef>
                  <a:spcPct val="0"/>
                </a:spcBef>
              </a:pPr>
              <a:t>95</a:t>
            </a:fld>
            <a:endParaRPr lang="en-US" altLang="zh-CN"/>
          </a:p>
        </p:txBody>
      </p:sp>
      <p:sp>
        <p:nvSpPr>
          <p:cNvPr id="196611" name="Rectangle 2">
            <a:extLst>
              <a:ext uri="{FF2B5EF4-FFF2-40B4-BE49-F238E27FC236}">
                <a16:creationId xmlns:a16="http://schemas.microsoft.com/office/drawing/2014/main" id="{59A214A6-F5A8-413E-8B88-25A27BF17688}"/>
              </a:ext>
            </a:extLst>
          </p:cNvPr>
          <p:cNvSpPr>
            <a:spLocks noGrp="1" noRot="1" noChangeAspect="1" noChangeArrowheads="1" noTextEdit="1"/>
          </p:cNvSpPr>
          <p:nvPr>
            <p:ph type="sldImg"/>
          </p:nvPr>
        </p:nvSpPr>
        <p:spPr>
          <a:ln/>
        </p:spPr>
      </p:sp>
      <p:sp>
        <p:nvSpPr>
          <p:cNvPr id="196612" name="Rectangle 3">
            <a:extLst>
              <a:ext uri="{FF2B5EF4-FFF2-40B4-BE49-F238E27FC236}">
                <a16:creationId xmlns:a16="http://schemas.microsoft.com/office/drawing/2014/main" id="{AE3B686D-EEC0-41BF-AE9A-2A72278A5D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76CB2C1-6394-41F0-9B94-FE065D069F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244EBB7-7BE7-4889-A26A-B2EAC4AB4575}" type="slidenum">
              <a:rPr lang="en-US" altLang="zh-CN" sz="1300" smtClean="0"/>
              <a:pPr>
                <a:spcBef>
                  <a:spcPct val="0"/>
                </a:spcBef>
              </a:pPr>
              <a:t>9</a:t>
            </a:fld>
            <a:endParaRPr lang="en-US" altLang="zh-CN" sz="1300"/>
          </a:p>
        </p:txBody>
      </p:sp>
      <p:sp>
        <p:nvSpPr>
          <p:cNvPr id="22531" name="Rectangle 2">
            <a:extLst>
              <a:ext uri="{FF2B5EF4-FFF2-40B4-BE49-F238E27FC236}">
                <a16:creationId xmlns:a16="http://schemas.microsoft.com/office/drawing/2014/main" id="{88ADF23B-B71D-48D9-B50B-012423D95A2E}"/>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31FDB58B-E818-42D2-80B1-C59A1025B3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a:extLst>
              <a:ext uri="{FF2B5EF4-FFF2-40B4-BE49-F238E27FC236}">
                <a16:creationId xmlns:a16="http://schemas.microsoft.com/office/drawing/2014/main" id="{B864B27A-0E0C-4B42-83B2-E3BC3F2C3B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9E6AFFB-6FC5-4E8F-9030-9EA0EE812515}" type="slidenum">
              <a:rPr lang="en-US" altLang="zh-CN" smtClean="0"/>
              <a:pPr>
                <a:spcBef>
                  <a:spcPct val="0"/>
                </a:spcBef>
              </a:pPr>
              <a:t>96</a:t>
            </a:fld>
            <a:endParaRPr lang="en-US" altLang="zh-CN"/>
          </a:p>
        </p:txBody>
      </p:sp>
      <p:sp>
        <p:nvSpPr>
          <p:cNvPr id="198659" name="Rectangle 2">
            <a:extLst>
              <a:ext uri="{FF2B5EF4-FFF2-40B4-BE49-F238E27FC236}">
                <a16:creationId xmlns:a16="http://schemas.microsoft.com/office/drawing/2014/main" id="{CAD916BF-A0F7-479D-871B-21C2D9F591D0}"/>
              </a:ext>
            </a:extLst>
          </p:cNvPr>
          <p:cNvSpPr>
            <a:spLocks noGrp="1" noRot="1" noChangeAspect="1" noChangeArrowheads="1" noTextEdit="1"/>
          </p:cNvSpPr>
          <p:nvPr>
            <p:ph type="sldImg"/>
          </p:nvPr>
        </p:nvSpPr>
        <p:spPr>
          <a:ln/>
        </p:spPr>
      </p:sp>
      <p:sp>
        <p:nvSpPr>
          <p:cNvPr id="198660" name="Rectangle 3">
            <a:extLst>
              <a:ext uri="{FF2B5EF4-FFF2-40B4-BE49-F238E27FC236}">
                <a16:creationId xmlns:a16="http://schemas.microsoft.com/office/drawing/2014/main" id="{A652B9C2-FCB2-455F-9AAB-0DDEEF5CC7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a:extLst>
              <a:ext uri="{FF2B5EF4-FFF2-40B4-BE49-F238E27FC236}">
                <a16:creationId xmlns:a16="http://schemas.microsoft.com/office/drawing/2014/main" id="{D3841F4A-18A2-4C15-B857-125CB063E4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0FD6777-9E43-416A-97EE-5B893722D5C1}" type="slidenum">
              <a:rPr lang="en-US" altLang="zh-CN" smtClean="0"/>
              <a:pPr>
                <a:spcBef>
                  <a:spcPct val="0"/>
                </a:spcBef>
              </a:pPr>
              <a:t>97</a:t>
            </a:fld>
            <a:endParaRPr lang="en-US" altLang="zh-CN"/>
          </a:p>
        </p:txBody>
      </p:sp>
      <p:sp>
        <p:nvSpPr>
          <p:cNvPr id="200707" name="Rectangle 2">
            <a:extLst>
              <a:ext uri="{FF2B5EF4-FFF2-40B4-BE49-F238E27FC236}">
                <a16:creationId xmlns:a16="http://schemas.microsoft.com/office/drawing/2014/main" id="{BD2FF7AB-122A-42A0-9C5E-2B524F253EB2}"/>
              </a:ext>
            </a:extLst>
          </p:cNvPr>
          <p:cNvSpPr>
            <a:spLocks noGrp="1" noRot="1" noChangeAspect="1" noChangeArrowheads="1" noTextEdit="1"/>
          </p:cNvSpPr>
          <p:nvPr>
            <p:ph type="sldImg"/>
          </p:nvPr>
        </p:nvSpPr>
        <p:spPr>
          <a:ln/>
        </p:spPr>
      </p:sp>
      <p:sp>
        <p:nvSpPr>
          <p:cNvPr id="200708" name="Rectangle 3">
            <a:extLst>
              <a:ext uri="{FF2B5EF4-FFF2-40B4-BE49-F238E27FC236}">
                <a16:creationId xmlns:a16="http://schemas.microsoft.com/office/drawing/2014/main" id="{59CF97D5-D119-44DA-B59C-5920AB13EC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a:extLst>
              <a:ext uri="{FF2B5EF4-FFF2-40B4-BE49-F238E27FC236}">
                <a16:creationId xmlns:a16="http://schemas.microsoft.com/office/drawing/2014/main" id="{FDB600AF-F26B-4E34-9DC5-BD4B4934B1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B2F9FCE-799E-48FE-B86B-BA0BDD35276B}" type="slidenum">
              <a:rPr lang="en-US" altLang="zh-CN" smtClean="0"/>
              <a:pPr>
                <a:spcBef>
                  <a:spcPct val="0"/>
                </a:spcBef>
              </a:pPr>
              <a:t>98</a:t>
            </a:fld>
            <a:endParaRPr lang="en-US" altLang="zh-CN"/>
          </a:p>
        </p:txBody>
      </p:sp>
      <p:sp>
        <p:nvSpPr>
          <p:cNvPr id="202755" name="Rectangle 2">
            <a:extLst>
              <a:ext uri="{FF2B5EF4-FFF2-40B4-BE49-F238E27FC236}">
                <a16:creationId xmlns:a16="http://schemas.microsoft.com/office/drawing/2014/main" id="{719A8243-7E35-4DB7-A819-7BD4CEB39EA3}"/>
              </a:ext>
            </a:extLst>
          </p:cNvPr>
          <p:cNvSpPr>
            <a:spLocks noGrp="1" noRot="1" noChangeAspect="1" noChangeArrowheads="1" noTextEdit="1"/>
          </p:cNvSpPr>
          <p:nvPr>
            <p:ph type="sldImg"/>
          </p:nvPr>
        </p:nvSpPr>
        <p:spPr>
          <a:ln/>
        </p:spPr>
      </p:sp>
      <p:sp>
        <p:nvSpPr>
          <p:cNvPr id="202756" name="Rectangle 3">
            <a:extLst>
              <a:ext uri="{FF2B5EF4-FFF2-40B4-BE49-F238E27FC236}">
                <a16:creationId xmlns:a16="http://schemas.microsoft.com/office/drawing/2014/main" id="{5A418BCA-75D2-4C02-9B42-4B0AB5FA7A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a:extLst>
              <a:ext uri="{FF2B5EF4-FFF2-40B4-BE49-F238E27FC236}">
                <a16:creationId xmlns:a16="http://schemas.microsoft.com/office/drawing/2014/main" id="{24F8EF7B-C5A7-40B5-AA83-98FF94EE50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572E312-F8C9-4A72-80F8-7BC4B35DEE80}" type="slidenum">
              <a:rPr lang="en-US" altLang="zh-CN" smtClean="0"/>
              <a:pPr>
                <a:spcBef>
                  <a:spcPct val="0"/>
                </a:spcBef>
              </a:pPr>
              <a:t>99</a:t>
            </a:fld>
            <a:endParaRPr lang="en-US" altLang="zh-CN"/>
          </a:p>
        </p:txBody>
      </p:sp>
      <p:sp>
        <p:nvSpPr>
          <p:cNvPr id="204803" name="Rectangle 2">
            <a:extLst>
              <a:ext uri="{FF2B5EF4-FFF2-40B4-BE49-F238E27FC236}">
                <a16:creationId xmlns:a16="http://schemas.microsoft.com/office/drawing/2014/main" id="{3243B5BE-372B-4F52-840E-2A852BE44520}"/>
              </a:ext>
            </a:extLst>
          </p:cNvPr>
          <p:cNvSpPr>
            <a:spLocks noGrp="1" noRot="1" noChangeAspect="1" noChangeArrowheads="1" noTextEdit="1"/>
          </p:cNvSpPr>
          <p:nvPr>
            <p:ph type="sldImg"/>
          </p:nvPr>
        </p:nvSpPr>
        <p:spPr>
          <a:ln/>
        </p:spPr>
      </p:sp>
      <p:sp>
        <p:nvSpPr>
          <p:cNvPr id="204804" name="Rectangle 3">
            <a:extLst>
              <a:ext uri="{FF2B5EF4-FFF2-40B4-BE49-F238E27FC236}">
                <a16:creationId xmlns:a16="http://schemas.microsoft.com/office/drawing/2014/main" id="{C495A9A7-E9E4-48A0-955E-3452A89638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a:extLst>
              <a:ext uri="{FF2B5EF4-FFF2-40B4-BE49-F238E27FC236}">
                <a16:creationId xmlns:a16="http://schemas.microsoft.com/office/drawing/2014/main" id="{F26E6181-1EC7-4725-BC89-3F930452A7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7E44FBC-132E-4FC3-AED5-078379C43717}" type="slidenum">
              <a:rPr lang="en-US" altLang="zh-CN" smtClean="0"/>
              <a:pPr>
                <a:spcBef>
                  <a:spcPct val="0"/>
                </a:spcBef>
              </a:pPr>
              <a:t>100</a:t>
            </a:fld>
            <a:endParaRPr lang="en-US" altLang="zh-CN"/>
          </a:p>
        </p:txBody>
      </p:sp>
      <p:sp>
        <p:nvSpPr>
          <p:cNvPr id="206851" name="Rectangle 2">
            <a:extLst>
              <a:ext uri="{FF2B5EF4-FFF2-40B4-BE49-F238E27FC236}">
                <a16:creationId xmlns:a16="http://schemas.microsoft.com/office/drawing/2014/main" id="{17608C9E-5F2D-40A9-969D-9A85AB567649}"/>
              </a:ext>
            </a:extLst>
          </p:cNvPr>
          <p:cNvSpPr>
            <a:spLocks noGrp="1" noRot="1" noChangeAspect="1" noChangeArrowheads="1" noTextEdit="1"/>
          </p:cNvSpPr>
          <p:nvPr>
            <p:ph type="sldImg"/>
          </p:nvPr>
        </p:nvSpPr>
        <p:spPr>
          <a:ln/>
        </p:spPr>
      </p:sp>
      <p:sp>
        <p:nvSpPr>
          <p:cNvPr id="206852" name="Rectangle 3">
            <a:extLst>
              <a:ext uri="{FF2B5EF4-FFF2-40B4-BE49-F238E27FC236}">
                <a16:creationId xmlns:a16="http://schemas.microsoft.com/office/drawing/2014/main" id="{59A6FFBE-F084-41D6-A01B-BEA7964164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a:extLst>
              <a:ext uri="{FF2B5EF4-FFF2-40B4-BE49-F238E27FC236}">
                <a16:creationId xmlns:a16="http://schemas.microsoft.com/office/drawing/2014/main" id="{C794A1DF-2362-4AC4-95F1-0904EF2373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6B43112-88B4-4DC2-AE94-9F5AB30EE5BF}" type="slidenum">
              <a:rPr lang="en-US" altLang="zh-CN" smtClean="0"/>
              <a:pPr>
                <a:spcBef>
                  <a:spcPct val="0"/>
                </a:spcBef>
              </a:pPr>
              <a:t>101</a:t>
            </a:fld>
            <a:endParaRPr lang="en-US" altLang="zh-CN"/>
          </a:p>
        </p:txBody>
      </p:sp>
      <p:sp>
        <p:nvSpPr>
          <p:cNvPr id="208899" name="Rectangle 2">
            <a:extLst>
              <a:ext uri="{FF2B5EF4-FFF2-40B4-BE49-F238E27FC236}">
                <a16:creationId xmlns:a16="http://schemas.microsoft.com/office/drawing/2014/main" id="{DEA63036-D77C-4BE1-B62D-50280E48A2D5}"/>
              </a:ext>
            </a:extLst>
          </p:cNvPr>
          <p:cNvSpPr>
            <a:spLocks noGrp="1" noRot="1" noChangeAspect="1" noChangeArrowheads="1" noTextEdit="1"/>
          </p:cNvSpPr>
          <p:nvPr>
            <p:ph type="sldImg"/>
          </p:nvPr>
        </p:nvSpPr>
        <p:spPr>
          <a:ln/>
        </p:spPr>
      </p:sp>
      <p:sp>
        <p:nvSpPr>
          <p:cNvPr id="208900" name="Rectangle 3">
            <a:extLst>
              <a:ext uri="{FF2B5EF4-FFF2-40B4-BE49-F238E27FC236}">
                <a16:creationId xmlns:a16="http://schemas.microsoft.com/office/drawing/2014/main" id="{B8C9A292-80E5-4BDF-B166-A8D450C04A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a:extLst>
              <a:ext uri="{FF2B5EF4-FFF2-40B4-BE49-F238E27FC236}">
                <a16:creationId xmlns:a16="http://schemas.microsoft.com/office/drawing/2014/main" id="{E5A287ED-C7EC-486F-8D02-7A642CE4A1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719576C-4170-48FF-B623-296608734B9B}" type="slidenum">
              <a:rPr lang="en-US" altLang="zh-CN" smtClean="0"/>
              <a:pPr>
                <a:spcBef>
                  <a:spcPct val="0"/>
                </a:spcBef>
              </a:pPr>
              <a:t>102</a:t>
            </a:fld>
            <a:endParaRPr lang="en-US" altLang="zh-CN"/>
          </a:p>
        </p:txBody>
      </p:sp>
      <p:sp>
        <p:nvSpPr>
          <p:cNvPr id="210947" name="Rectangle 2">
            <a:extLst>
              <a:ext uri="{FF2B5EF4-FFF2-40B4-BE49-F238E27FC236}">
                <a16:creationId xmlns:a16="http://schemas.microsoft.com/office/drawing/2014/main" id="{21CFE57A-69DE-452D-A9BB-0D2A98F379DD}"/>
              </a:ext>
            </a:extLst>
          </p:cNvPr>
          <p:cNvSpPr>
            <a:spLocks noGrp="1" noRot="1" noChangeAspect="1" noChangeArrowheads="1" noTextEdit="1"/>
          </p:cNvSpPr>
          <p:nvPr>
            <p:ph type="sldImg"/>
          </p:nvPr>
        </p:nvSpPr>
        <p:spPr>
          <a:ln/>
        </p:spPr>
      </p:sp>
      <p:sp>
        <p:nvSpPr>
          <p:cNvPr id="210948" name="Rectangle 3">
            <a:extLst>
              <a:ext uri="{FF2B5EF4-FFF2-40B4-BE49-F238E27FC236}">
                <a16:creationId xmlns:a16="http://schemas.microsoft.com/office/drawing/2014/main" id="{5F1CAC50-E34B-4B9E-9269-BE1ECC0430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a:extLst>
              <a:ext uri="{FF2B5EF4-FFF2-40B4-BE49-F238E27FC236}">
                <a16:creationId xmlns:a16="http://schemas.microsoft.com/office/drawing/2014/main" id="{A5DB57E1-FA95-4236-975D-3D37DE812A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F0ADE2F-B414-4272-BEDB-9E75F1BB7F39}" type="slidenum">
              <a:rPr lang="en-US" altLang="zh-CN" smtClean="0"/>
              <a:pPr>
                <a:spcBef>
                  <a:spcPct val="0"/>
                </a:spcBef>
              </a:pPr>
              <a:t>103</a:t>
            </a:fld>
            <a:endParaRPr lang="en-US" altLang="zh-CN"/>
          </a:p>
        </p:txBody>
      </p:sp>
      <p:sp>
        <p:nvSpPr>
          <p:cNvPr id="212995" name="Rectangle 2">
            <a:extLst>
              <a:ext uri="{FF2B5EF4-FFF2-40B4-BE49-F238E27FC236}">
                <a16:creationId xmlns:a16="http://schemas.microsoft.com/office/drawing/2014/main" id="{687889C3-15DA-4BAA-99BA-8D0CE52A92EB}"/>
              </a:ext>
            </a:extLst>
          </p:cNvPr>
          <p:cNvSpPr>
            <a:spLocks noGrp="1" noRot="1" noChangeAspect="1" noChangeArrowheads="1" noTextEdit="1"/>
          </p:cNvSpPr>
          <p:nvPr>
            <p:ph type="sldImg"/>
          </p:nvPr>
        </p:nvSpPr>
        <p:spPr>
          <a:ln/>
        </p:spPr>
      </p:sp>
      <p:sp>
        <p:nvSpPr>
          <p:cNvPr id="212996" name="Rectangle 3">
            <a:extLst>
              <a:ext uri="{FF2B5EF4-FFF2-40B4-BE49-F238E27FC236}">
                <a16:creationId xmlns:a16="http://schemas.microsoft.com/office/drawing/2014/main" id="{EE85DF3E-A6EA-4FC1-978A-C8CAB6B83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a:extLst>
              <a:ext uri="{FF2B5EF4-FFF2-40B4-BE49-F238E27FC236}">
                <a16:creationId xmlns:a16="http://schemas.microsoft.com/office/drawing/2014/main" id="{42FE919E-8634-46B5-8990-01489611EA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FFC2CC8-0C83-4A49-A267-A73B8835ED5C}" type="slidenum">
              <a:rPr lang="en-US" altLang="zh-CN" smtClean="0"/>
              <a:pPr>
                <a:spcBef>
                  <a:spcPct val="0"/>
                </a:spcBef>
              </a:pPr>
              <a:t>104</a:t>
            </a:fld>
            <a:endParaRPr lang="en-US" altLang="zh-CN"/>
          </a:p>
        </p:txBody>
      </p:sp>
      <p:sp>
        <p:nvSpPr>
          <p:cNvPr id="215043" name="Rectangle 2">
            <a:extLst>
              <a:ext uri="{FF2B5EF4-FFF2-40B4-BE49-F238E27FC236}">
                <a16:creationId xmlns:a16="http://schemas.microsoft.com/office/drawing/2014/main" id="{A0D255E6-C2DA-4437-8222-BA9428AADAFA}"/>
              </a:ext>
            </a:extLst>
          </p:cNvPr>
          <p:cNvSpPr>
            <a:spLocks noGrp="1" noRot="1" noChangeAspect="1" noChangeArrowheads="1" noTextEdit="1"/>
          </p:cNvSpPr>
          <p:nvPr>
            <p:ph type="sldImg"/>
          </p:nvPr>
        </p:nvSpPr>
        <p:spPr>
          <a:ln/>
        </p:spPr>
      </p:sp>
      <p:sp>
        <p:nvSpPr>
          <p:cNvPr id="215044" name="Rectangle 3">
            <a:extLst>
              <a:ext uri="{FF2B5EF4-FFF2-40B4-BE49-F238E27FC236}">
                <a16:creationId xmlns:a16="http://schemas.microsoft.com/office/drawing/2014/main" id="{558EC294-D438-4D05-8D48-406640AE94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a:extLst>
              <a:ext uri="{FF2B5EF4-FFF2-40B4-BE49-F238E27FC236}">
                <a16:creationId xmlns:a16="http://schemas.microsoft.com/office/drawing/2014/main" id="{7A34FB0E-E8E6-4A30-B988-5B167BB58D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F2581FF-86A1-40AD-BE83-D9ECAD074886}" type="slidenum">
              <a:rPr lang="en-US" altLang="zh-CN" smtClean="0"/>
              <a:pPr>
                <a:spcBef>
                  <a:spcPct val="0"/>
                </a:spcBef>
              </a:pPr>
              <a:t>105</a:t>
            </a:fld>
            <a:endParaRPr lang="en-US" altLang="zh-CN"/>
          </a:p>
        </p:txBody>
      </p:sp>
      <p:sp>
        <p:nvSpPr>
          <p:cNvPr id="217091" name="Rectangle 2">
            <a:extLst>
              <a:ext uri="{FF2B5EF4-FFF2-40B4-BE49-F238E27FC236}">
                <a16:creationId xmlns:a16="http://schemas.microsoft.com/office/drawing/2014/main" id="{CE0317F1-DF66-432A-A72B-11F2525293ED}"/>
              </a:ext>
            </a:extLst>
          </p:cNvPr>
          <p:cNvSpPr>
            <a:spLocks noGrp="1" noRot="1" noChangeAspect="1" noChangeArrowheads="1" noTextEdit="1"/>
          </p:cNvSpPr>
          <p:nvPr>
            <p:ph type="sldImg"/>
          </p:nvPr>
        </p:nvSpPr>
        <p:spPr>
          <a:ln/>
        </p:spPr>
      </p:sp>
      <p:sp>
        <p:nvSpPr>
          <p:cNvPr id="217092" name="Rectangle 3">
            <a:extLst>
              <a:ext uri="{FF2B5EF4-FFF2-40B4-BE49-F238E27FC236}">
                <a16:creationId xmlns:a16="http://schemas.microsoft.com/office/drawing/2014/main" id="{DD878906-003F-46E5-8B59-0C891986CB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a:extLst>
              <a:ext uri="{FF2B5EF4-FFF2-40B4-BE49-F238E27FC236}">
                <a16:creationId xmlns:a16="http://schemas.microsoft.com/office/drawing/2014/main" id="{FD2447FE-9EF5-4061-B45D-212573559281}"/>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61227" name="Clip" r:id="rId3" imgW="0" imgH="0" progId="MS_ClipArt_Gallery.2">
                  <p:embed/>
                </p:oleObj>
              </mc:Choice>
              <mc:Fallback>
                <p:oleObj name="Clip" r:id="rId3" imgW="0" imgH="0" progId="MS_ClipArt_Gallery.2">
                  <p:embed/>
                  <p:pic>
                    <p:nvPicPr>
                      <p:cNvPr id="2050" name="Rectangle 2">
                        <a:extLst>
                          <a:ext uri="{FF2B5EF4-FFF2-40B4-BE49-F238E27FC236}">
                            <a16:creationId xmlns:a16="http://schemas.microsoft.com/office/drawing/2014/main" id="{47D9D4CD-3E71-4687-A2E1-3204659B0478}"/>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Text Box 7">
            <a:extLst>
              <a:ext uri="{FF2B5EF4-FFF2-40B4-BE49-F238E27FC236}">
                <a16:creationId xmlns:a16="http://schemas.microsoft.com/office/drawing/2014/main" id="{E094F15B-787B-4458-9AC7-31D9F6E9B682}"/>
              </a:ext>
            </a:extLst>
          </p:cNvPr>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zh-CN" b="1">
                <a:solidFill>
                  <a:srgbClr val="CC3300"/>
                </a:solidFill>
              </a:rPr>
              <a:t>Database System Concepts, 6</a:t>
            </a:r>
            <a:r>
              <a:rPr lang="en-US" altLang="zh-CN" b="1" baseline="30000">
                <a:solidFill>
                  <a:srgbClr val="CC3300"/>
                </a:solidFill>
              </a:rPr>
              <a:t>th</a:t>
            </a:r>
            <a:r>
              <a:rPr lang="en-US" altLang="zh-CN" b="1">
                <a:solidFill>
                  <a:srgbClr val="CC3300"/>
                </a:solidFill>
              </a:rPr>
              <a:t> Ed</a:t>
            </a:r>
            <a:r>
              <a:rPr lang="en-US" altLang="zh-CN">
                <a:solidFill>
                  <a:srgbClr val="CC3300"/>
                </a:solidFill>
              </a:rPr>
              <a:t>.</a:t>
            </a:r>
          </a:p>
          <a:p>
            <a:pPr algn="ctr">
              <a:spcBef>
                <a:spcPct val="50000"/>
              </a:spcBef>
              <a:defRPr/>
            </a:pPr>
            <a:r>
              <a:rPr lang="en-US" altLang="zh-CN" sz="1200" b="1">
                <a:solidFill>
                  <a:srgbClr val="CC3300"/>
                </a:solidFill>
              </a:rPr>
              <a:t>©Silberschatz, Korth and Sudarshan</a:t>
            </a:r>
            <a:br>
              <a:rPr lang="en-US" altLang="zh-CN" sz="1200" b="1">
                <a:solidFill>
                  <a:srgbClr val="CC3300"/>
                </a:solidFill>
              </a:rPr>
            </a:br>
            <a:r>
              <a:rPr lang="en-US" altLang="zh-CN" sz="1200" b="1">
                <a:solidFill>
                  <a:srgbClr val="CC3300"/>
                </a:solidFill>
              </a:rPr>
              <a:t>See </a:t>
            </a:r>
            <a:r>
              <a:rPr lang="en-US" altLang="zh-CN" sz="1200" b="1">
                <a:solidFill>
                  <a:srgbClr val="CC3300"/>
                </a:solidFill>
                <a:hlinkClick r:id="rId4"/>
              </a:rPr>
              <a:t>www.db-book.com</a:t>
            </a:r>
            <a:r>
              <a:rPr lang="en-US" altLang="zh-CN" sz="1200" b="1">
                <a:solidFill>
                  <a:srgbClr val="CC3300"/>
                </a:solidFill>
              </a:rPr>
              <a:t> for conditions on re-use </a:t>
            </a:r>
          </a:p>
        </p:txBody>
      </p:sp>
      <p:pic>
        <p:nvPicPr>
          <p:cNvPr id="6" name="Picture 8" descr="Cover-6Ed">
            <a:extLst>
              <a:ext uri="{FF2B5EF4-FFF2-40B4-BE49-F238E27FC236}">
                <a16:creationId xmlns:a16="http://schemas.microsoft.com/office/drawing/2014/main" id="{BABE4229-5BC1-42C1-85D0-A0D76983FC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7426"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487427"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a:extLst>
              <a:ext uri="{FF2B5EF4-FFF2-40B4-BE49-F238E27FC236}">
                <a16:creationId xmlns:a16="http://schemas.microsoft.com/office/drawing/2014/main" id="{8A9E5230-3D36-4E8A-AC45-6EBAE3F4DE13}"/>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spcBef>
                <a:spcPct val="50000"/>
              </a:spcBef>
              <a:defRPr>
                <a:solidFill>
                  <a:srgbClr val="578963"/>
                </a:solidFill>
                <a:latin typeface="Times New Roman" panose="02020603050405020304" pitchFamily="18" charset="0"/>
                <a:ea typeface="MS PGothic" panose="020B0600070205080204" pitchFamily="34" charset="-128"/>
              </a:defRPr>
            </a:lvl1pPr>
          </a:lstStyle>
          <a:p>
            <a:pPr>
              <a:defRPr/>
            </a:pPr>
            <a:endParaRPr lang="zh-CN" altLang="zh-CN"/>
          </a:p>
        </p:txBody>
      </p:sp>
      <p:sp>
        <p:nvSpPr>
          <p:cNvPr id="8" name="Rectangle 5">
            <a:extLst>
              <a:ext uri="{FF2B5EF4-FFF2-40B4-BE49-F238E27FC236}">
                <a16:creationId xmlns:a16="http://schemas.microsoft.com/office/drawing/2014/main" id="{894DE13F-07EB-4CA3-B2A4-06AF789C9F12}"/>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FE4D9D7A-772C-4C53-B7E1-637B72DC1B74}" type="slidenum">
              <a:rPr lang="en-US" altLang="zh-CN"/>
              <a:pPr>
                <a:defRPr/>
              </a:pPr>
              <a:t>‹#›</a:t>
            </a:fld>
            <a:endParaRPr lang="en-US" altLang="zh-CN"/>
          </a:p>
        </p:txBody>
      </p:sp>
    </p:spTree>
    <p:extLst>
      <p:ext uri="{BB962C8B-B14F-4D97-AF65-F5344CB8AC3E}">
        <p14:creationId xmlns:p14="http://schemas.microsoft.com/office/powerpoint/2010/main" val="5061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B3AAC82-73D0-489B-9817-C5C3FECD7511}"/>
              </a:ext>
            </a:extLst>
          </p:cNvPr>
          <p:cNvSpPr>
            <a:spLocks noGrp="1" noChangeArrowheads="1"/>
          </p:cNvSpPr>
          <p:nvPr>
            <p:ph type="sldNum" sz="quarter" idx="10"/>
          </p:nvPr>
        </p:nvSpPr>
        <p:spPr>
          <a:ln/>
        </p:spPr>
        <p:txBody>
          <a:bodyPr/>
          <a:lstStyle>
            <a:lvl1pPr>
              <a:defRPr/>
            </a:lvl1pPr>
          </a:lstStyle>
          <a:p>
            <a:pPr>
              <a:defRPr/>
            </a:pPr>
            <a:fld id="{4BB93C73-EDC8-45EB-89EE-0C1F6D0F5C86}" type="slidenum">
              <a:rPr lang="en-US" altLang="zh-CN"/>
              <a:pPr>
                <a:defRPr/>
              </a:pPr>
              <a:t>‹#›</a:t>
            </a:fld>
            <a:endParaRPr lang="en-US" altLang="zh-CN"/>
          </a:p>
        </p:txBody>
      </p:sp>
    </p:spTree>
    <p:extLst>
      <p:ext uri="{BB962C8B-B14F-4D97-AF65-F5344CB8AC3E}">
        <p14:creationId xmlns:p14="http://schemas.microsoft.com/office/powerpoint/2010/main" val="398488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4071116-4DAE-42BD-8553-6A36C63545E3}"/>
              </a:ext>
            </a:extLst>
          </p:cNvPr>
          <p:cNvSpPr>
            <a:spLocks noGrp="1" noChangeArrowheads="1"/>
          </p:cNvSpPr>
          <p:nvPr>
            <p:ph type="sldNum" sz="quarter" idx="10"/>
          </p:nvPr>
        </p:nvSpPr>
        <p:spPr>
          <a:ln/>
        </p:spPr>
        <p:txBody>
          <a:bodyPr/>
          <a:lstStyle>
            <a:lvl1pPr>
              <a:defRPr/>
            </a:lvl1pPr>
          </a:lstStyle>
          <a:p>
            <a:pPr>
              <a:defRPr/>
            </a:pPr>
            <a:fld id="{46FE27AE-7D9C-4102-843B-D64F68B0394E}" type="slidenum">
              <a:rPr lang="en-US" altLang="zh-CN"/>
              <a:pPr>
                <a:defRPr/>
              </a:pPr>
              <a:t>‹#›</a:t>
            </a:fld>
            <a:endParaRPr lang="en-US" altLang="zh-CN"/>
          </a:p>
        </p:txBody>
      </p:sp>
    </p:spTree>
    <p:extLst>
      <p:ext uri="{BB962C8B-B14F-4D97-AF65-F5344CB8AC3E}">
        <p14:creationId xmlns:p14="http://schemas.microsoft.com/office/powerpoint/2010/main" val="1359012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E44BE127-8A11-46B5-96F8-94C1CDF3D2D8}"/>
              </a:ext>
            </a:extLst>
          </p:cNvPr>
          <p:cNvSpPr>
            <a:spLocks noGrp="1" noChangeArrowheads="1"/>
          </p:cNvSpPr>
          <p:nvPr>
            <p:ph type="sldNum" sz="quarter" idx="10"/>
          </p:nvPr>
        </p:nvSpPr>
        <p:spPr>
          <a:ln/>
        </p:spPr>
        <p:txBody>
          <a:bodyPr/>
          <a:lstStyle>
            <a:lvl1pPr>
              <a:defRPr/>
            </a:lvl1pPr>
          </a:lstStyle>
          <a:p>
            <a:pPr>
              <a:defRPr/>
            </a:pPr>
            <a:fld id="{E8E4F217-76B5-42F0-A316-3A156D895C48}" type="slidenum">
              <a:rPr lang="en-US" altLang="zh-CN"/>
              <a:pPr>
                <a:defRPr/>
              </a:pPr>
              <a:t>‹#›</a:t>
            </a:fld>
            <a:endParaRPr lang="en-US" altLang="zh-CN"/>
          </a:p>
        </p:txBody>
      </p:sp>
    </p:spTree>
    <p:extLst>
      <p:ext uri="{BB962C8B-B14F-4D97-AF65-F5344CB8AC3E}">
        <p14:creationId xmlns:p14="http://schemas.microsoft.com/office/powerpoint/2010/main" val="300586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3C760D8-E297-4B59-88ED-6FE58EB27526}"/>
              </a:ext>
            </a:extLst>
          </p:cNvPr>
          <p:cNvSpPr>
            <a:spLocks noGrp="1" noChangeArrowheads="1"/>
          </p:cNvSpPr>
          <p:nvPr>
            <p:ph type="sldNum" sz="quarter" idx="10"/>
          </p:nvPr>
        </p:nvSpPr>
        <p:spPr>
          <a:ln/>
        </p:spPr>
        <p:txBody>
          <a:bodyPr/>
          <a:lstStyle>
            <a:lvl1pPr>
              <a:defRPr/>
            </a:lvl1pPr>
          </a:lstStyle>
          <a:p>
            <a:pPr>
              <a:defRPr/>
            </a:pPr>
            <a:fld id="{A4C3EE83-304E-4C30-84C5-C7D82481D120}" type="slidenum">
              <a:rPr lang="en-US" altLang="zh-CN"/>
              <a:pPr>
                <a:defRPr/>
              </a:pPr>
              <a:t>‹#›</a:t>
            </a:fld>
            <a:endParaRPr lang="en-US" altLang="zh-CN"/>
          </a:p>
        </p:txBody>
      </p:sp>
    </p:spTree>
    <p:extLst>
      <p:ext uri="{BB962C8B-B14F-4D97-AF65-F5344CB8AC3E}">
        <p14:creationId xmlns:p14="http://schemas.microsoft.com/office/powerpoint/2010/main" val="3945708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457F1583-F055-46A8-9EF2-45C2C4D667D2}"/>
              </a:ext>
            </a:extLst>
          </p:cNvPr>
          <p:cNvSpPr>
            <a:spLocks noGrp="1" noChangeArrowheads="1"/>
          </p:cNvSpPr>
          <p:nvPr>
            <p:ph type="sldNum" sz="quarter" idx="10"/>
          </p:nvPr>
        </p:nvSpPr>
        <p:spPr>
          <a:ln/>
        </p:spPr>
        <p:txBody>
          <a:bodyPr/>
          <a:lstStyle>
            <a:lvl1pPr>
              <a:defRPr/>
            </a:lvl1pPr>
          </a:lstStyle>
          <a:p>
            <a:pPr>
              <a:defRPr/>
            </a:pPr>
            <a:fld id="{199F6E99-885E-4B6D-8C7A-E0FF9E8F669B}" type="slidenum">
              <a:rPr lang="en-US" altLang="zh-CN"/>
              <a:pPr>
                <a:defRPr/>
              </a:pPr>
              <a:t>‹#›</a:t>
            </a:fld>
            <a:endParaRPr lang="en-US" altLang="zh-CN"/>
          </a:p>
        </p:txBody>
      </p:sp>
    </p:spTree>
    <p:extLst>
      <p:ext uri="{BB962C8B-B14F-4D97-AF65-F5344CB8AC3E}">
        <p14:creationId xmlns:p14="http://schemas.microsoft.com/office/powerpoint/2010/main" val="835876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2C627107-21F7-45DD-B15F-6125D882F86A}"/>
              </a:ext>
            </a:extLst>
          </p:cNvPr>
          <p:cNvSpPr>
            <a:spLocks noGrp="1" noChangeArrowheads="1"/>
          </p:cNvSpPr>
          <p:nvPr>
            <p:ph type="sldNum" sz="quarter" idx="10"/>
          </p:nvPr>
        </p:nvSpPr>
        <p:spPr>
          <a:ln/>
        </p:spPr>
        <p:txBody>
          <a:bodyPr/>
          <a:lstStyle>
            <a:lvl1pPr>
              <a:defRPr/>
            </a:lvl1pPr>
          </a:lstStyle>
          <a:p>
            <a:pPr>
              <a:defRPr/>
            </a:pPr>
            <a:fld id="{A0C2527D-884A-49EE-B346-6D27DCF9A03F}" type="slidenum">
              <a:rPr lang="en-US" altLang="zh-CN"/>
              <a:pPr>
                <a:defRPr/>
              </a:pPr>
              <a:t>‹#›</a:t>
            </a:fld>
            <a:endParaRPr lang="en-US" altLang="zh-CN"/>
          </a:p>
        </p:txBody>
      </p:sp>
    </p:spTree>
    <p:extLst>
      <p:ext uri="{BB962C8B-B14F-4D97-AF65-F5344CB8AC3E}">
        <p14:creationId xmlns:p14="http://schemas.microsoft.com/office/powerpoint/2010/main" val="156357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E8E929B-5208-4D01-B281-16E95A971186}"/>
              </a:ext>
            </a:extLst>
          </p:cNvPr>
          <p:cNvSpPr>
            <a:spLocks noGrp="1" noChangeArrowheads="1"/>
          </p:cNvSpPr>
          <p:nvPr>
            <p:ph type="sldNum" sz="quarter" idx="10"/>
          </p:nvPr>
        </p:nvSpPr>
        <p:spPr>
          <a:ln/>
        </p:spPr>
        <p:txBody>
          <a:bodyPr/>
          <a:lstStyle>
            <a:lvl1pPr>
              <a:defRPr/>
            </a:lvl1pPr>
          </a:lstStyle>
          <a:p>
            <a:pPr>
              <a:defRPr/>
            </a:pPr>
            <a:fld id="{48D478F9-4FD8-4F0D-8B1E-C43602CF4EF9}" type="slidenum">
              <a:rPr lang="en-US" altLang="zh-CN"/>
              <a:pPr>
                <a:defRPr/>
              </a:pPr>
              <a:t>‹#›</a:t>
            </a:fld>
            <a:endParaRPr lang="en-US" altLang="zh-CN"/>
          </a:p>
        </p:txBody>
      </p:sp>
    </p:spTree>
    <p:extLst>
      <p:ext uri="{BB962C8B-B14F-4D97-AF65-F5344CB8AC3E}">
        <p14:creationId xmlns:p14="http://schemas.microsoft.com/office/powerpoint/2010/main" val="25121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C76D4B91-FB09-4616-A1C3-36D4A6FC69D3}"/>
              </a:ext>
            </a:extLst>
          </p:cNvPr>
          <p:cNvSpPr>
            <a:spLocks noGrp="1" noChangeArrowheads="1"/>
          </p:cNvSpPr>
          <p:nvPr>
            <p:ph type="sldNum" sz="quarter" idx="10"/>
          </p:nvPr>
        </p:nvSpPr>
        <p:spPr>
          <a:ln/>
        </p:spPr>
        <p:txBody>
          <a:bodyPr/>
          <a:lstStyle>
            <a:lvl1pPr>
              <a:defRPr/>
            </a:lvl1pPr>
          </a:lstStyle>
          <a:p>
            <a:pPr>
              <a:defRPr/>
            </a:pPr>
            <a:fld id="{50B6C836-CA6C-4DC6-BCDD-9164F502DF43}" type="slidenum">
              <a:rPr lang="en-US" altLang="zh-CN"/>
              <a:pPr>
                <a:defRPr/>
              </a:pPr>
              <a:t>‹#›</a:t>
            </a:fld>
            <a:endParaRPr lang="en-US" altLang="zh-CN"/>
          </a:p>
        </p:txBody>
      </p:sp>
    </p:spTree>
    <p:extLst>
      <p:ext uri="{BB962C8B-B14F-4D97-AF65-F5344CB8AC3E}">
        <p14:creationId xmlns:p14="http://schemas.microsoft.com/office/powerpoint/2010/main" val="24586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6FC51E5-66BD-45DF-8BD0-47A0255C5C9E}"/>
              </a:ext>
            </a:extLst>
          </p:cNvPr>
          <p:cNvSpPr>
            <a:spLocks noGrp="1" noChangeArrowheads="1"/>
          </p:cNvSpPr>
          <p:nvPr>
            <p:ph type="sldNum" sz="quarter" idx="10"/>
          </p:nvPr>
        </p:nvSpPr>
        <p:spPr>
          <a:ln/>
        </p:spPr>
        <p:txBody>
          <a:bodyPr/>
          <a:lstStyle>
            <a:lvl1pPr>
              <a:defRPr/>
            </a:lvl1pPr>
          </a:lstStyle>
          <a:p>
            <a:pPr>
              <a:defRPr/>
            </a:pPr>
            <a:fld id="{CB442FC3-4BA1-42B6-8FF4-8A900C8B6155}" type="slidenum">
              <a:rPr lang="en-US" altLang="zh-CN"/>
              <a:pPr>
                <a:defRPr/>
              </a:pPr>
              <a:t>‹#›</a:t>
            </a:fld>
            <a:endParaRPr lang="en-US" altLang="zh-CN"/>
          </a:p>
        </p:txBody>
      </p:sp>
    </p:spTree>
    <p:extLst>
      <p:ext uri="{BB962C8B-B14F-4D97-AF65-F5344CB8AC3E}">
        <p14:creationId xmlns:p14="http://schemas.microsoft.com/office/powerpoint/2010/main" val="387988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3B592809-1F17-49AC-B7F2-9D172699270B}"/>
              </a:ext>
            </a:extLst>
          </p:cNvPr>
          <p:cNvSpPr>
            <a:spLocks noGrp="1" noChangeArrowheads="1"/>
          </p:cNvSpPr>
          <p:nvPr>
            <p:ph type="sldNum" sz="quarter" idx="10"/>
          </p:nvPr>
        </p:nvSpPr>
        <p:spPr>
          <a:ln/>
        </p:spPr>
        <p:txBody>
          <a:bodyPr/>
          <a:lstStyle>
            <a:lvl1pPr>
              <a:defRPr/>
            </a:lvl1pPr>
          </a:lstStyle>
          <a:p>
            <a:pPr>
              <a:defRPr/>
            </a:pPr>
            <a:fld id="{EECA3F13-37CD-41B7-8BA2-F7C3361A2E04}" type="slidenum">
              <a:rPr lang="en-US" altLang="zh-CN"/>
              <a:pPr>
                <a:defRPr/>
              </a:pPr>
              <a:t>‹#›</a:t>
            </a:fld>
            <a:endParaRPr lang="en-US" altLang="zh-CN"/>
          </a:p>
        </p:txBody>
      </p:sp>
    </p:spTree>
    <p:extLst>
      <p:ext uri="{BB962C8B-B14F-4D97-AF65-F5344CB8AC3E}">
        <p14:creationId xmlns:p14="http://schemas.microsoft.com/office/powerpoint/2010/main" val="90257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5DB6FDF9-D1C2-4E1F-A62F-5EBF46B3E86B}"/>
              </a:ext>
            </a:extLst>
          </p:cNvPr>
          <p:cNvSpPr>
            <a:spLocks noGrp="1" noChangeArrowheads="1"/>
          </p:cNvSpPr>
          <p:nvPr>
            <p:ph type="sldNum" sz="quarter" idx="10"/>
          </p:nvPr>
        </p:nvSpPr>
        <p:spPr>
          <a:ln/>
        </p:spPr>
        <p:txBody>
          <a:bodyPr/>
          <a:lstStyle>
            <a:lvl1pPr>
              <a:defRPr/>
            </a:lvl1pPr>
          </a:lstStyle>
          <a:p>
            <a:pPr>
              <a:defRPr/>
            </a:pPr>
            <a:fld id="{6E732FD4-B5BB-417D-9308-4F90CBE28A2E}" type="slidenum">
              <a:rPr lang="en-US" altLang="zh-CN"/>
              <a:pPr>
                <a:defRPr/>
              </a:pPr>
              <a:t>‹#›</a:t>
            </a:fld>
            <a:endParaRPr lang="en-US" altLang="zh-CN"/>
          </a:p>
        </p:txBody>
      </p:sp>
    </p:spTree>
    <p:extLst>
      <p:ext uri="{BB962C8B-B14F-4D97-AF65-F5344CB8AC3E}">
        <p14:creationId xmlns:p14="http://schemas.microsoft.com/office/powerpoint/2010/main" val="2054662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EB2E3E0-2A64-4CCF-A7F4-4DDCAD074F28}"/>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86403" name="Rectangle 3">
            <a:extLst>
              <a:ext uri="{FF2B5EF4-FFF2-40B4-BE49-F238E27FC236}">
                <a16:creationId xmlns:a16="http://schemas.microsoft.com/office/drawing/2014/main" id="{7C362B34-13DA-4C1B-A605-B773E95D8C99}"/>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spcBef>
                <a:spcPct val="50000"/>
              </a:spcBef>
              <a:defRPr sz="1400">
                <a:solidFill>
                  <a:schemeClr val="bg2"/>
                </a:solidFill>
                <a:latin typeface="Times New Roman" panose="02020603050405020304" pitchFamily="18" charset="0"/>
                <a:ea typeface="MS PGothic" panose="020B0600070205080204" pitchFamily="34" charset="-128"/>
              </a:defRPr>
            </a:lvl1pPr>
          </a:lstStyle>
          <a:p>
            <a:pPr>
              <a:defRPr/>
            </a:pPr>
            <a:fld id="{306A8962-F9D8-4A0D-A3DA-6871670EB73D}" type="slidenum">
              <a:rPr lang="en-US" altLang="zh-CN"/>
              <a:pPr>
                <a:defRPr/>
              </a:pPr>
              <a:t>‹#›</a:t>
            </a:fld>
            <a:endParaRPr lang="en-US" altLang="zh-CN"/>
          </a:p>
        </p:txBody>
      </p:sp>
      <p:sp>
        <p:nvSpPr>
          <p:cNvPr id="1028" name="Text Box 4">
            <a:extLst>
              <a:ext uri="{FF2B5EF4-FFF2-40B4-BE49-F238E27FC236}">
                <a16:creationId xmlns:a16="http://schemas.microsoft.com/office/drawing/2014/main" id="{D4DEE88D-7A1E-49D0-9C95-EFCF93B80BB9}"/>
              </a:ext>
            </a:extLst>
          </p:cNvPr>
          <p:cNvSpPr txBox="1">
            <a:spLocks noChangeArrowheads="1"/>
          </p:cNvSpPr>
          <p:nvPr/>
        </p:nvSpPr>
        <p:spPr bwMode="auto">
          <a:xfrm>
            <a:off x="6762750" y="6613525"/>
            <a:ext cx="2381250" cy="244475"/>
          </a:xfrm>
          <a:prstGeom prst="rect">
            <a:avLst/>
          </a:prstGeom>
          <a:noFill/>
          <a:ln>
            <a:noFill/>
          </a:ln>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altLang="zh-CN" sz="1000" b="1">
                <a:solidFill>
                  <a:schemeClr val="tx2"/>
                </a:solidFill>
              </a:rPr>
              <a:t>©Silberschatz, Korth and Sudarshan</a:t>
            </a:r>
          </a:p>
        </p:txBody>
      </p:sp>
      <p:sp>
        <p:nvSpPr>
          <p:cNvPr id="486405" name="Text Box 5">
            <a:extLst>
              <a:ext uri="{FF2B5EF4-FFF2-40B4-BE49-F238E27FC236}">
                <a16:creationId xmlns:a16="http://schemas.microsoft.com/office/drawing/2014/main" id="{9643EF24-436E-4FAB-A584-6FEE3D46EFB2}"/>
              </a:ext>
            </a:extLst>
          </p:cNvPr>
          <p:cNvSpPr txBox="1">
            <a:spLocks noChangeArrowheads="1"/>
          </p:cNvSpPr>
          <p:nvPr/>
        </p:nvSpPr>
        <p:spPr bwMode="auto">
          <a:xfrm>
            <a:off x="4445000" y="6613525"/>
            <a:ext cx="517525" cy="246063"/>
          </a:xfrm>
          <a:prstGeom prst="rect">
            <a:avLst/>
          </a:prstGeom>
          <a:noFill/>
          <a:ln w="9525">
            <a:noFill/>
            <a:miter lim="800000"/>
            <a:headEnd/>
            <a:tailEnd/>
          </a:ln>
          <a:effectLst/>
        </p:spPr>
        <p:txBody>
          <a:bodyPr wrap="none">
            <a:spAutoFit/>
          </a:bodyPr>
          <a:lstStyle>
            <a:lvl1pPr eaLnBrk="0" hangingPunct="0">
              <a:defRPr sz="1600">
                <a:solidFill>
                  <a:schemeClr val="tx1"/>
                </a:solidFill>
                <a:latin typeface="Helvetica" panose="020B0604020202020204" pitchFamily="34" charset="0"/>
                <a:ea typeface="MS PGothic" panose="020B0600070205080204" pitchFamily="34" charset="-128"/>
              </a:defRPr>
            </a:lvl1pPr>
            <a:lvl2pPr marL="742950" indent="-285750" eaLnBrk="0" hangingPunct="0">
              <a:defRPr sz="1600">
                <a:solidFill>
                  <a:schemeClr val="tx1"/>
                </a:solidFill>
                <a:latin typeface="Helvetica" panose="020B0604020202020204" pitchFamily="34" charset="0"/>
                <a:ea typeface="MS PGothic" panose="020B0600070205080204" pitchFamily="34" charset="-128"/>
              </a:defRPr>
            </a:lvl2pPr>
            <a:lvl3pPr marL="1143000" indent="-228600" eaLnBrk="0" hangingPunct="0">
              <a:defRPr sz="1600">
                <a:solidFill>
                  <a:schemeClr val="tx1"/>
                </a:solidFill>
                <a:latin typeface="Helvetica" panose="020B0604020202020204" pitchFamily="34" charset="0"/>
                <a:ea typeface="MS PGothic" panose="020B0600070205080204" pitchFamily="34" charset="-128"/>
              </a:defRPr>
            </a:lvl3pPr>
            <a:lvl4pPr marL="1600200" indent="-228600" eaLnBrk="0" hangingPunct="0">
              <a:defRPr sz="1600">
                <a:solidFill>
                  <a:schemeClr val="tx1"/>
                </a:solidFill>
                <a:latin typeface="Helvetica" panose="020B0604020202020204" pitchFamily="34" charset="0"/>
                <a:ea typeface="MS PGothic" panose="020B0600070205080204" pitchFamily="34" charset="-128"/>
              </a:defRPr>
            </a:lvl4pPr>
            <a:lvl5pPr marL="2057400" indent="-228600" eaLnBrk="0" hangingPunct="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zh-CN" sz="1000" b="1">
                <a:solidFill>
                  <a:schemeClr val="tx2"/>
                </a:solidFill>
              </a:rPr>
              <a:t>11.</a:t>
            </a:r>
            <a:fld id="{48DF0EF2-0C0E-4F8C-8238-8AA71CD1BD74}" type="slidenum">
              <a:rPr lang="en-US" altLang="zh-CN" sz="1000" b="1" smtClean="0">
                <a:solidFill>
                  <a:schemeClr val="tx2"/>
                </a:solidFill>
              </a:rPr>
              <a:pPr algn="ctr">
                <a:spcBef>
                  <a:spcPct val="50000"/>
                </a:spcBef>
                <a:defRPr/>
              </a:pPr>
              <a:t>‹#›</a:t>
            </a:fld>
            <a:endParaRPr lang="en-US" altLang="zh-CN" sz="1000" b="1">
              <a:solidFill>
                <a:schemeClr val="tx2"/>
              </a:solidFill>
            </a:endParaRPr>
          </a:p>
        </p:txBody>
      </p:sp>
      <p:sp>
        <p:nvSpPr>
          <p:cNvPr id="486406" name="Rectangle 6">
            <a:extLst>
              <a:ext uri="{FF2B5EF4-FFF2-40B4-BE49-F238E27FC236}">
                <a16:creationId xmlns:a16="http://schemas.microsoft.com/office/drawing/2014/main" id="{1DFD5011-D834-4473-8A5B-5CB3DA8D0AA8}"/>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1" name="Text Box 7">
            <a:extLst>
              <a:ext uri="{FF2B5EF4-FFF2-40B4-BE49-F238E27FC236}">
                <a16:creationId xmlns:a16="http://schemas.microsoft.com/office/drawing/2014/main" id="{5600F6AE-2A76-4BA0-8D18-4077E1B2AE8C}"/>
              </a:ext>
            </a:extLst>
          </p:cNvPr>
          <p:cNvSpPr txBox="1">
            <a:spLocks noChangeArrowheads="1"/>
          </p:cNvSpPr>
          <p:nvPr/>
        </p:nvSpPr>
        <p:spPr bwMode="auto">
          <a:xfrm>
            <a:off x="0" y="6613525"/>
            <a:ext cx="2571750" cy="244475"/>
          </a:xfrm>
          <a:prstGeom prst="rect">
            <a:avLst/>
          </a:prstGeom>
          <a:noFill/>
          <a:ln>
            <a:noFill/>
          </a:ln>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spcBef>
                <a:spcPct val="50000"/>
              </a:spcBef>
              <a:defRPr/>
            </a:pPr>
            <a:r>
              <a:rPr lang="en-US" altLang="zh-CN" sz="1000" b="1">
                <a:solidFill>
                  <a:schemeClr val="tx2"/>
                </a:solidFill>
              </a:rPr>
              <a:t>Database System Concepts - 6</a:t>
            </a:r>
            <a:r>
              <a:rPr lang="en-US" altLang="zh-CN" sz="1000" b="1" baseline="30000">
                <a:solidFill>
                  <a:schemeClr val="tx2"/>
                </a:solidFill>
              </a:rPr>
              <a:t>th</a:t>
            </a:r>
            <a:r>
              <a:rPr lang="en-US" altLang="zh-CN" sz="1000" b="1">
                <a:solidFill>
                  <a:schemeClr val="tx2"/>
                </a:solidFill>
              </a:rPr>
              <a:t> Edition</a:t>
            </a:r>
          </a:p>
        </p:txBody>
      </p:sp>
      <p:sp>
        <p:nvSpPr>
          <p:cNvPr id="1032" name="Freeform 8">
            <a:extLst>
              <a:ext uri="{FF2B5EF4-FFF2-40B4-BE49-F238E27FC236}">
                <a16:creationId xmlns:a16="http://schemas.microsoft.com/office/drawing/2014/main" id="{42F2CCC7-6E50-427B-B26D-5513D8F292FC}"/>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33" name="Picture 9" descr="Cover-6Ed">
            <a:extLst>
              <a:ext uri="{FF2B5EF4-FFF2-40B4-BE49-F238E27FC236}">
                <a16:creationId xmlns:a16="http://schemas.microsoft.com/office/drawing/2014/main" id="{6D51CA33-48D5-4A48-A95A-2A020CD6E5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7"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image" Target="../media/image8.wmf"/><Relationship Id="rId4" Type="http://schemas.openxmlformats.org/officeDocument/2006/relationships/oleObject" Target="../embeddings/oleObject5.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jpeg"/><Relationship Id="rId7" Type="http://schemas.microsoft.com/office/2007/relationships/hdphoto" Target="../media/hdphoto2.wdp"/><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11.png"/></Relationships>
</file>

<file path=ppt/slides/_rels/slide5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54.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14.emf"/><Relationship Id="rId4" Type="http://schemas.openxmlformats.org/officeDocument/2006/relationships/oleObject" Target="../embeddings/oleObject7.bin"/><Relationship Id="rId9" Type="http://schemas.openxmlformats.org/officeDocument/2006/relationships/image" Target="../media/image16.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0.emf"/><Relationship Id="rId4" Type="http://schemas.openxmlformats.org/officeDocument/2006/relationships/oleObject" Target="../embeddings/oleObject10.bin"/></Relationships>
</file>

<file path=ppt/slides/_rels/slide8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0.xml"/><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22.emf"/><Relationship Id="rId4" Type="http://schemas.openxmlformats.org/officeDocument/2006/relationships/oleObject" Target="../embeddings/oleObject11.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3.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4.bin"/><Relationship Id="rId5" Type="http://schemas.openxmlformats.org/officeDocument/2006/relationships/image" Target="../media/image24.emf"/><Relationship Id="rId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F5A2449D-32F1-4DF1-9CC2-C4800D01A9A1}"/>
              </a:ext>
            </a:extLst>
          </p:cNvPr>
          <p:cNvSpPr>
            <a:spLocks noGrp="1" noChangeArrowheads="1"/>
          </p:cNvSpPr>
          <p:nvPr>
            <p:ph type="ctrTitle"/>
          </p:nvPr>
        </p:nvSpPr>
        <p:spPr/>
        <p:txBody>
          <a:bodyPr/>
          <a:lstStyle/>
          <a:p>
            <a:pPr>
              <a:defRPr/>
            </a:pPr>
            <a:r>
              <a:rPr lang="en-US" altLang="zh-CN" dirty="0">
                <a:effectLst>
                  <a:outerShdw blurRad="38100" dist="38100" dir="2700000" algn="tl">
                    <a:srgbClr val="C0C0C0"/>
                  </a:outerShdw>
                </a:effectLst>
                <a:ea typeface="ＭＳ Ｐゴシック" pitchFamily="34" charset="-128"/>
              </a:rPr>
              <a:t>Chapter 11  </a:t>
            </a:r>
            <a:r>
              <a:rPr lang="zh-CN" altLang="en-US" dirty="0">
                <a:effectLst>
                  <a:outerShdw blurRad="38100" dist="38100" dir="2700000" algn="tl">
                    <a:srgbClr val="C0C0C0"/>
                  </a:outerShdw>
                </a:effectLst>
                <a:ea typeface="ＭＳ Ｐゴシック" pitchFamily="34" charset="-128"/>
              </a:rPr>
              <a:t>查询处理和查询优化</a:t>
            </a:r>
            <a:endParaRPr lang="en-US" altLang="zh-CN" dirty="0">
              <a:effectLst>
                <a:outerShdw blurRad="38100" dist="38100" dir="2700000" algn="tl">
                  <a:srgbClr val="C0C0C0"/>
                </a:outerShdw>
              </a:effectLst>
              <a:ea typeface="ＭＳ Ｐゴシック"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a:extLst>
              <a:ext uri="{FF2B5EF4-FFF2-40B4-BE49-F238E27FC236}">
                <a16:creationId xmlns:a16="http://schemas.microsoft.com/office/drawing/2014/main" id="{BF6281BF-8E82-4733-99C6-22E757EDD35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ＭＳ Ｐゴシック" pitchFamily="34" charset="-128"/>
              </a:rPr>
              <a:t>Measures of Query Cost (Cont.)</a:t>
            </a:r>
          </a:p>
        </p:txBody>
      </p:sp>
      <p:sp>
        <p:nvSpPr>
          <p:cNvPr id="11267" name="Rectangle 1027">
            <a:extLst>
              <a:ext uri="{FF2B5EF4-FFF2-40B4-BE49-F238E27FC236}">
                <a16:creationId xmlns:a16="http://schemas.microsoft.com/office/drawing/2014/main" id="{404862B7-B51C-47E3-AD6A-01B4E7B79EA9}"/>
              </a:ext>
            </a:extLst>
          </p:cNvPr>
          <p:cNvSpPr>
            <a:spLocks noGrp="1" noChangeArrowheads="1"/>
          </p:cNvSpPr>
          <p:nvPr>
            <p:ph type="body" idx="4294967295"/>
          </p:nvPr>
        </p:nvSpPr>
        <p:spPr>
          <a:xfrm>
            <a:off x="842963" y="1165225"/>
            <a:ext cx="7891462" cy="5257800"/>
          </a:xfrm>
        </p:spPr>
        <p:txBody>
          <a:bodyPr/>
          <a:lstStyle/>
          <a:p>
            <a:pPr>
              <a:buFont typeface="Wingdings" panose="05000000000000000000" pitchFamily="2" charset="2"/>
              <a:buChar char="l"/>
              <a:defRPr/>
            </a:pPr>
            <a:r>
              <a:rPr lang="en-US" altLang="zh-CN" sz="2000" dirty="0"/>
              <a:t>Several algorithms can </a:t>
            </a:r>
            <a:r>
              <a:rPr lang="en-US" altLang="zh-CN" sz="2000" dirty="0">
                <a:solidFill>
                  <a:srgbClr val="C00000"/>
                </a:solidFill>
              </a:rPr>
              <a:t>reduce disk IO </a:t>
            </a:r>
            <a:r>
              <a:rPr lang="en-US" altLang="zh-CN" sz="2000" dirty="0"/>
              <a:t>by using extra </a:t>
            </a:r>
            <a:r>
              <a:rPr lang="en-US" altLang="zh-CN" sz="2000" dirty="0">
                <a:solidFill>
                  <a:srgbClr val="C00000"/>
                </a:solidFill>
              </a:rPr>
              <a:t>buffer space </a:t>
            </a:r>
          </a:p>
          <a:p>
            <a:pPr lvl="1">
              <a:buFont typeface="Wingdings" panose="05000000000000000000" pitchFamily="2" charset="2"/>
              <a:buChar char="l"/>
              <a:defRPr/>
            </a:pPr>
            <a:r>
              <a:rPr lang="en-US" altLang="zh-CN" sz="2000" dirty="0"/>
              <a:t>Amount of real memory available to buffer depends on other concurrent queries and OS processes, known only during execution</a:t>
            </a:r>
          </a:p>
          <a:p>
            <a:pPr lvl="2">
              <a:buFont typeface="Wingdings" panose="05000000000000000000" pitchFamily="2" charset="2"/>
              <a:buChar char="l"/>
              <a:defRPr/>
            </a:pPr>
            <a:r>
              <a:rPr lang="en-US" altLang="zh-CN" sz="2000" dirty="0"/>
              <a:t>We often use </a:t>
            </a:r>
            <a:r>
              <a:rPr lang="en-US" altLang="zh-CN" sz="2000" dirty="0">
                <a:solidFill>
                  <a:srgbClr val="C00000"/>
                </a:solidFill>
              </a:rPr>
              <a:t>worst case estimates</a:t>
            </a:r>
            <a:r>
              <a:rPr lang="en-US" altLang="zh-CN" sz="2000" dirty="0"/>
              <a:t>, assuming only the minimum amount of memory needed for the operation is available</a:t>
            </a:r>
          </a:p>
          <a:p>
            <a:pPr>
              <a:buFont typeface="Wingdings" panose="05000000000000000000" pitchFamily="2" charset="2"/>
              <a:buChar char="l"/>
              <a:defRPr/>
            </a:pPr>
            <a:r>
              <a:rPr lang="en-US" altLang="zh-CN" sz="2000" dirty="0"/>
              <a:t>Required data may be buffer resident already, avoiding disk I/O</a:t>
            </a:r>
          </a:p>
          <a:p>
            <a:pPr lvl="1">
              <a:buFont typeface="Wingdings" panose="05000000000000000000" pitchFamily="2" charset="2"/>
              <a:buChar char="l"/>
              <a:defRPr/>
            </a:pPr>
            <a:r>
              <a:rPr lang="en-US" altLang="zh-CN" sz="2000" dirty="0"/>
              <a:t>But hard to take into account for cost estimation</a:t>
            </a:r>
          </a:p>
          <a:p>
            <a:pPr marL="0" indent="0">
              <a:buFont typeface="Monotype Sorts" charset="0"/>
              <a:buNone/>
              <a:defRPr/>
            </a:pPr>
            <a:endParaRPr lang="en-US" altLang="zh-CN" sz="2000" dirty="0"/>
          </a:p>
        </p:txBody>
      </p:sp>
    </p:spTree>
  </p:cSld>
  <p:clrMapOvr>
    <a:masterClrMapping/>
  </p:clrMapOvr>
  <p:transition advTm="7472"/>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888C0EA2-CB4D-406E-A8B9-46211C7AE119}"/>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Optimizing Nested Subqueries (Cont.)</a:t>
            </a:r>
          </a:p>
        </p:txBody>
      </p:sp>
      <p:sp>
        <p:nvSpPr>
          <p:cNvPr id="205827" name="Rectangle 3">
            <a:extLst>
              <a:ext uri="{FF2B5EF4-FFF2-40B4-BE49-F238E27FC236}">
                <a16:creationId xmlns:a16="http://schemas.microsoft.com/office/drawing/2014/main" id="{9BEE2795-8840-46FD-811C-8459766ED724}"/>
              </a:ext>
            </a:extLst>
          </p:cNvPr>
          <p:cNvSpPr>
            <a:spLocks noGrp="1" noChangeArrowheads="1"/>
          </p:cNvSpPr>
          <p:nvPr>
            <p:ph type="body" idx="1"/>
          </p:nvPr>
        </p:nvSpPr>
        <p:spPr>
          <a:xfrm>
            <a:off x="914400" y="1120775"/>
            <a:ext cx="8108950" cy="5210175"/>
          </a:xfrm>
        </p:spPr>
        <p:txBody>
          <a:bodyPr/>
          <a:lstStyle/>
          <a:p>
            <a:pPr>
              <a:lnSpc>
                <a:spcPct val="90000"/>
              </a:lnSpc>
              <a:buFont typeface="Wingdings" panose="05000000000000000000" pitchFamily="2" charset="2"/>
              <a:buChar char="l"/>
            </a:pPr>
            <a:r>
              <a:rPr lang="en-US" altLang="zh-CN" dirty="0"/>
              <a:t>In our example, the original nested query would be transformed to</a:t>
            </a:r>
            <a:br>
              <a:rPr lang="en-US" altLang="zh-CN" dirty="0"/>
            </a:br>
            <a:r>
              <a:rPr lang="en-US" altLang="zh-CN" dirty="0"/>
              <a:t>    </a:t>
            </a:r>
            <a:r>
              <a:rPr lang="en-US" altLang="zh-CN" b="1" dirty="0"/>
              <a:t>create table </a:t>
            </a:r>
            <a:r>
              <a:rPr lang="en-US" altLang="zh-CN" i="1" dirty="0"/>
              <a:t>t</a:t>
            </a:r>
            <a:r>
              <a:rPr lang="en-US" altLang="zh-CN" baseline="-25000" dirty="0"/>
              <a:t>1</a:t>
            </a:r>
            <a:r>
              <a:rPr lang="en-US" altLang="zh-CN" dirty="0"/>
              <a:t> </a:t>
            </a:r>
            <a:r>
              <a:rPr lang="en-US" altLang="zh-CN" b="1" dirty="0"/>
              <a:t>as</a:t>
            </a:r>
            <a:r>
              <a:rPr lang="en-US" altLang="zh-CN" dirty="0"/>
              <a:t> </a:t>
            </a:r>
            <a:br>
              <a:rPr lang="en-US" altLang="zh-CN" dirty="0"/>
            </a:br>
            <a:r>
              <a:rPr lang="en-US" altLang="zh-CN" dirty="0"/>
              <a:t>         </a:t>
            </a:r>
            <a:r>
              <a:rPr lang="en-US" altLang="zh-CN" b="1" dirty="0"/>
              <a:t>select distinct </a:t>
            </a:r>
            <a:r>
              <a:rPr lang="en-US" altLang="zh-CN" i="1" dirty="0"/>
              <a:t>ID</a:t>
            </a:r>
            <a:br>
              <a:rPr lang="en-US" altLang="zh-CN" dirty="0"/>
            </a:br>
            <a:r>
              <a:rPr lang="en-US" altLang="zh-CN" dirty="0"/>
              <a:t>         </a:t>
            </a:r>
            <a:r>
              <a:rPr lang="en-US" altLang="zh-CN" b="1" dirty="0"/>
              <a:t>from </a:t>
            </a:r>
            <a:r>
              <a:rPr lang="en-US" altLang="zh-CN" i="1" dirty="0"/>
              <a:t>teaches</a:t>
            </a:r>
            <a:br>
              <a:rPr lang="en-US" altLang="zh-CN" i="1" dirty="0"/>
            </a:br>
            <a:r>
              <a:rPr lang="en-US" altLang="zh-CN" i="1" dirty="0"/>
              <a:t>         </a:t>
            </a:r>
            <a:r>
              <a:rPr lang="en-US" altLang="zh-CN" b="1" dirty="0"/>
              <a:t>where </a:t>
            </a:r>
            <a:r>
              <a:rPr lang="en-US" altLang="zh-CN" i="1" dirty="0"/>
              <a:t>year = 2007</a:t>
            </a:r>
            <a:br>
              <a:rPr lang="en-US" altLang="zh-CN" dirty="0"/>
            </a:br>
            <a:r>
              <a:rPr lang="en-US" altLang="zh-CN" dirty="0"/>
              <a:t>    </a:t>
            </a:r>
            <a:br>
              <a:rPr lang="en-US" altLang="zh-CN" dirty="0"/>
            </a:br>
            <a:r>
              <a:rPr lang="en-US" altLang="zh-CN" dirty="0"/>
              <a:t>    </a:t>
            </a:r>
            <a:r>
              <a:rPr lang="en-US" altLang="zh-CN" b="1" dirty="0"/>
              <a:t>select </a:t>
            </a:r>
            <a:r>
              <a:rPr lang="en-US" altLang="zh-CN" i="1" dirty="0"/>
              <a:t>name</a:t>
            </a:r>
            <a:br>
              <a:rPr lang="en-US" altLang="zh-CN" dirty="0"/>
            </a:br>
            <a:r>
              <a:rPr lang="en-US" altLang="zh-CN" dirty="0"/>
              <a:t>    </a:t>
            </a:r>
            <a:r>
              <a:rPr lang="en-US" altLang="zh-CN" b="1" dirty="0"/>
              <a:t>from </a:t>
            </a:r>
            <a:r>
              <a:rPr lang="en-US" altLang="zh-CN" i="1" dirty="0"/>
              <a:t>instructor</a:t>
            </a:r>
            <a:r>
              <a:rPr lang="en-US" altLang="zh-CN" dirty="0"/>
              <a:t>, </a:t>
            </a:r>
            <a:r>
              <a:rPr lang="en-US" altLang="zh-CN" i="1" dirty="0"/>
              <a:t>t</a:t>
            </a:r>
            <a:r>
              <a:rPr lang="en-US" altLang="zh-CN" baseline="-25000" dirty="0"/>
              <a:t>1</a:t>
            </a:r>
            <a:br>
              <a:rPr lang="en-US" altLang="zh-CN" dirty="0"/>
            </a:br>
            <a:r>
              <a:rPr lang="en-US" altLang="zh-CN" dirty="0"/>
              <a:t>     </a:t>
            </a:r>
            <a:r>
              <a:rPr lang="en-US" altLang="zh-CN" b="1" dirty="0"/>
              <a:t>where </a:t>
            </a:r>
            <a:r>
              <a:rPr lang="en-US" altLang="zh-CN" i="1" dirty="0"/>
              <a:t>t</a:t>
            </a:r>
            <a:r>
              <a:rPr lang="en-US" altLang="zh-CN" baseline="-25000" dirty="0"/>
              <a:t>1</a:t>
            </a:r>
            <a:r>
              <a:rPr lang="en-US" altLang="zh-CN" dirty="0"/>
              <a:t>.</a:t>
            </a:r>
            <a:r>
              <a:rPr lang="en-US" altLang="zh-CN" i="1" dirty="0"/>
              <a:t>ID = instructor.ID</a:t>
            </a:r>
          </a:p>
          <a:p>
            <a:pPr>
              <a:lnSpc>
                <a:spcPct val="90000"/>
              </a:lnSpc>
              <a:buFont typeface="Wingdings" panose="05000000000000000000" pitchFamily="2" charset="2"/>
              <a:buChar char="l"/>
            </a:pPr>
            <a:r>
              <a:rPr lang="en-US" altLang="zh-CN" dirty="0"/>
              <a:t>The process of replacing a nested query by a query with a join (possibly with a temporary relation) is called </a:t>
            </a:r>
            <a:r>
              <a:rPr lang="en-US" altLang="zh-CN" b="1" dirty="0">
                <a:solidFill>
                  <a:srgbClr val="0000FF"/>
                </a:solidFill>
              </a:rPr>
              <a:t>decorrelation</a:t>
            </a:r>
            <a:r>
              <a:rPr lang="en-US" altLang="zh-CN" dirty="0">
                <a:solidFill>
                  <a:schemeClr val="tx2"/>
                </a:solidFill>
              </a:rPr>
              <a:t>.</a:t>
            </a:r>
          </a:p>
          <a:p>
            <a:pPr>
              <a:lnSpc>
                <a:spcPct val="90000"/>
              </a:lnSpc>
              <a:buFont typeface="Wingdings" panose="05000000000000000000" pitchFamily="2" charset="2"/>
              <a:buChar char="l"/>
            </a:pPr>
            <a:r>
              <a:rPr lang="en-US" altLang="zh-CN" dirty="0">
                <a:solidFill>
                  <a:schemeClr val="tx2"/>
                </a:solidFill>
              </a:rPr>
              <a:t>  </a:t>
            </a:r>
            <a:r>
              <a:rPr lang="en-US" altLang="zh-CN" dirty="0"/>
              <a:t>Decorrelation is more complicated when</a:t>
            </a:r>
          </a:p>
          <a:p>
            <a:pPr lvl="1">
              <a:lnSpc>
                <a:spcPct val="90000"/>
              </a:lnSpc>
              <a:buFont typeface="Wingdings" panose="05000000000000000000" pitchFamily="2" charset="2"/>
              <a:buChar char="l"/>
            </a:pPr>
            <a:r>
              <a:rPr lang="en-US" altLang="zh-CN" dirty="0"/>
              <a:t> the nested subquery uses aggregation, or</a:t>
            </a:r>
          </a:p>
          <a:p>
            <a:pPr lvl="1">
              <a:lnSpc>
                <a:spcPct val="90000"/>
              </a:lnSpc>
              <a:buFont typeface="Wingdings" panose="05000000000000000000" pitchFamily="2" charset="2"/>
              <a:buChar char="l"/>
            </a:pPr>
            <a:r>
              <a:rPr lang="en-US" altLang="zh-CN" dirty="0"/>
              <a:t> when the result of the nested subquery is used to test for equality, or </a:t>
            </a:r>
          </a:p>
          <a:p>
            <a:pPr lvl="1">
              <a:lnSpc>
                <a:spcPct val="90000"/>
              </a:lnSpc>
              <a:buFont typeface="Wingdings" panose="05000000000000000000" pitchFamily="2" charset="2"/>
              <a:buChar char="l"/>
            </a:pPr>
            <a:r>
              <a:rPr lang="en-US" altLang="zh-CN" dirty="0"/>
              <a:t>when the condition linking the nested subquery to the other </a:t>
            </a:r>
            <a:br>
              <a:rPr lang="en-US" altLang="zh-CN" dirty="0"/>
            </a:br>
            <a:r>
              <a:rPr lang="en-US" altLang="zh-CN" dirty="0"/>
              <a:t>query is </a:t>
            </a:r>
            <a:r>
              <a:rPr lang="en-US" altLang="zh-CN" b="1" dirty="0"/>
              <a:t>not exists</a:t>
            </a:r>
            <a:r>
              <a:rPr lang="en-US" altLang="zh-CN" dirty="0"/>
              <a:t>, </a:t>
            </a:r>
          </a:p>
          <a:p>
            <a:pPr lvl="1">
              <a:lnSpc>
                <a:spcPct val="90000"/>
              </a:lnSpc>
              <a:buFont typeface="Wingdings" panose="05000000000000000000" pitchFamily="2" charset="2"/>
              <a:buChar char="l"/>
            </a:pPr>
            <a:r>
              <a:rPr lang="en-US" altLang="zh-CN" dirty="0"/>
              <a:t>and so on.</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641E1006-9E75-4EBB-879E-E7DE3E9FFEE7}"/>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Materialized Views**</a:t>
            </a:r>
          </a:p>
        </p:txBody>
      </p:sp>
      <p:sp>
        <p:nvSpPr>
          <p:cNvPr id="207875" name="Rectangle 3">
            <a:extLst>
              <a:ext uri="{FF2B5EF4-FFF2-40B4-BE49-F238E27FC236}">
                <a16:creationId xmlns:a16="http://schemas.microsoft.com/office/drawing/2014/main" id="{CA51BB6B-9EC5-4031-A81E-1CDB71A432BB}"/>
              </a:ext>
            </a:extLst>
          </p:cNvPr>
          <p:cNvSpPr>
            <a:spLocks noGrp="1" noChangeArrowheads="1"/>
          </p:cNvSpPr>
          <p:nvPr>
            <p:ph type="body" idx="1"/>
          </p:nvPr>
        </p:nvSpPr>
        <p:spPr/>
        <p:txBody>
          <a:bodyPr/>
          <a:lstStyle/>
          <a:p>
            <a:pPr>
              <a:buFont typeface="Wingdings" panose="05000000000000000000" pitchFamily="2" charset="2"/>
              <a:buChar char="l"/>
            </a:pPr>
            <a:r>
              <a:rPr lang="en-US" altLang="zh-CN" dirty="0"/>
              <a:t>A </a:t>
            </a:r>
            <a:r>
              <a:rPr lang="en-US" altLang="zh-CN" b="1" dirty="0">
                <a:solidFill>
                  <a:schemeClr val="tx2"/>
                </a:solidFill>
              </a:rPr>
              <a:t>materialized view</a:t>
            </a:r>
            <a:r>
              <a:rPr lang="en-US" altLang="zh-CN" b="1" dirty="0"/>
              <a:t> </a:t>
            </a:r>
            <a:r>
              <a:rPr lang="en-US" altLang="zh-CN" dirty="0"/>
              <a:t>is a view whose contents are computed and stored.</a:t>
            </a:r>
          </a:p>
          <a:p>
            <a:pPr>
              <a:buFont typeface="Wingdings" panose="05000000000000000000" pitchFamily="2" charset="2"/>
              <a:buChar char="l"/>
            </a:pPr>
            <a:r>
              <a:rPr lang="en-US" altLang="zh-CN" dirty="0"/>
              <a:t>Consider the view</a:t>
            </a:r>
            <a:br>
              <a:rPr lang="en-US" altLang="zh-CN" dirty="0"/>
            </a:br>
            <a:r>
              <a:rPr lang="en-US" altLang="zh-CN" dirty="0"/>
              <a:t>c</a:t>
            </a:r>
            <a:r>
              <a:rPr lang="en-US" altLang="zh-CN" b="1" dirty="0"/>
              <a:t>reate view </a:t>
            </a:r>
            <a:r>
              <a:rPr lang="en-US" altLang="zh-CN" i="1" dirty="0" err="1"/>
              <a:t>department_total_salary</a:t>
            </a:r>
            <a:r>
              <a:rPr lang="en-US" altLang="zh-CN" dirty="0"/>
              <a:t>(</a:t>
            </a:r>
            <a:r>
              <a:rPr lang="en-US" altLang="zh-CN" i="1" dirty="0" err="1"/>
              <a:t>dept_name</a:t>
            </a:r>
            <a:r>
              <a:rPr lang="en-US" altLang="zh-CN" i="1" dirty="0"/>
              <a:t>, </a:t>
            </a:r>
            <a:r>
              <a:rPr lang="en-US" altLang="zh-CN" i="1" dirty="0" err="1"/>
              <a:t>total_salary</a:t>
            </a:r>
            <a:r>
              <a:rPr lang="en-US" altLang="zh-CN" dirty="0"/>
              <a:t>)</a:t>
            </a:r>
            <a:r>
              <a:rPr lang="en-US" altLang="zh-CN" i="1" dirty="0"/>
              <a:t> </a:t>
            </a:r>
            <a:r>
              <a:rPr lang="en-US" altLang="zh-CN" b="1" dirty="0"/>
              <a:t>as</a:t>
            </a:r>
            <a:br>
              <a:rPr lang="en-US" altLang="zh-CN" b="1" dirty="0"/>
            </a:br>
            <a:r>
              <a:rPr lang="en-US" altLang="zh-CN" b="1" dirty="0"/>
              <a:t>select </a:t>
            </a:r>
            <a:r>
              <a:rPr lang="en-US" altLang="zh-CN" i="1" dirty="0" err="1"/>
              <a:t>dept_name</a:t>
            </a:r>
            <a:r>
              <a:rPr lang="en-US" altLang="zh-CN" dirty="0"/>
              <a:t>, </a:t>
            </a:r>
            <a:r>
              <a:rPr lang="en-US" altLang="zh-CN" b="1" dirty="0"/>
              <a:t>sum</a:t>
            </a:r>
            <a:r>
              <a:rPr lang="en-US" altLang="zh-CN" dirty="0"/>
              <a:t>(</a:t>
            </a:r>
            <a:r>
              <a:rPr lang="en-US" altLang="zh-CN" i="1" dirty="0"/>
              <a:t>salary</a:t>
            </a:r>
            <a:r>
              <a:rPr lang="en-US" altLang="zh-CN" dirty="0"/>
              <a:t>)</a:t>
            </a:r>
            <a:br>
              <a:rPr lang="en-US" altLang="zh-CN" dirty="0"/>
            </a:br>
            <a:r>
              <a:rPr lang="en-US" altLang="zh-CN" b="1" dirty="0"/>
              <a:t>from </a:t>
            </a:r>
            <a:r>
              <a:rPr lang="en-US" altLang="zh-CN" i="1" dirty="0"/>
              <a:t>instructor</a:t>
            </a:r>
            <a:br>
              <a:rPr lang="en-US" altLang="zh-CN" i="1" dirty="0"/>
            </a:br>
            <a:r>
              <a:rPr lang="en-US" altLang="zh-CN" b="1" dirty="0"/>
              <a:t>group by </a:t>
            </a:r>
            <a:r>
              <a:rPr lang="en-US" altLang="zh-CN" i="1" dirty="0" err="1"/>
              <a:t>dept_name</a:t>
            </a:r>
            <a:endParaRPr lang="en-US" altLang="zh-CN" i="1" dirty="0"/>
          </a:p>
          <a:p>
            <a:pPr>
              <a:buFont typeface="Wingdings" panose="05000000000000000000" pitchFamily="2" charset="2"/>
              <a:buChar char="l"/>
            </a:pPr>
            <a:r>
              <a:rPr lang="en-US" altLang="zh-CN" dirty="0"/>
              <a:t>Materializing the above view would be very useful if the total salary by department is required frequently</a:t>
            </a:r>
          </a:p>
          <a:p>
            <a:pPr lvl="1"/>
            <a:r>
              <a:rPr lang="en-US" altLang="zh-CN" dirty="0"/>
              <a:t>Saves the effort of finding multiple tuples and adding up their amounts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AC0DC3CE-E12B-4E0B-A1BA-AD3911B86E9D}"/>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Materialized View Maintenance</a:t>
            </a:r>
          </a:p>
        </p:txBody>
      </p:sp>
      <p:sp>
        <p:nvSpPr>
          <p:cNvPr id="209923" name="Rectangle 3">
            <a:extLst>
              <a:ext uri="{FF2B5EF4-FFF2-40B4-BE49-F238E27FC236}">
                <a16:creationId xmlns:a16="http://schemas.microsoft.com/office/drawing/2014/main" id="{998D15AF-F3FF-4ED2-A658-58B20935DAEC}"/>
              </a:ext>
            </a:extLst>
          </p:cNvPr>
          <p:cNvSpPr>
            <a:spLocks noGrp="1" noChangeArrowheads="1"/>
          </p:cNvSpPr>
          <p:nvPr>
            <p:ph type="body" idx="1"/>
          </p:nvPr>
        </p:nvSpPr>
        <p:spPr/>
        <p:txBody>
          <a:bodyPr/>
          <a:lstStyle/>
          <a:p>
            <a:pPr>
              <a:buFont typeface="Wingdings" panose="05000000000000000000" pitchFamily="2" charset="2"/>
              <a:buChar char="l"/>
            </a:pPr>
            <a:r>
              <a:rPr lang="en-US" altLang="zh-CN" dirty="0"/>
              <a:t>The task of keeping a materialized view up-to-date with the underlying data is known as </a:t>
            </a:r>
            <a:r>
              <a:rPr lang="en-US" altLang="zh-CN" b="1" dirty="0">
                <a:solidFill>
                  <a:srgbClr val="0000FF"/>
                </a:solidFill>
              </a:rPr>
              <a:t>materialized view maintenance</a:t>
            </a:r>
          </a:p>
          <a:p>
            <a:pPr>
              <a:buFont typeface="Wingdings" panose="05000000000000000000" pitchFamily="2" charset="2"/>
              <a:buChar char="l"/>
            </a:pPr>
            <a:r>
              <a:rPr lang="en-US" altLang="zh-CN" dirty="0"/>
              <a:t>Materialized views can be maintained by </a:t>
            </a:r>
            <a:r>
              <a:rPr lang="en-US" altLang="zh-CN" dirty="0" err="1"/>
              <a:t>recomputation</a:t>
            </a:r>
            <a:r>
              <a:rPr lang="en-US" altLang="zh-CN" dirty="0"/>
              <a:t> on every update</a:t>
            </a:r>
          </a:p>
          <a:p>
            <a:pPr>
              <a:buFont typeface="Wingdings" panose="05000000000000000000" pitchFamily="2" charset="2"/>
              <a:buChar char="l"/>
            </a:pPr>
            <a:r>
              <a:rPr lang="en-US" altLang="zh-CN" dirty="0"/>
              <a:t>A better option is to use </a:t>
            </a:r>
            <a:r>
              <a:rPr lang="en-US" altLang="zh-CN" b="1" dirty="0">
                <a:solidFill>
                  <a:srgbClr val="0000FF"/>
                </a:solidFill>
              </a:rPr>
              <a:t>incremental view maintenance</a:t>
            </a:r>
          </a:p>
          <a:p>
            <a:pPr lvl="1">
              <a:buFont typeface="Wingdings" panose="05000000000000000000" pitchFamily="2" charset="2"/>
              <a:buChar char="l"/>
            </a:pPr>
            <a:r>
              <a:rPr lang="en-US" altLang="zh-CN" b="1" dirty="0"/>
              <a:t>Changes to database relations are used to compute changes to the materialized view, which is then updated</a:t>
            </a:r>
          </a:p>
          <a:p>
            <a:pPr>
              <a:buFont typeface="Wingdings" panose="05000000000000000000" pitchFamily="2" charset="2"/>
              <a:buChar char="l"/>
            </a:pPr>
            <a:r>
              <a:rPr lang="en-US" altLang="zh-CN" dirty="0"/>
              <a:t>View maintenance can be done by</a:t>
            </a:r>
          </a:p>
          <a:p>
            <a:pPr lvl="1">
              <a:buFont typeface="Wingdings" panose="05000000000000000000" pitchFamily="2" charset="2"/>
              <a:buChar char="l"/>
            </a:pPr>
            <a:r>
              <a:rPr lang="en-US" altLang="zh-CN" dirty="0"/>
              <a:t>Manually defining triggers on insert, delete, and update of each relation in the view definition</a:t>
            </a:r>
          </a:p>
          <a:p>
            <a:pPr lvl="1"/>
            <a:r>
              <a:rPr lang="en-US" altLang="zh-CN" dirty="0"/>
              <a:t>Manually written code to update the view whenever database relations are updated</a:t>
            </a:r>
          </a:p>
          <a:p>
            <a:pPr lvl="1">
              <a:lnSpc>
                <a:spcPct val="90000"/>
              </a:lnSpc>
            </a:pPr>
            <a:r>
              <a:rPr lang="en-US" altLang="zh-CN" dirty="0"/>
              <a:t>Periodic </a:t>
            </a:r>
            <a:r>
              <a:rPr lang="en-US" altLang="zh-CN" dirty="0" err="1"/>
              <a:t>recomputation</a:t>
            </a:r>
            <a:r>
              <a:rPr lang="en-US" altLang="zh-CN" dirty="0"/>
              <a:t> (e.g. nightly)</a:t>
            </a:r>
          </a:p>
          <a:p>
            <a:pPr lvl="1"/>
            <a:r>
              <a:rPr lang="en-US" altLang="zh-CN" dirty="0"/>
              <a:t>Above methods are directly supported by many database systems</a:t>
            </a:r>
          </a:p>
          <a:p>
            <a:pPr lvl="2"/>
            <a:r>
              <a:rPr lang="en-US" altLang="zh-CN" dirty="0"/>
              <a:t>Avoids manual effort/correctness issues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6853D97C-A00C-4F02-B23B-C492E99ADE42}"/>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Incremental View Maintenance</a:t>
            </a:r>
          </a:p>
        </p:txBody>
      </p:sp>
      <p:sp>
        <p:nvSpPr>
          <p:cNvPr id="211971" name="Rectangle 3">
            <a:extLst>
              <a:ext uri="{FF2B5EF4-FFF2-40B4-BE49-F238E27FC236}">
                <a16:creationId xmlns:a16="http://schemas.microsoft.com/office/drawing/2014/main" id="{5725CAE7-6B2F-46E0-BE4B-AEDC2C39397E}"/>
              </a:ext>
            </a:extLst>
          </p:cNvPr>
          <p:cNvSpPr>
            <a:spLocks noGrp="1" noChangeArrowheads="1"/>
          </p:cNvSpPr>
          <p:nvPr>
            <p:ph type="body" idx="1"/>
          </p:nvPr>
        </p:nvSpPr>
        <p:spPr/>
        <p:txBody>
          <a:bodyPr/>
          <a:lstStyle/>
          <a:p>
            <a:pPr>
              <a:buFont typeface="Wingdings" panose="05000000000000000000" pitchFamily="2" charset="2"/>
              <a:buChar char="l"/>
            </a:pPr>
            <a:r>
              <a:rPr lang="en-US" altLang="zh-CN" dirty="0"/>
              <a:t>The changes (inserts and deletes) to a relation or expressions are referred to as its </a:t>
            </a:r>
            <a:r>
              <a:rPr lang="en-US" altLang="zh-CN" b="1" dirty="0">
                <a:solidFill>
                  <a:srgbClr val="0000FF"/>
                </a:solidFill>
              </a:rPr>
              <a:t>differential</a:t>
            </a:r>
            <a:endParaRPr lang="en-US" altLang="zh-CN" dirty="0">
              <a:solidFill>
                <a:srgbClr val="0000FF"/>
              </a:solidFill>
            </a:endParaRPr>
          </a:p>
          <a:p>
            <a:pPr lvl="1">
              <a:buFont typeface="Wingdings" panose="05000000000000000000" pitchFamily="2" charset="2"/>
              <a:buChar char="l"/>
            </a:pPr>
            <a:r>
              <a:rPr lang="en-US" altLang="zh-CN" dirty="0"/>
              <a:t>Set of tuples inserted to and deleted from r are denoted </a:t>
            </a:r>
            <a:r>
              <a:rPr lang="en-US" altLang="zh-CN" b="1" dirty="0" err="1"/>
              <a:t>i</a:t>
            </a:r>
            <a:r>
              <a:rPr lang="en-US" altLang="zh-CN" sz="2400" b="1" baseline="-25000" dirty="0" err="1"/>
              <a:t>r</a:t>
            </a:r>
            <a:r>
              <a:rPr lang="en-US" altLang="zh-CN" dirty="0"/>
              <a:t> and </a:t>
            </a:r>
            <a:r>
              <a:rPr lang="en-US" altLang="zh-CN" b="1" dirty="0" err="1"/>
              <a:t>d</a:t>
            </a:r>
            <a:r>
              <a:rPr lang="en-US" altLang="zh-CN" sz="2400" b="1" baseline="-25000" dirty="0" err="1"/>
              <a:t>r</a:t>
            </a:r>
            <a:endParaRPr lang="en-US" altLang="zh-CN" sz="2400" b="1" baseline="-25000" dirty="0"/>
          </a:p>
          <a:p>
            <a:pPr>
              <a:buFont typeface="Wingdings" panose="05000000000000000000" pitchFamily="2" charset="2"/>
              <a:buChar char="l"/>
            </a:pPr>
            <a:r>
              <a:rPr lang="en-US" altLang="zh-CN" dirty="0"/>
              <a:t>To simplify our description, we only consider inserts and deletes</a:t>
            </a:r>
          </a:p>
          <a:p>
            <a:pPr lvl="1">
              <a:buFont typeface="Wingdings" panose="05000000000000000000" pitchFamily="2" charset="2"/>
              <a:buChar char="l"/>
            </a:pPr>
            <a:r>
              <a:rPr lang="en-US" altLang="zh-CN" dirty="0"/>
              <a:t>We replace updates to a tuple by deletion of the tuple followed by insertion of the update tuple </a:t>
            </a:r>
          </a:p>
          <a:p>
            <a:pPr>
              <a:buFont typeface="Wingdings" panose="05000000000000000000" pitchFamily="2" charset="2"/>
              <a:buChar char="l"/>
            </a:pPr>
            <a:r>
              <a:rPr lang="en-US" altLang="zh-CN" dirty="0"/>
              <a:t>We describe how to compute the change to the result of each relational operation, given changes to its inputs</a:t>
            </a:r>
          </a:p>
          <a:p>
            <a:pPr>
              <a:buFont typeface="Wingdings" panose="05000000000000000000" pitchFamily="2" charset="2"/>
              <a:buChar char="l"/>
            </a:pPr>
            <a:r>
              <a:rPr lang="en-US" altLang="zh-CN" dirty="0"/>
              <a:t>We then outline how to handle relational algebra expressions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A89CCE46-D128-4FD7-A19E-E9DF9A58A20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Join Operation</a:t>
            </a:r>
          </a:p>
        </p:txBody>
      </p:sp>
      <p:sp>
        <p:nvSpPr>
          <p:cNvPr id="214019" name="Rectangle 3">
            <a:extLst>
              <a:ext uri="{FF2B5EF4-FFF2-40B4-BE49-F238E27FC236}">
                <a16:creationId xmlns:a16="http://schemas.microsoft.com/office/drawing/2014/main" id="{FE06CF25-310E-4082-85AB-0C88B35CE319}"/>
              </a:ext>
            </a:extLst>
          </p:cNvPr>
          <p:cNvSpPr>
            <a:spLocks noGrp="1" noChangeArrowheads="1"/>
          </p:cNvSpPr>
          <p:nvPr>
            <p:ph type="body" idx="1"/>
          </p:nvPr>
        </p:nvSpPr>
        <p:spPr/>
        <p:txBody>
          <a:bodyPr/>
          <a:lstStyle/>
          <a:p>
            <a:pPr>
              <a:buFont typeface="Wingdings" panose="05000000000000000000" pitchFamily="2" charset="2"/>
              <a:buChar char="l"/>
            </a:pPr>
            <a:r>
              <a:rPr lang="en-US" altLang="zh-CN" dirty="0"/>
              <a:t>Consider the materialized view </a:t>
            </a:r>
            <a:r>
              <a:rPr lang="en-US" altLang="zh-CN" i="1" dirty="0"/>
              <a:t>v</a:t>
            </a:r>
            <a:r>
              <a:rPr lang="en-US" altLang="zh-CN" dirty="0"/>
              <a:t> = </a:t>
            </a:r>
            <a:r>
              <a:rPr lang="en-US" altLang="zh-CN" i="1" dirty="0"/>
              <a:t>r     s </a:t>
            </a:r>
            <a:r>
              <a:rPr lang="en-US" altLang="zh-CN" dirty="0"/>
              <a:t> and an update to </a:t>
            </a:r>
            <a:r>
              <a:rPr lang="en-US" altLang="zh-CN" i="1" dirty="0"/>
              <a:t>r</a:t>
            </a:r>
          </a:p>
          <a:p>
            <a:pPr>
              <a:buFont typeface="Wingdings" panose="05000000000000000000" pitchFamily="2" charset="2"/>
              <a:buChar char="l"/>
            </a:pPr>
            <a:r>
              <a:rPr lang="en-US" altLang="zh-CN" dirty="0"/>
              <a:t>Let </a:t>
            </a:r>
            <a:r>
              <a:rPr lang="en-US" altLang="zh-CN" i="1" dirty="0" err="1"/>
              <a:t>r</a:t>
            </a:r>
            <a:r>
              <a:rPr lang="en-US" altLang="zh-CN" i="1" baseline="30000" dirty="0" err="1"/>
              <a:t>old</a:t>
            </a:r>
            <a:r>
              <a:rPr lang="en-US" altLang="zh-CN" dirty="0"/>
              <a:t> and </a:t>
            </a:r>
            <a:r>
              <a:rPr lang="en-US" altLang="zh-CN" i="1" dirty="0" err="1"/>
              <a:t>r</a:t>
            </a:r>
            <a:r>
              <a:rPr lang="en-US" altLang="zh-CN" i="1" baseline="30000" dirty="0" err="1"/>
              <a:t>new</a:t>
            </a:r>
            <a:r>
              <a:rPr lang="en-US" altLang="zh-CN" i="1" baseline="30000" dirty="0"/>
              <a:t> </a:t>
            </a:r>
            <a:r>
              <a:rPr lang="en-US" altLang="zh-CN" dirty="0"/>
              <a:t>denote the old and new states of relation </a:t>
            </a:r>
            <a:r>
              <a:rPr lang="en-US" altLang="zh-CN" i="1" dirty="0"/>
              <a:t>r</a:t>
            </a:r>
            <a:endParaRPr lang="en-US" altLang="zh-CN" dirty="0"/>
          </a:p>
          <a:p>
            <a:pPr>
              <a:buFont typeface="Wingdings" panose="05000000000000000000" pitchFamily="2" charset="2"/>
              <a:buChar char="l"/>
            </a:pPr>
            <a:r>
              <a:rPr lang="en-US" altLang="zh-CN" dirty="0"/>
              <a:t>Consider the case of an insert to r:  </a:t>
            </a:r>
          </a:p>
          <a:p>
            <a:pPr lvl="1"/>
            <a:r>
              <a:rPr lang="en-US" altLang="zh-CN" dirty="0"/>
              <a:t>We can write </a:t>
            </a:r>
            <a:r>
              <a:rPr lang="en-US" altLang="zh-CN" i="1" dirty="0" err="1"/>
              <a:t>r</a:t>
            </a:r>
            <a:r>
              <a:rPr lang="en-US" altLang="zh-CN" i="1" baseline="30000" dirty="0" err="1"/>
              <a:t>new</a:t>
            </a:r>
            <a:r>
              <a:rPr lang="en-US" altLang="zh-CN" i="1" baseline="30000" dirty="0"/>
              <a:t>         </a:t>
            </a:r>
            <a:r>
              <a:rPr lang="en-US" altLang="zh-CN" i="1" dirty="0"/>
              <a:t>s </a:t>
            </a:r>
            <a:r>
              <a:rPr lang="en-US" altLang="zh-CN" dirty="0"/>
              <a:t>as (</a:t>
            </a:r>
            <a:r>
              <a:rPr lang="en-US" altLang="zh-CN" i="1" dirty="0" err="1"/>
              <a:t>r</a:t>
            </a:r>
            <a:r>
              <a:rPr lang="en-US" altLang="zh-CN" i="1" baseline="30000" dirty="0" err="1"/>
              <a:t>old</a:t>
            </a:r>
            <a:r>
              <a:rPr lang="en-US" altLang="zh-CN" i="1" dirty="0"/>
              <a:t> </a:t>
            </a:r>
            <a:r>
              <a:rPr lang="en-US" altLang="zh-CN" dirty="0">
                <a:sym typeface="Symbol" panose="05050102010706020507" pitchFamily="18" charset="2"/>
              </a:rPr>
              <a:t></a:t>
            </a:r>
            <a:r>
              <a:rPr lang="en-US" altLang="zh-CN" dirty="0"/>
              <a:t> </a:t>
            </a:r>
            <a:r>
              <a:rPr lang="en-US" altLang="zh-CN" i="1" dirty="0" err="1"/>
              <a:t>i</a:t>
            </a:r>
            <a:r>
              <a:rPr lang="en-US" altLang="zh-CN" i="1" baseline="-25000" dirty="0" err="1"/>
              <a:t>r</a:t>
            </a:r>
            <a:r>
              <a:rPr lang="en-US" altLang="zh-CN" dirty="0"/>
              <a:t>)     </a:t>
            </a:r>
            <a:r>
              <a:rPr lang="en-US" altLang="zh-CN" i="1" dirty="0"/>
              <a:t>s</a:t>
            </a:r>
          </a:p>
          <a:p>
            <a:pPr lvl="1"/>
            <a:r>
              <a:rPr lang="en-US" altLang="zh-CN" dirty="0"/>
              <a:t>And rewrite the above to  (</a:t>
            </a:r>
            <a:r>
              <a:rPr lang="en-US" altLang="zh-CN" i="1" dirty="0" err="1"/>
              <a:t>r</a:t>
            </a:r>
            <a:r>
              <a:rPr lang="en-US" altLang="zh-CN" baseline="30000" dirty="0" err="1"/>
              <a:t>old</a:t>
            </a:r>
            <a:r>
              <a:rPr lang="en-US" altLang="zh-CN" baseline="-25000" dirty="0"/>
              <a:t>       </a:t>
            </a:r>
            <a:r>
              <a:rPr lang="en-US" altLang="zh-CN" i="1" dirty="0"/>
              <a:t>s</a:t>
            </a:r>
            <a:r>
              <a:rPr lang="en-US" altLang="zh-CN" dirty="0"/>
              <a:t>) </a:t>
            </a:r>
            <a:r>
              <a:rPr lang="en-US" altLang="zh-CN" dirty="0">
                <a:sym typeface="Symbol" panose="05050102010706020507" pitchFamily="18" charset="2"/>
              </a:rPr>
              <a:t> (</a:t>
            </a:r>
            <a:r>
              <a:rPr lang="en-US" altLang="zh-CN" i="1" dirty="0" err="1"/>
              <a:t>i</a:t>
            </a:r>
            <a:r>
              <a:rPr lang="en-US" altLang="zh-CN" i="1" baseline="-25000" dirty="0" err="1"/>
              <a:t>r</a:t>
            </a:r>
            <a:r>
              <a:rPr lang="en-US" altLang="zh-CN" i="1" baseline="-25000" dirty="0"/>
              <a:t>       </a:t>
            </a:r>
            <a:r>
              <a:rPr lang="en-US" altLang="zh-CN" i="1" dirty="0"/>
              <a:t>s</a:t>
            </a:r>
            <a:r>
              <a:rPr lang="en-US" altLang="zh-CN" dirty="0"/>
              <a:t>)</a:t>
            </a:r>
          </a:p>
          <a:p>
            <a:pPr lvl="1"/>
            <a:r>
              <a:rPr lang="en-US" altLang="zh-CN" dirty="0"/>
              <a:t>But (</a:t>
            </a:r>
            <a:r>
              <a:rPr lang="en-US" altLang="zh-CN" i="1" dirty="0" err="1"/>
              <a:t>r</a:t>
            </a:r>
            <a:r>
              <a:rPr lang="en-US" altLang="zh-CN" baseline="30000" dirty="0" err="1"/>
              <a:t>old</a:t>
            </a:r>
            <a:r>
              <a:rPr lang="en-US" altLang="zh-CN" baseline="-25000" dirty="0"/>
              <a:t>       </a:t>
            </a:r>
            <a:r>
              <a:rPr lang="en-US" altLang="zh-CN" i="1" dirty="0"/>
              <a:t>s</a:t>
            </a:r>
            <a:r>
              <a:rPr lang="en-US" altLang="zh-CN" dirty="0"/>
              <a:t>) is simply the old value of the materialized view, so the incremental change to the view is just      </a:t>
            </a:r>
            <a:r>
              <a:rPr lang="en-US" altLang="zh-CN" i="1" dirty="0" err="1"/>
              <a:t>i</a:t>
            </a:r>
            <a:r>
              <a:rPr lang="en-US" altLang="zh-CN" i="1" baseline="-25000" dirty="0" err="1"/>
              <a:t>r</a:t>
            </a:r>
            <a:r>
              <a:rPr lang="en-US" altLang="zh-CN" i="1" baseline="-25000" dirty="0"/>
              <a:t>       </a:t>
            </a:r>
            <a:r>
              <a:rPr lang="en-US" altLang="zh-CN" i="1" dirty="0"/>
              <a:t>s</a:t>
            </a:r>
            <a:endParaRPr lang="en-US" altLang="zh-CN" dirty="0"/>
          </a:p>
          <a:p>
            <a:pPr>
              <a:buFont typeface="Wingdings" panose="05000000000000000000" pitchFamily="2" charset="2"/>
              <a:buChar char="l"/>
            </a:pPr>
            <a:r>
              <a:rPr lang="en-US" altLang="zh-CN" dirty="0"/>
              <a:t>Thus, for inserts     </a:t>
            </a:r>
            <a:r>
              <a:rPr lang="en-US" altLang="zh-CN" i="1" dirty="0" err="1"/>
              <a:t>v</a:t>
            </a:r>
            <a:r>
              <a:rPr lang="en-US" altLang="zh-CN" i="1" baseline="30000" dirty="0" err="1"/>
              <a:t>new</a:t>
            </a:r>
            <a:r>
              <a:rPr lang="en-US" altLang="zh-CN" i="1" baseline="30000" dirty="0"/>
              <a:t> </a:t>
            </a:r>
            <a:r>
              <a:rPr lang="en-US" altLang="zh-CN" i="1" dirty="0"/>
              <a:t>= </a:t>
            </a:r>
            <a:r>
              <a:rPr lang="en-US" altLang="zh-CN" i="1" dirty="0" err="1"/>
              <a:t>v</a:t>
            </a:r>
            <a:r>
              <a:rPr lang="en-US" altLang="zh-CN" i="1" baseline="30000" dirty="0" err="1"/>
              <a:t>old</a:t>
            </a:r>
            <a:r>
              <a:rPr lang="en-US" altLang="zh-CN" i="1" baseline="30000" dirty="0"/>
              <a:t> </a:t>
            </a:r>
            <a:r>
              <a:rPr lang="en-US" altLang="zh-CN" dirty="0">
                <a:sym typeface="Symbol" panose="05050102010706020507" pitchFamily="18" charset="2"/>
              </a:rPr>
              <a:t>(</a:t>
            </a:r>
            <a:r>
              <a:rPr lang="en-US" altLang="zh-CN" i="1" dirty="0" err="1"/>
              <a:t>i</a:t>
            </a:r>
            <a:r>
              <a:rPr lang="en-US" altLang="zh-CN" i="1" baseline="-25000" dirty="0" err="1"/>
              <a:t>r</a:t>
            </a:r>
            <a:r>
              <a:rPr lang="en-US" altLang="zh-CN" i="1" baseline="-25000" dirty="0"/>
              <a:t>       </a:t>
            </a:r>
            <a:r>
              <a:rPr lang="en-US" altLang="zh-CN" i="1" dirty="0"/>
              <a:t>s</a:t>
            </a:r>
            <a:r>
              <a:rPr lang="en-US" altLang="zh-CN" dirty="0"/>
              <a:t>)</a:t>
            </a:r>
            <a:r>
              <a:rPr lang="en-US" altLang="zh-CN" i="1" baseline="-25000" dirty="0"/>
              <a:t> </a:t>
            </a:r>
          </a:p>
          <a:p>
            <a:pPr>
              <a:buFont typeface="Wingdings" panose="05000000000000000000" pitchFamily="2" charset="2"/>
              <a:buChar char="l"/>
            </a:pPr>
            <a:r>
              <a:rPr lang="en-US" altLang="zh-CN" dirty="0"/>
              <a:t>Similarly for deletes    </a:t>
            </a:r>
            <a:r>
              <a:rPr lang="en-US" altLang="zh-CN" i="1" dirty="0" err="1"/>
              <a:t>v</a:t>
            </a:r>
            <a:r>
              <a:rPr lang="en-US" altLang="zh-CN" i="1" baseline="30000" dirty="0" err="1"/>
              <a:t>new</a:t>
            </a:r>
            <a:r>
              <a:rPr lang="en-US" altLang="zh-CN" i="1" baseline="30000" dirty="0"/>
              <a:t> </a:t>
            </a:r>
            <a:r>
              <a:rPr lang="en-US" altLang="zh-CN" i="1" dirty="0"/>
              <a:t>= </a:t>
            </a:r>
            <a:r>
              <a:rPr lang="en-US" altLang="zh-CN" i="1" dirty="0" err="1"/>
              <a:t>v</a:t>
            </a:r>
            <a:r>
              <a:rPr lang="en-US" altLang="zh-CN" i="1" baseline="30000" dirty="0" err="1"/>
              <a:t>old</a:t>
            </a:r>
            <a:r>
              <a:rPr lang="en-US" altLang="zh-CN" i="1" baseline="30000" dirty="0"/>
              <a:t> </a:t>
            </a:r>
            <a:r>
              <a:rPr lang="en-US" altLang="zh-CN" i="1" dirty="0"/>
              <a:t>–</a:t>
            </a:r>
            <a:r>
              <a:rPr lang="en-US" altLang="zh-CN" i="1" baseline="30000" dirty="0"/>
              <a:t> </a:t>
            </a:r>
            <a:r>
              <a:rPr lang="en-US" altLang="zh-CN" dirty="0"/>
              <a:t>(</a:t>
            </a:r>
            <a:r>
              <a:rPr lang="en-US" altLang="zh-CN" i="1" dirty="0" err="1"/>
              <a:t>d</a:t>
            </a:r>
            <a:r>
              <a:rPr lang="en-US" altLang="zh-CN" i="1" baseline="-25000" dirty="0" err="1"/>
              <a:t>r</a:t>
            </a:r>
            <a:r>
              <a:rPr lang="en-US" altLang="zh-CN" i="1" baseline="-25000" dirty="0"/>
              <a:t>        </a:t>
            </a:r>
            <a:r>
              <a:rPr lang="en-US" altLang="zh-CN" i="1" dirty="0"/>
              <a:t>s</a:t>
            </a:r>
            <a:r>
              <a:rPr lang="en-US" altLang="zh-CN" dirty="0"/>
              <a:t>)</a:t>
            </a:r>
          </a:p>
        </p:txBody>
      </p:sp>
      <p:sp>
        <p:nvSpPr>
          <p:cNvPr id="214020" name="AutoShape 4">
            <a:extLst>
              <a:ext uri="{FF2B5EF4-FFF2-40B4-BE49-F238E27FC236}">
                <a16:creationId xmlns:a16="http://schemas.microsoft.com/office/drawing/2014/main" id="{89609BE3-EC11-4628-AC99-F041554C0009}"/>
              </a:ext>
            </a:extLst>
          </p:cNvPr>
          <p:cNvSpPr>
            <a:spLocks noChangeArrowheads="1"/>
          </p:cNvSpPr>
          <p:nvPr/>
        </p:nvSpPr>
        <p:spPr bwMode="auto">
          <a:xfrm rot="5400000">
            <a:off x="4941887" y="11922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214021" name="AutoShape 5">
            <a:extLst>
              <a:ext uri="{FF2B5EF4-FFF2-40B4-BE49-F238E27FC236}">
                <a16:creationId xmlns:a16="http://schemas.microsoft.com/office/drawing/2014/main" id="{BA1C091F-6BCB-4A07-8614-36CC67B9EA49}"/>
              </a:ext>
            </a:extLst>
          </p:cNvPr>
          <p:cNvSpPr>
            <a:spLocks noChangeArrowheads="1"/>
          </p:cNvSpPr>
          <p:nvPr/>
        </p:nvSpPr>
        <p:spPr bwMode="auto">
          <a:xfrm rot="5400000">
            <a:off x="4648201" y="26924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214022" name="AutoShape 6">
            <a:extLst>
              <a:ext uri="{FF2B5EF4-FFF2-40B4-BE49-F238E27FC236}">
                <a16:creationId xmlns:a16="http://schemas.microsoft.com/office/drawing/2014/main" id="{B90AC524-9392-41C1-A57D-2670B9B3B6ED}"/>
              </a:ext>
            </a:extLst>
          </p:cNvPr>
          <p:cNvSpPr>
            <a:spLocks noChangeArrowheads="1"/>
          </p:cNvSpPr>
          <p:nvPr/>
        </p:nvSpPr>
        <p:spPr bwMode="auto">
          <a:xfrm rot="5400000">
            <a:off x="5613400" y="271303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214023" name="AutoShape 7">
            <a:extLst>
              <a:ext uri="{FF2B5EF4-FFF2-40B4-BE49-F238E27FC236}">
                <a16:creationId xmlns:a16="http://schemas.microsoft.com/office/drawing/2014/main" id="{4C685314-ACA5-401B-BA10-7FA9D9E4652A}"/>
              </a:ext>
            </a:extLst>
          </p:cNvPr>
          <p:cNvSpPr>
            <a:spLocks noChangeArrowheads="1"/>
          </p:cNvSpPr>
          <p:nvPr/>
        </p:nvSpPr>
        <p:spPr bwMode="auto">
          <a:xfrm rot="5400000">
            <a:off x="4632326" y="370205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214024" name="AutoShape 8">
            <a:extLst>
              <a:ext uri="{FF2B5EF4-FFF2-40B4-BE49-F238E27FC236}">
                <a16:creationId xmlns:a16="http://schemas.microsoft.com/office/drawing/2014/main" id="{D3F80767-8FDB-48A5-9A0E-A67D62133AAA}"/>
              </a:ext>
            </a:extLst>
          </p:cNvPr>
          <p:cNvSpPr>
            <a:spLocks noChangeArrowheads="1"/>
          </p:cNvSpPr>
          <p:nvPr/>
        </p:nvSpPr>
        <p:spPr bwMode="auto">
          <a:xfrm rot="5400000">
            <a:off x="2460626" y="30702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214025" name="AutoShape 9">
            <a:extLst>
              <a:ext uri="{FF2B5EF4-FFF2-40B4-BE49-F238E27FC236}">
                <a16:creationId xmlns:a16="http://schemas.microsoft.com/office/drawing/2014/main" id="{AB9C57C5-BD3F-4D35-84A5-6C139B856F8B}"/>
              </a:ext>
            </a:extLst>
          </p:cNvPr>
          <p:cNvSpPr>
            <a:spLocks noChangeArrowheads="1"/>
          </p:cNvSpPr>
          <p:nvPr/>
        </p:nvSpPr>
        <p:spPr bwMode="auto">
          <a:xfrm rot="5400000">
            <a:off x="5154612" y="23352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214026" name="AutoShape 10">
            <a:extLst>
              <a:ext uri="{FF2B5EF4-FFF2-40B4-BE49-F238E27FC236}">
                <a16:creationId xmlns:a16="http://schemas.microsoft.com/office/drawing/2014/main" id="{1817C4AF-B2F3-46C4-B358-1D7FBDCE5783}"/>
              </a:ext>
            </a:extLst>
          </p:cNvPr>
          <p:cNvSpPr>
            <a:spLocks noChangeArrowheads="1"/>
          </p:cNvSpPr>
          <p:nvPr/>
        </p:nvSpPr>
        <p:spPr bwMode="auto">
          <a:xfrm rot="5400000">
            <a:off x="3497263" y="234315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214027" name="AutoShape 11">
            <a:extLst>
              <a:ext uri="{FF2B5EF4-FFF2-40B4-BE49-F238E27FC236}">
                <a16:creationId xmlns:a16="http://schemas.microsoft.com/office/drawing/2014/main" id="{5A376112-7067-47C9-A1DB-CCBF2B5CAA5D}"/>
              </a:ext>
            </a:extLst>
          </p:cNvPr>
          <p:cNvSpPr>
            <a:spLocks noChangeArrowheads="1"/>
          </p:cNvSpPr>
          <p:nvPr/>
        </p:nvSpPr>
        <p:spPr bwMode="auto">
          <a:xfrm rot="5400000">
            <a:off x="6369051" y="329565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214028" name="AutoShape 12">
            <a:extLst>
              <a:ext uri="{FF2B5EF4-FFF2-40B4-BE49-F238E27FC236}">
                <a16:creationId xmlns:a16="http://schemas.microsoft.com/office/drawing/2014/main" id="{754614D7-637A-4D57-BABA-5A8147A313BF}"/>
              </a:ext>
            </a:extLst>
          </p:cNvPr>
          <p:cNvSpPr>
            <a:spLocks noChangeArrowheads="1"/>
          </p:cNvSpPr>
          <p:nvPr/>
        </p:nvSpPr>
        <p:spPr bwMode="auto">
          <a:xfrm rot="5400000">
            <a:off x="5030787" y="41005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214029" name="Text Box 13">
            <a:extLst>
              <a:ext uri="{FF2B5EF4-FFF2-40B4-BE49-F238E27FC236}">
                <a16:creationId xmlns:a16="http://schemas.microsoft.com/office/drawing/2014/main" id="{02518827-B4B5-4D25-A664-3523D72943D3}"/>
              </a:ext>
            </a:extLst>
          </p:cNvPr>
          <p:cNvSpPr txBox="1">
            <a:spLocks noChangeArrowheads="1"/>
          </p:cNvSpPr>
          <p:nvPr/>
        </p:nvSpPr>
        <p:spPr bwMode="auto">
          <a:xfrm>
            <a:off x="1603375" y="4811713"/>
            <a:ext cx="546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t>A, 1</a:t>
            </a:r>
          </a:p>
          <a:p>
            <a:pPr>
              <a:spcBef>
                <a:spcPct val="0"/>
              </a:spcBef>
              <a:buClrTx/>
              <a:buSzTx/>
              <a:buFontTx/>
              <a:buNone/>
            </a:pPr>
            <a:r>
              <a:rPr kumimoji="0" lang="en-US" altLang="zh-CN"/>
              <a:t>B, 2</a:t>
            </a:r>
          </a:p>
        </p:txBody>
      </p:sp>
      <p:sp>
        <p:nvSpPr>
          <p:cNvPr id="214030" name="Text Box 14">
            <a:extLst>
              <a:ext uri="{FF2B5EF4-FFF2-40B4-BE49-F238E27FC236}">
                <a16:creationId xmlns:a16="http://schemas.microsoft.com/office/drawing/2014/main" id="{706C7B45-1D80-40DD-80FE-62B4E12C1067}"/>
              </a:ext>
            </a:extLst>
          </p:cNvPr>
          <p:cNvSpPr txBox="1">
            <a:spLocks noChangeArrowheads="1"/>
          </p:cNvSpPr>
          <p:nvPr/>
        </p:nvSpPr>
        <p:spPr bwMode="auto">
          <a:xfrm>
            <a:off x="2982913" y="4778375"/>
            <a:ext cx="523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t>1, p</a:t>
            </a:r>
          </a:p>
          <a:p>
            <a:pPr>
              <a:spcBef>
                <a:spcPct val="0"/>
              </a:spcBef>
              <a:buClrTx/>
              <a:buSzTx/>
              <a:buFontTx/>
              <a:buNone/>
            </a:pPr>
            <a:r>
              <a:rPr kumimoji="0" lang="en-US" altLang="zh-CN"/>
              <a:t>2, r</a:t>
            </a:r>
          </a:p>
          <a:p>
            <a:pPr>
              <a:spcBef>
                <a:spcPct val="0"/>
              </a:spcBef>
              <a:buClrTx/>
              <a:buSzTx/>
              <a:buFontTx/>
              <a:buNone/>
            </a:pPr>
            <a:r>
              <a:rPr kumimoji="0" lang="en-US" altLang="zh-CN"/>
              <a:t>2, s</a:t>
            </a:r>
          </a:p>
        </p:txBody>
      </p:sp>
      <p:sp>
        <p:nvSpPr>
          <p:cNvPr id="214031" name="Text Box 17">
            <a:extLst>
              <a:ext uri="{FF2B5EF4-FFF2-40B4-BE49-F238E27FC236}">
                <a16:creationId xmlns:a16="http://schemas.microsoft.com/office/drawing/2014/main" id="{044F7577-9583-42CC-8B0C-C62735C22B4E}"/>
              </a:ext>
            </a:extLst>
          </p:cNvPr>
          <p:cNvSpPr txBox="1">
            <a:spLocks noChangeArrowheads="1"/>
          </p:cNvSpPr>
          <p:nvPr/>
        </p:nvSpPr>
        <p:spPr bwMode="auto">
          <a:xfrm>
            <a:off x="5594350" y="4727575"/>
            <a:ext cx="7731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t>A, 1, p</a:t>
            </a:r>
          </a:p>
          <a:p>
            <a:pPr>
              <a:spcBef>
                <a:spcPct val="0"/>
              </a:spcBef>
              <a:buClrTx/>
              <a:buSzTx/>
              <a:buFontTx/>
              <a:buNone/>
            </a:pPr>
            <a:r>
              <a:rPr kumimoji="0" lang="en-US" altLang="zh-CN"/>
              <a:t>B, 2, r</a:t>
            </a:r>
          </a:p>
          <a:p>
            <a:pPr>
              <a:spcBef>
                <a:spcPct val="0"/>
              </a:spcBef>
              <a:buClrTx/>
              <a:buSzTx/>
              <a:buFontTx/>
              <a:buNone/>
            </a:pPr>
            <a:r>
              <a:rPr kumimoji="0" lang="en-US" altLang="zh-CN"/>
              <a:t>B, 2, s</a:t>
            </a:r>
          </a:p>
        </p:txBody>
      </p:sp>
      <p:sp>
        <p:nvSpPr>
          <p:cNvPr id="214032" name="AutoShape 20">
            <a:extLst>
              <a:ext uri="{FF2B5EF4-FFF2-40B4-BE49-F238E27FC236}">
                <a16:creationId xmlns:a16="http://schemas.microsoft.com/office/drawing/2014/main" id="{BFD46E73-E38B-45DB-9A96-8D76C572339C}"/>
              </a:ext>
            </a:extLst>
          </p:cNvPr>
          <p:cNvSpPr>
            <a:spLocks noChangeArrowheads="1"/>
          </p:cNvSpPr>
          <p:nvPr/>
        </p:nvSpPr>
        <p:spPr bwMode="auto">
          <a:xfrm rot="-5400000">
            <a:off x="2352676" y="4829175"/>
            <a:ext cx="290512" cy="465137"/>
          </a:xfrm>
          <a:prstGeom prst="flowChartCollate">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214033" name="Rectangle 21">
            <a:extLst>
              <a:ext uri="{FF2B5EF4-FFF2-40B4-BE49-F238E27FC236}">
                <a16:creationId xmlns:a16="http://schemas.microsoft.com/office/drawing/2014/main" id="{D3CDF625-FF4F-4B6D-AF77-BB973BDADCAD}"/>
              </a:ext>
            </a:extLst>
          </p:cNvPr>
          <p:cNvSpPr>
            <a:spLocks noChangeArrowheads="1"/>
          </p:cNvSpPr>
          <p:nvPr/>
        </p:nvSpPr>
        <p:spPr bwMode="auto">
          <a:xfrm>
            <a:off x="1577975" y="4821238"/>
            <a:ext cx="549275" cy="549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214034" name="Rectangle 22">
            <a:extLst>
              <a:ext uri="{FF2B5EF4-FFF2-40B4-BE49-F238E27FC236}">
                <a16:creationId xmlns:a16="http://schemas.microsoft.com/office/drawing/2014/main" id="{725B2080-7F33-4EB6-B589-4A3A2AF45162}"/>
              </a:ext>
            </a:extLst>
          </p:cNvPr>
          <p:cNvSpPr>
            <a:spLocks noChangeArrowheads="1"/>
          </p:cNvSpPr>
          <p:nvPr/>
        </p:nvSpPr>
        <p:spPr bwMode="auto">
          <a:xfrm>
            <a:off x="2959100" y="4805363"/>
            <a:ext cx="531813"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214035" name="Rectangle 24">
            <a:extLst>
              <a:ext uri="{FF2B5EF4-FFF2-40B4-BE49-F238E27FC236}">
                <a16:creationId xmlns:a16="http://schemas.microsoft.com/office/drawing/2014/main" id="{74F63C6D-88B8-4697-955A-FC3979A4FEA4}"/>
              </a:ext>
            </a:extLst>
          </p:cNvPr>
          <p:cNvSpPr>
            <a:spLocks noChangeArrowheads="1"/>
          </p:cNvSpPr>
          <p:nvPr/>
        </p:nvSpPr>
        <p:spPr bwMode="auto">
          <a:xfrm>
            <a:off x="5553075" y="4738688"/>
            <a:ext cx="83185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grpSp>
        <p:nvGrpSpPr>
          <p:cNvPr id="2" name="Group 29">
            <a:extLst>
              <a:ext uri="{FF2B5EF4-FFF2-40B4-BE49-F238E27FC236}">
                <a16:creationId xmlns:a16="http://schemas.microsoft.com/office/drawing/2014/main" id="{64EDC1E1-26E5-40C4-B8C1-27E9AB4A962E}"/>
              </a:ext>
            </a:extLst>
          </p:cNvPr>
          <p:cNvGrpSpPr>
            <a:grpSpLocks/>
          </p:cNvGrpSpPr>
          <p:nvPr/>
        </p:nvGrpSpPr>
        <p:grpSpPr bwMode="auto">
          <a:xfrm>
            <a:off x="1562100" y="5392738"/>
            <a:ext cx="582613" cy="336550"/>
            <a:chOff x="984" y="3397"/>
            <a:chExt cx="367" cy="212"/>
          </a:xfrm>
        </p:grpSpPr>
        <p:sp>
          <p:nvSpPr>
            <p:cNvPr id="214040" name="Text Box 16">
              <a:extLst>
                <a:ext uri="{FF2B5EF4-FFF2-40B4-BE49-F238E27FC236}">
                  <a16:creationId xmlns:a16="http://schemas.microsoft.com/office/drawing/2014/main" id="{4ABBBA11-F1EB-4D97-9934-17F3EDBACB2B}"/>
                </a:ext>
              </a:extLst>
            </p:cNvPr>
            <p:cNvSpPr txBox="1">
              <a:spLocks noChangeArrowheads="1"/>
            </p:cNvSpPr>
            <p:nvPr/>
          </p:nvSpPr>
          <p:spPr bwMode="auto">
            <a:xfrm>
              <a:off x="1021" y="3397"/>
              <a:ext cx="3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t>C,2</a:t>
              </a:r>
            </a:p>
          </p:txBody>
        </p:sp>
        <p:sp>
          <p:nvSpPr>
            <p:cNvPr id="214041" name="Rectangle 25">
              <a:extLst>
                <a:ext uri="{FF2B5EF4-FFF2-40B4-BE49-F238E27FC236}">
                  <a16:creationId xmlns:a16="http://schemas.microsoft.com/office/drawing/2014/main" id="{9AAA75EF-5C13-46DB-8AD9-731DEF4D179C}"/>
                </a:ext>
              </a:extLst>
            </p:cNvPr>
            <p:cNvSpPr>
              <a:spLocks noChangeArrowheads="1"/>
            </p:cNvSpPr>
            <p:nvPr/>
          </p:nvSpPr>
          <p:spPr bwMode="auto">
            <a:xfrm>
              <a:off x="984" y="3425"/>
              <a:ext cx="367" cy="1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grpSp>
      <p:grpSp>
        <p:nvGrpSpPr>
          <p:cNvPr id="3" name="Group 30">
            <a:extLst>
              <a:ext uri="{FF2B5EF4-FFF2-40B4-BE49-F238E27FC236}">
                <a16:creationId xmlns:a16="http://schemas.microsoft.com/office/drawing/2014/main" id="{223B259F-E8DD-42A4-A100-B0E690F53621}"/>
              </a:ext>
            </a:extLst>
          </p:cNvPr>
          <p:cNvGrpSpPr>
            <a:grpSpLocks/>
          </p:cNvGrpSpPr>
          <p:nvPr/>
        </p:nvGrpSpPr>
        <p:grpSpPr bwMode="auto">
          <a:xfrm>
            <a:off x="5553075" y="5626100"/>
            <a:ext cx="863600" cy="581025"/>
            <a:chOff x="3498" y="3544"/>
            <a:chExt cx="544" cy="366"/>
          </a:xfrm>
        </p:grpSpPr>
        <p:sp>
          <p:nvSpPr>
            <p:cNvPr id="214038" name="Text Box 18">
              <a:extLst>
                <a:ext uri="{FF2B5EF4-FFF2-40B4-BE49-F238E27FC236}">
                  <a16:creationId xmlns:a16="http://schemas.microsoft.com/office/drawing/2014/main" id="{1FAFC202-43C5-4299-B176-4A534073450F}"/>
                </a:ext>
              </a:extLst>
            </p:cNvPr>
            <p:cNvSpPr txBox="1">
              <a:spLocks noChangeArrowheads="1"/>
            </p:cNvSpPr>
            <p:nvPr/>
          </p:nvSpPr>
          <p:spPr bwMode="auto">
            <a:xfrm>
              <a:off x="3503" y="3544"/>
              <a:ext cx="48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t>C, 2, r</a:t>
              </a:r>
            </a:p>
            <a:p>
              <a:pPr>
                <a:spcBef>
                  <a:spcPct val="0"/>
                </a:spcBef>
                <a:buClrTx/>
                <a:buSzTx/>
                <a:buFontTx/>
                <a:buNone/>
              </a:pPr>
              <a:r>
                <a:rPr kumimoji="0" lang="en-US" altLang="zh-CN"/>
                <a:t>C, 2, s</a:t>
              </a:r>
            </a:p>
          </p:txBody>
        </p:sp>
        <p:sp>
          <p:nvSpPr>
            <p:cNvPr id="214039" name="Rectangle 26">
              <a:extLst>
                <a:ext uri="{FF2B5EF4-FFF2-40B4-BE49-F238E27FC236}">
                  <a16:creationId xmlns:a16="http://schemas.microsoft.com/office/drawing/2014/main" id="{2EC471BB-3635-4DE9-8481-4FE53520D4DF}"/>
                </a:ext>
              </a:extLst>
            </p:cNvPr>
            <p:cNvSpPr>
              <a:spLocks noChangeArrowheads="1"/>
            </p:cNvSpPr>
            <p:nvPr/>
          </p:nvSpPr>
          <p:spPr bwMode="auto">
            <a:xfrm>
              <a:off x="3498" y="3562"/>
              <a:ext cx="544" cy="3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79B8B687-AAC5-4F0E-9DE6-7FEC59ACEAEC}"/>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Selection and Projection Operations</a:t>
            </a:r>
          </a:p>
        </p:txBody>
      </p:sp>
      <p:sp>
        <p:nvSpPr>
          <p:cNvPr id="216067" name="Rectangle 3">
            <a:extLst>
              <a:ext uri="{FF2B5EF4-FFF2-40B4-BE49-F238E27FC236}">
                <a16:creationId xmlns:a16="http://schemas.microsoft.com/office/drawing/2014/main" id="{50E2518B-B9B2-4283-B78A-D8053B397922}"/>
              </a:ext>
            </a:extLst>
          </p:cNvPr>
          <p:cNvSpPr>
            <a:spLocks noGrp="1" noChangeArrowheads="1"/>
          </p:cNvSpPr>
          <p:nvPr>
            <p:ph type="body" idx="1"/>
          </p:nvPr>
        </p:nvSpPr>
        <p:spPr>
          <a:xfrm>
            <a:off x="914400" y="1120775"/>
            <a:ext cx="8181975" cy="5238750"/>
          </a:xfrm>
        </p:spPr>
        <p:txBody>
          <a:bodyPr/>
          <a:lstStyle/>
          <a:p>
            <a:pPr>
              <a:lnSpc>
                <a:spcPct val="90000"/>
              </a:lnSpc>
              <a:buFont typeface="Wingdings" panose="05000000000000000000" pitchFamily="2" charset="2"/>
              <a:buChar char="l"/>
            </a:pPr>
            <a:r>
              <a:rPr lang="en-US" altLang="zh-CN" dirty="0"/>
              <a:t>Selection: Consider a view </a:t>
            </a:r>
            <a:r>
              <a:rPr lang="en-US" altLang="zh-CN" i="1" dirty="0"/>
              <a:t>v</a:t>
            </a:r>
            <a:r>
              <a:rPr lang="en-US" altLang="zh-CN" dirty="0"/>
              <a:t> = </a:t>
            </a:r>
            <a:r>
              <a:rPr lang="en-US" altLang="zh-CN" dirty="0">
                <a:sym typeface="Symbol" panose="05050102010706020507" pitchFamily="18" charset="2"/>
              </a:rPr>
              <a:t></a:t>
            </a:r>
            <a:r>
              <a:rPr lang="en-US" altLang="zh-CN" baseline="-25000" dirty="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r</a:t>
            </a:r>
            <a:r>
              <a:rPr lang="en-US" altLang="zh-CN" dirty="0">
                <a:sym typeface="Symbol" panose="05050102010706020507" pitchFamily="18" charset="2"/>
              </a:rPr>
              <a:t>).</a:t>
            </a:r>
          </a:p>
          <a:p>
            <a:pPr lvl="1">
              <a:lnSpc>
                <a:spcPct val="90000"/>
              </a:lnSpc>
              <a:buFont typeface="Wingdings" panose="05000000000000000000" pitchFamily="2" charset="2"/>
              <a:buChar char="l"/>
            </a:pPr>
            <a:r>
              <a:rPr lang="en-US" altLang="zh-CN" i="1" dirty="0" err="1"/>
              <a:t>v</a:t>
            </a:r>
            <a:r>
              <a:rPr lang="en-US" altLang="zh-CN" i="1" baseline="30000" dirty="0" err="1"/>
              <a:t>new</a:t>
            </a:r>
            <a:r>
              <a:rPr lang="en-US" altLang="zh-CN" i="1" baseline="30000" dirty="0"/>
              <a:t> </a:t>
            </a:r>
            <a:r>
              <a:rPr lang="en-US" altLang="zh-CN" i="1" dirty="0"/>
              <a:t>= </a:t>
            </a:r>
            <a:r>
              <a:rPr lang="en-US" altLang="zh-CN" i="1" dirty="0" err="1"/>
              <a:t>v</a:t>
            </a:r>
            <a:r>
              <a:rPr lang="en-US" altLang="zh-CN" i="1" baseline="30000" dirty="0" err="1"/>
              <a:t>old</a:t>
            </a:r>
            <a:r>
              <a:rPr lang="en-US" altLang="zh-CN" i="1" baseline="30000" dirty="0"/>
              <a:t> </a:t>
            </a:r>
            <a:r>
              <a:rPr lang="en-US" altLang="zh-CN" dirty="0">
                <a:sym typeface="Symbol" panose="05050102010706020507" pitchFamily="18" charset="2"/>
              </a:rPr>
              <a:t></a:t>
            </a:r>
            <a:r>
              <a:rPr lang="en-US" altLang="zh-CN" baseline="-25000" dirty="0">
                <a:sym typeface="Symbol" panose="05050102010706020507" pitchFamily="18" charset="2"/>
              </a:rPr>
              <a:t></a:t>
            </a:r>
            <a:r>
              <a:rPr lang="en-US" altLang="zh-CN" dirty="0">
                <a:sym typeface="Symbol" panose="05050102010706020507" pitchFamily="18" charset="2"/>
              </a:rPr>
              <a:t>(</a:t>
            </a:r>
            <a:r>
              <a:rPr lang="en-US" altLang="zh-CN" i="1" dirty="0" err="1">
                <a:sym typeface="Symbol" panose="05050102010706020507" pitchFamily="18" charset="2"/>
              </a:rPr>
              <a:t>i</a:t>
            </a:r>
            <a:r>
              <a:rPr lang="en-US" altLang="zh-CN" i="1" baseline="-25000" dirty="0" err="1">
                <a:sym typeface="Symbol" panose="05050102010706020507" pitchFamily="18" charset="2"/>
              </a:rPr>
              <a:t>r</a:t>
            </a:r>
            <a:r>
              <a:rPr lang="en-US" altLang="zh-CN" dirty="0">
                <a:sym typeface="Symbol" panose="05050102010706020507" pitchFamily="18" charset="2"/>
              </a:rPr>
              <a:t>)</a:t>
            </a:r>
          </a:p>
          <a:p>
            <a:pPr lvl="1">
              <a:lnSpc>
                <a:spcPct val="90000"/>
              </a:lnSpc>
              <a:buFont typeface="Wingdings" panose="05000000000000000000" pitchFamily="2" charset="2"/>
              <a:buChar char="l"/>
            </a:pPr>
            <a:r>
              <a:rPr lang="en-US" altLang="zh-CN" i="1" dirty="0" err="1"/>
              <a:t>v</a:t>
            </a:r>
            <a:r>
              <a:rPr lang="en-US" altLang="zh-CN" i="1" baseline="30000" dirty="0" err="1"/>
              <a:t>new</a:t>
            </a:r>
            <a:r>
              <a:rPr lang="en-US" altLang="zh-CN" i="1" baseline="30000" dirty="0"/>
              <a:t> </a:t>
            </a:r>
            <a:r>
              <a:rPr lang="en-US" altLang="zh-CN" i="1" dirty="0"/>
              <a:t>= </a:t>
            </a:r>
            <a:r>
              <a:rPr lang="en-US" altLang="zh-CN" i="1" dirty="0" err="1"/>
              <a:t>v</a:t>
            </a:r>
            <a:r>
              <a:rPr lang="en-US" altLang="zh-CN" i="1" baseline="30000" dirty="0" err="1"/>
              <a:t>old</a:t>
            </a:r>
            <a:r>
              <a:rPr lang="en-US" altLang="zh-CN" i="1" dirty="0"/>
              <a:t> - </a:t>
            </a:r>
            <a:r>
              <a:rPr lang="en-US" altLang="zh-CN" dirty="0">
                <a:sym typeface="Symbol" panose="05050102010706020507" pitchFamily="18" charset="2"/>
              </a:rPr>
              <a:t></a:t>
            </a:r>
            <a:r>
              <a:rPr lang="en-US" altLang="zh-CN" baseline="-25000" dirty="0">
                <a:sym typeface="Symbol" panose="05050102010706020507" pitchFamily="18" charset="2"/>
              </a:rPr>
              <a:t></a:t>
            </a:r>
            <a:r>
              <a:rPr lang="en-US" altLang="zh-CN" dirty="0">
                <a:sym typeface="Symbol" panose="05050102010706020507" pitchFamily="18" charset="2"/>
              </a:rPr>
              <a:t>(</a:t>
            </a:r>
            <a:r>
              <a:rPr lang="en-US" altLang="zh-CN" i="1" dirty="0" err="1">
                <a:sym typeface="Symbol" panose="05050102010706020507" pitchFamily="18" charset="2"/>
              </a:rPr>
              <a:t>d</a:t>
            </a:r>
            <a:r>
              <a:rPr lang="en-US" altLang="zh-CN" i="1" baseline="-25000" dirty="0" err="1">
                <a:sym typeface="Symbol" panose="05050102010706020507" pitchFamily="18" charset="2"/>
              </a:rPr>
              <a:t>r</a:t>
            </a:r>
            <a:r>
              <a:rPr lang="en-US" altLang="zh-CN" dirty="0">
                <a:sym typeface="Symbol" panose="05050102010706020507" pitchFamily="18" charset="2"/>
              </a:rPr>
              <a:t>)</a:t>
            </a:r>
          </a:p>
          <a:p>
            <a:pPr>
              <a:lnSpc>
                <a:spcPct val="90000"/>
              </a:lnSpc>
              <a:buFont typeface="Wingdings" panose="05000000000000000000" pitchFamily="2" charset="2"/>
              <a:buChar char="l"/>
            </a:pPr>
            <a:r>
              <a:rPr lang="en-US" altLang="zh-CN" dirty="0">
                <a:sym typeface="Symbol" panose="05050102010706020507" pitchFamily="18" charset="2"/>
              </a:rPr>
              <a:t>Projection is a more difficult operation </a:t>
            </a:r>
          </a:p>
          <a:p>
            <a:pPr lvl="1">
              <a:lnSpc>
                <a:spcPct val="90000"/>
              </a:lnSpc>
              <a:buFont typeface="Wingdings" panose="05000000000000000000" pitchFamily="2" charset="2"/>
              <a:buChar char="l"/>
            </a:pPr>
            <a:r>
              <a:rPr lang="en-US" altLang="zh-CN" i="1" dirty="0">
                <a:sym typeface="Symbol" panose="05050102010706020507" pitchFamily="18" charset="2"/>
              </a:rPr>
              <a:t>R </a:t>
            </a:r>
            <a:r>
              <a:rPr lang="en-US" altLang="zh-CN" dirty="0">
                <a:sym typeface="Symbol" panose="05050102010706020507" pitchFamily="18" charset="2"/>
              </a:rPr>
              <a:t>= (</a:t>
            </a:r>
            <a:r>
              <a:rPr lang="en-US" altLang="zh-CN" i="1" dirty="0">
                <a:sym typeface="Symbol" panose="05050102010706020507" pitchFamily="18" charset="2"/>
              </a:rPr>
              <a:t>A,B</a:t>
            </a:r>
            <a:r>
              <a:rPr lang="en-US" altLang="zh-CN" dirty="0">
                <a:sym typeface="Symbol" panose="05050102010706020507" pitchFamily="18" charset="2"/>
              </a:rPr>
              <a:t>), and r(R) = { (</a:t>
            </a:r>
            <a:r>
              <a:rPr lang="en-US" altLang="zh-CN" i="1" dirty="0">
                <a:sym typeface="Symbol" panose="05050102010706020507" pitchFamily="18" charset="2"/>
              </a:rPr>
              <a:t>a</a:t>
            </a:r>
            <a:r>
              <a:rPr lang="en-US" altLang="zh-CN" dirty="0">
                <a:sym typeface="Symbol" panose="05050102010706020507" pitchFamily="18" charset="2"/>
              </a:rPr>
              <a:t>,2), (</a:t>
            </a:r>
            <a:r>
              <a:rPr lang="en-US" altLang="zh-CN" i="1" dirty="0">
                <a:sym typeface="Symbol" panose="05050102010706020507" pitchFamily="18" charset="2"/>
              </a:rPr>
              <a:t>a</a:t>
            </a:r>
            <a:r>
              <a:rPr lang="en-US" altLang="zh-CN" dirty="0">
                <a:sym typeface="Symbol" panose="05050102010706020507" pitchFamily="18" charset="2"/>
              </a:rPr>
              <a:t>,3)}</a:t>
            </a:r>
          </a:p>
          <a:p>
            <a:pPr lvl="1">
              <a:lnSpc>
                <a:spcPct val="90000"/>
              </a:lnSpc>
              <a:buFont typeface="Wingdings" panose="05000000000000000000" pitchFamily="2" charset="2"/>
              <a:buChar char="l"/>
            </a:pPr>
            <a:r>
              <a:rPr lang="en-US" altLang="zh-CN" dirty="0">
                <a:sym typeface="Symbol" panose="05050102010706020507" pitchFamily="18" charset="2"/>
              </a:rPr>
              <a:t> </a:t>
            </a:r>
            <a:r>
              <a:rPr lang="en-US" altLang="zh-CN" baseline="-25000" dirty="0">
                <a:sym typeface="Symbol" panose="05050102010706020507" pitchFamily="18" charset="2"/>
              </a:rPr>
              <a:t>A</a:t>
            </a:r>
            <a:r>
              <a:rPr lang="en-US" altLang="zh-CN" dirty="0">
                <a:sym typeface="Symbol" panose="05050102010706020507" pitchFamily="18" charset="2"/>
              </a:rPr>
              <a:t>(</a:t>
            </a:r>
            <a:r>
              <a:rPr lang="en-US" altLang="zh-CN" i="1" dirty="0">
                <a:sym typeface="Symbol" panose="05050102010706020507" pitchFamily="18" charset="2"/>
              </a:rPr>
              <a:t>r</a:t>
            </a:r>
            <a:r>
              <a:rPr lang="en-US" altLang="zh-CN" dirty="0">
                <a:sym typeface="Symbol" panose="05050102010706020507" pitchFamily="18" charset="2"/>
              </a:rPr>
              <a:t>) has a single tuple (</a:t>
            </a:r>
            <a:r>
              <a:rPr lang="en-US" altLang="zh-CN" i="1" dirty="0">
                <a:sym typeface="Symbol" panose="05050102010706020507" pitchFamily="18" charset="2"/>
              </a:rPr>
              <a:t>a</a:t>
            </a:r>
            <a:r>
              <a:rPr lang="en-US" altLang="zh-CN" dirty="0">
                <a:sym typeface="Symbol" panose="05050102010706020507" pitchFamily="18" charset="2"/>
              </a:rPr>
              <a:t>). </a:t>
            </a:r>
          </a:p>
          <a:p>
            <a:pPr lvl="1">
              <a:lnSpc>
                <a:spcPct val="90000"/>
              </a:lnSpc>
              <a:buFont typeface="Wingdings" panose="05000000000000000000" pitchFamily="2" charset="2"/>
              <a:buChar char="l"/>
            </a:pPr>
            <a:r>
              <a:rPr lang="en-US" altLang="zh-CN" dirty="0">
                <a:sym typeface="Symbol" panose="05050102010706020507" pitchFamily="18" charset="2"/>
              </a:rPr>
              <a:t>If we delete the tuple (</a:t>
            </a:r>
            <a:r>
              <a:rPr lang="en-US" altLang="zh-CN" i="1" dirty="0">
                <a:sym typeface="Symbol" panose="05050102010706020507" pitchFamily="18" charset="2"/>
              </a:rPr>
              <a:t>a</a:t>
            </a:r>
            <a:r>
              <a:rPr lang="en-US" altLang="zh-CN" dirty="0">
                <a:sym typeface="Symbol" panose="05050102010706020507" pitchFamily="18" charset="2"/>
              </a:rPr>
              <a:t>,2) from </a:t>
            </a:r>
            <a:r>
              <a:rPr lang="en-US" altLang="zh-CN" i="1" dirty="0">
                <a:sym typeface="Symbol" panose="05050102010706020507" pitchFamily="18" charset="2"/>
              </a:rPr>
              <a:t>r, </a:t>
            </a:r>
            <a:r>
              <a:rPr lang="en-US" altLang="zh-CN" dirty="0">
                <a:sym typeface="Symbol" panose="05050102010706020507" pitchFamily="18" charset="2"/>
              </a:rPr>
              <a:t>we should not delete the tuple (</a:t>
            </a:r>
            <a:r>
              <a:rPr lang="en-US" altLang="zh-CN" i="1" dirty="0">
                <a:sym typeface="Symbol" panose="05050102010706020507" pitchFamily="18" charset="2"/>
              </a:rPr>
              <a:t>a</a:t>
            </a:r>
            <a:r>
              <a:rPr lang="en-US" altLang="zh-CN" dirty="0">
                <a:sym typeface="Symbol" panose="05050102010706020507" pitchFamily="18" charset="2"/>
              </a:rPr>
              <a:t>) from </a:t>
            </a:r>
            <a:r>
              <a:rPr lang="en-US" altLang="zh-CN" baseline="-25000" dirty="0">
                <a:sym typeface="Symbol" panose="05050102010706020507" pitchFamily="18" charset="2"/>
              </a:rPr>
              <a:t>A</a:t>
            </a:r>
            <a:r>
              <a:rPr lang="en-US" altLang="zh-CN" dirty="0">
                <a:sym typeface="Symbol" panose="05050102010706020507" pitchFamily="18" charset="2"/>
              </a:rPr>
              <a:t>(</a:t>
            </a:r>
            <a:r>
              <a:rPr lang="en-US" altLang="zh-CN" i="1" dirty="0">
                <a:sym typeface="Symbol" panose="05050102010706020507" pitchFamily="18" charset="2"/>
              </a:rPr>
              <a:t>r</a:t>
            </a:r>
            <a:r>
              <a:rPr lang="en-US" altLang="zh-CN" dirty="0">
                <a:sym typeface="Symbol" panose="05050102010706020507" pitchFamily="18" charset="2"/>
              </a:rPr>
              <a:t>), but if we then delete (</a:t>
            </a:r>
            <a:r>
              <a:rPr lang="en-US" altLang="zh-CN" i="1" dirty="0">
                <a:sym typeface="Symbol" panose="05050102010706020507" pitchFamily="18" charset="2"/>
              </a:rPr>
              <a:t>a,</a:t>
            </a:r>
            <a:r>
              <a:rPr lang="en-US" altLang="zh-CN" dirty="0">
                <a:sym typeface="Symbol" panose="05050102010706020507" pitchFamily="18" charset="2"/>
              </a:rPr>
              <a:t>3) as well, we should delete the tuple</a:t>
            </a:r>
          </a:p>
          <a:p>
            <a:pPr>
              <a:lnSpc>
                <a:spcPct val="90000"/>
              </a:lnSpc>
              <a:buFont typeface="Wingdings" panose="05000000000000000000" pitchFamily="2" charset="2"/>
              <a:buChar char="l"/>
            </a:pPr>
            <a:r>
              <a:rPr lang="en-US" altLang="zh-CN" dirty="0">
                <a:sym typeface="Symbol" panose="05050102010706020507" pitchFamily="18" charset="2"/>
              </a:rPr>
              <a:t>For each tuple in a projection </a:t>
            </a:r>
            <a:r>
              <a:rPr lang="en-US" altLang="zh-CN" baseline="-25000" dirty="0">
                <a:sym typeface="Symbol" panose="05050102010706020507" pitchFamily="18" charset="2"/>
              </a:rPr>
              <a:t>A</a:t>
            </a:r>
            <a:r>
              <a:rPr lang="en-US" altLang="zh-CN" dirty="0">
                <a:sym typeface="Symbol" panose="05050102010706020507" pitchFamily="18" charset="2"/>
              </a:rPr>
              <a:t>(</a:t>
            </a:r>
            <a:r>
              <a:rPr lang="en-US" altLang="zh-CN" i="1" dirty="0">
                <a:sym typeface="Symbol" panose="05050102010706020507" pitchFamily="18" charset="2"/>
              </a:rPr>
              <a:t>r</a:t>
            </a:r>
            <a:r>
              <a:rPr lang="en-US" altLang="zh-CN" dirty="0">
                <a:sym typeface="Symbol" panose="05050102010706020507" pitchFamily="18" charset="2"/>
              </a:rPr>
              <a:t>) , we will keep a count of how many times it was derived</a:t>
            </a:r>
          </a:p>
          <a:p>
            <a:pPr lvl="1">
              <a:lnSpc>
                <a:spcPct val="90000"/>
              </a:lnSpc>
              <a:buFont typeface="Wingdings" panose="05000000000000000000" pitchFamily="2" charset="2"/>
              <a:buChar char="l"/>
            </a:pPr>
            <a:r>
              <a:rPr lang="en-US" altLang="zh-CN" dirty="0">
                <a:sym typeface="Symbol" panose="05050102010706020507" pitchFamily="18" charset="2"/>
              </a:rPr>
              <a:t>On insert of a tuple to </a:t>
            </a:r>
            <a:r>
              <a:rPr lang="en-US" altLang="zh-CN" i="1" dirty="0">
                <a:sym typeface="Symbol" panose="05050102010706020507" pitchFamily="18" charset="2"/>
              </a:rPr>
              <a:t>r</a:t>
            </a:r>
            <a:r>
              <a:rPr lang="en-US" altLang="zh-CN" dirty="0">
                <a:sym typeface="Symbol" panose="05050102010706020507" pitchFamily="18" charset="2"/>
              </a:rPr>
              <a:t>, if the resultant tuple is already in </a:t>
            </a:r>
            <a:r>
              <a:rPr lang="en-US" altLang="zh-CN" baseline="-25000" dirty="0">
                <a:sym typeface="Symbol" panose="05050102010706020507" pitchFamily="18" charset="2"/>
              </a:rPr>
              <a:t>A</a:t>
            </a:r>
            <a:r>
              <a:rPr lang="en-US" altLang="zh-CN" dirty="0">
                <a:sym typeface="Symbol" panose="05050102010706020507" pitchFamily="18" charset="2"/>
              </a:rPr>
              <a:t>(</a:t>
            </a:r>
            <a:r>
              <a:rPr lang="en-US" altLang="zh-CN" i="1" dirty="0">
                <a:sym typeface="Symbol" panose="05050102010706020507" pitchFamily="18" charset="2"/>
              </a:rPr>
              <a:t>r</a:t>
            </a:r>
            <a:r>
              <a:rPr lang="en-US" altLang="zh-CN" dirty="0">
                <a:sym typeface="Symbol" panose="05050102010706020507" pitchFamily="18" charset="2"/>
              </a:rPr>
              <a:t>) we increment its count, else we add a new tuple with count = 1</a:t>
            </a:r>
          </a:p>
          <a:p>
            <a:pPr lvl="1">
              <a:lnSpc>
                <a:spcPct val="90000"/>
              </a:lnSpc>
              <a:buFont typeface="Wingdings" panose="05000000000000000000" pitchFamily="2" charset="2"/>
              <a:buChar char="l"/>
            </a:pPr>
            <a:r>
              <a:rPr lang="en-US" altLang="zh-CN" dirty="0">
                <a:sym typeface="Symbol" panose="05050102010706020507" pitchFamily="18" charset="2"/>
              </a:rPr>
              <a:t>On delete of a tuple from r, we decrement the count of the corresponding tuple in </a:t>
            </a:r>
            <a:r>
              <a:rPr lang="en-US" altLang="zh-CN" baseline="-25000" dirty="0">
                <a:sym typeface="Symbol" panose="05050102010706020507" pitchFamily="18" charset="2"/>
              </a:rPr>
              <a:t>A</a:t>
            </a:r>
            <a:r>
              <a:rPr lang="en-US" altLang="zh-CN" dirty="0">
                <a:sym typeface="Symbol" panose="05050102010706020507" pitchFamily="18" charset="2"/>
              </a:rPr>
              <a:t>(</a:t>
            </a:r>
            <a:r>
              <a:rPr lang="en-US" altLang="zh-CN" i="1" dirty="0">
                <a:sym typeface="Symbol" panose="05050102010706020507" pitchFamily="18" charset="2"/>
              </a:rPr>
              <a:t>r</a:t>
            </a:r>
            <a:r>
              <a:rPr lang="en-US" altLang="zh-CN" dirty="0">
                <a:sym typeface="Symbol" panose="05050102010706020507" pitchFamily="18" charset="2"/>
              </a:rPr>
              <a:t>) </a:t>
            </a:r>
          </a:p>
          <a:p>
            <a:pPr lvl="2">
              <a:lnSpc>
                <a:spcPct val="90000"/>
              </a:lnSpc>
            </a:pPr>
            <a:r>
              <a:rPr lang="en-US" altLang="zh-CN" dirty="0">
                <a:sym typeface="Symbol" panose="05050102010706020507" pitchFamily="18" charset="2"/>
              </a:rPr>
              <a:t>if the count becomes 0, we delete the tuple from </a:t>
            </a:r>
            <a:r>
              <a:rPr lang="en-US" altLang="zh-CN" baseline="-25000" dirty="0">
                <a:sym typeface="Symbol" panose="05050102010706020507" pitchFamily="18" charset="2"/>
              </a:rPr>
              <a:t>A</a:t>
            </a:r>
            <a:r>
              <a:rPr lang="en-US" altLang="zh-CN" dirty="0">
                <a:sym typeface="Symbol" panose="05050102010706020507" pitchFamily="18" charset="2"/>
              </a:rPr>
              <a:t>(</a:t>
            </a:r>
            <a:r>
              <a:rPr lang="en-US" altLang="zh-CN" i="1" dirty="0">
                <a:sym typeface="Symbol" panose="05050102010706020507" pitchFamily="18" charset="2"/>
              </a:rPr>
              <a:t>r</a:t>
            </a:r>
            <a:r>
              <a:rPr lang="en-US" altLang="zh-CN" dirty="0">
                <a:sym typeface="Symbol" panose="05050102010706020507" pitchFamily="18" charset="2"/>
              </a:rPr>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a:extLst>
              <a:ext uri="{FF2B5EF4-FFF2-40B4-BE49-F238E27FC236}">
                <a16:creationId xmlns:a16="http://schemas.microsoft.com/office/drawing/2014/main" id="{A79DDE4D-0AA7-4F24-89C3-C42790AE093E}"/>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Aggregation Operations</a:t>
            </a:r>
          </a:p>
        </p:txBody>
      </p:sp>
      <p:sp>
        <p:nvSpPr>
          <p:cNvPr id="218115" name="Rectangle 3">
            <a:extLst>
              <a:ext uri="{FF2B5EF4-FFF2-40B4-BE49-F238E27FC236}">
                <a16:creationId xmlns:a16="http://schemas.microsoft.com/office/drawing/2014/main" id="{EB6D46D2-677F-441F-B3F5-FB6B507E0F19}"/>
              </a:ext>
            </a:extLst>
          </p:cNvPr>
          <p:cNvSpPr>
            <a:spLocks noGrp="1" noChangeArrowheads="1"/>
          </p:cNvSpPr>
          <p:nvPr>
            <p:ph type="body" idx="1"/>
          </p:nvPr>
        </p:nvSpPr>
        <p:spPr>
          <a:xfrm>
            <a:off x="720725" y="671512"/>
            <a:ext cx="7702550" cy="5514975"/>
          </a:xfrm>
        </p:spPr>
        <p:txBody>
          <a:bodyPr/>
          <a:lstStyle/>
          <a:p>
            <a:pPr>
              <a:spcBef>
                <a:spcPts val="0"/>
              </a:spcBef>
              <a:buFont typeface="Wingdings" panose="05000000000000000000" pitchFamily="2" charset="2"/>
              <a:buChar char="l"/>
            </a:pPr>
            <a:r>
              <a:rPr lang="en-US" altLang="zh-CN" dirty="0"/>
              <a:t>count : </a:t>
            </a:r>
            <a:r>
              <a:rPr lang="en-US" altLang="zh-CN" i="1" dirty="0"/>
              <a:t>v</a:t>
            </a:r>
            <a:r>
              <a:rPr lang="en-US" altLang="zh-CN" dirty="0"/>
              <a:t> = </a:t>
            </a:r>
            <a:r>
              <a:rPr lang="en-US" altLang="zh-CN" sz="2000" i="1" baseline="-25000" dirty="0" err="1"/>
              <a:t>A</a:t>
            </a:r>
            <a:r>
              <a:rPr lang="en-US" altLang="zh-CN" sz="2000" b="1" i="1" dirty="0" err="1">
                <a:latin typeface="Lucida Sans Unicode" panose="020B0602030504020204" pitchFamily="34" charset="0"/>
                <a:sym typeface="Symbol" panose="05050102010706020507" pitchFamily="18" charset="2"/>
              </a:rPr>
              <a:t>g</a:t>
            </a:r>
            <a:r>
              <a:rPr lang="en-US" altLang="zh-CN" sz="2000" i="1" baseline="-25000" dirty="0" err="1"/>
              <a:t>count</a:t>
            </a:r>
            <a:r>
              <a:rPr lang="en-US" altLang="zh-CN" sz="2000" baseline="-25000" dirty="0"/>
              <a:t>(</a:t>
            </a:r>
            <a:r>
              <a:rPr lang="en-US" altLang="zh-CN" sz="2000" i="1" baseline="-25000" dirty="0"/>
              <a:t>B</a:t>
            </a:r>
            <a:r>
              <a:rPr lang="en-US" altLang="zh-CN" baseline="-25000" dirty="0"/>
              <a:t>)</a:t>
            </a:r>
            <a:r>
              <a:rPr lang="en-US" altLang="zh-CN" baseline="30000" dirty="0"/>
              <a:t>(</a:t>
            </a:r>
            <a:r>
              <a:rPr lang="en-US" altLang="zh-CN" i="1" baseline="30000" dirty="0"/>
              <a:t>r</a:t>
            </a:r>
            <a:r>
              <a:rPr lang="en-US" altLang="zh-CN" baseline="30000" dirty="0"/>
              <a:t>)</a:t>
            </a:r>
            <a:r>
              <a:rPr lang="en-US" altLang="zh-CN" dirty="0"/>
              <a:t>. </a:t>
            </a:r>
          </a:p>
          <a:p>
            <a:pPr lvl="1">
              <a:spcBef>
                <a:spcPts val="0"/>
              </a:spcBef>
              <a:buFont typeface="Wingdings" panose="05000000000000000000" pitchFamily="2" charset="2"/>
              <a:buChar char="l"/>
            </a:pPr>
            <a:r>
              <a:rPr lang="en-US" altLang="zh-CN" dirty="0"/>
              <a:t>When</a:t>
            </a:r>
            <a:r>
              <a:rPr lang="en-US" altLang="zh-CN" sz="2000" dirty="0"/>
              <a:t> </a:t>
            </a:r>
            <a:r>
              <a:rPr lang="en-US" altLang="zh-CN" dirty="0"/>
              <a:t>a set of tuples </a:t>
            </a:r>
            <a:r>
              <a:rPr lang="en-US" altLang="zh-CN" dirty="0" err="1"/>
              <a:t>i</a:t>
            </a:r>
            <a:r>
              <a:rPr lang="en-US" altLang="zh-CN" sz="2400" baseline="-25000" dirty="0" err="1"/>
              <a:t>r</a:t>
            </a:r>
            <a:r>
              <a:rPr lang="en-US" altLang="zh-CN" dirty="0"/>
              <a:t> is inserted </a:t>
            </a:r>
          </a:p>
          <a:p>
            <a:pPr lvl="2">
              <a:spcBef>
                <a:spcPts val="0"/>
              </a:spcBef>
              <a:buFont typeface="Wingdings" panose="05000000000000000000" pitchFamily="2" charset="2"/>
              <a:buChar char="l"/>
            </a:pPr>
            <a:r>
              <a:rPr lang="en-US" altLang="zh-CN" dirty="0">
                <a:sym typeface="Symbol" panose="05050102010706020507" pitchFamily="18" charset="2"/>
              </a:rPr>
              <a:t>For each tuple r in </a:t>
            </a:r>
            <a:r>
              <a:rPr lang="en-US" altLang="zh-CN" dirty="0" err="1"/>
              <a:t>i</a:t>
            </a:r>
            <a:r>
              <a:rPr lang="en-US" altLang="zh-CN" sz="2400" baseline="-25000" dirty="0" err="1"/>
              <a:t>r</a:t>
            </a:r>
            <a:r>
              <a:rPr lang="en-US" altLang="zh-CN" dirty="0">
                <a:sym typeface="Symbol" panose="05050102010706020507" pitchFamily="18" charset="2"/>
              </a:rPr>
              <a:t>, if the corresponding group is already present in v, we increment its count, else we add a new tuple with count = 1</a:t>
            </a:r>
          </a:p>
          <a:p>
            <a:pPr lvl="1">
              <a:spcBef>
                <a:spcPts val="0"/>
              </a:spcBef>
              <a:buFont typeface="Wingdings" panose="05000000000000000000" pitchFamily="2" charset="2"/>
              <a:buChar char="l"/>
            </a:pPr>
            <a:r>
              <a:rPr lang="en-US" altLang="zh-CN" dirty="0"/>
              <a:t>When a set of tuples </a:t>
            </a:r>
            <a:r>
              <a:rPr lang="en-US" altLang="zh-CN" dirty="0" err="1"/>
              <a:t>d</a:t>
            </a:r>
            <a:r>
              <a:rPr lang="en-US" altLang="zh-CN" sz="2400" baseline="-25000" dirty="0" err="1"/>
              <a:t>r</a:t>
            </a:r>
            <a:r>
              <a:rPr lang="en-US" altLang="zh-CN" dirty="0"/>
              <a:t> is deleted</a:t>
            </a:r>
          </a:p>
          <a:p>
            <a:pPr lvl="2">
              <a:spcBef>
                <a:spcPts val="0"/>
              </a:spcBef>
              <a:buFont typeface="Wingdings" panose="05000000000000000000" pitchFamily="2" charset="2"/>
              <a:buChar char="l"/>
            </a:pPr>
            <a:r>
              <a:rPr lang="en-US" altLang="zh-CN" dirty="0"/>
              <a:t>for each tuple t in </a:t>
            </a:r>
            <a:r>
              <a:rPr lang="en-US" altLang="zh-CN" dirty="0" err="1"/>
              <a:t>i</a:t>
            </a:r>
            <a:r>
              <a:rPr lang="en-US" altLang="zh-CN" sz="2400" baseline="-25000" dirty="0" err="1"/>
              <a:t>r</a:t>
            </a:r>
            <a:r>
              <a:rPr lang="en-US" altLang="zh-CN" baseline="-25000" dirty="0" err="1"/>
              <a:t>.</a:t>
            </a:r>
            <a:r>
              <a:rPr lang="en-US" altLang="zh-CN" dirty="0" err="1"/>
              <a:t>we</a:t>
            </a:r>
            <a:r>
              <a:rPr lang="en-US" altLang="zh-CN" dirty="0"/>
              <a:t> look for the group </a:t>
            </a:r>
            <a:r>
              <a:rPr lang="en-US" altLang="zh-CN" i="1" dirty="0" err="1"/>
              <a:t>t</a:t>
            </a:r>
            <a:r>
              <a:rPr lang="en-US" altLang="zh-CN" dirty="0" err="1"/>
              <a:t>.</a:t>
            </a:r>
            <a:r>
              <a:rPr lang="en-US" altLang="zh-CN" i="1" dirty="0" err="1"/>
              <a:t>A</a:t>
            </a:r>
            <a:r>
              <a:rPr lang="en-US" altLang="zh-CN" i="1" dirty="0"/>
              <a:t> </a:t>
            </a:r>
            <a:r>
              <a:rPr lang="en-US" altLang="zh-CN" dirty="0"/>
              <a:t>in </a:t>
            </a:r>
            <a:r>
              <a:rPr lang="en-US" altLang="zh-CN" i="1" dirty="0"/>
              <a:t>v</a:t>
            </a:r>
            <a:r>
              <a:rPr lang="en-US" altLang="zh-CN" dirty="0"/>
              <a:t>, and subtract 1 from the count for the group. </a:t>
            </a:r>
          </a:p>
          <a:p>
            <a:pPr lvl="3">
              <a:spcBef>
                <a:spcPts val="0"/>
              </a:spcBef>
              <a:buFont typeface="Wingdings" panose="05000000000000000000" pitchFamily="2" charset="2"/>
              <a:buChar char="l"/>
            </a:pPr>
            <a:r>
              <a:rPr lang="en-US" altLang="zh-CN" dirty="0"/>
              <a:t>If the count becomes 0, we delete from </a:t>
            </a:r>
            <a:r>
              <a:rPr lang="en-US" altLang="zh-CN" i="1" dirty="0"/>
              <a:t>v</a:t>
            </a:r>
            <a:r>
              <a:rPr lang="en-US" altLang="zh-CN" dirty="0"/>
              <a:t> the tuple for the group </a:t>
            </a:r>
            <a:r>
              <a:rPr lang="en-US" altLang="zh-CN" i="1" dirty="0" err="1"/>
              <a:t>t</a:t>
            </a:r>
            <a:r>
              <a:rPr lang="en-US" altLang="zh-CN" dirty="0" err="1"/>
              <a:t>.</a:t>
            </a:r>
            <a:r>
              <a:rPr lang="en-US" altLang="zh-CN" i="1" dirty="0" err="1"/>
              <a:t>A</a:t>
            </a:r>
            <a:endParaRPr lang="en-US" altLang="zh-CN" i="1" dirty="0"/>
          </a:p>
          <a:p>
            <a:pPr>
              <a:spcBef>
                <a:spcPts val="0"/>
              </a:spcBef>
              <a:buFont typeface="Wingdings" panose="05000000000000000000" pitchFamily="2" charset="2"/>
              <a:buChar char="l"/>
            </a:pPr>
            <a:r>
              <a:rPr lang="en-US" altLang="zh-CN" dirty="0"/>
              <a:t>sum: </a:t>
            </a:r>
            <a:r>
              <a:rPr lang="en-US" altLang="zh-CN" i="1" dirty="0"/>
              <a:t>v</a:t>
            </a:r>
            <a:r>
              <a:rPr lang="en-US" altLang="zh-CN" dirty="0"/>
              <a:t> = </a:t>
            </a:r>
            <a:r>
              <a:rPr lang="en-US" altLang="zh-CN" i="1" baseline="-25000" dirty="0" err="1"/>
              <a:t>A</a:t>
            </a:r>
            <a:r>
              <a:rPr lang="en-US" altLang="zh-CN" sz="2000" b="1" i="1" dirty="0" err="1">
                <a:latin typeface="Lucida Sans Unicode" panose="020B0602030504020204" pitchFamily="34" charset="0"/>
                <a:sym typeface="Symbol" panose="05050102010706020507" pitchFamily="18" charset="2"/>
              </a:rPr>
              <a:t>g</a:t>
            </a:r>
            <a:r>
              <a:rPr lang="en-US" altLang="zh-CN" i="1" baseline="-25000" dirty="0" err="1"/>
              <a:t>sum</a:t>
            </a:r>
            <a:r>
              <a:rPr lang="en-US" altLang="zh-CN" i="1" baseline="-25000" dirty="0"/>
              <a:t> </a:t>
            </a:r>
            <a:r>
              <a:rPr lang="en-US" altLang="zh-CN" baseline="-25000" dirty="0"/>
              <a:t>(</a:t>
            </a:r>
            <a:r>
              <a:rPr lang="en-US" altLang="zh-CN" i="1" baseline="-25000" dirty="0"/>
              <a:t>B</a:t>
            </a:r>
            <a:r>
              <a:rPr lang="en-US" altLang="zh-CN" baseline="-25000" dirty="0"/>
              <a:t>)</a:t>
            </a:r>
            <a:r>
              <a:rPr lang="en-US" altLang="zh-CN" baseline="30000" dirty="0"/>
              <a:t>(</a:t>
            </a:r>
            <a:r>
              <a:rPr lang="en-US" altLang="zh-CN" i="1" baseline="30000" dirty="0"/>
              <a:t>r</a:t>
            </a:r>
            <a:r>
              <a:rPr lang="en-US" altLang="zh-CN" baseline="30000" dirty="0"/>
              <a:t>) </a:t>
            </a:r>
            <a:br>
              <a:rPr lang="en-US" altLang="zh-CN" baseline="30000" dirty="0"/>
            </a:br>
            <a:endParaRPr lang="en-US" altLang="zh-CN" baseline="30000" dirty="0"/>
          </a:p>
          <a:p>
            <a:pPr lvl="1">
              <a:spcBef>
                <a:spcPts val="0"/>
              </a:spcBef>
              <a:buFont typeface="Wingdings" panose="05000000000000000000" pitchFamily="2" charset="2"/>
              <a:buChar char="l"/>
            </a:pPr>
            <a:r>
              <a:rPr lang="en-US" altLang="zh-CN" dirty="0"/>
              <a:t>We maintain the sum in a manner similar to count, except we add/subtract the B value instead of adding/subtracting 1 for the count</a:t>
            </a:r>
          </a:p>
          <a:p>
            <a:pPr lvl="1">
              <a:spcBef>
                <a:spcPts val="0"/>
              </a:spcBef>
              <a:buFont typeface="Wingdings" panose="05000000000000000000" pitchFamily="2" charset="2"/>
              <a:buChar char="l"/>
            </a:pPr>
            <a:r>
              <a:rPr lang="en-US" altLang="zh-CN" dirty="0"/>
              <a:t>Additionally we maintain the count in order to detect groups with no tuples.  Such groups are deleted from v</a:t>
            </a:r>
          </a:p>
          <a:p>
            <a:pPr lvl="2">
              <a:spcBef>
                <a:spcPts val="0"/>
              </a:spcBef>
              <a:buFont typeface="Wingdings" panose="05000000000000000000" pitchFamily="2" charset="2"/>
              <a:buChar char="l"/>
            </a:pPr>
            <a:r>
              <a:rPr lang="en-US" altLang="zh-CN" dirty="0"/>
              <a:t>Cannot simply test for sum = 0 (why?)</a:t>
            </a:r>
          </a:p>
          <a:p>
            <a:pPr>
              <a:spcBef>
                <a:spcPts val="0"/>
              </a:spcBef>
              <a:buFont typeface="Wingdings" panose="05000000000000000000" pitchFamily="2" charset="2"/>
              <a:buChar char="l"/>
            </a:pPr>
            <a:r>
              <a:rPr lang="en-US" altLang="zh-CN" dirty="0"/>
              <a:t>To handle the case of </a:t>
            </a:r>
            <a:r>
              <a:rPr lang="en-US" altLang="zh-CN" b="1" dirty="0"/>
              <a:t>avg</a:t>
            </a:r>
            <a:r>
              <a:rPr lang="en-US" altLang="zh-CN" dirty="0"/>
              <a:t>, we maintain the </a:t>
            </a:r>
            <a:r>
              <a:rPr lang="en-US" altLang="zh-CN" b="1" dirty="0"/>
              <a:t>sum </a:t>
            </a:r>
            <a:r>
              <a:rPr lang="en-US" altLang="zh-CN" dirty="0"/>
              <a:t>and </a:t>
            </a:r>
            <a:r>
              <a:rPr lang="en-US" altLang="zh-CN" b="1" dirty="0"/>
              <a:t>count </a:t>
            </a:r>
            <a:br>
              <a:rPr lang="en-US" altLang="zh-CN" b="1" dirty="0"/>
            </a:br>
            <a:r>
              <a:rPr lang="en-US" altLang="zh-CN" dirty="0"/>
              <a:t>aggregate values separately, and divide at the end</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C1DFF828-036B-4450-8DB6-76FF7DF5B933}"/>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Aggregate Operations (Cont.)</a:t>
            </a:r>
          </a:p>
        </p:txBody>
      </p:sp>
      <p:sp>
        <p:nvSpPr>
          <p:cNvPr id="220163" name="Rectangle 3">
            <a:extLst>
              <a:ext uri="{FF2B5EF4-FFF2-40B4-BE49-F238E27FC236}">
                <a16:creationId xmlns:a16="http://schemas.microsoft.com/office/drawing/2014/main" id="{6061D339-8403-4483-9DE8-419F4B7C1888}"/>
              </a:ext>
            </a:extLst>
          </p:cNvPr>
          <p:cNvSpPr>
            <a:spLocks noGrp="1" noChangeArrowheads="1"/>
          </p:cNvSpPr>
          <p:nvPr>
            <p:ph type="body" idx="1"/>
          </p:nvPr>
        </p:nvSpPr>
        <p:spPr/>
        <p:txBody>
          <a:bodyPr/>
          <a:lstStyle/>
          <a:p>
            <a:pPr>
              <a:buFont typeface="Wingdings" panose="05000000000000000000" pitchFamily="2" charset="2"/>
              <a:buChar char="l"/>
            </a:pPr>
            <a:r>
              <a:rPr lang="en-US" altLang="zh-CN" sz="2000" b="1" dirty="0"/>
              <a:t>min</a:t>
            </a:r>
            <a:r>
              <a:rPr lang="en-US" altLang="zh-CN" sz="2000" dirty="0"/>
              <a:t>, </a:t>
            </a:r>
            <a:r>
              <a:rPr lang="en-US" altLang="zh-CN" sz="2000" b="1" dirty="0"/>
              <a:t>max</a:t>
            </a:r>
            <a:r>
              <a:rPr lang="en-US" altLang="zh-CN" sz="2000" dirty="0"/>
              <a:t>: </a:t>
            </a:r>
            <a:r>
              <a:rPr lang="en-US" altLang="zh-CN" sz="2000" i="1" dirty="0"/>
              <a:t>v</a:t>
            </a:r>
            <a:r>
              <a:rPr lang="en-US" altLang="zh-CN" sz="2000" dirty="0"/>
              <a:t> = </a:t>
            </a:r>
            <a:r>
              <a:rPr lang="en-US" altLang="zh-CN" sz="2000" i="1" baseline="-25000" dirty="0" err="1"/>
              <a:t>A</a:t>
            </a:r>
            <a:r>
              <a:rPr lang="en-US" altLang="zh-CN" sz="2400" b="1" i="1" dirty="0" err="1">
                <a:latin typeface="Lucida Sans Unicode" panose="020B0602030504020204" pitchFamily="34" charset="0"/>
                <a:sym typeface="Symbol" panose="05050102010706020507" pitchFamily="18" charset="2"/>
              </a:rPr>
              <a:t>g</a:t>
            </a:r>
            <a:r>
              <a:rPr lang="en-US" altLang="zh-CN" sz="2000" i="1" baseline="-25000" dirty="0" err="1"/>
              <a:t>min</a:t>
            </a:r>
            <a:r>
              <a:rPr lang="en-US" altLang="zh-CN" sz="2000" i="1" baseline="-25000" dirty="0"/>
              <a:t> </a:t>
            </a:r>
            <a:r>
              <a:rPr lang="en-US" altLang="zh-CN" sz="2000" baseline="-25000" dirty="0"/>
              <a:t>(</a:t>
            </a:r>
            <a:r>
              <a:rPr lang="en-US" altLang="zh-CN" sz="2000" i="1" baseline="-25000" dirty="0"/>
              <a:t>B</a:t>
            </a:r>
            <a:r>
              <a:rPr lang="en-US" altLang="zh-CN" sz="2000" baseline="-25000" dirty="0"/>
              <a:t>) </a:t>
            </a:r>
            <a:r>
              <a:rPr lang="en-US" altLang="zh-CN" sz="2000" dirty="0"/>
              <a:t>(</a:t>
            </a:r>
            <a:r>
              <a:rPr lang="en-US" altLang="zh-CN" sz="2000" i="1" dirty="0"/>
              <a:t>r</a:t>
            </a:r>
            <a:r>
              <a:rPr lang="en-US" altLang="zh-CN" sz="2000" dirty="0"/>
              <a:t>).  </a:t>
            </a:r>
          </a:p>
          <a:p>
            <a:pPr lvl="1">
              <a:buFont typeface="Wingdings" panose="05000000000000000000" pitchFamily="2" charset="2"/>
              <a:buChar char="l"/>
            </a:pPr>
            <a:r>
              <a:rPr lang="en-US" altLang="zh-CN" sz="2000" dirty="0"/>
              <a:t>Handling insertions on r is straightforward.</a:t>
            </a:r>
          </a:p>
          <a:p>
            <a:pPr lvl="1">
              <a:buFont typeface="Wingdings" panose="05000000000000000000" pitchFamily="2" charset="2"/>
              <a:buChar char="l"/>
            </a:pPr>
            <a:r>
              <a:rPr lang="en-US" altLang="zh-CN" sz="2000" dirty="0"/>
              <a:t>Maintaining the aggregate values </a:t>
            </a:r>
            <a:r>
              <a:rPr lang="en-US" altLang="zh-CN" sz="2000" b="1" dirty="0"/>
              <a:t>min </a:t>
            </a:r>
            <a:r>
              <a:rPr lang="en-US" altLang="zh-CN" sz="2000" dirty="0"/>
              <a:t>and </a:t>
            </a:r>
            <a:r>
              <a:rPr lang="en-US" altLang="zh-CN" sz="2000" b="1" dirty="0"/>
              <a:t>max </a:t>
            </a:r>
            <a:r>
              <a:rPr lang="en-US" altLang="zh-CN" sz="2000" dirty="0"/>
              <a:t>on deletions may be more expensive.</a:t>
            </a:r>
            <a:r>
              <a:rPr lang="en-US" altLang="zh-CN" sz="2000" baseline="30000" dirty="0"/>
              <a:t>  </a:t>
            </a:r>
            <a:r>
              <a:rPr lang="en-US" altLang="zh-CN" sz="2000" dirty="0"/>
              <a:t>We have to look at the other tuples of </a:t>
            </a:r>
            <a:r>
              <a:rPr lang="en-US" altLang="zh-CN" sz="2000" i="1" dirty="0"/>
              <a:t>r</a:t>
            </a:r>
            <a:r>
              <a:rPr lang="en-US" altLang="zh-CN" sz="2000" dirty="0"/>
              <a:t> that are in the same group to find the new minimum</a:t>
            </a:r>
          </a:p>
          <a:p>
            <a:endParaRPr lang="en-US" altLang="zh-CN"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8EF1EC31-3DC1-4033-8436-05BB014C7269}"/>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Other Operations</a:t>
            </a:r>
          </a:p>
        </p:txBody>
      </p:sp>
      <p:sp>
        <p:nvSpPr>
          <p:cNvPr id="222211" name="Rectangle 3">
            <a:extLst>
              <a:ext uri="{FF2B5EF4-FFF2-40B4-BE49-F238E27FC236}">
                <a16:creationId xmlns:a16="http://schemas.microsoft.com/office/drawing/2014/main" id="{6C78D07C-EC89-4A0B-8531-1AC983086985}"/>
              </a:ext>
            </a:extLst>
          </p:cNvPr>
          <p:cNvSpPr>
            <a:spLocks noGrp="1" noChangeArrowheads="1"/>
          </p:cNvSpPr>
          <p:nvPr>
            <p:ph type="body" idx="1"/>
          </p:nvPr>
        </p:nvSpPr>
        <p:spPr/>
        <p:txBody>
          <a:bodyPr/>
          <a:lstStyle/>
          <a:p>
            <a:pPr>
              <a:buFont typeface="Wingdings" panose="05000000000000000000" pitchFamily="2" charset="2"/>
              <a:buChar char="l"/>
            </a:pPr>
            <a:r>
              <a:rPr lang="en-US" altLang="zh-CN" dirty="0"/>
              <a:t>Set intersection: </a:t>
            </a:r>
            <a:r>
              <a:rPr lang="en-US" altLang="zh-CN" i="1" dirty="0"/>
              <a:t>v</a:t>
            </a:r>
            <a:r>
              <a:rPr lang="en-US" altLang="zh-CN" dirty="0"/>
              <a:t> = </a:t>
            </a:r>
            <a:r>
              <a:rPr lang="en-US" altLang="zh-CN" i="1" dirty="0"/>
              <a:t>r </a:t>
            </a:r>
            <a:r>
              <a:rPr lang="en-US" altLang="zh-CN" dirty="0">
                <a:sym typeface="Symbol" panose="05050102010706020507" pitchFamily="18" charset="2"/>
              </a:rPr>
              <a:t> </a:t>
            </a:r>
            <a:r>
              <a:rPr lang="en-US" altLang="zh-CN" i="1" dirty="0">
                <a:sym typeface="Symbol" panose="05050102010706020507" pitchFamily="18" charset="2"/>
              </a:rPr>
              <a:t>s</a:t>
            </a:r>
            <a:endParaRPr lang="en-US" altLang="zh-CN" dirty="0">
              <a:sym typeface="Symbol" panose="05050102010706020507" pitchFamily="18" charset="2"/>
            </a:endParaRPr>
          </a:p>
          <a:p>
            <a:pPr lvl="1">
              <a:buFont typeface="Wingdings" panose="05000000000000000000" pitchFamily="2" charset="2"/>
              <a:buChar char="l"/>
            </a:pPr>
            <a:r>
              <a:rPr lang="en-US" altLang="zh-CN" dirty="0">
                <a:sym typeface="Symbol" panose="05050102010706020507" pitchFamily="18" charset="2"/>
              </a:rPr>
              <a:t> when a tuple is inserted in </a:t>
            </a:r>
            <a:r>
              <a:rPr lang="en-US" altLang="zh-CN" i="1" dirty="0">
                <a:sym typeface="Symbol" panose="05050102010706020507" pitchFamily="18" charset="2"/>
              </a:rPr>
              <a:t>r</a:t>
            </a:r>
            <a:r>
              <a:rPr lang="en-US" altLang="zh-CN" dirty="0">
                <a:sym typeface="Symbol" panose="05050102010706020507" pitchFamily="18" charset="2"/>
              </a:rPr>
              <a:t> we check if it is present in </a:t>
            </a:r>
            <a:r>
              <a:rPr lang="en-US" altLang="zh-CN" i="1" dirty="0">
                <a:sym typeface="Symbol" panose="05050102010706020507" pitchFamily="18" charset="2"/>
              </a:rPr>
              <a:t>s</a:t>
            </a:r>
            <a:r>
              <a:rPr lang="en-US" altLang="zh-CN" dirty="0">
                <a:sym typeface="Symbol" panose="05050102010706020507" pitchFamily="18" charset="2"/>
              </a:rPr>
              <a:t>, and if so we add it to </a:t>
            </a:r>
            <a:r>
              <a:rPr lang="en-US" altLang="zh-CN" i="1" dirty="0">
                <a:sym typeface="Symbol" panose="05050102010706020507" pitchFamily="18" charset="2"/>
              </a:rPr>
              <a:t>v</a:t>
            </a:r>
            <a:r>
              <a:rPr lang="en-US" altLang="zh-CN" dirty="0">
                <a:sym typeface="Symbol" panose="05050102010706020507" pitchFamily="18" charset="2"/>
              </a:rPr>
              <a:t>. </a:t>
            </a:r>
          </a:p>
          <a:p>
            <a:pPr lvl="1">
              <a:buFont typeface="Wingdings" panose="05000000000000000000" pitchFamily="2" charset="2"/>
              <a:buChar char="l"/>
            </a:pPr>
            <a:r>
              <a:rPr lang="en-US" altLang="zh-CN" dirty="0">
                <a:sym typeface="Symbol" panose="05050102010706020507" pitchFamily="18" charset="2"/>
              </a:rPr>
              <a:t>If the tuple is deleted from r, we delete it from the intersection if it is present. </a:t>
            </a:r>
          </a:p>
          <a:p>
            <a:pPr lvl="1">
              <a:buFont typeface="Wingdings" panose="05000000000000000000" pitchFamily="2" charset="2"/>
              <a:buChar char="l"/>
            </a:pPr>
            <a:r>
              <a:rPr lang="en-US" altLang="zh-CN" dirty="0">
                <a:sym typeface="Symbol" panose="05050102010706020507" pitchFamily="18" charset="2"/>
              </a:rPr>
              <a:t>Updates to </a:t>
            </a:r>
            <a:r>
              <a:rPr lang="en-US" altLang="zh-CN" i="1" dirty="0">
                <a:sym typeface="Symbol" panose="05050102010706020507" pitchFamily="18" charset="2"/>
              </a:rPr>
              <a:t>s</a:t>
            </a:r>
            <a:r>
              <a:rPr lang="en-US" altLang="zh-CN" dirty="0">
                <a:sym typeface="Symbol" panose="05050102010706020507" pitchFamily="18" charset="2"/>
              </a:rPr>
              <a:t> are symmetric</a:t>
            </a:r>
          </a:p>
          <a:p>
            <a:pPr lvl="1">
              <a:buFont typeface="Wingdings" panose="05000000000000000000" pitchFamily="2" charset="2"/>
              <a:buChar char="l"/>
            </a:pPr>
            <a:r>
              <a:rPr lang="en-US" altLang="zh-CN" dirty="0">
                <a:sym typeface="Symbol" panose="05050102010706020507" pitchFamily="18" charset="2"/>
              </a:rPr>
              <a:t>The other set operations, </a:t>
            </a:r>
            <a:r>
              <a:rPr lang="en-US" altLang="zh-CN" i="1" dirty="0">
                <a:sym typeface="Symbol" panose="05050102010706020507" pitchFamily="18" charset="2"/>
              </a:rPr>
              <a:t>union </a:t>
            </a:r>
            <a:r>
              <a:rPr lang="en-US" altLang="zh-CN" dirty="0">
                <a:sym typeface="Symbol" panose="05050102010706020507" pitchFamily="18" charset="2"/>
              </a:rPr>
              <a:t>and </a:t>
            </a:r>
            <a:r>
              <a:rPr lang="en-US" altLang="zh-CN" i="1" dirty="0">
                <a:sym typeface="Symbol" panose="05050102010706020507" pitchFamily="18" charset="2"/>
              </a:rPr>
              <a:t>set difference </a:t>
            </a:r>
            <a:r>
              <a:rPr lang="en-US" altLang="zh-CN" dirty="0">
                <a:sym typeface="Symbol" panose="05050102010706020507" pitchFamily="18" charset="2"/>
              </a:rPr>
              <a:t>are handled in a similar fashion.</a:t>
            </a:r>
          </a:p>
          <a:p>
            <a:pPr>
              <a:buFont typeface="Wingdings" panose="05000000000000000000" pitchFamily="2" charset="2"/>
              <a:buChar char="l"/>
            </a:pPr>
            <a:r>
              <a:rPr lang="en-US" altLang="zh-CN" dirty="0">
                <a:sym typeface="Symbol" panose="05050102010706020507" pitchFamily="18" charset="2"/>
              </a:rPr>
              <a:t>Outer joins are handled in much the same way as joins but with some extra work </a:t>
            </a:r>
          </a:p>
          <a:p>
            <a:pPr lvl="1"/>
            <a:r>
              <a:rPr lang="en-US" altLang="zh-CN" dirty="0">
                <a:sym typeface="Symbol" panose="05050102010706020507" pitchFamily="18" charset="2"/>
              </a:rPr>
              <a:t>we leave details to you.</a:t>
            </a:r>
            <a:endParaRPr lang="en-US" altLang="zh-CN" i="1"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id="{AD610BAE-EAAE-4884-B5EA-E48964E0C8C2}"/>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Handling Expressions</a:t>
            </a:r>
          </a:p>
        </p:txBody>
      </p:sp>
      <p:sp>
        <p:nvSpPr>
          <p:cNvPr id="224259" name="Rectangle 3">
            <a:extLst>
              <a:ext uri="{FF2B5EF4-FFF2-40B4-BE49-F238E27FC236}">
                <a16:creationId xmlns:a16="http://schemas.microsoft.com/office/drawing/2014/main" id="{5CB7059A-D714-48E7-8817-06005F3C7301}"/>
              </a:ext>
            </a:extLst>
          </p:cNvPr>
          <p:cNvSpPr>
            <a:spLocks noGrp="1" noChangeArrowheads="1"/>
          </p:cNvSpPr>
          <p:nvPr>
            <p:ph type="body" idx="1"/>
          </p:nvPr>
        </p:nvSpPr>
        <p:spPr/>
        <p:txBody>
          <a:bodyPr/>
          <a:lstStyle/>
          <a:p>
            <a:pPr>
              <a:buFont typeface="Wingdings" panose="05000000000000000000" pitchFamily="2" charset="2"/>
              <a:buChar char="l"/>
            </a:pPr>
            <a:r>
              <a:rPr lang="en-US" altLang="zh-CN" dirty="0"/>
              <a:t>To handle an entire expression, we derive expressions for computing the incremental change to the result of each sub-expressions, starting from the smallest sub-expressions.</a:t>
            </a:r>
          </a:p>
          <a:p>
            <a:pPr>
              <a:buFont typeface="Wingdings" panose="05000000000000000000" pitchFamily="2" charset="2"/>
              <a:buChar char="l"/>
            </a:pPr>
            <a:r>
              <a:rPr lang="en-US" altLang="zh-CN" dirty="0"/>
              <a:t>E.g. consider  </a:t>
            </a:r>
            <a:r>
              <a:rPr lang="en-US" altLang="zh-CN" i="1" dirty="0"/>
              <a:t>E</a:t>
            </a:r>
            <a:r>
              <a:rPr lang="en-US" altLang="zh-CN" baseline="-25000" dirty="0"/>
              <a:t>1</a:t>
            </a:r>
            <a:r>
              <a:rPr lang="en-US" altLang="zh-CN" dirty="0"/>
              <a:t>      </a:t>
            </a:r>
            <a:r>
              <a:rPr lang="en-US" altLang="zh-CN" i="1" dirty="0"/>
              <a:t>E</a:t>
            </a:r>
            <a:r>
              <a:rPr lang="en-US" altLang="zh-CN" baseline="-25000" dirty="0"/>
              <a:t>2</a:t>
            </a:r>
            <a:r>
              <a:rPr lang="en-US" altLang="zh-CN" dirty="0"/>
              <a:t> where each of </a:t>
            </a:r>
            <a:r>
              <a:rPr lang="en-US" altLang="zh-CN" i="1" dirty="0"/>
              <a:t>E</a:t>
            </a:r>
            <a:r>
              <a:rPr lang="en-US" altLang="zh-CN" baseline="-25000" dirty="0"/>
              <a:t>1</a:t>
            </a:r>
            <a:r>
              <a:rPr lang="en-US" altLang="zh-CN" dirty="0"/>
              <a:t> and </a:t>
            </a:r>
            <a:r>
              <a:rPr lang="en-US" altLang="zh-CN" i="1" dirty="0"/>
              <a:t>E</a:t>
            </a:r>
            <a:r>
              <a:rPr lang="en-US" altLang="zh-CN" baseline="-25000" dirty="0"/>
              <a:t>2</a:t>
            </a:r>
            <a:r>
              <a:rPr lang="en-US" altLang="zh-CN" dirty="0"/>
              <a:t> may be a complex expression</a:t>
            </a:r>
          </a:p>
          <a:p>
            <a:pPr lvl="1">
              <a:buFont typeface="Wingdings" panose="05000000000000000000" pitchFamily="2" charset="2"/>
              <a:buChar char="l"/>
            </a:pPr>
            <a:r>
              <a:rPr lang="en-US" altLang="zh-CN" dirty="0"/>
              <a:t>Suppose the set of tuples to be inserted into </a:t>
            </a:r>
            <a:r>
              <a:rPr lang="en-US" altLang="zh-CN" i="1" dirty="0"/>
              <a:t>E</a:t>
            </a:r>
            <a:r>
              <a:rPr lang="en-US" altLang="zh-CN" baseline="-25000" dirty="0"/>
              <a:t>1 </a:t>
            </a:r>
            <a:r>
              <a:rPr lang="en-US" altLang="zh-CN" dirty="0"/>
              <a:t>is given by </a:t>
            </a:r>
            <a:r>
              <a:rPr lang="en-US" altLang="zh-CN" i="1" dirty="0"/>
              <a:t>D</a:t>
            </a:r>
            <a:r>
              <a:rPr lang="en-US" altLang="zh-CN" baseline="-25000" dirty="0"/>
              <a:t>1 </a:t>
            </a:r>
          </a:p>
          <a:p>
            <a:pPr lvl="2">
              <a:buFont typeface="Wingdings" panose="05000000000000000000" pitchFamily="2" charset="2"/>
              <a:buChar char="l"/>
            </a:pPr>
            <a:r>
              <a:rPr lang="en-US" altLang="zh-CN" dirty="0"/>
              <a:t>Computed earlier, since smaller sub-expressions are handled first</a:t>
            </a:r>
          </a:p>
          <a:p>
            <a:pPr lvl="1">
              <a:buFont typeface="Wingdings" panose="05000000000000000000" pitchFamily="2" charset="2"/>
              <a:buChar char="l"/>
            </a:pPr>
            <a:r>
              <a:rPr lang="en-US" altLang="zh-CN" dirty="0"/>
              <a:t>Then  the set of tuples to be inserted into </a:t>
            </a:r>
            <a:r>
              <a:rPr lang="en-US" altLang="zh-CN" i="1" dirty="0"/>
              <a:t>E</a:t>
            </a:r>
            <a:r>
              <a:rPr lang="en-US" altLang="zh-CN" baseline="-25000" dirty="0"/>
              <a:t>1</a:t>
            </a:r>
            <a:r>
              <a:rPr lang="en-US" altLang="zh-CN" dirty="0"/>
              <a:t>      </a:t>
            </a:r>
            <a:r>
              <a:rPr lang="en-US" altLang="zh-CN" i="1" dirty="0"/>
              <a:t>E</a:t>
            </a:r>
            <a:r>
              <a:rPr lang="en-US" altLang="zh-CN" baseline="-25000" dirty="0"/>
              <a:t>2</a:t>
            </a:r>
            <a:r>
              <a:rPr lang="en-US" altLang="zh-CN" dirty="0"/>
              <a:t> is given by</a:t>
            </a:r>
            <a:br>
              <a:rPr lang="en-US" altLang="zh-CN" dirty="0"/>
            </a:br>
            <a:r>
              <a:rPr lang="en-US" altLang="zh-CN" dirty="0"/>
              <a:t> </a:t>
            </a:r>
            <a:r>
              <a:rPr lang="en-US" altLang="zh-CN" i="1" dirty="0"/>
              <a:t>D</a:t>
            </a:r>
            <a:r>
              <a:rPr lang="en-US" altLang="zh-CN" baseline="-25000" dirty="0"/>
              <a:t>1       </a:t>
            </a:r>
            <a:r>
              <a:rPr lang="en-US" altLang="zh-CN" i="1" dirty="0"/>
              <a:t>E</a:t>
            </a:r>
            <a:r>
              <a:rPr lang="en-US" altLang="zh-CN" baseline="-25000" dirty="0"/>
              <a:t>2</a:t>
            </a:r>
          </a:p>
          <a:p>
            <a:pPr lvl="2"/>
            <a:r>
              <a:rPr lang="en-US" altLang="zh-CN" dirty="0"/>
              <a:t>This is just the usual way of maintaining joins</a:t>
            </a:r>
          </a:p>
        </p:txBody>
      </p:sp>
      <p:sp>
        <p:nvSpPr>
          <p:cNvPr id="224260" name="AutoShape 4">
            <a:extLst>
              <a:ext uri="{FF2B5EF4-FFF2-40B4-BE49-F238E27FC236}">
                <a16:creationId xmlns:a16="http://schemas.microsoft.com/office/drawing/2014/main" id="{61C6F507-7C7F-455D-BE12-0EA4FD53103F}"/>
              </a:ext>
            </a:extLst>
          </p:cNvPr>
          <p:cNvSpPr>
            <a:spLocks noChangeArrowheads="1"/>
          </p:cNvSpPr>
          <p:nvPr/>
        </p:nvSpPr>
        <p:spPr bwMode="auto">
          <a:xfrm rot="5400000">
            <a:off x="2039937" y="40497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zh-CN" sz="1800"/>
              <a:t> </a:t>
            </a:r>
          </a:p>
        </p:txBody>
      </p:sp>
      <p:sp>
        <p:nvSpPr>
          <p:cNvPr id="224261" name="AutoShape 5">
            <a:extLst>
              <a:ext uri="{FF2B5EF4-FFF2-40B4-BE49-F238E27FC236}">
                <a16:creationId xmlns:a16="http://schemas.microsoft.com/office/drawing/2014/main" id="{A164B334-8240-4DA1-A5A8-ECF3514623AA}"/>
              </a:ext>
            </a:extLst>
          </p:cNvPr>
          <p:cNvSpPr>
            <a:spLocks noChangeArrowheads="1"/>
          </p:cNvSpPr>
          <p:nvPr/>
        </p:nvSpPr>
        <p:spPr bwMode="auto">
          <a:xfrm rot="5400000">
            <a:off x="3016250" y="210978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zh-CN" sz="1800"/>
              <a:t>  </a:t>
            </a:r>
          </a:p>
        </p:txBody>
      </p:sp>
      <p:sp>
        <p:nvSpPr>
          <p:cNvPr id="224262" name="AutoShape 6">
            <a:extLst>
              <a:ext uri="{FF2B5EF4-FFF2-40B4-BE49-F238E27FC236}">
                <a16:creationId xmlns:a16="http://schemas.microsoft.com/office/drawing/2014/main" id="{86D54BCA-37CF-44BE-A2C7-00CABB5BB79C}"/>
              </a:ext>
            </a:extLst>
          </p:cNvPr>
          <p:cNvSpPr>
            <a:spLocks noChangeArrowheads="1"/>
          </p:cNvSpPr>
          <p:nvPr/>
        </p:nvSpPr>
        <p:spPr bwMode="auto">
          <a:xfrm rot="5400000">
            <a:off x="6178551" y="37814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zh-CN" sz="180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AB146455-5B39-42DE-B1FB-FD2D83F04555}"/>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ea typeface="ＭＳ Ｐゴシック" pitchFamily="34" charset="-128"/>
              </a:rPr>
              <a:t>11.3 Selection Operation</a:t>
            </a:r>
            <a:r>
              <a:rPr lang="zh-CN" altLang="en-US" dirty="0">
                <a:effectLst>
                  <a:outerShdw blurRad="38100" dist="38100" dir="2700000" algn="tl">
                    <a:srgbClr val="C0C0C0"/>
                  </a:outerShdw>
                </a:effectLst>
                <a:ea typeface="ＭＳ Ｐゴシック" pitchFamily="34" charset="-128"/>
              </a:rPr>
              <a:t>选择运算</a:t>
            </a:r>
            <a:endParaRPr lang="en-US" altLang="zh-CN" dirty="0">
              <a:effectLst>
                <a:outerShdw blurRad="38100" dist="38100" dir="2700000" algn="tl">
                  <a:srgbClr val="C0C0C0"/>
                </a:outerShdw>
              </a:effectLst>
              <a:ea typeface="ＭＳ Ｐゴシック" pitchFamily="34" charset="-128"/>
            </a:endParaRPr>
          </a:p>
        </p:txBody>
      </p:sp>
      <p:sp>
        <p:nvSpPr>
          <p:cNvPr id="25603" name="Rectangle 3">
            <a:extLst>
              <a:ext uri="{FF2B5EF4-FFF2-40B4-BE49-F238E27FC236}">
                <a16:creationId xmlns:a16="http://schemas.microsoft.com/office/drawing/2014/main" id="{5DB474A2-19C6-4CE1-8AB3-D0B226B3467D}"/>
              </a:ext>
            </a:extLst>
          </p:cNvPr>
          <p:cNvSpPr>
            <a:spLocks noGrp="1" noChangeArrowheads="1"/>
          </p:cNvSpPr>
          <p:nvPr>
            <p:ph type="body" idx="1"/>
          </p:nvPr>
        </p:nvSpPr>
        <p:spPr>
          <a:xfrm>
            <a:off x="477838" y="1047750"/>
            <a:ext cx="8362950" cy="5360988"/>
          </a:xfrm>
        </p:spPr>
        <p:txBody>
          <a:bodyPr/>
          <a:lstStyle/>
          <a:p>
            <a:pPr>
              <a:lnSpc>
                <a:spcPct val="90000"/>
              </a:lnSpc>
              <a:buFont typeface="Wingdings" panose="05000000000000000000" pitchFamily="2" charset="2"/>
              <a:buChar char="l"/>
            </a:pPr>
            <a:r>
              <a:rPr lang="en-US" altLang="zh-CN" sz="2000" b="1" dirty="0">
                <a:solidFill>
                  <a:srgbClr val="3366CC"/>
                </a:solidFill>
              </a:rPr>
              <a:t>File scan</a:t>
            </a:r>
            <a:r>
              <a:rPr lang="en-US" altLang="zh-CN" sz="2000" dirty="0"/>
              <a:t> </a:t>
            </a:r>
          </a:p>
          <a:p>
            <a:pPr>
              <a:lnSpc>
                <a:spcPct val="90000"/>
              </a:lnSpc>
              <a:buFont typeface="Wingdings" panose="05000000000000000000" pitchFamily="2" charset="2"/>
              <a:buChar char="l"/>
            </a:pPr>
            <a:r>
              <a:rPr lang="en-US" altLang="zh-CN" sz="2000" dirty="0"/>
              <a:t>Algorithm </a:t>
            </a:r>
            <a:r>
              <a:rPr lang="en-US" altLang="zh-CN" sz="2000" b="1" dirty="0"/>
              <a:t>A1</a:t>
            </a:r>
            <a:r>
              <a:rPr lang="en-US" altLang="zh-CN" sz="2000" dirty="0"/>
              <a:t> (</a:t>
            </a:r>
            <a:r>
              <a:rPr lang="en-US" altLang="zh-CN" sz="2000" b="1" dirty="0">
                <a:solidFill>
                  <a:srgbClr val="3366CC"/>
                </a:solidFill>
              </a:rPr>
              <a:t>linear search</a:t>
            </a:r>
            <a:r>
              <a:rPr lang="en-US" altLang="zh-CN" sz="2000" dirty="0"/>
              <a:t>).  </a:t>
            </a:r>
            <a:r>
              <a:rPr lang="en-US" altLang="zh-CN" sz="2000" dirty="0">
                <a:solidFill>
                  <a:srgbClr val="7030A0"/>
                </a:solidFill>
              </a:rPr>
              <a:t>Scan each file block </a:t>
            </a:r>
            <a:r>
              <a:rPr lang="en-US" altLang="zh-CN" sz="2000" dirty="0"/>
              <a:t>and </a:t>
            </a:r>
            <a:r>
              <a:rPr lang="en-US" altLang="zh-CN" sz="2000" dirty="0">
                <a:solidFill>
                  <a:srgbClr val="7030A0"/>
                </a:solidFill>
              </a:rPr>
              <a:t>test all records</a:t>
            </a:r>
            <a:r>
              <a:rPr lang="en-US" altLang="zh-CN" sz="2000" dirty="0"/>
              <a:t> to see whether they satisfy the selection condition.</a:t>
            </a:r>
          </a:p>
          <a:p>
            <a:pPr lvl="1">
              <a:lnSpc>
                <a:spcPct val="90000"/>
              </a:lnSpc>
              <a:buFont typeface="Wingdings" panose="05000000000000000000" pitchFamily="2" charset="2"/>
              <a:buChar char="l"/>
            </a:pPr>
            <a:r>
              <a:rPr lang="en-US" altLang="zh-CN" sz="2000" dirty="0"/>
              <a:t>Cost estimate = </a:t>
            </a:r>
            <a:r>
              <a:rPr lang="en-US" altLang="zh-CN" sz="2000" i="1" dirty="0" err="1"/>
              <a:t>b</a:t>
            </a:r>
            <a:r>
              <a:rPr lang="en-US" altLang="zh-CN" sz="2400" i="1" baseline="-25000" dirty="0" err="1"/>
              <a:t>r</a:t>
            </a:r>
            <a:r>
              <a:rPr lang="en-US" altLang="zh-CN" sz="2400" i="1" baseline="-25000" dirty="0"/>
              <a:t> </a:t>
            </a:r>
            <a:r>
              <a:rPr lang="en-US" altLang="zh-CN" sz="2000" dirty="0"/>
              <a:t>block transfers + 1 seek</a:t>
            </a:r>
            <a:endParaRPr lang="en-US" altLang="zh-CN" sz="2000" i="1" dirty="0"/>
          </a:p>
          <a:p>
            <a:pPr lvl="2">
              <a:lnSpc>
                <a:spcPct val="90000"/>
              </a:lnSpc>
              <a:buFont typeface="Wingdings" panose="05000000000000000000" pitchFamily="2" charset="2"/>
              <a:buChar char="l"/>
            </a:pPr>
            <a:r>
              <a:rPr lang="en-US" altLang="zh-CN" sz="2000" i="1" dirty="0" err="1"/>
              <a:t>b</a:t>
            </a:r>
            <a:r>
              <a:rPr lang="en-US" altLang="zh-CN" sz="2400" i="1" baseline="-25000" dirty="0" err="1"/>
              <a:t>r</a:t>
            </a:r>
            <a:r>
              <a:rPr lang="en-US" altLang="zh-CN" sz="2400" i="1" baseline="-25000" dirty="0"/>
              <a:t> </a:t>
            </a:r>
            <a:r>
              <a:rPr lang="en-US" altLang="zh-CN" sz="2400" i="1" dirty="0"/>
              <a:t> </a:t>
            </a:r>
            <a:r>
              <a:rPr lang="zh-CN" altLang="en-US" sz="2000" i="1" dirty="0"/>
              <a:t>代表</a:t>
            </a:r>
            <a:r>
              <a:rPr lang="en-US" altLang="zh-CN" sz="2000" dirty="0"/>
              <a:t> number of blocks containing records from relation </a:t>
            </a:r>
            <a:r>
              <a:rPr lang="en-US" altLang="zh-CN" sz="2000" i="1" dirty="0"/>
              <a:t>r</a:t>
            </a:r>
            <a:endParaRPr lang="en-US" altLang="zh-CN" sz="2400" i="1" dirty="0"/>
          </a:p>
          <a:p>
            <a:pPr lvl="1">
              <a:lnSpc>
                <a:spcPct val="90000"/>
              </a:lnSpc>
              <a:buFont typeface="Wingdings" panose="05000000000000000000" pitchFamily="2" charset="2"/>
              <a:buChar char="l"/>
            </a:pPr>
            <a:r>
              <a:rPr lang="en-US" altLang="zh-CN" sz="2000" dirty="0"/>
              <a:t>If selection is on a key attribute, can stop on finding record</a:t>
            </a:r>
          </a:p>
          <a:p>
            <a:pPr lvl="2">
              <a:lnSpc>
                <a:spcPct val="90000"/>
              </a:lnSpc>
              <a:buFont typeface="Wingdings" panose="05000000000000000000" pitchFamily="2" charset="2"/>
              <a:buChar char="l"/>
            </a:pPr>
            <a:r>
              <a:rPr lang="en-US" altLang="zh-CN" sz="2000" dirty="0"/>
              <a:t>cost = (</a:t>
            </a:r>
            <a:r>
              <a:rPr lang="en-US" altLang="zh-CN" sz="2000" i="1" dirty="0" err="1"/>
              <a:t>b</a:t>
            </a:r>
            <a:r>
              <a:rPr lang="en-US" altLang="zh-CN" sz="2400" i="1" baseline="-25000" dirty="0" err="1"/>
              <a:t>r</a:t>
            </a:r>
            <a:r>
              <a:rPr lang="en-US" altLang="zh-CN" sz="2400" i="1" baseline="-25000" dirty="0"/>
              <a:t> </a:t>
            </a:r>
            <a:r>
              <a:rPr lang="en-US" altLang="zh-CN" sz="2000" dirty="0"/>
              <a:t>/2) block transfers + 1 seek</a:t>
            </a:r>
          </a:p>
          <a:p>
            <a:pPr lvl="1">
              <a:lnSpc>
                <a:spcPct val="90000"/>
              </a:lnSpc>
              <a:buFont typeface="Wingdings" panose="05000000000000000000" pitchFamily="2" charset="2"/>
              <a:buChar char="l"/>
            </a:pPr>
            <a:r>
              <a:rPr lang="en-US" altLang="zh-CN" sz="2000" dirty="0"/>
              <a:t>Linear search can be applied regardless of </a:t>
            </a:r>
          </a:p>
          <a:p>
            <a:pPr lvl="2">
              <a:lnSpc>
                <a:spcPct val="90000"/>
              </a:lnSpc>
              <a:buFont typeface="Wingdings" panose="05000000000000000000" pitchFamily="2" charset="2"/>
              <a:buChar char="l"/>
            </a:pPr>
            <a:r>
              <a:rPr lang="en-US" altLang="zh-CN" dirty="0"/>
              <a:t>selection condition or</a:t>
            </a:r>
          </a:p>
          <a:p>
            <a:pPr lvl="2">
              <a:lnSpc>
                <a:spcPct val="90000"/>
              </a:lnSpc>
              <a:buFont typeface="Wingdings" panose="05000000000000000000" pitchFamily="2" charset="2"/>
              <a:buChar char="l"/>
            </a:pPr>
            <a:r>
              <a:rPr lang="en-US" altLang="zh-CN" dirty="0"/>
              <a:t>ordering of records in the file, or </a:t>
            </a:r>
          </a:p>
          <a:p>
            <a:pPr lvl="2">
              <a:lnSpc>
                <a:spcPct val="90000"/>
              </a:lnSpc>
              <a:buFont typeface="Wingdings" panose="05000000000000000000" pitchFamily="2" charset="2"/>
              <a:buChar char="l"/>
            </a:pPr>
            <a:r>
              <a:rPr lang="en-US" altLang="zh-CN" dirty="0"/>
              <a:t>availability of indices</a:t>
            </a:r>
          </a:p>
          <a:p>
            <a:pPr>
              <a:lnSpc>
                <a:spcPct val="90000"/>
              </a:lnSpc>
              <a:buFont typeface="Wingdings" panose="05000000000000000000" pitchFamily="2" charset="2"/>
              <a:buChar char="l"/>
            </a:pPr>
            <a:r>
              <a:rPr lang="en-US" altLang="zh-CN" sz="2000" dirty="0"/>
              <a:t>Note: binary search generally does not make sense since data is not stored consecutively</a:t>
            </a:r>
          </a:p>
          <a:p>
            <a:pPr lvl="1">
              <a:lnSpc>
                <a:spcPct val="90000"/>
              </a:lnSpc>
              <a:buFont typeface="Wingdings" panose="05000000000000000000" pitchFamily="2" charset="2"/>
              <a:buChar char="l"/>
            </a:pPr>
            <a:r>
              <a:rPr lang="en-US" altLang="zh-CN" dirty="0"/>
              <a:t>except when there is an index available, </a:t>
            </a:r>
          </a:p>
          <a:p>
            <a:pPr lvl="1">
              <a:lnSpc>
                <a:spcPct val="90000"/>
              </a:lnSpc>
              <a:buFont typeface="Wingdings" panose="05000000000000000000" pitchFamily="2" charset="2"/>
              <a:buChar char="l"/>
            </a:pPr>
            <a:r>
              <a:rPr lang="en-US" altLang="zh-CN" dirty="0"/>
              <a:t>and binary search requires more seeks than index search</a:t>
            </a:r>
          </a:p>
        </p:txBody>
      </p:sp>
    </p:spTree>
  </p:cSld>
  <p:clrMapOvr>
    <a:masterClrMapping/>
  </p:clrMapOvr>
  <p:transition advTm="3808"/>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FCF3C06E-2B09-4161-91F7-8A72E9661018}"/>
              </a:ext>
            </a:extLst>
          </p:cNvPr>
          <p:cNvSpPr>
            <a:spLocks noGrp="1" noChangeArrowheads="1"/>
          </p:cNvSpPr>
          <p:nvPr>
            <p:ph type="title"/>
          </p:nvPr>
        </p:nvSpPr>
        <p:spPr>
          <a:xfrm>
            <a:off x="595313" y="-257175"/>
            <a:ext cx="8605837" cy="1011238"/>
          </a:xfrm>
        </p:spPr>
        <p:txBody>
          <a:bodyPr/>
          <a:lstStyle/>
          <a:p>
            <a:pPr>
              <a:defRPr/>
            </a:pPr>
            <a:r>
              <a:rPr lang="en-US" altLang="zh-CN">
                <a:effectLst>
                  <a:outerShdw blurRad="38100" dist="38100" dir="2700000" algn="tl">
                    <a:srgbClr val="C0C0C0"/>
                  </a:outerShdw>
                </a:effectLst>
                <a:ea typeface="ＭＳ Ｐゴシック" pitchFamily="34" charset="-128"/>
              </a:rPr>
              <a:t>Query Optimization and Materialized Views</a:t>
            </a:r>
          </a:p>
        </p:txBody>
      </p:sp>
      <p:sp>
        <p:nvSpPr>
          <p:cNvPr id="226307" name="Rectangle 3">
            <a:extLst>
              <a:ext uri="{FF2B5EF4-FFF2-40B4-BE49-F238E27FC236}">
                <a16:creationId xmlns:a16="http://schemas.microsoft.com/office/drawing/2014/main" id="{4F129986-2958-4D2A-A0AC-AB6FFC0F2CC1}"/>
              </a:ext>
            </a:extLst>
          </p:cNvPr>
          <p:cNvSpPr>
            <a:spLocks noGrp="1" noChangeArrowheads="1"/>
          </p:cNvSpPr>
          <p:nvPr>
            <p:ph type="body" idx="1"/>
          </p:nvPr>
        </p:nvSpPr>
        <p:spPr>
          <a:xfrm>
            <a:off x="571500" y="1243013"/>
            <a:ext cx="8183563" cy="5297487"/>
          </a:xfrm>
        </p:spPr>
        <p:txBody>
          <a:bodyPr/>
          <a:lstStyle/>
          <a:p>
            <a:pPr>
              <a:buFont typeface="Wingdings" panose="05000000000000000000" pitchFamily="2" charset="2"/>
              <a:buChar char="l"/>
            </a:pPr>
            <a:r>
              <a:rPr lang="en-US" altLang="zh-CN" dirty="0"/>
              <a:t>Rewriting queries to use materialized views:</a:t>
            </a:r>
          </a:p>
          <a:p>
            <a:pPr lvl="1">
              <a:buFont typeface="Wingdings" panose="05000000000000000000" pitchFamily="2" charset="2"/>
              <a:buChar char="l"/>
            </a:pPr>
            <a:r>
              <a:rPr lang="en-US" altLang="zh-CN" dirty="0"/>
              <a:t>A materialized view </a:t>
            </a:r>
            <a:r>
              <a:rPr lang="en-US" altLang="zh-CN" i="1" dirty="0"/>
              <a:t>v = r       s </a:t>
            </a:r>
            <a:r>
              <a:rPr lang="en-US" altLang="zh-CN" dirty="0"/>
              <a:t>is available </a:t>
            </a:r>
          </a:p>
          <a:p>
            <a:pPr lvl="1">
              <a:buFont typeface="Wingdings" panose="05000000000000000000" pitchFamily="2" charset="2"/>
              <a:buChar char="l"/>
            </a:pPr>
            <a:r>
              <a:rPr lang="en-US" altLang="zh-CN" dirty="0"/>
              <a:t>A user submits a query    </a:t>
            </a:r>
            <a:r>
              <a:rPr lang="en-US" altLang="zh-CN" i="1" dirty="0"/>
              <a:t>r      s     t</a:t>
            </a:r>
            <a:endParaRPr lang="en-US" altLang="zh-CN" dirty="0"/>
          </a:p>
          <a:p>
            <a:pPr lvl="1">
              <a:buFont typeface="Wingdings" panose="05000000000000000000" pitchFamily="2" charset="2"/>
              <a:buChar char="l"/>
            </a:pPr>
            <a:r>
              <a:rPr lang="en-US" altLang="zh-CN" dirty="0"/>
              <a:t>We can rewrite the query as </a:t>
            </a:r>
            <a:r>
              <a:rPr lang="en-US" altLang="zh-CN" i="1" dirty="0"/>
              <a:t>v      t</a:t>
            </a:r>
            <a:r>
              <a:rPr lang="en-US" altLang="zh-CN" dirty="0"/>
              <a:t> </a:t>
            </a:r>
          </a:p>
          <a:p>
            <a:pPr lvl="2">
              <a:buFont typeface="Wingdings" panose="05000000000000000000" pitchFamily="2" charset="2"/>
              <a:buChar char="l"/>
            </a:pPr>
            <a:r>
              <a:rPr lang="en-US" altLang="zh-CN" dirty="0"/>
              <a:t>Whether to do so depends on cost estimates for the two alternative</a:t>
            </a:r>
          </a:p>
          <a:p>
            <a:pPr>
              <a:buFont typeface="Wingdings" panose="05000000000000000000" pitchFamily="2" charset="2"/>
              <a:buChar char="l"/>
            </a:pPr>
            <a:r>
              <a:rPr lang="en-US" altLang="zh-CN" dirty="0"/>
              <a:t>Replacing a use of a materialized view by the view definition:</a:t>
            </a:r>
          </a:p>
          <a:p>
            <a:pPr lvl="1">
              <a:buFont typeface="Wingdings" panose="05000000000000000000" pitchFamily="2" charset="2"/>
              <a:buChar char="l"/>
            </a:pPr>
            <a:r>
              <a:rPr lang="en-US" altLang="zh-CN" dirty="0"/>
              <a:t>A materialized view v = r       s is available, but without any index on it</a:t>
            </a:r>
          </a:p>
          <a:p>
            <a:pPr lvl="1">
              <a:buFont typeface="Wingdings" panose="05000000000000000000" pitchFamily="2" charset="2"/>
              <a:buChar char="l"/>
            </a:pPr>
            <a:r>
              <a:rPr lang="en-US" altLang="zh-CN" dirty="0"/>
              <a:t>User submits a query </a:t>
            </a:r>
            <a:r>
              <a:rPr lang="en-US" altLang="zh-CN" dirty="0">
                <a:sym typeface="Symbol" panose="05050102010706020507" pitchFamily="18" charset="2"/>
              </a:rPr>
              <a:t></a:t>
            </a:r>
            <a:r>
              <a:rPr lang="en-US" altLang="zh-CN" baseline="-25000" dirty="0">
                <a:sym typeface="Symbol" panose="05050102010706020507" pitchFamily="18" charset="2"/>
              </a:rPr>
              <a:t>A=10</a:t>
            </a:r>
            <a:r>
              <a:rPr lang="en-US" altLang="zh-CN" dirty="0">
                <a:sym typeface="Symbol" panose="05050102010706020507" pitchFamily="18" charset="2"/>
              </a:rPr>
              <a:t>(v). </a:t>
            </a:r>
          </a:p>
          <a:p>
            <a:pPr lvl="1">
              <a:buFont typeface="Wingdings" panose="05000000000000000000" pitchFamily="2" charset="2"/>
              <a:buChar char="l"/>
            </a:pPr>
            <a:r>
              <a:rPr lang="en-US" altLang="zh-CN" dirty="0">
                <a:sym typeface="Symbol" panose="05050102010706020507" pitchFamily="18" charset="2"/>
              </a:rPr>
              <a:t>Suppose also that </a:t>
            </a:r>
            <a:r>
              <a:rPr lang="en-US" altLang="zh-CN" i="1" dirty="0">
                <a:sym typeface="Symbol" panose="05050102010706020507" pitchFamily="18" charset="2"/>
              </a:rPr>
              <a:t>s</a:t>
            </a:r>
            <a:r>
              <a:rPr lang="en-US" altLang="zh-CN" dirty="0">
                <a:sym typeface="Symbol" panose="05050102010706020507" pitchFamily="18" charset="2"/>
              </a:rPr>
              <a:t> has an index on the common attribute B, and r has an index on attribute A. </a:t>
            </a:r>
          </a:p>
          <a:p>
            <a:pPr lvl="1">
              <a:buFont typeface="Wingdings" panose="05000000000000000000" pitchFamily="2" charset="2"/>
              <a:buChar char="l"/>
            </a:pPr>
            <a:r>
              <a:rPr lang="en-US" altLang="zh-CN" dirty="0">
                <a:sym typeface="Symbol" panose="05050102010706020507" pitchFamily="18" charset="2"/>
              </a:rPr>
              <a:t>The best plan for this query may be to replace</a:t>
            </a:r>
            <a:r>
              <a:rPr lang="en-US" altLang="zh-CN" i="1" dirty="0">
                <a:sym typeface="Symbol" panose="05050102010706020507" pitchFamily="18" charset="2"/>
              </a:rPr>
              <a:t> v</a:t>
            </a:r>
            <a:r>
              <a:rPr lang="en-US" altLang="zh-CN" dirty="0">
                <a:sym typeface="Symbol" panose="05050102010706020507" pitchFamily="18" charset="2"/>
              </a:rPr>
              <a:t> by </a:t>
            </a:r>
            <a:r>
              <a:rPr lang="en-US" altLang="zh-CN" i="1" dirty="0">
                <a:sym typeface="Symbol" panose="05050102010706020507" pitchFamily="18" charset="2"/>
              </a:rPr>
              <a:t>r      s, </a:t>
            </a:r>
            <a:r>
              <a:rPr lang="en-US" altLang="zh-CN" dirty="0">
                <a:sym typeface="Symbol" panose="05050102010706020507" pitchFamily="18" charset="2"/>
              </a:rPr>
              <a:t>which can lead to the query plan </a:t>
            </a:r>
            <a:r>
              <a:rPr lang="en-US" altLang="zh-CN" baseline="-25000" dirty="0">
                <a:sym typeface="Symbol" panose="05050102010706020507" pitchFamily="18" charset="2"/>
              </a:rPr>
              <a:t>A=10</a:t>
            </a:r>
            <a:r>
              <a:rPr lang="en-US" altLang="zh-CN" dirty="0">
                <a:sym typeface="Symbol" panose="05050102010706020507" pitchFamily="18" charset="2"/>
              </a:rPr>
              <a:t>(r)      s</a:t>
            </a:r>
          </a:p>
          <a:p>
            <a:pPr>
              <a:buFont typeface="Wingdings" panose="05000000000000000000" pitchFamily="2" charset="2"/>
              <a:buChar char="l"/>
            </a:pPr>
            <a:r>
              <a:rPr lang="en-US" altLang="zh-CN" dirty="0">
                <a:sym typeface="Symbol" panose="05050102010706020507" pitchFamily="18" charset="2"/>
              </a:rPr>
              <a:t>Query optimizer should be extended to consider all above </a:t>
            </a:r>
            <a:br>
              <a:rPr lang="en-US" altLang="zh-CN" dirty="0">
                <a:sym typeface="Symbol" panose="05050102010706020507" pitchFamily="18" charset="2"/>
              </a:rPr>
            </a:br>
            <a:r>
              <a:rPr lang="en-US" altLang="zh-CN" dirty="0">
                <a:sym typeface="Symbol" panose="05050102010706020507" pitchFamily="18" charset="2"/>
              </a:rPr>
              <a:t>alternatives and  choose the best overall plan </a:t>
            </a:r>
            <a:r>
              <a:rPr lang="en-US" altLang="zh-CN" baseline="30000" dirty="0">
                <a:sym typeface="Symbol" panose="05050102010706020507" pitchFamily="18" charset="2"/>
              </a:rPr>
              <a:t> </a:t>
            </a:r>
          </a:p>
        </p:txBody>
      </p:sp>
      <p:sp>
        <p:nvSpPr>
          <p:cNvPr id="226308" name="AutoShape 4">
            <a:extLst>
              <a:ext uri="{FF2B5EF4-FFF2-40B4-BE49-F238E27FC236}">
                <a16:creationId xmlns:a16="http://schemas.microsoft.com/office/drawing/2014/main" id="{5C58F6A1-6CE2-4D1E-81BB-736BD164E96F}"/>
              </a:ext>
            </a:extLst>
          </p:cNvPr>
          <p:cNvSpPr>
            <a:spLocks noChangeArrowheads="1"/>
          </p:cNvSpPr>
          <p:nvPr/>
        </p:nvSpPr>
        <p:spPr bwMode="auto">
          <a:xfrm rot="5400000">
            <a:off x="4029075" y="17192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zh-CN" sz="1800"/>
              <a:t>  </a:t>
            </a:r>
          </a:p>
        </p:txBody>
      </p:sp>
      <p:sp>
        <p:nvSpPr>
          <p:cNvPr id="226309" name="AutoShape 5">
            <a:extLst>
              <a:ext uri="{FF2B5EF4-FFF2-40B4-BE49-F238E27FC236}">
                <a16:creationId xmlns:a16="http://schemas.microsoft.com/office/drawing/2014/main" id="{3E3171D9-0ADF-448A-9397-64CDC6E2588A}"/>
              </a:ext>
            </a:extLst>
          </p:cNvPr>
          <p:cNvSpPr>
            <a:spLocks noChangeArrowheads="1"/>
          </p:cNvSpPr>
          <p:nvPr/>
        </p:nvSpPr>
        <p:spPr bwMode="auto">
          <a:xfrm rot="5400000">
            <a:off x="4600575" y="209073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zh-CN" sz="1800"/>
              <a:t>  </a:t>
            </a:r>
          </a:p>
        </p:txBody>
      </p:sp>
      <p:sp>
        <p:nvSpPr>
          <p:cNvPr id="226310" name="AutoShape 6">
            <a:extLst>
              <a:ext uri="{FF2B5EF4-FFF2-40B4-BE49-F238E27FC236}">
                <a16:creationId xmlns:a16="http://schemas.microsoft.com/office/drawing/2014/main" id="{492BDBE6-F1E9-4F5A-BE1A-49137675E354}"/>
              </a:ext>
            </a:extLst>
          </p:cNvPr>
          <p:cNvSpPr>
            <a:spLocks noChangeArrowheads="1"/>
          </p:cNvSpPr>
          <p:nvPr/>
        </p:nvSpPr>
        <p:spPr bwMode="auto">
          <a:xfrm rot="5400000">
            <a:off x="4171951" y="21177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zh-CN" sz="1800"/>
              <a:t>  </a:t>
            </a:r>
          </a:p>
        </p:txBody>
      </p:sp>
      <p:sp>
        <p:nvSpPr>
          <p:cNvPr id="226311" name="AutoShape 7">
            <a:extLst>
              <a:ext uri="{FF2B5EF4-FFF2-40B4-BE49-F238E27FC236}">
                <a16:creationId xmlns:a16="http://schemas.microsoft.com/office/drawing/2014/main" id="{1B29517B-67AA-4CCD-9258-60B926421AC1}"/>
              </a:ext>
            </a:extLst>
          </p:cNvPr>
          <p:cNvSpPr>
            <a:spLocks noChangeArrowheads="1"/>
          </p:cNvSpPr>
          <p:nvPr/>
        </p:nvSpPr>
        <p:spPr bwMode="auto">
          <a:xfrm rot="5400000">
            <a:off x="6721476" y="49784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zh-CN" sz="1800"/>
              <a:t>  </a:t>
            </a:r>
          </a:p>
        </p:txBody>
      </p:sp>
      <p:sp>
        <p:nvSpPr>
          <p:cNvPr id="226312" name="AutoShape 8">
            <a:extLst>
              <a:ext uri="{FF2B5EF4-FFF2-40B4-BE49-F238E27FC236}">
                <a16:creationId xmlns:a16="http://schemas.microsoft.com/office/drawing/2014/main" id="{95C1117F-1A9E-4431-9F39-D1988F9DAF81}"/>
              </a:ext>
            </a:extLst>
          </p:cNvPr>
          <p:cNvSpPr>
            <a:spLocks noChangeArrowheads="1"/>
          </p:cNvSpPr>
          <p:nvPr/>
        </p:nvSpPr>
        <p:spPr bwMode="auto">
          <a:xfrm rot="5400000">
            <a:off x="4502151" y="24796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zh-CN" sz="1800"/>
              <a:t>  </a:t>
            </a:r>
          </a:p>
        </p:txBody>
      </p:sp>
      <p:sp>
        <p:nvSpPr>
          <p:cNvPr id="226313" name="AutoShape 9">
            <a:extLst>
              <a:ext uri="{FF2B5EF4-FFF2-40B4-BE49-F238E27FC236}">
                <a16:creationId xmlns:a16="http://schemas.microsoft.com/office/drawing/2014/main" id="{604F27A9-44F4-4009-A7DD-1746F118051F}"/>
              </a:ext>
            </a:extLst>
          </p:cNvPr>
          <p:cNvSpPr>
            <a:spLocks noChangeArrowheads="1"/>
          </p:cNvSpPr>
          <p:nvPr/>
        </p:nvSpPr>
        <p:spPr bwMode="auto">
          <a:xfrm rot="5400000">
            <a:off x="3971926" y="35782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zh-CN" sz="1800"/>
              <a:t>  </a:t>
            </a:r>
          </a:p>
        </p:txBody>
      </p:sp>
      <p:sp>
        <p:nvSpPr>
          <p:cNvPr id="226314" name="AutoShape 10">
            <a:extLst>
              <a:ext uri="{FF2B5EF4-FFF2-40B4-BE49-F238E27FC236}">
                <a16:creationId xmlns:a16="http://schemas.microsoft.com/office/drawing/2014/main" id="{489349A2-D51B-419D-AA89-D18B840AE2C4}"/>
              </a:ext>
            </a:extLst>
          </p:cNvPr>
          <p:cNvSpPr>
            <a:spLocks noChangeArrowheads="1"/>
          </p:cNvSpPr>
          <p:nvPr/>
        </p:nvSpPr>
        <p:spPr bwMode="auto">
          <a:xfrm rot="5400000">
            <a:off x="4435476" y="52736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zh-CN" sz="1800"/>
              <a:t>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443F0E01-A68A-4C2C-9B9E-2E08FEB7D53A}"/>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Materialized View Selection</a:t>
            </a:r>
          </a:p>
        </p:txBody>
      </p:sp>
      <p:sp>
        <p:nvSpPr>
          <p:cNvPr id="228355" name="Rectangle 3">
            <a:extLst>
              <a:ext uri="{FF2B5EF4-FFF2-40B4-BE49-F238E27FC236}">
                <a16:creationId xmlns:a16="http://schemas.microsoft.com/office/drawing/2014/main" id="{F1033036-014B-44ED-A648-00C220771B40}"/>
              </a:ext>
            </a:extLst>
          </p:cNvPr>
          <p:cNvSpPr>
            <a:spLocks noGrp="1" noChangeArrowheads="1"/>
          </p:cNvSpPr>
          <p:nvPr>
            <p:ph type="body" idx="1"/>
          </p:nvPr>
        </p:nvSpPr>
        <p:spPr/>
        <p:txBody>
          <a:bodyPr/>
          <a:lstStyle/>
          <a:p>
            <a:pPr>
              <a:buFont typeface="Wingdings" panose="05000000000000000000" pitchFamily="2" charset="2"/>
              <a:buChar char="l"/>
            </a:pPr>
            <a:r>
              <a:rPr lang="en-US" altLang="zh-CN" sz="2000" b="1" dirty="0">
                <a:solidFill>
                  <a:srgbClr val="0000FF"/>
                </a:solidFill>
                <a:sym typeface="Symbol" panose="05050102010706020507" pitchFamily="18" charset="2"/>
              </a:rPr>
              <a:t>Materialized view selection</a:t>
            </a:r>
            <a:r>
              <a:rPr lang="en-US" altLang="zh-CN" sz="2000" dirty="0">
                <a:sym typeface="Symbol" panose="05050102010706020507" pitchFamily="18" charset="2"/>
              </a:rPr>
              <a:t>: </a:t>
            </a:r>
            <a:r>
              <a:rPr lang="ja-JP" altLang="en-US" sz="2000" dirty="0">
                <a:sym typeface="Symbol" panose="05050102010706020507" pitchFamily="18" charset="2"/>
              </a:rPr>
              <a:t>“</a:t>
            </a:r>
            <a:r>
              <a:rPr lang="en-US" altLang="ja-JP" sz="2000" dirty="0">
                <a:sym typeface="Symbol" panose="05050102010706020507" pitchFamily="18" charset="2"/>
              </a:rPr>
              <a:t>What is the best set of views to materialize?</a:t>
            </a:r>
            <a:r>
              <a:rPr lang="ja-JP" altLang="en-US" sz="2000" dirty="0">
                <a:sym typeface="Symbol" panose="05050102010706020507" pitchFamily="18" charset="2"/>
              </a:rPr>
              <a:t>”</a:t>
            </a:r>
            <a:r>
              <a:rPr lang="en-US" altLang="ja-JP" sz="2000" dirty="0">
                <a:sym typeface="Symbol" panose="05050102010706020507" pitchFamily="18" charset="2"/>
              </a:rPr>
              <a:t>. </a:t>
            </a:r>
          </a:p>
          <a:p>
            <a:pPr>
              <a:buFont typeface="Wingdings" panose="05000000000000000000" pitchFamily="2" charset="2"/>
              <a:buChar char="l"/>
            </a:pPr>
            <a:r>
              <a:rPr lang="en-US" altLang="zh-CN" sz="2000" b="1" dirty="0">
                <a:solidFill>
                  <a:srgbClr val="0000FF"/>
                </a:solidFill>
                <a:sym typeface="Symbol" panose="05050102010706020507" pitchFamily="18" charset="2"/>
              </a:rPr>
              <a:t>Index selection</a:t>
            </a:r>
            <a:r>
              <a:rPr lang="en-US" altLang="zh-CN" sz="2000" b="1" dirty="0">
                <a:solidFill>
                  <a:schemeClr val="tx2"/>
                </a:solidFill>
                <a:sym typeface="Symbol" panose="05050102010706020507" pitchFamily="18" charset="2"/>
              </a:rPr>
              <a:t>: </a:t>
            </a:r>
            <a:r>
              <a:rPr lang="en-US" altLang="zh-CN" sz="2000" b="1" dirty="0">
                <a:sym typeface="Symbol" panose="05050102010706020507" pitchFamily="18" charset="2"/>
              </a:rPr>
              <a:t> </a:t>
            </a:r>
            <a:r>
              <a:rPr lang="ja-JP" altLang="en-US" sz="2000" dirty="0">
                <a:sym typeface="Symbol" panose="05050102010706020507" pitchFamily="18" charset="2"/>
              </a:rPr>
              <a:t>“</a:t>
            </a:r>
            <a:r>
              <a:rPr lang="en-US" altLang="ja-JP" sz="2000" dirty="0">
                <a:sym typeface="Symbol" panose="05050102010706020507" pitchFamily="18" charset="2"/>
              </a:rPr>
              <a:t>what is  the best set of indices to create</a:t>
            </a:r>
            <a:r>
              <a:rPr lang="ja-JP" altLang="en-US" sz="2000" dirty="0">
                <a:sym typeface="Symbol" panose="05050102010706020507" pitchFamily="18" charset="2"/>
              </a:rPr>
              <a:t>”</a:t>
            </a:r>
            <a:endParaRPr lang="en-US" altLang="ja-JP" sz="2000" dirty="0">
              <a:sym typeface="Symbol" panose="05050102010706020507" pitchFamily="18" charset="2"/>
            </a:endParaRPr>
          </a:p>
          <a:p>
            <a:pPr lvl="1">
              <a:buFont typeface="Wingdings" panose="05000000000000000000" pitchFamily="2" charset="2"/>
              <a:buChar char="l"/>
            </a:pPr>
            <a:r>
              <a:rPr lang="en-US" altLang="zh-CN" sz="2000" dirty="0">
                <a:sym typeface="Symbol" panose="05050102010706020507" pitchFamily="18" charset="2"/>
              </a:rPr>
              <a:t>closely related, to materialized view selection</a:t>
            </a:r>
          </a:p>
          <a:p>
            <a:pPr lvl="2">
              <a:lnSpc>
                <a:spcPct val="90000"/>
              </a:lnSpc>
              <a:buFont typeface="Wingdings" panose="05000000000000000000" pitchFamily="2" charset="2"/>
              <a:buChar char="l"/>
            </a:pPr>
            <a:r>
              <a:rPr lang="en-US" altLang="zh-CN" sz="2000" dirty="0">
                <a:sym typeface="Symbol" panose="05050102010706020507" pitchFamily="18" charset="2"/>
              </a:rPr>
              <a:t>but simpler</a:t>
            </a:r>
          </a:p>
          <a:p>
            <a:pPr>
              <a:lnSpc>
                <a:spcPct val="90000"/>
              </a:lnSpc>
              <a:buFont typeface="Wingdings" panose="05000000000000000000" pitchFamily="2" charset="2"/>
              <a:buChar char="l"/>
            </a:pPr>
            <a:r>
              <a:rPr lang="en-US" altLang="zh-CN" sz="2000" dirty="0">
                <a:sym typeface="Symbol" panose="05050102010706020507" pitchFamily="18" charset="2"/>
              </a:rPr>
              <a:t>Materialized view selection and index selection based on typical system </a:t>
            </a:r>
            <a:r>
              <a:rPr lang="en-US" altLang="zh-CN" sz="2000" b="1" dirty="0">
                <a:solidFill>
                  <a:srgbClr val="0000FF"/>
                </a:solidFill>
                <a:sym typeface="Symbol" panose="05050102010706020507" pitchFamily="18" charset="2"/>
              </a:rPr>
              <a:t>workload</a:t>
            </a:r>
            <a:r>
              <a:rPr lang="en-US" altLang="zh-CN" sz="2000" dirty="0">
                <a:sym typeface="Symbol" panose="05050102010706020507" pitchFamily="18" charset="2"/>
              </a:rPr>
              <a:t> (queries and updates)</a:t>
            </a:r>
          </a:p>
          <a:p>
            <a:pPr lvl="1">
              <a:buFont typeface="Wingdings" panose="05000000000000000000" pitchFamily="2" charset="2"/>
              <a:buChar char="l"/>
            </a:pPr>
            <a:r>
              <a:rPr lang="en-US" altLang="zh-CN" sz="2000" dirty="0"/>
              <a:t>Typical goal: minimize time to execute workload , subject to constraints on space and time taken for some critical queries/updates</a:t>
            </a:r>
          </a:p>
          <a:p>
            <a:pPr lvl="1">
              <a:lnSpc>
                <a:spcPct val="90000"/>
              </a:lnSpc>
              <a:buFont typeface="Wingdings" panose="05000000000000000000" pitchFamily="2" charset="2"/>
              <a:buChar char="l"/>
            </a:pPr>
            <a:r>
              <a:rPr lang="en-US" altLang="zh-CN" sz="2000" dirty="0"/>
              <a:t>One of the steps in database tuning </a:t>
            </a:r>
          </a:p>
          <a:p>
            <a:pPr lvl="2">
              <a:buFont typeface="Wingdings" panose="05000000000000000000" pitchFamily="2" charset="2"/>
              <a:buChar char="l"/>
            </a:pPr>
            <a:r>
              <a:rPr lang="en-US" altLang="zh-CN" sz="2000" dirty="0"/>
              <a:t>more on tuning in later chapters</a:t>
            </a:r>
          </a:p>
          <a:p>
            <a:pPr>
              <a:buFont typeface="Wingdings" panose="05000000000000000000" pitchFamily="2" charset="2"/>
              <a:buChar char="l"/>
            </a:pPr>
            <a:r>
              <a:rPr lang="en-US" altLang="zh-CN" sz="2000" dirty="0">
                <a:sym typeface="Symbol" panose="05050102010706020507" pitchFamily="18" charset="2"/>
              </a:rPr>
              <a:t>Commercial database systems provide tools (called </a:t>
            </a:r>
            <a:r>
              <a:rPr lang="ja-JP" altLang="en-US" sz="2000" dirty="0">
                <a:sym typeface="Symbol" panose="05050102010706020507" pitchFamily="18" charset="2"/>
              </a:rPr>
              <a:t>“</a:t>
            </a:r>
            <a:r>
              <a:rPr lang="en-US" altLang="ja-JP" sz="2000" dirty="0">
                <a:sym typeface="Symbol" panose="05050102010706020507" pitchFamily="18" charset="2"/>
              </a:rPr>
              <a:t>tuning assistants</a:t>
            </a:r>
            <a:r>
              <a:rPr lang="ja-JP" altLang="en-US" sz="2000" dirty="0">
                <a:sym typeface="Symbol" panose="05050102010706020507" pitchFamily="18" charset="2"/>
              </a:rPr>
              <a:t>”</a:t>
            </a:r>
            <a:r>
              <a:rPr lang="en-US" altLang="ja-JP" sz="2000" dirty="0">
                <a:sym typeface="Symbol" panose="05050102010706020507" pitchFamily="18" charset="2"/>
              </a:rPr>
              <a:t> or </a:t>
            </a:r>
            <a:r>
              <a:rPr lang="ja-JP" altLang="en-US" sz="2000" dirty="0">
                <a:sym typeface="Symbol" panose="05050102010706020507" pitchFamily="18" charset="2"/>
              </a:rPr>
              <a:t>“</a:t>
            </a:r>
            <a:r>
              <a:rPr lang="en-US" altLang="ja-JP" sz="2000" dirty="0">
                <a:sym typeface="Symbol" panose="05050102010706020507" pitchFamily="18" charset="2"/>
              </a:rPr>
              <a:t>wizards</a:t>
            </a:r>
            <a:r>
              <a:rPr lang="ja-JP" altLang="en-US" sz="2000" dirty="0">
                <a:sym typeface="Symbol" panose="05050102010706020507" pitchFamily="18" charset="2"/>
              </a:rPr>
              <a:t>”</a:t>
            </a:r>
            <a:r>
              <a:rPr lang="en-US" altLang="ja-JP" sz="2000" dirty="0">
                <a:sym typeface="Symbol" panose="05050102010706020507" pitchFamily="18" charset="2"/>
              </a:rPr>
              <a:t>) to help the database administrator choose what indices and materialized views to create </a:t>
            </a:r>
            <a:endParaRPr lang="en-US" altLang="zh-CN" sz="2000" dirty="0">
              <a:sym typeface="Symbol" panose="05050102010706020507" pitchFamily="18" charset="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6" name="Rectangle 4">
            <a:extLst>
              <a:ext uri="{FF2B5EF4-FFF2-40B4-BE49-F238E27FC236}">
                <a16:creationId xmlns:a16="http://schemas.microsoft.com/office/drawing/2014/main" id="{F664058D-2FD9-4AE7-BC97-E2034B8F8043}"/>
              </a:ext>
            </a:extLst>
          </p:cNvPr>
          <p:cNvSpPr>
            <a:spLocks noGrp="1" noChangeArrowheads="1"/>
          </p:cNvSpPr>
          <p:nvPr>
            <p:ph type="ctrTitle"/>
          </p:nvPr>
        </p:nvSpPr>
        <p:spPr/>
        <p:txBody>
          <a:bodyPr/>
          <a:lstStyle/>
          <a:p>
            <a:pPr>
              <a:defRPr/>
            </a:pPr>
            <a:br>
              <a:rPr lang="en-US" altLang="zh-CN">
                <a:effectLst>
                  <a:outerShdw blurRad="38100" dist="38100" dir="2700000" algn="tl">
                    <a:srgbClr val="C0C0C0"/>
                  </a:outerShdw>
                </a:effectLst>
              </a:rPr>
            </a:br>
            <a:r>
              <a:rPr lang="en-US" altLang="zh-CN">
                <a:effectLst>
                  <a:outerShdw blurRad="38100" dist="38100" dir="2700000" algn="tl">
                    <a:srgbClr val="C0C0C0"/>
                  </a:outerShdw>
                </a:effectLst>
              </a:rPr>
              <a:t>Additional Optimization Techniques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6A746766-2989-409B-AEC2-7C9A3F3FB29C}"/>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Top-K Queries		</a:t>
            </a:r>
          </a:p>
        </p:txBody>
      </p:sp>
      <p:sp>
        <p:nvSpPr>
          <p:cNvPr id="580611" name="Rectangle 3">
            <a:extLst>
              <a:ext uri="{FF2B5EF4-FFF2-40B4-BE49-F238E27FC236}">
                <a16:creationId xmlns:a16="http://schemas.microsoft.com/office/drawing/2014/main" id="{0EBB9894-025E-4F33-AB33-F3F6B1BBDDD2}"/>
              </a:ext>
            </a:extLst>
          </p:cNvPr>
          <p:cNvSpPr>
            <a:spLocks noGrp="1" noChangeArrowheads="1"/>
          </p:cNvSpPr>
          <p:nvPr>
            <p:ph type="body" idx="1"/>
          </p:nvPr>
        </p:nvSpPr>
        <p:spPr/>
        <p:txBody>
          <a:bodyPr/>
          <a:lstStyle/>
          <a:p>
            <a:pPr>
              <a:buFont typeface="Wingdings" panose="05000000000000000000" pitchFamily="2" charset="2"/>
              <a:buChar char="l"/>
            </a:pPr>
            <a:r>
              <a:rPr lang="en-US" altLang="zh-CN" b="1" dirty="0">
                <a:solidFill>
                  <a:srgbClr val="0000FF"/>
                </a:solidFill>
              </a:rPr>
              <a:t>Top-K queries</a:t>
            </a:r>
          </a:p>
          <a:p>
            <a:pPr lvl="1">
              <a:buFont typeface="Monotype Sorts" charset="2"/>
              <a:buNone/>
            </a:pPr>
            <a:r>
              <a:rPr lang="en-US" altLang="zh-CN" dirty="0"/>
              <a:t>    </a:t>
            </a:r>
            <a:r>
              <a:rPr lang="en-US" altLang="zh-CN" b="1" dirty="0"/>
              <a:t>select</a:t>
            </a:r>
            <a:r>
              <a:rPr lang="en-US" altLang="zh-CN" dirty="0"/>
              <a:t> * </a:t>
            </a:r>
            <a:br>
              <a:rPr lang="en-US" altLang="zh-CN" dirty="0"/>
            </a:br>
            <a:r>
              <a:rPr lang="en-US" altLang="zh-CN" b="1" dirty="0"/>
              <a:t>from</a:t>
            </a:r>
            <a:r>
              <a:rPr lang="en-US" altLang="zh-CN" dirty="0"/>
              <a:t> r, s</a:t>
            </a:r>
            <a:br>
              <a:rPr lang="en-US" altLang="zh-CN" dirty="0"/>
            </a:br>
            <a:r>
              <a:rPr lang="en-US" altLang="zh-CN" b="1" dirty="0"/>
              <a:t>where</a:t>
            </a:r>
            <a:r>
              <a:rPr lang="en-US" altLang="zh-CN" dirty="0"/>
              <a:t> </a:t>
            </a:r>
            <a:r>
              <a:rPr lang="en-US" altLang="zh-CN" dirty="0" err="1"/>
              <a:t>r.B</a:t>
            </a:r>
            <a:r>
              <a:rPr lang="en-US" altLang="zh-CN" dirty="0"/>
              <a:t> = </a:t>
            </a:r>
            <a:r>
              <a:rPr lang="en-US" altLang="zh-CN" dirty="0" err="1"/>
              <a:t>s.B</a:t>
            </a:r>
            <a:br>
              <a:rPr lang="en-US" altLang="zh-CN" dirty="0"/>
            </a:br>
            <a:r>
              <a:rPr lang="en-US" altLang="zh-CN" b="1" dirty="0"/>
              <a:t>order by</a:t>
            </a:r>
            <a:r>
              <a:rPr lang="en-US" altLang="zh-CN" dirty="0"/>
              <a:t> </a:t>
            </a:r>
            <a:r>
              <a:rPr lang="en-US" altLang="zh-CN" dirty="0" err="1"/>
              <a:t>r.A</a:t>
            </a:r>
            <a:r>
              <a:rPr lang="en-US" altLang="zh-CN" dirty="0"/>
              <a:t> </a:t>
            </a:r>
            <a:r>
              <a:rPr lang="en-US" altLang="zh-CN" b="1" dirty="0"/>
              <a:t>ascending</a:t>
            </a:r>
            <a:br>
              <a:rPr lang="en-US" altLang="zh-CN" dirty="0"/>
            </a:br>
            <a:r>
              <a:rPr lang="en-US" altLang="zh-CN" b="1" dirty="0"/>
              <a:t>limit</a:t>
            </a:r>
            <a:r>
              <a:rPr lang="en-US" altLang="zh-CN" dirty="0"/>
              <a:t> 10</a:t>
            </a:r>
          </a:p>
          <a:p>
            <a:pPr lvl="1"/>
            <a:r>
              <a:rPr lang="en-US" altLang="zh-CN" dirty="0"/>
              <a:t>Alternative 1: Indexed nested loops join with r as outer</a:t>
            </a:r>
          </a:p>
          <a:p>
            <a:pPr lvl="1"/>
            <a:r>
              <a:rPr lang="en-US" altLang="zh-CN" dirty="0"/>
              <a:t>Alternative 2: estimate highest </a:t>
            </a:r>
            <a:r>
              <a:rPr lang="en-US" altLang="zh-CN" dirty="0" err="1"/>
              <a:t>r.A</a:t>
            </a:r>
            <a:r>
              <a:rPr lang="en-US" altLang="zh-CN" dirty="0"/>
              <a:t> value in result and add selection (</a:t>
            </a:r>
            <a:r>
              <a:rPr lang="en-US" altLang="zh-CN" b="1" dirty="0"/>
              <a:t>and </a:t>
            </a:r>
            <a:r>
              <a:rPr lang="en-US" altLang="zh-CN" dirty="0" err="1"/>
              <a:t>r.A</a:t>
            </a:r>
            <a:r>
              <a:rPr lang="en-US" altLang="zh-CN" dirty="0"/>
              <a:t> &lt;= H) to where clause  </a:t>
            </a:r>
          </a:p>
          <a:p>
            <a:pPr lvl="2"/>
            <a:r>
              <a:rPr lang="en-US" altLang="zh-CN" dirty="0"/>
              <a:t>If &lt; 10 results, retry with larger 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06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0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A13B9318-BBC6-450C-8FE1-5A474AE5976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Optimization of Updates</a:t>
            </a:r>
          </a:p>
        </p:txBody>
      </p:sp>
      <p:sp>
        <p:nvSpPr>
          <p:cNvPr id="584707" name="Rectangle 3">
            <a:extLst>
              <a:ext uri="{FF2B5EF4-FFF2-40B4-BE49-F238E27FC236}">
                <a16:creationId xmlns:a16="http://schemas.microsoft.com/office/drawing/2014/main" id="{D5228C33-F179-46ED-9C76-AD941F3EB91F}"/>
              </a:ext>
            </a:extLst>
          </p:cNvPr>
          <p:cNvSpPr>
            <a:spLocks noGrp="1" noChangeArrowheads="1"/>
          </p:cNvSpPr>
          <p:nvPr>
            <p:ph type="body" idx="1"/>
          </p:nvPr>
        </p:nvSpPr>
        <p:spPr/>
        <p:txBody>
          <a:bodyPr/>
          <a:lstStyle/>
          <a:p>
            <a:pPr>
              <a:buFont typeface="Wingdings" panose="05000000000000000000" pitchFamily="2" charset="2"/>
              <a:buChar char="l"/>
            </a:pPr>
            <a:r>
              <a:rPr lang="en-US" altLang="zh-CN" b="1" dirty="0">
                <a:solidFill>
                  <a:srgbClr val="0000FF"/>
                </a:solidFill>
              </a:rPr>
              <a:t>Halloween problem</a:t>
            </a:r>
          </a:p>
          <a:p>
            <a:pPr lvl="1">
              <a:buFont typeface="Monotype Sorts" charset="2"/>
              <a:buNone/>
            </a:pPr>
            <a:r>
              <a:rPr lang="en-US" altLang="zh-CN" dirty="0"/>
              <a:t>    </a:t>
            </a:r>
            <a:r>
              <a:rPr lang="en-US" altLang="zh-CN" b="1" dirty="0"/>
              <a:t>update</a:t>
            </a:r>
            <a:r>
              <a:rPr lang="en-US" altLang="zh-CN" dirty="0"/>
              <a:t> R </a:t>
            </a:r>
            <a:r>
              <a:rPr lang="en-US" altLang="zh-CN" b="1" dirty="0"/>
              <a:t>set</a:t>
            </a:r>
            <a:r>
              <a:rPr lang="en-US" altLang="zh-CN" dirty="0"/>
              <a:t> A = 5 * A </a:t>
            </a:r>
            <a:br>
              <a:rPr lang="en-US" altLang="zh-CN" dirty="0"/>
            </a:br>
            <a:r>
              <a:rPr lang="en-US" altLang="zh-CN" b="1" dirty="0"/>
              <a:t>where</a:t>
            </a:r>
            <a:r>
              <a:rPr lang="en-US" altLang="zh-CN" dirty="0"/>
              <a:t> A &gt; 10</a:t>
            </a:r>
          </a:p>
          <a:p>
            <a:pPr lvl="1"/>
            <a:r>
              <a:rPr lang="en-US" altLang="zh-CN" dirty="0"/>
              <a:t>If index on A is used to find tuples satisfying A &gt; 10, and tuples updated immediately, same tuple may be found (and updated) multiple times</a:t>
            </a:r>
          </a:p>
          <a:p>
            <a:pPr lvl="1"/>
            <a:r>
              <a:rPr lang="en-US" altLang="zh-CN" dirty="0"/>
              <a:t>Solution 1: </a:t>
            </a:r>
            <a:r>
              <a:rPr lang="en-US" altLang="zh-CN" i="1" dirty="0">
                <a:solidFill>
                  <a:srgbClr val="0000FF"/>
                </a:solidFill>
              </a:rPr>
              <a:t>Always defer updates</a:t>
            </a:r>
          </a:p>
          <a:p>
            <a:pPr lvl="2"/>
            <a:r>
              <a:rPr lang="en-US" altLang="zh-CN" dirty="0"/>
              <a:t>collect the updates (old and new values of tuples) and update relation and indices in second pass</a:t>
            </a:r>
          </a:p>
          <a:p>
            <a:pPr lvl="2"/>
            <a:r>
              <a:rPr lang="en-US" altLang="zh-CN" dirty="0"/>
              <a:t>Drawback: extra overhead even if e.g. update is only on R.B, not on attributes in selection condition</a:t>
            </a:r>
          </a:p>
          <a:p>
            <a:pPr lvl="1"/>
            <a:r>
              <a:rPr lang="en-US" altLang="zh-CN" dirty="0"/>
              <a:t>Solution 2: </a:t>
            </a:r>
            <a:r>
              <a:rPr lang="en-US" altLang="zh-CN" i="1" dirty="0">
                <a:solidFill>
                  <a:srgbClr val="0000FF"/>
                </a:solidFill>
              </a:rPr>
              <a:t>Defer only if required</a:t>
            </a:r>
          </a:p>
          <a:p>
            <a:pPr lvl="2"/>
            <a:r>
              <a:rPr lang="en-US" altLang="zh-CN" dirty="0"/>
              <a:t>Perform immediate update if update does not affect attributes in where clause, and deferred updates otherwise.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47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47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470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47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4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4A2B3B38-752C-4365-920A-88E1251B00F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Join Minimization</a:t>
            </a:r>
          </a:p>
        </p:txBody>
      </p:sp>
      <p:sp>
        <p:nvSpPr>
          <p:cNvPr id="585731" name="Rectangle 3">
            <a:extLst>
              <a:ext uri="{FF2B5EF4-FFF2-40B4-BE49-F238E27FC236}">
                <a16:creationId xmlns:a16="http://schemas.microsoft.com/office/drawing/2014/main" id="{A22AE2AE-BE9A-4A13-B901-1E8CD7786F55}"/>
              </a:ext>
            </a:extLst>
          </p:cNvPr>
          <p:cNvSpPr>
            <a:spLocks noGrp="1" noChangeArrowheads="1"/>
          </p:cNvSpPr>
          <p:nvPr>
            <p:ph type="body" idx="1"/>
          </p:nvPr>
        </p:nvSpPr>
        <p:spPr>
          <a:xfrm>
            <a:off x="601663" y="1093788"/>
            <a:ext cx="8102600" cy="4903787"/>
          </a:xfrm>
        </p:spPr>
        <p:txBody>
          <a:bodyPr/>
          <a:lstStyle/>
          <a:p>
            <a:pPr>
              <a:buFont typeface="Wingdings" panose="05000000000000000000" pitchFamily="2" charset="2"/>
              <a:buChar char="l"/>
            </a:pPr>
            <a:r>
              <a:rPr lang="en-US" altLang="zh-CN" sz="2000" b="1" dirty="0">
                <a:solidFill>
                  <a:srgbClr val="003399"/>
                </a:solidFill>
              </a:rPr>
              <a:t>Join minimization</a:t>
            </a:r>
          </a:p>
          <a:p>
            <a:pPr lvl="1">
              <a:buFont typeface="Wingdings" panose="05000000000000000000" pitchFamily="2" charset="2"/>
              <a:buChar char="l"/>
            </a:pPr>
            <a:r>
              <a:rPr lang="en-US" altLang="zh-CN" sz="2000" dirty="0"/>
              <a:t>    </a:t>
            </a:r>
            <a:r>
              <a:rPr lang="en-US" altLang="zh-CN" sz="2000" b="1" dirty="0"/>
              <a:t>select</a:t>
            </a:r>
            <a:r>
              <a:rPr lang="en-US" altLang="zh-CN" sz="2000" dirty="0"/>
              <a:t> </a:t>
            </a:r>
            <a:r>
              <a:rPr lang="en-US" altLang="zh-CN" sz="2000" dirty="0" err="1"/>
              <a:t>r.A</a:t>
            </a:r>
            <a:r>
              <a:rPr lang="en-US" altLang="zh-CN" sz="2000" dirty="0"/>
              <a:t>, </a:t>
            </a:r>
            <a:r>
              <a:rPr lang="en-US" altLang="zh-CN" sz="2000" dirty="0" err="1"/>
              <a:t>r.B</a:t>
            </a:r>
            <a:r>
              <a:rPr lang="en-US" altLang="zh-CN" sz="2000" dirty="0"/>
              <a:t> </a:t>
            </a:r>
            <a:br>
              <a:rPr lang="en-US" altLang="zh-CN" sz="2000" dirty="0"/>
            </a:br>
            <a:r>
              <a:rPr lang="en-US" altLang="zh-CN" sz="2000" b="1" dirty="0"/>
              <a:t>from</a:t>
            </a:r>
            <a:r>
              <a:rPr lang="en-US" altLang="zh-CN" sz="2000" dirty="0"/>
              <a:t> r, s</a:t>
            </a:r>
            <a:br>
              <a:rPr lang="en-US" altLang="zh-CN" sz="2000" dirty="0"/>
            </a:br>
            <a:r>
              <a:rPr lang="en-US" altLang="zh-CN" sz="2000" b="1" dirty="0"/>
              <a:t>where</a:t>
            </a:r>
            <a:r>
              <a:rPr lang="en-US" altLang="zh-CN" sz="2000" dirty="0"/>
              <a:t> </a:t>
            </a:r>
            <a:r>
              <a:rPr lang="en-US" altLang="zh-CN" sz="2000" dirty="0" err="1"/>
              <a:t>r.B</a:t>
            </a:r>
            <a:r>
              <a:rPr lang="en-US" altLang="zh-CN" sz="2000" dirty="0"/>
              <a:t> = </a:t>
            </a:r>
            <a:r>
              <a:rPr lang="en-US" altLang="zh-CN" sz="2000" dirty="0" err="1"/>
              <a:t>s.B</a:t>
            </a:r>
            <a:endParaRPr lang="en-US" altLang="zh-CN" sz="2000" dirty="0"/>
          </a:p>
          <a:p>
            <a:pPr>
              <a:buFont typeface="Wingdings" panose="05000000000000000000" pitchFamily="2" charset="2"/>
              <a:buChar char="l"/>
            </a:pPr>
            <a:r>
              <a:rPr lang="en-US" altLang="zh-CN" sz="2000" dirty="0"/>
              <a:t>Check if join with s is redundant, drop it </a:t>
            </a:r>
          </a:p>
          <a:p>
            <a:pPr lvl="1">
              <a:buFont typeface="Wingdings" panose="05000000000000000000" pitchFamily="2" charset="2"/>
              <a:buChar char="l"/>
            </a:pPr>
            <a:r>
              <a:rPr lang="en-US" altLang="zh-CN" sz="2000" dirty="0"/>
              <a:t>E.g. join condition is on foreign key from r to s, </a:t>
            </a:r>
            <a:r>
              <a:rPr lang="en-US" altLang="zh-CN" sz="2000" dirty="0" err="1"/>
              <a:t>r.B</a:t>
            </a:r>
            <a:r>
              <a:rPr lang="en-US" altLang="zh-CN" sz="2000" dirty="0"/>
              <a:t> is declared as not null, and no selection on s</a:t>
            </a:r>
          </a:p>
          <a:p>
            <a:pPr lvl="1">
              <a:buFont typeface="Wingdings" panose="05000000000000000000" pitchFamily="2" charset="2"/>
              <a:buChar char="l"/>
            </a:pPr>
            <a:r>
              <a:rPr lang="en-US" altLang="zh-CN" sz="2000" dirty="0"/>
              <a:t>Other sufficient conditions possible</a:t>
            </a:r>
            <a:br>
              <a:rPr lang="en-US" altLang="zh-CN" sz="2000" dirty="0"/>
            </a:br>
            <a:r>
              <a:rPr lang="en-US" altLang="zh-CN" sz="2000" dirty="0"/>
              <a:t>	</a:t>
            </a:r>
            <a:r>
              <a:rPr lang="en-US" altLang="zh-CN" sz="2000" b="1" dirty="0"/>
              <a:t>select</a:t>
            </a:r>
            <a:r>
              <a:rPr lang="en-US" altLang="zh-CN" sz="2000" dirty="0"/>
              <a:t> </a:t>
            </a:r>
            <a:r>
              <a:rPr lang="en-US" altLang="zh-CN" sz="2000" dirty="0" err="1"/>
              <a:t>r.A</a:t>
            </a:r>
            <a:r>
              <a:rPr lang="en-US" altLang="zh-CN" sz="2000" dirty="0"/>
              <a:t>, s2.B </a:t>
            </a:r>
            <a:br>
              <a:rPr lang="en-US" altLang="zh-CN" sz="2000" dirty="0"/>
            </a:br>
            <a:r>
              <a:rPr lang="en-US" altLang="zh-CN" sz="2000" dirty="0"/>
              <a:t>	</a:t>
            </a:r>
            <a:r>
              <a:rPr lang="en-US" altLang="zh-CN" sz="2000" b="1" dirty="0"/>
              <a:t>from</a:t>
            </a:r>
            <a:r>
              <a:rPr lang="en-US" altLang="zh-CN" sz="2000" dirty="0"/>
              <a:t> r, s </a:t>
            </a:r>
            <a:r>
              <a:rPr lang="en-US" altLang="zh-CN" sz="2000" b="1" dirty="0"/>
              <a:t>as</a:t>
            </a:r>
            <a:r>
              <a:rPr lang="en-US" altLang="zh-CN" sz="2000" dirty="0"/>
              <a:t> s1, s </a:t>
            </a:r>
            <a:r>
              <a:rPr lang="en-US" altLang="zh-CN" sz="2000" b="1" dirty="0"/>
              <a:t>as</a:t>
            </a:r>
            <a:r>
              <a:rPr lang="en-US" altLang="zh-CN" sz="2000" dirty="0"/>
              <a:t> s2</a:t>
            </a:r>
            <a:br>
              <a:rPr lang="en-US" altLang="zh-CN" sz="2000" dirty="0"/>
            </a:br>
            <a:r>
              <a:rPr lang="en-US" altLang="zh-CN" sz="2000" dirty="0"/>
              <a:t>   </a:t>
            </a:r>
            <a:r>
              <a:rPr lang="en-US" altLang="zh-CN" sz="2000" b="1" dirty="0"/>
              <a:t>where</a:t>
            </a:r>
            <a:r>
              <a:rPr lang="en-US" altLang="zh-CN" sz="2000" dirty="0"/>
              <a:t> </a:t>
            </a:r>
            <a:r>
              <a:rPr lang="en-US" altLang="zh-CN" sz="2000" dirty="0" err="1"/>
              <a:t>r.B</a:t>
            </a:r>
            <a:r>
              <a:rPr lang="en-US" altLang="zh-CN" sz="2000" dirty="0"/>
              <a:t>=s1.B </a:t>
            </a:r>
            <a:r>
              <a:rPr lang="en-US" altLang="zh-CN" sz="2000" b="1" dirty="0"/>
              <a:t>and</a:t>
            </a:r>
            <a:r>
              <a:rPr lang="en-US" altLang="zh-CN" sz="2000" dirty="0"/>
              <a:t> </a:t>
            </a:r>
            <a:r>
              <a:rPr lang="en-US" altLang="zh-CN" sz="2000" dirty="0" err="1"/>
              <a:t>r.B</a:t>
            </a:r>
            <a:r>
              <a:rPr lang="en-US" altLang="zh-CN" sz="2000" dirty="0"/>
              <a:t> = s2.B </a:t>
            </a:r>
            <a:r>
              <a:rPr lang="en-US" altLang="zh-CN" sz="2000" b="1" dirty="0"/>
              <a:t>and</a:t>
            </a:r>
            <a:r>
              <a:rPr lang="en-US" altLang="zh-CN" sz="2000" dirty="0"/>
              <a:t> s1.A &lt; 20 </a:t>
            </a:r>
            <a:r>
              <a:rPr lang="en-US" altLang="zh-CN" sz="2000" b="1" dirty="0"/>
              <a:t>and</a:t>
            </a:r>
            <a:r>
              <a:rPr lang="en-US" altLang="zh-CN" sz="2000" dirty="0"/>
              <a:t> s2.A &lt; 10</a:t>
            </a:r>
          </a:p>
          <a:p>
            <a:pPr lvl="2"/>
            <a:r>
              <a:rPr lang="en-US" altLang="zh-CN" sz="2000" dirty="0"/>
              <a:t>join with s1 is redundant and can be dropped (along with selection on s1)</a:t>
            </a:r>
          </a:p>
          <a:p>
            <a:pPr lvl="1"/>
            <a:r>
              <a:rPr lang="en-US" altLang="zh-CN" sz="2000" dirty="0"/>
              <a:t>Lots of research in this area since 70s/80s!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57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57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2C3198EE-D6F7-4B83-842C-CB02222041A4}"/>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Multiquery Optimization</a:t>
            </a:r>
          </a:p>
        </p:txBody>
      </p:sp>
      <p:sp>
        <p:nvSpPr>
          <p:cNvPr id="587779" name="Rectangle 3">
            <a:extLst>
              <a:ext uri="{FF2B5EF4-FFF2-40B4-BE49-F238E27FC236}">
                <a16:creationId xmlns:a16="http://schemas.microsoft.com/office/drawing/2014/main" id="{2D6FCD29-3E4D-463D-A09B-DB568D4CE26C}"/>
              </a:ext>
            </a:extLst>
          </p:cNvPr>
          <p:cNvSpPr>
            <a:spLocks noGrp="1" noChangeArrowheads="1"/>
          </p:cNvSpPr>
          <p:nvPr>
            <p:ph type="body" idx="1"/>
          </p:nvPr>
        </p:nvSpPr>
        <p:spPr>
          <a:xfrm>
            <a:off x="803275" y="995363"/>
            <a:ext cx="7708900" cy="5391150"/>
          </a:xfrm>
        </p:spPr>
        <p:txBody>
          <a:bodyPr/>
          <a:lstStyle/>
          <a:p>
            <a:pPr>
              <a:buFont typeface="Wingdings" panose="05000000000000000000" pitchFamily="2" charset="2"/>
              <a:buChar char="l"/>
            </a:pPr>
            <a:r>
              <a:rPr lang="en-US" altLang="zh-CN" sz="2000" dirty="0"/>
              <a:t>Example</a:t>
            </a:r>
          </a:p>
          <a:p>
            <a:pPr>
              <a:buFont typeface="Monotype Sorts" charset="2"/>
              <a:buNone/>
            </a:pPr>
            <a:r>
              <a:rPr lang="en-US" altLang="zh-CN" sz="2000" dirty="0"/>
              <a:t>		Q1: </a:t>
            </a:r>
            <a:r>
              <a:rPr lang="en-US" altLang="zh-CN" sz="2000" b="1" dirty="0"/>
              <a:t>select</a:t>
            </a:r>
            <a:r>
              <a:rPr lang="en-US" altLang="zh-CN" sz="2000" dirty="0"/>
              <a:t> * </a:t>
            </a:r>
            <a:r>
              <a:rPr lang="en-US" altLang="zh-CN" sz="2000" b="1" dirty="0"/>
              <a:t>from</a:t>
            </a:r>
            <a:r>
              <a:rPr lang="en-US" altLang="zh-CN" sz="2000" dirty="0"/>
              <a:t> (r </a:t>
            </a:r>
            <a:r>
              <a:rPr lang="en-US" altLang="zh-CN" sz="2000" b="1" dirty="0"/>
              <a:t>natural join</a:t>
            </a:r>
            <a:r>
              <a:rPr lang="en-US" altLang="zh-CN" sz="2000" dirty="0"/>
              <a:t> t) </a:t>
            </a:r>
            <a:r>
              <a:rPr lang="en-US" altLang="zh-CN" sz="2000" b="1" dirty="0"/>
              <a:t>natural join</a:t>
            </a:r>
            <a:r>
              <a:rPr lang="en-US" altLang="zh-CN" sz="2000" dirty="0"/>
              <a:t> s</a:t>
            </a:r>
          </a:p>
          <a:p>
            <a:pPr>
              <a:buFont typeface="Monotype Sorts" charset="2"/>
              <a:buNone/>
            </a:pPr>
            <a:r>
              <a:rPr lang="en-US" altLang="zh-CN" sz="2000" dirty="0"/>
              <a:t>		Q2: </a:t>
            </a:r>
            <a:r>
              <a:rPr lang="en-US" altLang="zh-CN" sz="2000" b="1" dirty="0"/>
              <a:t>select</a:t>
            </a:r>
            <a:r>
              <a:rPr lang="en-US" altLang="zh-CN" sz="2000" dirty="0"/>
              <a:t> * </a:t>
            </a:r>
            <a:r>
              <a:rPr lang="en-US" altLang="zh-CN" sz="2000" b="1" dirty="0"/>
              <a:t>from</a:t>
            </a:r>
            <a:r>
              <a:rPr lang="en-US" altLang="zh-CN" sz="2000" dirty="0"/>
              <a:t> (r </a:t>
            </a:r>
            <a:r>
              <a:rPr lang="en-US" altLang="zh-CN" sz="2000" b="1" dirty="0"/>
              <a:t>natural join</a:t>
            </a:r>
            <a:r>
              <a:rPr lang="en-US" altLang="zh-CN" sz="2000" dirty="0"/>
              <a:t> u) </a:t>
            </a:r>
            <a:r>
              <a:rPr lang="en-US" altLang="zh-CN" sz="2000" b="1" dirty="0"/>
              <a:t>natural join</a:t>
            </a:r>
            <a:r>
              <a:rPr lang="en-US" altLang="zh-CN" sz="2000" dirty="0"/>
              <a:t> s</a:t>
            </a:r>
          </a:p>
          <a:p>
            <a:pPr lvl="1">
              <a:buFont typeface="Wingdings" panose="05000000000000000000" pitchFamily="2" charset="2"/>
              <a:buChar char="l"/>
            </a:pPr>
            <a:r>
              <a:rPr lang="en-US" altLang="zh-CN" sz="2000" dirty="0"/>
              <a:t>Both queries share common subexpression (r natural join s)</a:t>
            </a:r>
          </a:p>
          <a:p>
            <a:pPr lvl="1">
              <a:buFont typeface="Wingdings" panose="05000000000000000000" pitchFamily="2" charset="2"/>
              <a:buChar char="l"/>
            </a:pPr>
            <a:r>
              <a:rPr lang="en-US" altLang="zh-CN" sz="2000" dirty="0"/>
              <a:t>May be useful to compute (r natural join s) once and use it in both queries</a:t>
            </a:r>
          </a:p>
          <a:p>
            <a:pPr lvl="2">
              <a:buFont typeface="Wingdings" panose="05000000000000000000" pitchFamily="2" charset="2"/>
              <a:buChar char="l"/>
            </a:pPr>
            <a:r>
              <a:rPr lang="en-US" altLang="zh-CN" sz="2000" dirty="0"/>
              <a:t>But this may be more expensive in some situations</a:t>
            </a:r>
          </a:p>
          <a:p>
            <a:pPr lvl="3">
              <a:buFont typeface="Wingdings" panose="05000000000000000000" pitchFamily="2" charset="2"/>
              <a:buChar char="l"/>
            </a:pPr>
            <a:r>
              <a:rPr lang="en-US" altLang="zh-CN" sz="2000" dirty="0"/>
              <a:t>e.g. (r natural join s) may be expensive, plans as shown in queries may be cheaper</a:t>
            </a:r>
          </a:p>
          <a:p>
            <a:pPr>
              <a:buFont typeface="Wingdings" panose="05000000000000000000" pitchFamily="2" charset="2"/>
              <a:buChar char="l"/>
            </a:pPr>
            <a:r>
              <a:rPr lang="en-US" altLang="zh-CN" sz="2000" b="1" dirty="0" err="1">
                <a:solidFill>
                  <a:srgbClr val="0000FF"/>
                </a:solidFill>
              </a:rPr>
              <a:t>Multiquery</a:t>
            </a:r>
            <a:r>
              <a:rPr lang="en-US" altLang="zh-CN" sz="2000" b="1" dirty="0">
                <a:solidFill>
                  <a:srgbClr val="0000FF"/>
                </a:solidFill>
              </a:rPr>
              <a:t> optimization</a:t>
            </a:r>
            <a:r>
              <a:rPr lang="en-US" altLang="zh-CN" sz="2000" dirty="0"/>
              <a:t>: find best overall plan for a set of queries, </a:t>
            </a:r>
            <a:r>
              <a:rPr lang="en-US" altLang="zh-CN" sz="2000" dirty="0" err="1"/>
              <a:t>expoiting</a:t>
            </a:r>
            <a:r>
              <a:rPr lang="en-US" altLang="zh-CN" sz="2000" dirty="0"/>
              <a:t> sharing of common subexpressions between queries where it is useful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99779290-F7CB-493D-ACB2-444B7EFE9738}"/>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ＭＳ Ｐゴシック" pitchFamily="34" charset="-128"/>
              </a:rPr>
              <a:t>Multiquery Optimization (Cont.)</a:t>
            </a:r>
          </a:p>
        </p:txBody>
      </p:sp>
      <p:sp>
        <p:nvSpPr>
          <p:cNvPr id="587779" name="Rectangle 3">
            <a:extLst>
              <a:ext uri="{FF2B5EF4-FFF2-40B4-BE49-F238E27FC236}">
                <a16:creationId xmlns:a16="http://schemas.microsoft.com/office/drawing/2014/main" id="{68F9872F-D16B-47AC-8322-7EAB5B1400C8}"/>
              </a:ext>
            </a:extLst>
          </p:cNvPr>
          <p:cNvSpPr>
            <a:spLocks noGrp="1" noChangeArrowheads="1"/>
          </p:cNvSpPr>
          <p:nvPr>
            <p:ph type="body" idx="4294967295"/>
          </p:nvPr>
        </p:nvSpPr>
        <p:spPr>
          <a:xfrm>
            <a:off x="803275" y="995363"/>
            <a:ext cx="7708900" cy="5391150"/>
          </a:xfrm>
        </p:spPr>
        <p:txBody>
          <a:bodyPr/>
          <a:lstStyle/>
          <a:p>
            <a:pPr>
              <a:buFont typeface="Wingdings" panose="05000000000000000000" pitchFamily="2" charset="2"/>
              <a:buChar char="l"/>
            </a:pPr>
            <a:r>
              <a:rPr lang="en-US" altLang="zh-CN" sz="2000" dirty="0"/>
              <a:t>Simple heuristic used in some database systems:</a:t>
            </a:r>
          </a:p>
          <a:p>
            <a:pPr lvl="1">
              <a:buFont typeface="Wingdings" panose="05000000000000000000" pitchFamily="2" charset="2"/>
              <a:buChar char="l"/>
            </a:pPr>
            <a:r>
              <a:rPr lang="en-US" altLang="zh-CN" sz="2000" dirty="0"/>
              <a:t>optimize each query separately</a:t>
            </a:r>
          </a:p>
          <a:p>
            <a:pPr lvl="1">
              <a:buFont typeface="Wingdings" panose="05000000000000000000" pitchFamily="2" charset="2"/>
              <a:buChar char="l"/>
            </a:pPr>
            <a:r>
              <a:rPr lang="en-US" altLang="zh-CN" sz="2000" dirty="0"/>
              <a:t>detect and exploiting common subexpressions in the individual optimal query plans</a:t>
            </a:r>
          </a:p>
          <a:p>
            <a:pPr lvl="2">
              <a:buFont typeface="Wingdings" panose="05000000000000000000" pitchFamily="2" charset="2"/>
              <a:buChar char="l"/>
            </a:pPr>
            <a:r>
              <a:rPr lang="en-US" altLang="zh-CN" sz="2000" dirty="0"/>
              <a:t>May not always give best plan, but is cheap to implement</a:t>
            </a:r>
          </a:p>
          <a:p>
            <a:pPr lvl="1">
              <a:buFont typeface="Wingdings" panose="05000000000000000000" pitchFamily="2" charset="2"/>
              <a:buChar char="l"/>
            </a:pPr>
            <a:r>
              <a:rPr lang="en-US" altLang="zh-CN" sz="2000" b="1" dirty="0">
                <a:solidFill>
                  <a:srgbClr val="0000FF"/>
                </a:solidFill>
              </a:rPr>
              <a:t>Shared scans</a:t>
            </a:r>
            <a:r>
              <a:rPr lang="en-US" altLang="zh-CN" sz="2000" dirty="0"/>
              <a:t>: widely used special case of </a:t>
            </a:r>
            <a:r>
              <a:rPr lang="en-US" altLang="zh-CN" sz="2000" dirty="0" err="1"/>
              <a:t>multiquery</a:t>
            </a:r>
            <a:r>
              <a:rPr lang="en-US" altLang="zh-CN" sz="2000" dirty="0"/>
              <a:t> optimization</a:t>
            </a:r>
          </a:p>
          <a:p>
            <a:pPr>
              <a:buFont typeface="Wingdings" panose="05000000000000000000" pitchFamily="2" charset="2"/>
              <a:buChar char="l"/>
            </a:pPr>
            <a:r>
              <a:rPr lang="en-US" altLang="zh-CN" sz="2000" dirty="0"/>
              <a:t>Set of materialized views may share common subexpressions</a:t>
            </a:r>
          </a:p>
          <a:p>
            <a:pPr lvl="1">
              <a:buFont typeface="Wingdings" panose="05000000000000000000" pitchFamily="2" charset="2"/>
              <a:buChar char="l"/>
            </a:pPr>
            <a:r>
              <a:rPr lang="en-US" altLang="zh-CN" sz="2000" dirty="0"/>
              <a:t>As a result, view maintenance plans may share subexpressions</a:t>
            </a:r>
          </a:p>
          <a:p>
            <a:pPr lvl="1"/>
            <a:r>
              <a:rPr lang="en-US" altLang="zh-CN" sz="2000" dirty="0" err="1"/>
              <a:t>Multiquery</a:t>
            </a:r>
            <a:r>
              <a:rPr lang="en-US" altLang="zh-CN" sz="2000" dirty="0"/>
              <a:t> optimization can be useful in such situations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77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77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77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77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77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CB366936-DD2C-44C9-B345-513E05E99EDD}"/>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Parametric Query Optimization</a:t>
            </a:r>
          </a:p>
        </p:txBody>
      </p:sp>
      <p:sp>
        <p:nvSpPr>
          <p:cNvPr id="583683" name="Rectangle 3">
            <a:extLst>
              <a:ext uri="{FF2B5EF4-FFF2-40B4-BE49-F238E27FC236}">
                <a16:creationId xmlns:a16="http://schemas.microsoft.com/office/drawing/2014/main" id="{3B324C4E-5FF9-40C7-9F13-08509D50002C}"/>
              </a:ext>
            </a:extLst>
          </p:cNvPr>
          <p:cNvSpPr>
            <a:spLocks noGrp="1" noChangeArrowheads="1"/>
          </p:cNvSpPr>
          <p:nvPr>
            <p:ph type="body" idx="1"/>
          </p:nvPr>
        </p:nvSpPr>
        <p:spPr>
          <a:xfrm>
            <a:off x="768350" y="727075"/>
            <a:ext cx="7723187" cy="5187950"/>
          </a:xfrm>
        </p:spPr>
        <p:txBody>
          <a:bodyPr/>
          <a:lstStyle/>
          <a:p>
            <a:pPr>
              <a:lnSpc>
                <a:spcPct val="90000"/>
              </a:lnSpc>
              <a:spcBef>
                <a:spcPts val="0"/>
              </a:spcBef>
              <a:buFont typeface="Wingdings" panose="05000000000000000000" pitchFamily="2" charset="2"/>
              <a:buChar char="l"/>
            </a:pPr>
            <a:r>
              <a:rPr lang="en-US" altLang="zh-CN" sz="2000" dirty="0"/>
              <a:t>Example </a:t>
            </a:r>
            <a:br>
              <a:rPr lang="en-US" altLang="zh-CN" sz="2000" dirty="0"/>
            </a:br>
            <a:r>
              <a:rPr lang="en-US" altLang="zh-CN" sz="2000" b="1" dirty="0"/>
              <a:t>select</a:t>
            </a:r>
            <a:r>
              <a:rPr lang="en-US" altLang="zh-CN" sz="2000" dirty="0"/>
              <a:t> * </a:t>
            </a:r>
            <a:br>
              <a:rPr lang="en-US" altLang="zh-CN" sz="2000" dirty="0"/>
            </a:br>
            <a:r>
              <a:rPr lang="en-US" altLang="zh-CN" sz="2000" b="1" dirty="0"/>
              <a:t>from</a:t>
            </a:r>
            <a:r>
              <a:rPr lang="en-US" altLang="zh-CN" sz="2000" dirty="0"/>
              <a:t> r </a:t>
            </a:r>
            <a:r>
              <a:rPr lang="en-US" altLang="zh-CN" sz="2000" b="1" dirty="0"/>
              <a:t>natural join</a:t>
            </a:r>
            <a:r>
              <a:rPr lang="en-US" altLang="zh-CN" sz="2000" dirty="0"/>
              <a:t> s</a:t>
            </a:r>
            <a:br>
              <a:rPr lang="en-US" altLang="zh-CN" sz="2000" dirty="0"/>
            </a:br>
            <a:r>
              <a:rPr lang="en-US" altLang="zh-CN" sz="2000" b="1" dirty="0"/>
              <a:t>where</a:t>
            </a:r>
            <a:r>
              <a:rPr lang="en-US" altLang="zh-CN" sz="2000" dirty="0"/>
              <a:t> </a:t>
            </a:r>
            <a:r>
              <a:rPr lang="en-US" altLang="zh-CN" sz="2000" dirty="0" err="1"/>
              <a:t>r.a</a:t>
            </a:r>
            <a:r>
              <a:rPr lang="en-US" altLang="zh-CN" sz="2000" dirty="0"/>
              <a:t> &lt; $1</a:t>
            </a:r>
          </a:p>
          <a:p>
            <a:pPr lvl="1">
              <a:lnSpc>
                <a:spcPct val="90000"/>
              </a:lnSpc>
              <a:spcBef>
                <a:spcPts val="0"/>
              </a:spcBef>
              <a:buFont typeface="Wingdings" panose="05000000000000000000" pitchFamily="2" charset="2"/>
              <a:buChar char="l"/>
            </a:pPr>
            <a:r>
              <a:rPr lang="en-US" altLang="zh-CN" sz="2000" dirty="0"/>
              <a:t>value of parameter $1 not known at compile time</a:t>
            </a:r>
          </a:p>
          <a:p>
            <a:pPr lvl="2">
              <a:lnSpc>
                <a:spcPct val="90000"/>
              </a:lnSpc>
              <a:spcBef>
                <a:spcPts val="0"/>
              </a:spcBef>
              <a:buFont typeface="Wingdings" panose="05000000000000000000" pitchFamily="2" charset="2"/>
              <a:buChar char="l"/>
            </a:pPr>
            <a:r>
              <a:rPr lang="en-US" altLang="zh-CN" sz="2000" dirty="0"/>
              <a:t>known only at run time</a:t>
            </a:r>
          </a:p>
          <a:p>
            <a:pPr lvl="1">
              <a:lnSpc>
                <a:spcPct val="90000"/>
              </a:lnSpc>
              <a:spcBef>
                <a:spcPts val="0"/>
              </a:spcBef>
              <a:buFont typeface="Wingdings" panose="05000000000000000000" pitchFamily="2" charset="2"/>
              <a:buChar char="l"/>
            </a:pPr>
            <a:r>
              <a:rPr lang="en-US" altLang="zh-CN" sz="2000" dirty="0"/>
              <a:t>different plans may be optimal for different values of $1</a:t>
            </a:r>
          </a:p>
          <a:p>
            <a:pPr>
              <a:lnSpc>
                <a:spcPct val="90000"/>
              </a:lnSpc>
              <a:spcBef>
                <a:spcPts val="0"/>
              </a:spcBef>
              <a:buFont typeface="Wingdings" panose="05000000000000000000" pitchFamily="2" charset="2"/>
              <a:buChar char="l"/>
            </a:pPr>
            <a:r>
              <a:rPr lang="en-US" altLang="zh-CN" sz="2000" dirty="0"/>
              <a:t>Solution 1: optimize at run time, each time query is submitted</a:t>
            </a:r>
          </a:p>
          <a:p>
            <a:pPr lvl="2">
              <a:lnSpc>
                <a:spcPct val="90000"/>
              </a:lnSpc>
              <a:spcBef>
                <a:spcPts val="0"/>
              </a:spcBef>
              <a:buFont typeface="Wingdings" panose="05000000000000000000" pitchFamily="2" charset="2"/>
              <a:buChar char="l"/>
            </a:pPr>
            <a:r>
              <a:rPr lang="en-US" altLang="zh-CN" sz="2000" dirty="0"/>
              <a:t> can be expensive </a:t>
            </a:r>
          </a:p>
          <a:p>
            <a:pPr>
              <a:lnSpc>
                <a:spcPct val="90000"/>
              </a:lnSpc>
              <a:spcBef>
                <a:spcPts val="0"/>
              </a:spcBef>
              <a:buFont typeface="Wingdings" panose="05000000000000000000" pitchFamily="2" charset="2"/>
              <a:buChar char="l"/>
            </a:pPr>
            <a:r>
              <a:rPr lang="en-US" altLang="zh-CN" sz="2000" dirty="0"/>
              <a:t>Solution 2: </a:t>
            </a:r>
            <a:r>
              <a:rPr lang="en-US" altLang="zh-CN" sz="2000" b="1" dirty="0">
                <a:solidFill>
                  <a:srgbClr val="0000FF"/>
                </a:solidFill>
              </a:rPr>
              <a:t>Parametric Query Optimization</a:t>
            </a:r>
            <a:r>
              <a:rPr lang="en-US" altLang="zh-CN" sz="2000" dirty="0"/>
              <a:t>:</a:t>
            </a:r>
          </a:p>
          <a:p>
            <a:pPr lvl="1">
              <a:lnSpc>
                <a:spcPct val="90000"/>
              </a:lnSpc>
              <a:spcBef>
                <a:spcPts val="0"/>
              </a:spcBef>
              <a:buFont typeface="Wingdings" panose="05000000000000000000" pitchFamily="2" charset="2"/>
              <a:buChar char="l"/>
            </a:pPr>
            <a:r>
              <a:rPr lang="en-US" altLang="zh-CN" sz="2000" dirty="0"/>
              <a:t>optimizer generates a set of plans, optimal for different values of $1</a:t>
            </a:r>
          </a:p>
          <a:p>
            <a:pPr lvl="2">
              <a:lnSpc>
                <a:spcPct val="90000"/>
              </a:lnSpc>
              <a:spcBef>
                <a:spcPts val="0"/>
              </a:spcBef>
              <a:buFont typeface="Wingdings" panose="05000000000000000000" pitchFamily="2" charset="2"/>
              <a:buChar char="l"/>
            </a:pPr>
            <a:r>
              <a:rPr lang="en-US" altLang="zh-CN" sz="2000" dirty="0"/>
              <a:t>Set of optimal plans usually small for 1 to 3 parameters</a:t>
            </a:r>
          </a:p>
          <a:p>
            <a:pPr lvl="2">
              <a:lnSpc>
                <a:spcPct val="90000"/>
              </a:lnSpc>
              <a:spcBef>
                <a:spcPts val="0"/>
              </a:spcBef>
              <a:buFont typeface="Wingdings" panose="05000000000000000000" pitchFamily="2" charset="2"/>
              <a:buChar char="l"/>
            </a:pPr>
            <a:r>
              <a:rPr lang="en-US" altLang="zh-CN" sz="2000" dirty="0"/>
              <a:t>Key issue: how to do find set of optimal plans efficiently</a:t>
            </a:r>
          </a:p>
          <a:p>
            <a:pPr lvl="1">
              <a:lnSpc>
                <a:spcPct val="90000"/>
              </a:lnSpc>
              <a:spcBef>
                <a:spcPts val="0"/>
              </a:spcBef>
              <a:buFont typeface="Wingdings" panose="05000000000000000000" pitchFamily="2" charset="2"/>
              <a:buChar char="l"/>
            </a:pPr>
            <a:r>
              <a:rPr lang="en-US" altLang="zh-CN" sz="2000" dirty="0"/>
              <a:t>best one from this set is chosen at run time when $1 is known</a:t>
            </a:r>
          </a:p>
          <a:p>
            <a:pPr>
              <a:lnSpc>
                <a:spcPct val="90000"/>
              </a:lnSpc>
              <a:spcBef>
                <a:spcPts val="0"/>
              </a:spcBef>
              <a:buFont typeface="Wingdings" panose="05000000000000000000" pitchFamily="2" charset="2"/>
              <a:buChar char="l"/>
            </a:pPr>
            <a:r>
              <a:rPr lang="en-US" altLang="zh-CN" sz="2000" dirty="0"/>
              <a:t>Solution 3: </a:t>
            </a:r>
            <a:r>
              <a:rPr lang="en-US" altLang="zh-CN" sz="2000" b="1" dirty="0">
                <a:solidFill>
                  <a:srgbClr val="0000FF"/>
                </a:solidFill>
              </a:rPr>
              <a:t>Query Plan Caching</a:t>
            </a:r>
          </a:p>
          <a:p>
            <a:pPr lvl="1">
              <a:lnSpc>
                <a:spcPct val="90000"/>
              </a:lnSpc>
              <a:spcBef>
                <a:spcPts val="0"/>
              </a:spcBef>
            </a:pPr>
            <a:r>
              <a:rPr lang="en-US" altLang="zh-CN" sz="2000" dirty="0"/>
              <a:t>If optimizer decides that same plan is likely to be optimal for all parameter values, it caches plan and reuses it, else reoptimize each time</a:t>
            </a:r>
          </a:p>
          <a:p>
            <a:pPr lvl="1">
              <a:lnSpc>
                <a:spcPct val="90000"/>
              </a:lnSpc>
              <a:spcBef>
                <a:spcPts val="0"/>
              </a:spcBef>
            </a:pPr>
            <a:r>
              <a:rPr lang="en-US" altLang="zh-CN" sz="2000" dirty="0"/>
              <a:t>Implemented in many database systems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68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8368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68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68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68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683">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8368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368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36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a:extLst>
              <a:ext uri="{FF2B5EF4-FFF2-40B4-BE49-F238E27FC236}">
                <a16:creationId xmlns:a16="http://schemas.microsoft.com/office/drawing/2014/main" id="{AB006BFF-45C0-41B3-9231-E2C00E371A4C}"/>
              </a:ext>
            </a:extLst>
          </p:cNvPr>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ea typeface="宋体" panose="02010600030101010101" pitchFamily="2" charset="-122"/>
              </a:rPr>
              <a:t>Exercises</a:t>
            </a:r>
          </a:p>
        </p:txBody>
      </p:sp>
      <p:sp>
        <p:nvSpPr>
          <p:cNvPr id="244739" name="Rectangle 3">
            <a:extLst>
              <a:ext uri="{FF2B5EF4-FFF2-40B4-BE49-F238E27FC236}">
                <a16:creationId xmlns:a16="http://schemas.microsoft.com/office/drawing/2014/main" id="{705A19FC-0703-459B-828E-6B22EDBE52A8}"/>
              </a:ext>
            </a:extLst>
          </p:cNvPr>
          <p:cNvSpPr>
            <a:spLocks noGrp="1" noChangeArrowheads="1"/>
          </p:cNvSpPr>
          <p:nvPr>
            <p:ph type="body" idx="4294967295"/>
          </p:nvPr>
        </p:nvSpPr>
        <p:spPr>
          <a:xfrm>
            <a:off x="814388" y="1093788"/>
            <a:ext cx="7661275" cy="5224462"/>
          </a:xfrm>
        </p:spPr>
        <p:txBody>
          <a:bodyPr/>
          <a:lstStyle/>
          <a:p>
            <a:pPr>
              <a:lnSpc>
                <a:spcPct val="90000"/>
              </a:lnSpc>
            </a:pPr>
            <a:r>
              <a:rPr lang="en-US" altLang="zh-CN" sz="2400">
                <a:ea typeface="宋体" panose="02010600030101010101" pitchFamily="2" charset="-122"/>
              </a:rPr>
              <a:t>Practice Exercises:</a:t>
            </a:r>
          </a:p>
          <a:p>
            <a:pPr lvl="1">
              <a:lnSpc>
                <a:spcPct val="90000"/>
              </a:lnSpc>
            </a:pPr>
            <a:r>
              <a:rPr lang="en-US" altLang="zh-CN" sz="2400">
                <a:ea typeface="宋体" panose="02010600030101010101" pitchFamily="2" charset="-122"/>
              </a:rPr>
              <a:t>11.1  11.2  11.3  11.4  11.6  11.7</a:t>
            </a:r>
          </a:p>
          <a:p>
            <a:pPr>
              <a:lnSpc>
                <a:spcPct val="90000"/>
              </a:lnSpc>
            </a:pPr>
            <a:r>
              <a:rPr lang="en-US" altLang="zh-CN" sz="2400">
                <a:ea typeface="宋体" panose="02010600030101010101" pitchFamily="2" charset="-122"/>
              </a:rPr>
              <a:t>Exercises:</a:t>
            </a:r>
          </a:p>
          <a:p>
            <a:pPr lvl="1">
              <a:lnSpc>
                <a:spcPct val="90000"/>
              </a:lnSpc>
            </a:pPr>
            <a:r>
              <a:rPr lang="en-US" altLang="zh-CN" sz="2400">
                <a:ea typeface="宋体" panose="02010600030101010101" pitchFamily="2" charset="-122"/>
              </a:rPr>
              <a:t>11.8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4FB3BB88-2613-4616-8734-4A1653A63E52}"/>
              </a:ext>
            </a:extLst>
          </p:cNvPr>
          <p:cNvSpPr>
            <a:spLocks noGrp="1" noChangeArrowheads="1"/>
          </p:cNvSpPr>
          <p:nvPr>
            <p:ph type="title"/>
          </p:nvPr>
        </p:nvSpPr>
        <p:spPr/>
        <p:txBody>
          <a:bodyPr/>
          <a:lstStyle/>
          <a:p>
            <a:pPr>
              <a:defRPr/>
            </a:pPr>
            <a:r>
              <a:rPr lang="zh-CN" altLang="en-US" sz="2800" dirty="0">
                <a:effectLst>
                  <a:outerShdw blurRad="38100" dist="38100" dir="2700000" algn="tl">
                    <a:srgbClr val="C0C0C0"/>
                  </a:outerShdw>
                </a:effectLst>
                <a:ea typeface="ＭＳ Ｐゴシック" pitchFamily="34" charset="-128"/>
              </a:rPr>
              <a:t>使用索引的选择 </a:t>
            </a:r>
            <a:r>
              <a:rPr lang="en-US" altLang="zh-CN" sz="2800" dirty="0">
                <a:effectLst>
                  <a:outerShdw blurRad="38100" dist="38100" dir="2700000" algn="tl">
                    <a:srgbClr val="C0C0C0"/>
                  </a:outerShdw>
                </a:effectLst>
                <a:ea typeface="ＭＳ Ｐゴシック" pitchFamily="34" charset="-128"/>
              </a:rPr>
              <a:t>Selections Using Indices</a:t>
            </a:r>
          </a:p>
        </p:txBody>
      </p:sp>
      <p:sp>
        <p:nvSpPr>
          <p:cNvPr id="316419" name="Rectangle 3">
            <a:extLst>
              <a:ext uri="{FF2B5EF4-FFF2-40B4-BE49-F238E27FC236}">
                <a16:creationId xmlns:a16="http://schemas.microsoft.com/office/drawing/2014/main" id="{E37FBEAF-B807-4021-8C69-ED6509398C5F}"/>
              </a:ext>
            </a:extLst>
          </p:cNvPr>
          <p:cNvSpPr>
            <a:spLocks noGrp="1" noChangeArrowheads="1"/>
          </p:cNvSpPr>
          <p:nvPr>
            <p:ph type="body" idx="1"/>
          </p:nvPr>
        </p:nvSpPr>
        <p:spPr>
          <a:xfrm>
            <a:off x="842963" y="1165225"/>
            <a:ext cx="7835900" cy="5421313"/>
          </a:xfrm>
        </p:spPr>
        <p:txBody>
          <a:bodyPr/>
          <a:lstStyle/>
          <a:p>
            <a:pPr>
              <a:buFont typeface="Wingdings" panose="05000000000000000000" pitchFamily="2" charset="2"/>
              <a:buChar char="l"/>
            </a:pPr>
            <a:r>
              <a:rPr lang="zh-CN" altLang="en-US" sz="2000" b="1" dirty="0">
                <a:solidFill>
                  <a:srgbClr val="3366CC"/>
                </a:solidFill>
              </a:rPr>
              <a:t>索引扫描 </a:t>
            </a:r>
            <a:r>
              <a:rPr lang="en-US" altLang="zh-CN" sz="2000" b="1" dirty="0">
                <a:solidFill>
                  <a:srgbClr val="3366CC"/>
                </a:solidFill>
              </a:rPr>
              <a:t>Index scan</a:t>
            </a:r>
            <a:r>
              <a:rPr lang="en-US" altLang="zh-CN" sz="2000" b="1" dirty="0"/>
              <a:t> </a:t>
            </a:r>
            <a:r>
              <a:rPr lang="en-US" altLang="zh-CN" sz="2000" dirty="0"/>
              <a:t>– </a:t>
            </a:r>
            <a:r>
              <a:rPr lang="zh-CN" altLang="en-US" sz="2000" dirty="0"/>
              <a:t>使用索引的搜索算法</a:t>
            </a:r>
            <a:endParaRPr lang="en-US" altLang="zh-CN" sz="2000" dirty="0">
              <a:solidFill>
                <a:srgbClr val="7030A0"/>
              </a:solidFill>
            </a:endParaRPr>
          </a:p>
          <a:p>
            <a:pPr lvl="1">
              <a:buFont typeface="Wingdings" panose="05000000000000000000" pitchFamily="2" charset="2"/>
              <a:buChar char="l"/>
            </a:pPr>
            <a:r>
              <a:rPr lang="en-US" altLang="zh-CN" sz="2000" dirty="0"/>
              <a:t>selection condition must be on search-key of index.</a:t>
            </a:r>
          </a:p>
          <a:p>
            <a:pPr>
              <a:buFont typeface="Wingdings" panose="05000000000000000000" pitchFamily="2" charset="2"/>
              <a:buChar char="l"/>
            </a:pPr>
            <a:r>
              <a:rPr lang="en-US" altLang="zh-CN" sz="2000" b="1" dirty="0"/>
              <a:t>A2 </a:t>
            </a:r>
            <a:r>
              <a:rPr lang="en-US" altLang="zh-CN" sz="2000" dirty="0"/>
              <a:t>(</a:t>
            </a:r>
            <a:r>
              <a:rPr lang="zh-CN" altLang="en-US" sz="2000" b="1" dirty="0">
                <a:solidFill>
                  <a:srgbClr val="3366CC"/>
                </a:solidFill>
              </a:rPr>
              <a:t>主索引</a:t>
            </a:r>
            <a:r>
              <a:rPr lang="en-US" altLang="zh-CN" sz="2000" b="1" dirty="0">
                <a:solidFill>
                  <a:srgbClr val="3366CC"/>
                </a:solidFill>
              </a:rPr>
              <a:t>, </a:t>
            </a:r>
            <a:r>
              <a:rPr lang="zh-CN" altLang="en-US" sz="2000" b="1" dirty="0">
                <a:solidFill>
                  <a:srgbClr val="3366CC"/>
                </a:solidFill>
              </a:rPr>
              <a:t>码属性等值比较</a:t>
            </a:r>
            <a:r>
              <a:rPr lang="en-US" altLang="zh-CN" sz="2000" b="1" dirty="0">
                <a:solidFill>
                  <a:srgbClr val="3366CC"/>
                </a:solidFill>
              </a:rPr>
              <a:t>equality on key</a:t>
            </a:r>
            <a:r>
              <a:rPr lang="en-US" altLang="zh-CN" sz="2000" dirty="0"/>
              <a:t>).  </a:t>
            </a:r>
            <a:r>
              <a:rPr lang="zh-CN" altLang="en-US" sz="2000" dirty="0"/>
              <a:t>检索到满足响应等值条件的唯一一条记录</a:t>
            </a:r>
            <a:endParaRPr lang="en-US" altLang="zh-CN" sz="2000" dirty="0"/>
          </a:p>
          <a:p>
            <a:pPr lvl="1">
              <a:buFont typeface="Wingdings" panose="05000000000000000000" pitchFamily="2" charset="2"/>
              <a:buChar char="l"/>
            </a:pPr>
            <a:r>
              <a:rPr lang="en-US" altLang="zh-CN" sz="2000" i="1" dirty="0"/>
              <a:t>Cost</a:t>
            </a:r>
            <a:r>
              <a:rPr lang="en-US" altLang="zh-CN" sz="2000" dirty="0"/>
              <a:t> = (</a:t>
            </a:r>
            <a:r>
              <a:rPr lang="en-US" altLang="zh-CN" sz="2000" i="1" dirty="0"/>
              <a:t>h</a:t>
            </a:r>
            <a:r>
              <a:rPr lang="en-US" altLang="zh-CN" sz="2000" i="1" baseline="-25000" dirty="0"/>
              <a:t>i</a:t>
            </a:r>
            <a:r>
              <a:rPr lang="en-US" altLang="zh-CN" sz="2000" i="1" dirty="0"/>
              <a:t> </a:t>
            </a:r>
            <a:r>
              <a:rPr lang="en-US" altLang="zh-CN" sz="2000" dirty="0"/>
              <a:t>+ 1) * </a:t>
            </a:r>
            <a:r>
              <a:rPr lang="en-US" altLang="zh-CN" sz="2000" dirty="0">
                <a:sym typeface="Symbol" panose="05050102010706020507" pitchFamily="18" charset="2"/>
              </a:rPr>
              <a:t>(</a:t>
            </a:r>
            <a:r>
              <a:rPr lang="en-US" altLang="zh-CN" sz="2000" i="1" dirty="0" err="1">
                <a:sym typeface="Symbol" panose="05050102010706020507" pitchFamily="18" charset="2"/>
              </a:rPr>
              <a:t>t</a:t>
            </a:r>
            <a:r>
              <a:rPr lang="en-US" altLang="zh-CN" sz="2000" i="1" baseline="-25000" dirty="0" err="1">
                <a:sym typeface="Symbol" panose="05050102010706020507" pitchFamily="18" charset="2"/>
              </a:rPr>
              <a:t>T</a:t>
            </a:r>
            <a:r>
              <a:rPr lang="en-US" altLang="zh-CN" sz="2000" dirty="0">
                <a:sym typeface="Symbol" panose="05050102010706020507" pitchFamily="18" charset="2"/>
              </a:rPr>
              <a:t> + </a:t>
            </a:r>
            <a:r>
              <a:rPr lang="en-US" altLang="zh-CN" sz="2000" i="1" dirty="0" err="1">
                <a:sym typeface="Symbol" panose="05050102010706020507" pitchFamily="18" charset="2"/>
              </a:rPr>
              <a:t>t</a:t>
            </a:r>
            <a:r>
              <a:rPr lang="en-US" altLang="zh-CN" sz="2000" i="1" baseline="-25000" dirty="0" err="1">
                <a:sym typeface="Symbol" panose="05050102010706020507" pitchFamily="18" charset="2"/>
              </a:rPr>
              <a:t>S</a:t>
            </a:r>
            <a:r>
              <a:rPr lang="en-US" altLang="zh-CN" sz="2000" dirty="0">
                <a:sym typeface="Symbol" panose="05050102010706020507" pitchFamily="18" charset="2"/>
              </a:rPr>
              <a:t>)</a:t>
            </a:r>
            <a:endParaRPr lang="en-US" altLang="zh-CN" sz="2000" dirty="0"/>
          </a:p>
          <a:p>
            <a:pPr>
              <a:buFont typeface="Wingdings" panose="05000000000000000000" pitchFamily="2" charset="2"/>
              <a:buChar char="l"/>
            </a:pPr>
            <a:r>
              <a:rPr lang="en-US" altLang="zh-CN" sz="2000" b="1" dirty="0"/>
              <a:t>A3 </a:t>
            </a:r>
            <a:r>
              <a:rPr lang="en-US" altLang="zh-CN" sz="2000" dirty="0"/>
              <a:t>(</a:t>
            </a:r>
            <a:r>
              <a:rPr lang="zh-CN" altLang="en-US" sz="2000" b="1" dirty="0">
                <a:solidFill>
                  <a:srgbClr val="3366CC"/>
                </a:solidFill>
              </a:rPr>
              <a:t>主索引</a:t>
            </a:r>
            <a:r>
              <a:rPr lang="en-US" altLang="zh-CN" sz="2000" b="1" dirty="0">
                <a:solidFill>
                  <a:srgbClr val="3366CC"/>
                </a:solidFill>
              </a:rPr>
              <a:t>, , </a:t>
            </a:r>
            <a:r>
              <a:rPr lang="zh-CN" altLang="en-US" sz="2000" b="1" dirty="0">
                <a:solidFill>
                  <a:srgbClr val="3366CC"/>
                </a:solidFill>
              </a:rPr>
              <a:t>非码属性等值比较</a:t>
            </a:r>
            <a:r>
              <a:rPr lang="en-US" altLang="zh-CN" sz="2000" dirty="0"/>
              <a:t>)</a:t>
            </a:r>
            <a:r>
              <a:rPr lang="en-US" altLang="zh-CN" sz="2000" i="1" dirty="0"/>
              <a:t> </a:t>
            </a:r>
            <a:r>
              <a:rPr lang="zh-CN" altLang="en-US" sz="2000" dirty="0"/>
              <a:t>检索到多条记录。</a:t>
            </a:r>
            <a:r>
              <a:rPr lang="en-US" altLang="zh-CN" sz="2000" dirty="0"/>
              <a:t> </a:t>
            </a:r>
          </a:p>
          <a:p>
            <a:pPr lvl="1">
              <a:buFont typeface="Wingdings" panose="05000000000000000000" pitchFamily="2" charset="2"/>
              <a:buChar char="l"/>
            </a:pPr>
            <a:r>
              <a:rPr lang="zh-CN" altLang="en-US" sz="2000" dirty="0"/>
              <a:t>这些记录是在连续的存储块上</a:t>
            </a:r>
            <a:endParaRPr lang="en-US" altLang="zh-CN" sz="2000" dirty="0"/>
          </a:p>
          <a:p>
            <a:pPr lvl="2">
              <a:buFont typeface="Wingdings" panose="05000000000000000000" pitchFamily="2" charset="2"/>
              <a:buChar char="l"/>
            </a:pPr>
            <a:r>
              <a:rPr lang="zh-CN" altLang="en-US" sz="2000" dirty="0"/>
              <a:t>设</a:t>
            </a:r>
            <a:r>
              <a:rPr lang="en-US" altLang="zh-CN" sz="2000" dirty="0"/>
              <a:t> b = number of blocks containing matching records</a:t>
            </a:r>
          </a:p>
          <a:p>
            <a:pPr lvl="1">
              <a:buFont typeface="Wingdings" panose="05000000000000000000" pitchFamily="2" charset="2"/>
              <a:buChar char="l"/>
            </a:pPr>
            <a:r>
              <a:rPr lang="en-US" altLang="zh-CN" sz="2000" i="1" dirty="0"/>
              <a:t>Cost</a:t>
            </a:r>
            <a:r>
              <a:rPr lang="en-US" altLang="zh-CN" sz="2000" dirty="0"/>
              <a:t> = </a:t>
            </a:r>
            <a:r>
              <a:rPr lang="en-US" altLang="zh-CN" sz="2000" i="1" dirty="0"/>
              <a:t>h</a:t>
            </a:r>
            <a:r>
              <a:rPr lang="en-US" altLang="zh-CN" sz="2000" i="1" baseline="-25000" dirty="0"/>
              <a:t>i</a:t>
            </a:r>
            <a:r>
              <a:rPr lang="en-US" altLang="zh-CN" sz="2000" i="1" dirty="0"/>
              <a:t> * </a:t>
            </a:r>
            <a:r>
              <a:rPr lang="en-US" altLang="zh-CN" sz="2000" dirty="0">
                <a:sym typeface="Symbol" panose="05050102010706020507" pitchFamily="18" charset="2"/>
              </a:rPr>
              <a:t>(</a:t>
            </a:r>
            <a:r>
              <a:rPr lang="en-US" altLang="zh-CN" sz="2000" i="1" dirty="0" err="1">
                <a:sym typeface="Symbol" panose="05050102010706020507" pitchFamily="18" charset="2"/>
              </a:rPr>
              <a:t>t</a:t>
            </a:r>
            <a:r>
              <a:rPr lang="en-US" altLang="zh-CN" sz="2000" i="1" baseline="-25000" dirty="0" err="1">
                <a:sym typeface="Symbol" panose="05050102010706020507" pitchFamily="18" charset="2"/>
              </a:rPr>
              <a:t>T</a:t>
            </a:r>
            <a:r>
              <a:rPr lang="en-US" altLang="zh-CN" sz="2000" dirty="0">
                <a:sym typeface="Symbol" panose="05050102010706020507" pitchFamily="18" charset="2"/>
              </a:rPr>
              <a:t> + </a:t>
            </a:r>
            <a:r>
              <a:rPr lang="en-US" altLang="zh-CN" sz="2000" i="1" dirty="0" err="1">
                <a:sym typeface="Symbol" panose="05050102010706020507" pitchFamily="18" charset="2"/>
              </a:rPr>
              <a:t>t</a:t>
            </a:r>
            <a:r>
              <a:rPr lang="en-US" altLang="zh-CN" sz="2000" i="1" baseline="-25000" dirty="0" err="1">
                <a:sym typeface="Symbol" panose="05050102010706020507" pitchFamily="18" charset="2"/>
              </a:rPr>
              <a:t>S</a:t>
            </a:r>
            <a:r>
              <a:rPr lang="en-US" altLang="zh-CN" sz="2000" dirty="0">
                <a:sym typeface="Symbol" panose="05050102010706020507" pitchFamily="18" charset="2"/>
              </a:rPr>
              <a:t>)</a:t>
            </a:r>
            <a:r>
              <a:rPr lang="en-US" altLang="zh-CN" sz="2000" i="1" dirty="0"/>
              <a:t> </a:t>
            </a:r>
            <a:r>
              <a:rPr lang="en-US" altLang="zh-CN" sz="2000" dirty="0"/>
              <a:t>+ </a:t>
            </a:r>
            <a:r>
              <a:rPr lang="en-US" altLang="zh-CN" sz="2000" i="1" dirty="0" err="1"/>
              <a:t>t</a:t>
            </a:r>
            <a:r>
              <a:rPr lang="en-US" altLang="zh-CN" sz="2000" i="1" baseline="-25000" dirty="0" err="1"/>
              <a:t>S</a:t>
            </a:r>
            <a:r>
              <a:rPr lang="en-US" altLang="zh-CN" sz="2000" dirty="0"/>
              <a:t> + </a:t>
            </a:r>
            <a:r>
              <a:rPr lang="en-US" altLang="zh-CN" sz="2000" i="1" dirty="0" err="1"/>
              <a:t>t</a:t>
            </a:r>
            <a:r>
              <a:rPr lang="en-US" altLang="zh-CN" sz="2000" i="1" baseline="-25000" dirty="0" err="1"/>
              <a:t>T</a:t>
            </a:r>
            <a:r>
              <a:rPr lang="en-US" altLang="zh-CN" sz="2000" dirty="0"/>
              <a:t> * b</a:t>
            </a:r>
            <a:endParaRPr lang="en-US" altLang="zh-CN" sz="2000" i="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64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6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64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64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64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6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6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9C35DCAD-4259-4508-B770-F72C5F2F43D0}"/>
              </a:ext>
            </a:extLst>
          </p:cNvPr>
          <p:cNvSpPr>
            <a:spLocks noGrp="1" noChangeArrowheads="1"/>
          </p:cNvSpPr>
          <p:nvPr>
            <p:ph type="ctrTitle"/>
          </p:nvPr>
        </p:nvSpPr>
        <p:spPr/>
        <p:txBody>
          <a:bodyPr/>
          <a:lstStyle/>
          <a:p>
            <a:pPr>
              <a:defRPr/>
            </a:pPr>
            <a:r>
              <a:rPr lang="en-US" altLang="zh-CN">
                <a:effectLst>
                  <a:outerShdw blurRad="38100" dist="38100" dir="2700000" algn="tl">
                    <a:srgbClr val="C0C0C0"/>
                  </a:outerShdw>
                </a:effectLst>
                <a:ea typeface="ＭＳ Ｐゴシック" pitchFamily="34" charset="-128"/>
              </a:rPr>
              <a:t>End of Chapter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11E11C52-C6DD-4156-9DC4-D93EFF35782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ＭＳ Ｐゴシック" pitchFamily="34" charset="-128"/>
              </a:rPr>
              <a:t>Selections Using Indices</a:t>
            </a:r>
          </a:p>
        </p:txBody>
      </p:sp>
      <p:sp>
        <p:nvSpPr>
          <p:cNvPr id="316419" name="Rectangle 3">
            <a:extLst>
              <a:ext uri="{FF2B5EF4-FFF2-40B4-BE49-F238E27FC236}">
                <a16:creationId xmlns:a16="http://schemas.microsoft.com/office/drawing/2014/main" id="{D973A220-18CB-4664-9FF4-4F525590EC20}"/>
              </a:ext>
            </a:extLst>
          </p:cNvPr>
          <p:cNvSpPr>
            <a:spLocks noGrp="1" noChangeArrowheads="1"/>
          </p:cNvSpPr>
          <p:nvPr>
            <p:ph type="body" idx="4294967295"/>
          </p:nvPr>
        </p:nvSpPr>
        <p:spPr>
          <a:xfrm>
            <a:off x="842963" y="1165225"/>
            <a:ext cx="7835900" cy="5421313"/>
          </a:xfrm>
        </p:spPr>
        <p:txBody>
          <a:bodyPr/>
          <a:lstStyle/>
          <a:p>
            <a:pPr>
              <a:buFont typeface="Wingdings" panose="05000000000000000000" pitchFamily="2" charset="2"/>
              <a:buChar char="l"/>
            </a:pPr>
            <a:r>
              <a:rPr lang="en-US" altLang="zh-CN" sz="2000" b="1" dirty="0"/>
              <a:t>A4</a:t>
            </a:r>
            <a:r>
              <a:rPr lang="en-US" altLang="zh-CN" sz="2000" dirty="0"/>
              <a:t> (</a:t>
            </a:r>
            <a:r>
              <a:rPr lang="en-US" altLang="zh-CN" sz="2000" b="1" dirty="0">
                <a:solidFill>
                  <a:srgbClr val="3366CC"/>
                </a:solidFill>
              </a:rPr>
              <a:t>secondary index, equality on </a:t>
            </a:r>
            <a:r>
              <a:rPr lang="en-US" altLang="zh-CN" sz="2000" b="1" dirty="0" err="1">
                <a:solidFill>
                  <a:srgbClr val="3366CC"/>
                </a:solidFill>
              </a:rPr>
              <a:t>nonkey</a:t>
            </a:r>
            <a:r>
              <a:rPr lang="en-US" altLang="zh-CN" sz="2000" dirty="0"/>
              <a:t>)</a:t>
            </a:r>
            <a:r>
              <a:rPr lang="en-US" altLang="zh-CN" sz="2000" i="1" dirty="0"/>
              <a:t>.</a:t>
            </a:r>
            <a:endParaRPr lang="en-US" altLang="zh-CN" sz="2000" dirty="0"/>
          </a:p>
          <a:p>
            <a:pPr lvl="1">
              <a:buFont typeface="Wingdings" panose="05000000000000000000" pitchFamily="2" charset="2"/>
              <a:buChar char="l"/>
            </a:pPr>
            <a:r>
              <a:rPr lang="en-US" altLang="zh-CN" sz="2000" dirty="0"/>
              <a:t>Retrieve a single record if the search-key is a candidate key</a:t>
            </a:r>
          </a:p>
          <a:p>
            <a:pPr lvl="2">
              <a:buFont typeface="Wingdings" panose="05000000000000000000" pitchFamily="2" charset="2"/>
              <a:buChar char="l"/>
            </a:pPr>
            <a:r>
              <a:rPr lang="en-US" altLang="zh-CN" sz="2000" i="1" dirty="0"/>
              <a:t>Cost = (h</a:t>
            </a:r>
            <a:r>
              <a:rPr lang="en-US" altLang="zh-CN" sz="2000" i="1" baseline="-25000" dirty="0"/>
              <a:t>i</a:t>
            </a:r>
            <a:r>
              <a:rPr lang="en-US" altLang="zh-CN" sz="2000" i="1" dirty="0"/>
              <a:t> </a:t>
            </a:r>
            <a:r>
              <a:rPr lang="en-US" altLang="zh-CN" sz="2000" dirty="0"/>
              <a:t>+ 1) * </a:t>
            </a:r>
            <a:r>
              <a:rPr lang="en-US" altLang="zh-CN" sz="2000" dirty="0">
                <a:sym typeface="Symbol" panose="05050102010706020507" pitchFamily="18" charset="2"/>
              </a:rPr>
              <a:t>(</a:t>
            </a:r>
            <a:r>
              <a:rPr lang="en-US" altLang="zh-CN" sz="2000" i="1" dirty="0" err="1">
                <a:sym typeface="Symbol" panose="05050102010706020507" pitchFamily="18" charset="2"/>
              </a:rPr>
              <a:t>t</a:t>
            </a:r>
            <a:r>
              <a:rPr lang="en-US" altLang="zh-CN" sz="2000" i="1" baseline="-25000" dirty="0" err="1">
                <a:sym typeface="Symbol" panose="05050102010706020507" pitchFamily="18" charset="2"/>
              </a:rPr>
              <a:t>T</a:t>
            </a:r>
            <a:r>
              <a:rPr lang="en-US" altLang="zh-CN" sz="2000" dirty="0">
                <a:sym typeface="Symbol" panose="05050102010706020507" pitchFamily="18" charset="2"/>
              </a:rPr>
              <a:t> + </a:t>
            </a:r>
            <a:r>
              <a:rPr lang="en-US" altLang="zh-CN" sz="2000" i="1" dirty="0" err="1">
                <a:sym typeface="Symbol" panose="05050102010706020507" pitchFamily="18" charset="2"/>
              </a:rPr>
              <a:t>t</a:t>
            </a:r>
            <a:r>
              <a:rPr lang="en-US" altLang="zh-CN" sz="2000" i="1" baseline="-25000" dirty="0" err="1">
                <a:sym typeface="Symbol" panose="05050102010706020507" pitchFamily="18" charset="2"/>
              </a:rPr>
              <a:t>S</a:t>
            </a:r>
            <a:r>
              <a:rPr lang="en-US" altLang="zh-CN" sz="2000" dirty="0">
                <a:sym typeface="Symbol" panose="05050102010706020507" pitchFamily="18" charset="2"/>
              </a:rPr>
              <a:t>)</a:t>
            </a:r>
            <a:endParaRPr lang="en-US" altLang="zh-CN" sz="2000" dirty="0"/>
          </a:p>
          <a:p>
            <a:pPr lvl="1">
              <a:buFont typeface="Wingdings" panose="05000000000000000000" pitchFamily="2" charset="2"/>
              <a:buChar char="l"/>
            </a:pPr>
            <a:r>
              <a:rPr lang="en-US" altLang="zh-CN" sz="2000" dirty="0"/>
              <a:t>Retrieve multiple records if search-key is not a candidate key</a:t>
            </a:r>
          </a:p>
          <a:p>
            <a:pPr lvl="2">
              <a:buFont typeface="Wingdings" panose="05000000000000000000" pitchFamily="2" charset="2"/>
              <a:buChar char="l"/>
            </a:pPr>
            <a:r>
              <a:rPr lang="en-US" altLang="zh-CN" sz="2000" dirty="0"/>
              <a:t>each of </a:t>
            </a:r>
            <a:r>
              <a:rPr lang="en-US" altLang="zh-CN" sz="2000" i="1" dirty="0"/>
              <a:t>n</a:t>
            </a:r>
            <a:r>
              <a:rPr lang="en-US" altLang="zh-CN" sz="2000" dirty="0"/>
              <a:t> matching records may be on a different block  </a:t>
            </a:r>
          </a:p>
          <a:p>
            <a:pPr lvl="2">
              <a:buFont typeface="Wingdings" panose="05000000000000000000" pitchFamily="2" charset="2"/>
              <a:buChar char="l"/>
            </a:pPr>
            <a:r>
              <a:rPr lang="en-US" altLang="zh-CN" sz="2000" dirty="0"/>
              <a:t>Cost =  (</a:t>
            </a:r>
            <a:r>
              <a:rPr lang="en-US" altLang="zh-CN" sz="2000" i="1" dirty="0"/>
              <a:t>h</a:t>
            </a:r>
            <a:r>
              <a:rPr lang="en-US" altLang="zh-CN" sz="2000" i="1" baseline="-25000" dirty="0"/>
              <a:t>i</a:t>
            </a:r>
            <a:r>
              <a:rPr lang="en-US" altLang="zh-CN" sz="2000" i="1" dirty="0"/>
              <a:t> </a:t>
            </a:r>
            <a:r>
              <a:rPr lang="en-US" altLang="zh-CN" sz="2000" dirty="0"/>
              <a:t>+ </a:t>
            </a:r>
            <a:r>
              <a:rPr lang="en-US" altLang="zh-CN" sz="2000" i="1" dirty="0"/>
              <a:t>n) * </a:t>
            </a:r>
            <a:r>
              <a:rPr lang="en-US" altLang="zh-CN" sz="2000" dirty="0">
                <a:sym typeface="Symbol" panose="05050102010706020507" pitchFamily="18" charset="2"/>
              </a:rPr>
              <a:t>(</a:t>
            </a:r>
            <a:r>
              <a:rPr lang="en-US" altLang="zh-CN" sz="2000" i="1" dirty="0" err="1">
                <a:sym typeface="Symbol" panose="05050102010706020507" pitchFamily="18" charset="2"/>
              </a:rPr>
              <a:t>t</a:t>
            </a:r>
            <a:r>
              <a:rPr lang="en-US" altLang="zh-CN" sz="2000" i="1" baseline="-25000" dirty="0" err="1">
                <a:sym typeface="Symbol" panose="05050102010706020507" pitchFamily="18" charset="2"/>
              </a:rPr>
              <a:t>T</a:t>
            </a:r>
            <a:r>
              <a:rPr lang="en-US" altLang="zh-CN" sz="2000" dirty="0">
                <a:sym typeface="Symbol" panose="05050102010706020507" pitchFamily="18" charset="2"/>
              </a:rPr>
              <a:t> + </a:t>
            </a:r>
            <a:r>
              <a:rPr lang="en-US" altLang="zh-CN" sz="2000" i="1" dirty="0" err="1">
                <a:sym typeface="Symbol" panose="05050102010706020507" pitchFamily="18" charset="2"/>
              </a:rPr>
              <a:t>t</a:t>
            </a:r>
            <a:r>
              <a:rPr lang="en-US" altLang="zh-CN" sz="2000" i="1" baseline="-25000" dirty="0" err="1">
                <a:sym typeface="Symbol" panose="05050102010706020507" pitchFamily="18" charset="2"/>
              </a:rPr>
              <a:t>S</a:t>
            </a:r>
            <a:r>
              <a:rPr lang="en-US" altLang="zh-CN" sz="2000" dirty="0">
                <a:sym typeface="Symbol" panose="05050102010706020507" pitchFamily="18" charset="2"/>
              </a:rPr>
              <a:t>)</a:t>
            </a:r>
            <a:r>
              <a:rPr lang="en-US" altLang="zh-CN" sz="2000" i="1" dirty="0"/>
              <a:t> </a:t>
            </a:r>
          </a:p>
          <a:p>
            <a:pPr lvl="3">
              <a:buFont typeface="Wingdings" panose="05000000000000000000" pitchFamily="2" charset="2"/>
              <a:buChar char="l"/>
            </a:pPr>
            <a:r>
              <a:rPr lang="en-US" altLang="zh-CN" sz="2000" dirty="0"/>
              <a:t>Can be very expensive!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6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64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64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64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64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64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9BD09037-3105-4204-AEA7-6B53682416FF}"/>
              </a:ext>
            </a:extLst>
          </p:cNvPr>
          <p:cNvSpPr>
            <a:spLocks noGrp="1" noChangeArrowheads="1"/>
          </p:cNvSpPr>
          <p:nvPr>
            <p:ph type="title"/>
          </p:nvPr>
        </p:nvSpPr>
        <p:spPr>
          <a:xfrm>
            <a:off x="513168" y="50800"/>
            <a:ext cx="8769055" cy="609600"/>
          </a:xfrm>
        </p:spPr>
        <p:txBody>
          <a:bodyPr/>
          <a:lstStyle/>
          <a:p>
            <a:pPr>
              <a:defRPr/>
            </a:pPr>
            <a:r>
              <a:rPr lang="zh-CN" altLang="en-US" sz="2800" dirty="0">
                <a:effectLst>
                  <a:outerShdw blurRad="38100" dist="38100" dir="2700000" algn="tl">
                    <a:srgbClr val="C0C0C0"/>
                  </a:outerShdw>
                </a:effectLst>
                <a:ea typeface="ＭＳ Ｐゴシック" pitchFamily="34" charset="-128"/>
              </a:rPr>
              <a:t>涉及比较的选择 </a:t>
            </a:r>
            <a:r>
              <a:rPr lang="en-US" altLang="zh-CN" sz="2800" dirty="0">
                <a:effectLst>
                  <a:outerShdw blurRad="38100" dist="38100" dir="2700000" algn="tl">
                    <a:srgbClr val="C0C0C0"/>
                  </a:outerShdw>
                </a:effectLst>
                <a:ea typeface="ＭＳ Ｐゴシック" pitchFamily="34" charset="-128"/>
              </a:rPr>
              <a:t>Selections Involving Comparisons</a:t>
            </a:r>
          </a:p>
        </p:txBody>
      </p:sp>
      <p:sp>
        <p:nvSpPr>
          <p:cNvPr id="318467" name="Rectangle 3">
            <a:extLst>
              <a:ext uri="{FF2B5EF4-FFF2-40B4-BE49-F238E27FC236}">
                <a16:creationId xmlns:a16="http://schemas.microsoft.com/office/drawing/2014/main" id="{4FAC04DE-9C41-47C3-911F-6CD26B8C09C2}"/>
              </a:ext>
            </a:extLst>
          </p:cNvPr>
          <p:cNvSpPr>
            <a:spLocks noGrp="1" noChangeArrowheads="1"/>
          </p:cNvSpPr>
          <p:nvPr>
            <p:ph type="body" idx="1"/>
          </p:nvPr>
        </p:nvSpPr>
        <p:spPr>
          <a:xfrm>
            <a:off x="295275" y="906648"/>
            <a:ext cx="8553450" cy="5216525"/>
          </a:xfrm>
        </p:spPr>
        <p:txBody>
          <a:bodyPr/>
          <a:lstStyle/>
          <a:p>
            <a:pPr marL="0" indent="0">
              <a:lnSpc>
                <a:spcPct val="90000"/>
              </a:lnSpc>
              <a:buNone/>
            </a:pPr>
            <a:r>
              <a:rPr kumimoji="0" lang="zh-CN" altLang="en-US" sz="2000" dirty="0"/>
              <a:t>形如</a:t>
            </a:r>
            <a:r>
              <a:rPr kumimoji="0" lang="en-US" altLang="zh-CN" sz="2000" dirty="0"/>
              <a:t> </a:t>
            </a:r>
            <a:r>
              <a:rPr kumimoji="0" lang="en-US" altLang="zh-CN" sz="2000" dirty="0">
                <a:sym typeface="Symbol" panose="05050102010706020507" pitchFamily="18" charset="2"/>
              </a:rPr>
              <a:t></a:t>
            </a:r>
            <a:r>
              <a:rPr kumimoji="0" lang="en-US" altLang="zh-CN" sz="2000" i="1" baseline="-25000" dirty="0">
                <a:sym typeface="Symbol" panose="05050102010706020507" pitchFamily="18" charset="2"/>
              </a:rPr>
              <a:t>A</a:t>
            </a:r>
            <a:r>
              <a:rPr kumimoji="0" lang="en-US" altLang="zh-CN" sz="2000" baseline="-25000" dirty="0">
                <a:sym typeface="Symbol" panose="05050102010706020507" pitchFamily="18" charset="2"/>
              </a:rPr>
              <a:t></a:t>
            </a:r>
            <a:r>
              <a:rPr kumimoji="0" lang="en-US" altLang="zh-CN" sz="2000" i="1" baseline="-25000" dirty="0">
                <a:sym typeface="Symbol" panose="05050102010706020507" pitchFamily="18" charset="2"/>
              </a:rPr>
              <a:t>V </a:t>
            </a:r>
            <a:r>
              <a:rPr kumimoji="0" lang="en-US" altLang="zh-CN" sz="2000" dirty="0">
                <a:sym typeface="Symbol" panose="05050102010706020507" pitchFamily="18" charset="2"/>
              </a:rPr>
              <a:t>(</a:t>
            </a:r>
            <a:r>
              <a:rPr kumimoji="0" lang="en-US" altLang="zh-CN" sz="2000" i="1" dirty="0">
                <a:sym typeface="Symbol" panose="05050102010706020507" pitchFamily="18" charset="2"/>
              </a:rPr>
              <a:t>r</a:t>
            </a:r>
            <a:r>
              <a:rPr kumimoji="0" lang="en-US" altLang="zh-CN" sz="2000" dirty="0">
                <a:sym typeface="Symbol" panose="05050102010706020507" pitchFamily="18" charset="2"/>
              </a:rPr>
              <a:t>) or </a:t>
            </a:r>
            <a:r>
              <a:rPr kumimoji="0" lang="en-US" altLang="zh-CN" sz="2000" i="1" baseline="-25000" dirty="0">
                <a:sym typeface="Symbol" panose="05050102010706020507" pitchFamily="18" charset="2"/>
              </a:rPr>
              <a:t>A </a:t>
            </a:r>
            <a:r>
              <a:rPr kumimoji="0" lang="en-US" altLang="zh-CN" sz="2000" baseline="-25000" dirty="0">
                <a:sym typeface="Symbol" panose="05050102010706020507" pitchFamily="18" charset="2"/>
              </a:rPr>
              <a:t> </a:t>
            </a:r>
            <a:r>
              <a:rPr kumimoji="0" lang="en-US" altLang="zh-CN" sz="2000" i="1" baseline="-25000" dirty="0">
                <a:sym typeface="Symbol" panose="05050102010706020507" pitchFamily="18" charset="2"/>
              </a:rPr>
              <a:t>V</a:t>
            </a:r>
            <a:r>
              <a:rPr kumimoji="0" lang="en-US" altLang="zh-CN" sz="2000" dirty="0">
                <a:sym typeface="Symbol" panose="05050102010706020507" pitchFamily="18" charset="2"/>
              </a:rPr>
              <a:t>(</a:t>
            </a:r>
            <a:r>
              <a:rPr kumimoji="0" lang="en-US" altLang="zh-CN" sz="2000" i="1" dirty="0">
                <a:sym typeface="Symbol" panose="05050102010706020507" pitchFamily="18" charset="2"/>
              </a:rPr>
              <a:t>r</a:t>
            </a:r>
            <a:r>
              <a:rPr kumimoji="0" lang="en-US" altLang="zh-CN" sz="2000" dirty="0">
                <a:sym typeface="Symbol" panose="05050102010706020507" pitchFamily="18" charset="2"/>
              </a:rPr>
              <a:t>) </a:t>
            </a:r>
            <a:r>
              <a:rPr kumimoji="0" lang="zh-CN" altLang="en-US" sz="2000" dirty="0">
                <a:sym typeface="Symbol" panose="05050102010706020507" pitchFamily="18" charset="2"/>
              </a:rPr>
              <a:t>的选择，可以使用</a:t>
            </a:r>
            <a:endParaRPr kumimoji="0" lang="en-US" altLang="zh-CN" sz="2000" dirty="0">
              <a:sym typeface="Symbol" panose="05050102010706020507" pitchFamily="18" charset="2"/>
            </a:endParaRPr>
          </a:p>
          <a:p>
            <a:pPr>
              <a:lnSpc>
                <a:spcPct val="90000"/>
              </a:lnSpc>
              <a:buFont typeface="Wingdings" panose="05000000000000000000" pitchFamily="2" charset="2"/>
              <a:buChar char="n"/>
            </a:pPr>
            <a:r>
              <a:rPr kumimoji="0" lang="zh-CN" altLang="en-US" sz="2200" dirty="0">
                <a:sym typeface="Symbol" panose="05050102010706020507" pitchFamily="18" charset="2"/>
              </a:rPr>
              <a:t>文件线性搜索</a:t>
            </a:r>
            <a:endParaRPr kumimoji="0" lang="en-US" altLang="zh-CN" sz="2200" dirty="0">
              <a:sym typeface="Symbol" panose="05050102010706020507" pitchFamily="18" charset="2"/>
            </a:endParaRPr>
          </a:p>
          <a:p>
            <a:pPr>
              <a:lnSpc>
                <a:spcPct val="90000"/>
              </a:lnSpc>
              <a:buFont typeface="Wingdings" panose="05000000000000000000" pitchFamily="2" charset="2"/>
              <a:buChar char="n"/>
            </a:pPr>
            <a:r>
              <a:rPr kumimoji="0" lang="zh-CN" altLang="en-US" sz="2200" dirty="0">
                <a:sym typeface="Symbol" panose="05050102010706020507" pitchFamily="18" charset="2"/>
              </a:rPr>
              <a:t>或</a:t>
            </a:r>
            <a:r>
              <a:rPr kumimoji="0" lang="en-US" altLang="zh-CN" sz="2200" dirty="0">
                <a:sym typeface="Symbol" panose="05050102010706020507" pitchFamily="18" charset="2"/>
              </a:rPr>
              <a:t> </a:t>
            </a:r>
            <a:r>
              <a:rPr kumimoji="0" lang="zh-CN" altLang="en-US" sz="2200" dirty="0">
                <a:sym typeface="Symbol" panose="05050102010706020507" pitchFamily="18" charset="2"/>
              </a:rPr>
              <a:t>按以下方法之一使用索引来实现选择运算</a:t>
            </a:r>
            <a:r>
              <a:rPr kumimoji="0" lang="en-US" altLang="zh-CN" sz="2200" dirty="0">
                <a:sym typeface="Symbol" panose="05050102010706020507" pitchFamily="18" charset="2"/>
              </a:rPr>
              <a:t>:</a:t>
            </a:r>
          </a:p>
          <a:p>
            <a:pPr>
              <a:lnSpc>
                <a:spcPct val="90000"/>
              </a:lnSpc>
              <a:buFont typeface="Wingdings" panose="05000000000000000000" pitchFamily="2" charset="2"/>
              <a:buChar char="l"/>
            </a:pPr>
            <a:r>
              <a:rPr lang="en-US" altLang="zh-CN" sz="2000" b="1" dirty="0"/>
              <a:t>A5</a:t>
            </a:r>
            <a:r>
              <a:rPr lang="en-US" altLang="zh-CN" sz="2000" dirty="0"/>
              <a:t> (</a:t>
            </a:r>
            <a:r>
              <a:rPr lang="en-US" altLang="zh-CN" sz="2000" b="1" dirty="0">
                <a:solidFill>
                  <a:srgbClr val="3366CC"/>
                </a:solidFill>
              </a:rPr>
              <a:t>primary index, comparison</a:t>
            </a:r>
            <a:r>
              <a:rPr lang="en-US" altLang="zh-CN" sz="2000" dirty="0"/>
              <a:t>)</a:t>
            </a:r>
            <a:r>
              <a:rPr lang="en-US" altLang="zh-CN" sz="2000" i="1" dirty="0"/>
              <a:t>.</a:t>
            </a:r>
            <a:r>
              <a:rPr lang="en-US" altLang="zh-CN" sz="2000" dirty="0"/>
              <a:t> (Relation is sorted on A)</a:t>
            </a:r>
            <a:endParaRPr lang="en-US" altLang="zh-CN" sz="2000" i="1" dirty="0"/>
          </a:p>
          <a:p>
            <a:pPr lvl="2">
              <a:lnSpc>
                <a:spcPct val="90000"/>
              </a:lnSpc>
              <a:buFont typeface="Wingdings" panose="05000000000000000000" pitchFamily="2" charset="2"/>
              <a:buChar char="l"/>
            </a:pPr>
            <a:r>
              <a:rPr lang="en-US" altLang="zh-CN" sz="2000" dirty="0"/>
              <a:t>For </a:t>
            </a:r>
            <a:r>
              <a:rPr kumimoji="0" lang="en-US" altLang="zh-CN" sz="2000" i="1" dirty="0">
                <a:sym typeface="Symbol" panose="05050102010706020507" pitchFamily="18" charset="2"/>
              </a:rPr>
              <a:t></a:t>
            </a:r>
            <a:r>
              <a:rPr kumimoji="0" lang="en-US" altLang="zh-CN" sz="2000" i="1" baseline="-25000" dirty="0">
                <a:sym typeface="Symbol" panose="05050102010706020507" pitchFamily="18" charset="2"/>
              </a:rPr>
              <a:t>A  V</a:t>
            </a:r>
            <a:r>
              <a:rPr kumimoji="0" lang="en-US" altLang="zh-CN" sz="2000" i="1" dirty="0">
                <a:sym typeface="Symbol" panose="05050102010706020507" pitchFamily="18" charset="2"/>
              </a:rPr>
              <a:t>(r)</a:t>
            </a:r>
            <a:r>
              <a:rPr kumimoji="0" lang="en-US" altLang="zh-CN" sz="2000" dirty="0">
                <a:sym typeface="Symbol" panose="05050102010706020507" pitchFamily="18" charset="2"/>
              </a:rPr>
              <a:t>  use index to find first tuple </a:t>
            </a:r>
            <a:r>
              <a:rPr kumimoji="0" lang="en-US" altLang="zh-CN" sz="2000" i="1" dirty="0">
                <a:sym typeface="Symbol" panose="05050102010706020507" pitchFamily="18" charset="2"/>
              </a:rPr>
              <a:t> v</a:t>
            </a:r>
            <a:r>
              <a:rPr kumimoji="0" lang="en-US" altLang="zh-CN" sz="2000" dirty="0">
                <a:sym typeface="Symbol" panose="05050102010706020507" pitchFamily="18" charset="2"/>
              </a:rPr>
              <a:t>  and scan relation sequentially  from there</a:t>
            </a:r>
          </a:p>
          <a:p>
            <a:pPr lvl="2">
              <a:lnSpc>
                <a:spcPct val="90000"/>
              </a:lnSpc>
              <a:buFont typeface="Wingdings" panose="05000000000000000000" pitchFamily="2" charset="2"/>
              <a:buChar char="l"/>
            </a:pPr>
            <a:r>
              <a:rPr kumimoji="0" lang="en-US" altLang="zh-CN" sz="2000" dirty="0">
                <a:sym typeface="Symbol" panose="05050102010706020507" pitchFamily="18" charset="2"/>
              </a:rPr>
              <a:t>For </a:t>
            </a:r>
            <a:r>
              <a:rPr kumimoji="0" lang="en-US" altLang="zh-CN" sz="2000" i="1" baseline="-25000" dirty="0">
                <a:sym typeface="Symbol" panose="05050102010706020507" pitchFamily="18" charset="2"/>
              </a:rPr>
              <a:t>A</a:t>
            </a:r>
            <a:r>
              <a:rPr kumimoji="0" lang="en-US" altLang="zh-CN" sz="2000" baseline="-25000" dirty="0">
                <a:sym typeface="Symbol" panose="05050102010706020507" pitchFamily="18" charset="2"/>
              </a:rPr>
              <a:t></a:t>
            </a:r>
            <a:r>
              <a:rPr kumimoji="0" lang="en-US" altLang="zh-CN" sz="2000" i="1" baseline="-25000" dirty="0">
                <a:sym typeface="Symbol" panose="05050102010706020507" pitchFamily="18" charset="2"/>
              </a:rPr>
              <a:t>V </a:t>
            </a:r>
            <a:r>
              <a:rPr kumimoji="0" lang="en-US" altLang="zh-CN" sz="2000" dirty="0">
                <a:sym typeface="Symbol" panose="05050102010706020507" pitchFamily="18" charset="2"/>
              </a:rPr>
              <a:t>(</a:t>
            </a:r>
            <a:r>
              <a:rPr kumimoji="0" lang="en-US" altLang="zh-CN" sz="2000" i="1" dirty="0">
                <a:sym typeface="Symbol" panose="05050102010706020507" pitchFamily="18" charset="2"/>
              </a:rPr>
              <a:t>r</a:t>
            </a:r>
            <a:r>
              <a:rPr kumimoji="0" lang="en-US" altLang="zh-CN" sz="2000" dirty="0">
                <a:sym typeface="Symbol" panose="05050102010706020507" pitchFamily="18" charset="2"/>
              </a:rPr>
              <a:t>) just scan relation sequentially till first tuple &gt; </a:t>
            </a:r>
            <a:r>
              <a:rPr kumimoji="0" lang="en-US" altLang="zh-CN" sz="2000" i="1" dirty="0">
                <a:sym typeface="Symbol" panose="05050102010706020507" pitchFamily="18" charset="2"/>
              </a:rPr>
              <a:t>v; </a:t>
            </a:r>
            <a:r>
              <a:rPr kumimoji="0" lang="en-US" altLang="zh-CN" sz="2000" dirty="0">
                <a:sym typeface="Symbol" panose="05050102010706020507" pitchFamily="18" charset="2"/>
              </a:rPr>
              <a:t>do not use index</a:t>
            </a:r>
            <a:endParaRPr lang="en-US" altLang="zh-CN" sz="2000" dirty="0"/>
          </a:p>
          <a:p>
            <a:pPr>
              <a:lnSpc>
                <a:spcPct val="90000"/>
              </a:lnSpc>
              <a:buFont typeface="Wingdings" panose="05000000000000000000" pitchFamily="2" charset="2"/>
              <a:buChar char="l"/>
            </a:pPr>
            <a:r>
              <a:rPr lang="en-US" altLang="zh-CN" sz="2000" b="1" dirty="0"/>
              <a:t>A6</a:t>
            </a:r>
            <a:r>
              <a:rPr lang="en-US" altLang="zh-CN" sz="2000" dirty="0"/>
              <a:t> (</a:t>
            </a:r>
            <a:r>
              <a:rPr lang="en-US" altLang="zh-CN" sz="2000" b="1" dirty="0">
                <a:solidFill>
                  <a:srgbClr val="3366CC"/>
                </a:solidFill>
              </a:rPr>
              <a:t>secondary index, comparison</a:t>
            </a:r>
            <a:r>
              <a:rPr lang="en-US" altLang="zh-CN" sz="2000" dirty="0"/>
              <a:t>). </a:t>
            </a:r>
          </a:p>
          <a:p>
            <a:pPr lvl="2">
              <a:lnSpc>
                <a:spcPct val="90000"/>
              </a:lnSpc>
              <a:buFont typeface="Wingdings" panose="05000000000000000000" pitchFamily="2" charset="2"/>
              <a:buChar char="l"/>
            </a:pPr>
            <a:r>
              <a:rPr lang="en-US" altLang="zh-CN" sz="2000" dirty="0"/>
              <a:t>For </a:t>
            </a:r>
            <a:r>
              <a:rPr kumimoji="0" lang="en-US" altLang="zh-CN" sz="2000" i="1" dirty="0">
                <a:sym typeface="Symbol" panose="05050102010706020507" pitchFamily="18" charset="2"/>
              </a:rPr>
              <a:t></a:t>
            </a:r>
            <a:r>
              <a:rPr kumimoji="0" lang="en-US" altLang="zh-CN" sz="2000" i="1" baseline="-25000" dirty="0">
                <a:sym typeface="Symbol" panose="05050102010706020507" pitchFamily="18" charset="2"/>
              </a:rPr>
              <a:t>A  V</a:t>
            </a:r>
            <a:r>
              <a:rPr kumimoji="0" lang="en-US" altLang="zh-CN" sz="2000" i="1" dirty="0">
                <a:sym typeface="Symbol" panose="05050102010706020507" pitchFamily="18" charset="2"/>
              </a:rPr>
              <a:t>(r)</a:t>
            </a:r>
            <a:r>
              <a:rPr kumimoji="0" lang="en-US" altLang="zh-CN" sz="2000" dirty="0">
                <a:sym typeface="Symbol" panose="05050102010706020507" pitchFamily="18" charset="2"/>
              </a:rPr>
              <a:t>  use index to find first index entry </a:t>
            </a:r>
            <a:r>
              <a:rPr kumimoji="0" lang="en-US" altLang="zh-CN" sz="2000" i="1" dirty="0">
                <a:sym typeface="Symbol" panose="05050102010706020507" pitchFamily="18" charset="2"/>
              </a:rPr>
              <a:t> v</a:t>
            </a:r>
            <a:r>
              <a:rPr kumimoji="0" lang="en-US" altLang="zh-CN" sz="2000" dirty="0">
                <a:sym typeface="Symbol" panose="05050102010706020507" pitchFamily="18" charset="2"/>
              </a:rPr>
              <a:t> and scan index sequentially  from there, to find pointers to records.</a:t>
            </a:r>
          </a:p>
          <a:p>
            <a:pPr lvl="2">
              <a:lnSpc>
                <a:spcPct val="90000"/>
              </a:lnSpc>
              <a:buFont typeface="Wingdings" panose="05000000000000000000" pitchFamily="2" charset="2"/>
              <a:buChar char="l"/>
            </a:pPr>
            <a:r>
              <a:rPr kumimoji="0" lang="en-US" altLang="zh-CN" sz="2000" dirty="0">
                <a:sym typeface="Symbol" panose="05050102010706020507" pitchFamily="18" charset="2"/>
              </a:rPr>
              <a:t>For </a:t>
            </a:r>
            <a:r>
              <a:rPr kumimoji="0" lang="en-US" altLang="zh-CN" sz="2000" i="1" baseline="-25000" dirty="0">
                <a:sym typeface="Symbol" panose="05050102010706020507" pitchFamily="18" charset="2"/>
              </a:rPr>
              <a:t>A</a:t>
            </a:r>
            <a:r>
              <a:rPr kumimoji="0" lang="en-US" altLang="zh-CN" sz="2000" baseline="-25000" dirty="0">
                <a:sym typeface="Symbol" panose="05050102010706020507" pitchFamily="18" charset="2"/>
              </a:rPr>
              <a:t></a:t>
            </a:r>
            <a:r>
              <a:rPr kumimoji="0" lang="en-US" altLang="zh-CN" sz="2000" i="1" baseline="-25000" dirty="0">
                <a:sym typeface="Symbol" panose="05050102010706020507" pitchFamily="18" charset="2"/>
              </a:rPr>
              <a:t>V </a:t>
            </a:r>
            <a:r>
              <a:rPr kumimoji="0" lang="en-US" altLang="zh-CN" sz="2000" dirty="0">
                <a:sym typeface="Symbol" panose="05050102010706020507" pitchFamily="18" charset="2"/>
              </a:rPr>
              <a:t>(</a:t>
            </a:r>
            <a:r>
              <a:rPr kumimoji="0" lang="en-US" altLang="zh-CN" sz="2000" i="1" dirty="0">
                <a:sym typeface="Symbol" panose="05050102010706020507" pitchFamily="18" charset="2"/>
              </a:rPr>
              <a:t>r</a:t>
            </a:r>
            <a:r>
              <a:rPr kumimoji="0" lang="en-US" altLang="zh-CN" sz="2000" dirty="0">
                <a:sym typeface="Symbol" panose="05050102010706020507" pitchFamily="18" charset="2"/>
              </a:rPr>
              <a:t>) just scan leaf pages of index finding pointers to records, till first entry &gt; </a:t>
            </a:r>
            <a:r>
              <a:rPr kumimoji="0" lang="en-US" altLang="zh-CN" sz="2000" i="1" dirty="0">
                <a:sym typeface="Symbol" panose="05050102010706020507" pitchFamily="18" charset="2"/>
              </a:rPr>
              <a:t>v</a:t>
            </a:r>
            <a:endParaRPr lang="en-US" altLang="zh-CN" sz="2000" i="1" dirty="0"/>
          </a:p>
          <a:p>
            <a:pPr lvl="2">
              <a:lnSpc>
                <a:spcPct val="90000"/>
              </a:lnSpc>
              <a:buFont typeface="Wingdings" panose="05000000000000000000" pitchFamily="2" charset="2"/>
              <a:buChar char="l"/>
            </a:pPr>
            <a:r>
              <a:rPr kumimoji="0" lang="en-US" altLang="zh-CN" sz="2000" dirty="0">
                <a:sym typeface="Symbol" panose="05050102010706020507" pitchFamily="18" charset="2"/>
              </a:rPr>
              <a:t>In either case, retrieve records that are pointed to</a:t>
            </a:r>
          </a:p>
          <a:p>
            <a:pPr lvl="3">
              <a:lnSpc>
                <a:spcPct val="90000"/>
              </a:lnSpc>
              <a:buFont typeface="Wingdings" panose="05000000000000000000" pitchFamily="2" charset="2"/>
              <a:buChar char="l"/>
            </a:pPr>
            <a:r>
              <a:rPr kumimoji="0" lang="en-US" altLang="zh-CN" sz="2000" dirty="0">
                <a:sym typeface="Symbol" panose="05050102010706020507" pitchFamily="18" charset="2"/>
              </a:rPr>
              <a:t>requires an I/O for each record</a:t>
            </a:r>
          </a:p>
          <a:p>
            <a:pPr lvl="3">
              <a:lnSpc>
                <a:spcPct val="90000"/>
              </a:lnSpc>
              <a:buFont typeface="Wingdings" panose="05000000000000000000" pitchFamily="2" charset="2"/>
              <a:buChar char="l"/>
            </a:pPr>
            <a:r>
              <a:rPr lang="en-US" altLang="zh-CN" sz="2000" dirty="0"/>
              <a:t> Linear file scan may be cheaper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8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84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84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846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84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84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84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846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84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84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722FCACF-04C8-4C42-8A80-4E13B4E4354D}"/>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Implementation of Complex Selections</a:t>
            </a:r>
          </a:p>
        </p:txBody>
      </p:sp>
      <p:sp>
        <p:nvSpPr>
          <p:cNvPr id="319491" name="Rectangle 3">
            <a:extLst>
              <a:ext uri="{FF2B5EF4-FFF2-40B4-BE49-F238E27FC236}">
                <a16:creationId xmlns:a16="http://schemas.microsoft.com/office/drawing/2014/main" id="{756DFA21-BC81-47DE-82B5-7A1FF9331353}"/>
              </a:ext>
            </a:extLst>
          </p:cNvPr>
          <p:cNvSpPr>
            <a:spLocks noGrp="1" noChangeArrowheads="1"/>
          </p:cNvSpPr>
          <p:nvPr>
            <p:ph type="body" idx="1"/>
          </p:nvPr>
        </p:nvSpPr>
        <p:spPr>
          <a:xfrm>
            <a:off x="449263" y="914400"/>
            <a:ext cx="8396287" cy="5029200"/>
          </a:xfrm>
        </p:spPr>
        <p:txBody>
          <a:bodyPr/>
          <a:lstStyle/>
          <a:p>
            <a:pPr>
              <a:buFont typeface="Wingdings" panose="05000000000000000000" pitchFamily="2" charset="2"/>
              <a:buChar char="l"/>
              <a:tabLst>
                <a:tab pos="2338388" algn="l"/>
              </a:tabLst>
            </a:pPr>
            <a:r>
              <a:rPr lang="en-US" altLang="zh-CN" sz="2000" b="1" dirty="0">
                <a:sym typeface="Greek Symbols"/>
              </a:rPr>
              <a:t>Conjunction:  </a:t>
            </a:r>
            <a:r>
              <a:rPr lang="en-US" altLang="zh-CN" sz="2400" dirty="0">
                <a:sym typeface="Symbol" panose="05050102010706020507" pitchFamily="18" charset="2"/>
              </a:rPr>
              <a:t></a:t>
            </a:r>
            <a:r>
              <a:rPr lang="en-US" altLang="zh-CN" sz="2400" baseline="-25000" dirty="0">
                <a:sym typeface="Symbol" panose="05050102010706020507" pitchFamily="18" charset="2"/>
              </a:rPr>
              <a:t></a:t>
            </a:r>
            <a:r>
              <a:rPr lang="en-US" altLang="zh-CN" sz="2400" baseline="-25000" dirty="0">
                <a:sym typeface="Greek Symbols"/>
              </a:rPr>
              <a:t>1</a:t>
            </a:r>
            <a:r>
              <a:rPr lang="en-US" altLang="zh-CN" sz="2400" dirty="0">
                <a:sym typeface="Symbol" panose="05050102010706020507" pitchFamily="18" charset="2"/>
              </a:rPr>
              <a:t> </a:t>
            </a:r>
            <a:r>
              <a:rPr lang="en-US" altLang="zh-CN" sz="2400" baseline="-25000" dirty="0">
                <a:sym typeface="Symbol" panose="05050102010706020507" pitchFamily="18" charset="2"/>
              </a:rPr>
              <a:t></a:t>
            </a:r>
            <a:r>
              <a:rPr lang="en-US" altLang="zh-CN" sz="2400" baseline="-25000" dirty="0">
                <a:sym typeface="Greek Symbols"/>
              </a:rPr>
              <a:t>2</a:t>
            </a:r>
            <a:r>
              <a:rPr lang="en-US" altLang="zh-CN" sz="2400" dirty="0">
                <a:sym typeface="Symbol" panose="05050102010706020507" pitchFamily="18" charset="2"/>
              </a:rPr>
              <a:t>. . . </a:t>
            </a:r>
            <a:r>
              <a:rPr lang="en-US" altLang="zh-CN" sz="2400" baseline="-25000" dirty="0">
                <a:sym typeface="Symbol" panose="05050102010706020507" pitchFamily="18" charset="2"/>
              </a:rPr>
              <a:t></a:t>
            </a:r>
            <a:r>
              <a:rPr lang="en-US" altLang="zh-CN" sz="2400" i="1" baseline="-25000" dirty="0">
                <a:sym typeface="Greek Symbols"/>
              </a:rPr>
              <a:t>n</a:t>
            </a:r>
            <a:r>
              <a:rPr lang="en-US" altLang="zh-CN" sz="2400" dirty="0">
                <a:sym typeface="Symbol" panose="05050102010706020507" pitchFamily="18" charset="2"/>
              </a:rPr>
              <a:t>(</a:t>
            </a:r>
            <a:r>
              <a:rPr lang="en-US" altLang="zh-CN" sz="2400" i="1" dirty="0">
                <a:sym typeface="Symbol" panose="05050102010706020507" pitchFamily="18" charset="2"/>
              </a:rPr>
              <a:t>r)</a:t>
            </a:r>
            <a:r>
              <a:rPr lang="en-US" altLang="zh-CN" sz="2000" i="1" dirty="0">
                <a:sym typeface="Symbol" panose="05050102010706020507" pitchFamily="18" charset="2"/>
              </a:rPr>
              <a:t>  </a:t>
            </a:r>
          </a:p>
          <a:p>
            <a:pPr>
              <a:buFont typeface="Wingdings" panose="05000000000000000000" pitchFamily="2" charset="2"/>
              <a:buChar char="l"/>
              <a:tabLst>
                <a:tab pos="2338388" algn="l"/>
              </a:tabLst>
            </a:pPr>
            <a:r>
              <a:rPr lang="en-US" altLang="zh-CN" sz="2000" b="1" dirty="0"/>
              <a:t>A7</a:t>
            </a:r>
            <a:r>
              <a:rPr lang="en-US" altLang="zh-CN" sz="2000" dirty="0"/>
              <a:t> (</a:t>
            </a:r>
            <a:r>
              <a:rPr lang="en-US" altLang="zh-CN" sz="2000" b="1" dirty="0">
                <a:solidFill>
                  <a:srgbClr val="3366CC"/>
                </a:solidFill>
              </a:rPr>
              <a:t>conjunctive selection using one index</a:t>
            </a:r>
            <a:r>
              <a:rPr lang="en-US" altLang="zh-CN" sz="2000" dirty="0"/>
              <a:t>).</a:t>
            </a:r>
            <a:r>
              <a:rPr lang="en-US" altLang="zh-CN" sz="2000" i="1" dirty="0"/>
              <a:t>  </a:t>
            </a:r>
          </a:p>
          <a:p>
            <a:pPr lvl="1">
              <a:buFont typeface="Wingdings" panose="05000000000000000000" pitchFamily="2" charset="2"/>
              <a:buChar char="l"/>
              <a:tabLst>
                <a:tab pos="2338388" algn="l"/>
              </a:tabLst>
            </a:pPr>
            <a:r>
              <a:rPr lang="en-US" altLang="zh-CN" sz="2000" dirty="0"/>
              <a:t>Select a combination of </a:t>
            </a:r>
            <a:r>
              <a:rPr lang="en-US" altLang="zh-CN" sz="2000" dirty="0">
                <a:sym typeface="Symbol" panose="05050102010706020507" pitchFamily="18" charset="2"/>
              </a:rPr>
              <a:t></a:t>
            </a:r>
            <a:r>
              <a:rPr lang="en-US" altLang="zh-CN" sz="2000" i="1" baseline="-25000" dirty="0" err="1">
                <a:sym typeface="Greek Symbols"/>
              </a:rPr>
              <a:t>i</a:t>
            </a:r>
            <a:r>
              <a:rPr lang="en-US" altLang="zh-CN" sz="2000" dirty="0">
                <a:sym typeface="Greek Symbols"/>
              </a:rPr>
              <a:t> and algorithms A1 through A7 that results in the least cost for </a:t>
            </a:r>
            <a:r>
              <a:rPr lang="en-US" altLang="zh-CN" sz="2000" dirty="0">
                <a:sym typeface="Symbol" panose="05050102010706020507" pitchFamily="18" charset="2"/>
              </a:rPr>
              <a:t></a:t>
            </a:r>
            <a:r>
              <a:rPr lang="en-US" altLang="zh-CN" sz="2000" baseline="-25000" dirty="0">
                <a:sym typeface="Symbol" panose="05050102010706020507" pitchFamily="18" charset="2"/>
              </a:rPr>
              <a:t></a:t>
            </a:r>
            <a:r>
              <a:rPr lang="en-US" altLang="zh-CN" sz="2000" i="1" baseline="-25000" dirty="0" err="1">
                <a:sym typeface="Symbol" panose="05050102010706020507" pitchFamily="18" charset="2"/>
              </a:rPr>
              <a:t>i</a:t>
            </a:r>
            <a:r>
              <a:rPr lang="en-US" altLang="zh-CN" sz="2000" dirty="0">
                <a:sym typeface="Greek Symbols"/>
              </a:rPr>
              <a:t> (</a:t>
            </a:r>
            <a:r>
              <a:rPr lang="en-US" altLang="zh-CN" sz="2000" i="1" dirty="0">
                <a:sym typeface="Greek Symbols"/>
              </a:rPr>
              <a:t>r).</a:t>
            </a:r>
          </a:p>
          <a:p>
            <a:pPr lvl="1">
              <a:buFont typeface="Wingdings" panose="05000000000000000000" pitchFamily="2" charset="2"/>
              <a:buChar char="l"/>
              <a:tabLst>
                <a:tab pos="2338388" algn="l"/>
              </a:tabLst>
            </a:pPr>
            <a:r>
              <a:rPr lang="en-US" altLang="zh-CN" sz="2000" i="1" dirty="0">
                <a:sym typeface="Greek Symbols"/>
              </a:rPr>
              <a:t> </a:t>
            </a:r>
            <a:r>
              <a:rPr lang="en-US" altLang="zh-CN" sz="2000" dirty="0">
                <a:sym typeface="Greek Symbols"/>
              </a:rPr>
              <a:t>Test other conditions on tuple after fetching it into memory buffer.</a:t>
            </a:r>
          </a:p>
          <a:p>
            <a:pPr>
              <a:buFont typeface="Wingdings" panose="05000000000000000000" pitchFamily="2" charset="2"/>
              <a:buChar char="l"/>
              <a:tabLst>
                <a:tab pos="2338388" algn="l"/>
              </a:tabLst>
            </a:pPr>
            <a:r>
              <a:rPr lang="en-US" altLang="zh-CN" sz="2000" b="1" dirty="0">
                <a:sym typeface="Greek Symbols"/>
              </a:rPr>
              <a:t>A8</a:t>
            </a:r>
            <a:r>
              <a:rPr lang="en-US" altLang="zh-CN" sz="2000" dirty="0">
                <a:sym typeface="Greek Symbols"/>
              </a:rPr>
              <a:t> (</a:t>
            </a:r>
            <a:r>
              <a:rPr lang="en-US" altLang="zh-CN" sz="2000" b="1" dirty="0">
                <a:solidFill>
                  <a:srgbClr val="3366CC"/>
                </a:solidFill>
                <a:sym typeface="Greek Symbols"/>
              </a:rPr>
              <a:t>conjunctive selection using composite index</a:t>
            </a:r>
            <a:r>
              <a:rPr lang="en-US" altLang="zh-CN" sz="2000" dirty="0">
                <a:sym typeface="Greek Symbols"/>
              </a:rPr>
              <a:t>).  </a:t>
            </a:r>
          </a:p>
          <a:p>
            <a:pPr lvl="1">
              <a:buFont typeface="Wingdings" panose="05000000000000000000" pitchFamily="2" charset="2"/>
              <a:buChar char="l"/>
              <a:tabLst>
                <a:tab pos="2338388" algn="l"/>
              </a:tabLst>
            </a:pPr>
            <a:r>
              <a:rPr lang="en-US" altLang="zh-CN" sz="2000" dirty="0">
                <a:sym typeface="Greek Symbols"/>
              </a:rPr>
              <a:t>Use appropriate composite (multiple-key) index if available.</a:t>
            </a:r>
          </a:p>
          <a:p>
            <a:pPr>
              <a:buFont typeface="Wingdings" panose="05000000000000000000" pitchFamily="2" charset="2"/>
              <a:buChar char="l"/>
              <a:tabLst>
                <a:tab pos="2338388" algn="l"/>
              </a:tabLst>
            </a:pPr>
            <a:r>
              <a:rPr lang="en-US" altLang="zh-CN" sz="2000" b="1" dirty="0">
                <a:sym typeface="Greek Symbols"/>
              </a:rPr>
              <a:t>A9</a:t>
            </a:r>
            <a:r>
              <a:rPr lang="en-US" altLang="zh-CN" sz="2000" dirty="0">
                <a:sym typeface="Greek Symbols"/>
              </a:rPr>
              <a:t> (</a:t>
            </a:r>
            <a:r>
              <a:rPr lang="en-US" altLang="zh-CN" sz="2000" b="1" dirty="0">
                <a:solidFill>
                  <a:srgbClr val="3366CC"/>
                </a:solidFill>
                <a:sym typeface="Greek Symbols"/>
              </a:rPr>
              <a:t>conjunctive selection by intersection of identifiers</a:t>
            </a:r>
            <a:r>
              <a:rPr lang="en-US" altLang="zh-CN" sz="2000" i="1" dirty="0">
                <a:sym typeface="Greek Symbols"/>
              </a:rPr>
              <a:t>).</a:t>
            </a:r>
            <a:r>
              <a:rPr lang="en-US" altLang="zh-CN" sz="2000" dirty="0">
                <a:sym typeface="Greek Symbols"/>
              </a:rPr>
              <a:t> </a:t>
            </a:r>
          </a:p>
          <a:p>
            <a:pPr lvl="1">
              <a:buFont typeface="Wingdings" panose="05000000000000000000" pitchFamily="2" charset="2"/>
              <a:buChar char="l"/>
              <a:tabLst>
                <a:tab pos="2338388" algn="l"/>
              </a:tabLst>
            </a:pPr>
            <a:r>
              <a:rPr lang="en-US" altLang="zh-CN" sz="2000" dirty="0">
                <a:sym typeface="Greek Symbols"/>
              </a:rPr>
              <a:t>Requires indices with record pointers. </a:t>
            </a:r>
          </a:p>
          <a:p>
            <a:pPr lvl="1">
              <a:buFont typeface="Wingdings" panose="05000000000000000000" pitchFamily="2" charset="2"/>
              <a:buChar char="l"/>
              <a:tabLst>
                <a:tab pos="2338388" algn="l"/>
              </a:tabLst>
            </a:pPr>
            <a:r>
              <a:rPr lang="en-US" altLang="zh-CN" sz="2000" dirty="0">
                <a:sym typeface="Greek Symbols"/>
              </a:rPr>
              <a:t>Use corresponding index for each condition, and take intersection of all the obtained sets of record pointers. </a:t>
            </a:r>
          </a:p>
          <a:p>
            <a:pPr lvl="1">
              <a:buFont typeface="Wingdings" panose="05000000000000000000" pitchFamily="2" charset="2"/>
              <a:buChar char="l"/>
              <a:tabLst>
                <a:tab pos="2338388" algn="l"/>
              </a:tabLst>
            </a:pPr>
            <a:r>
              <a:rPr lang="en-US" altLang="zh-CN" sz="2000" dirty="0">
                <a:sym typeface="Greek Symbols"/>
              </a:rPr>
              <a:t>Then fetch records from file</a:t>
            </a:r>
          </a:p>
          <a:p>
            <a:pPr lvl="1">
              <a:buFont typeface="Wingdings" panose="05000000000000000000" pitchFamily="2" charset="2"/>
              <a:buChar char="l"/>
              <a:tabLst>
                <a:tab pos="2338388" algn="l"/>
              </a:tabLst>
            </a:pPr>
            <a:r>
              <a:rPr lang="en-US" altLang="zh-CN" sz="2000" dirty="0">
                <a:sym typeface="Greek Symbols"/>
              </a:rPr>
              <a:t>If some conditions do not have appropriate indices, apply test in memory.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9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9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94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94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949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949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949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949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949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94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a:extLst>
              <a:ext uri="{FF2B5EF4-FFF2-40B4-BE49-F238E27FC236}">
                <a16:creationId xmlns:a16="http://schemas.microsoft.com/office/drawing/2014/main" id="{005878F2-3387-4F4E-8C50-4A36930C13AD}"/>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Algorithms for Complex Selections</a:t>
            </a:r>
          </a:p>
        </p:txBody>
      </p:sp>
      <p:sp>
        <p:nvSpPr>
          <p:cNvPr id="320515" name="Rectangle 3">
            <a:extLst>
              <a:ext uri="{FF2B5EF4-FFF2-40B4-BE49-F238E27FC236}">
                <a16:creationId xmlns:a16="http://schemas.microsoft.com/office/drawing/2014/main" id="{BDC485D1-99C9-458C-AEEC-E2222DD1BFE4}"/>
              </a:ext>
            </a:extLst>
          </p:cNvPr>
          <p:cNvSpPr>
            <a:spLocks noGrp="1" noChangeArrowheads="1"/>
          </p:cNvSpPr>
          <p:nvPr>
            <p:ph type="body" idx="1"/>
          </p:nvPr>
        </p:nvSpPr>
        <p:spPr>
          <a:xfrm>
            <a:off x="842963" y="1165225"/>
            <a:ext cx="7737475" cy="5249863"/>
          </a:xfrm>
        </p:spPr>
        <p:txBody>
          <a:bodyPr/>
          <a:lstStyle/>
          <a:p>
            <a:pPr>
              <a:buFont typeface="Wingdings" panose="05000000000000000000" pitchFamily="2" charset="2"/>
              <a:buChar char="l"/>
            </a:pPr>
            <a:r>
              <a:rPr lang="en-US" altLang="zh-CN" sz="2000" b="1" dirty="0">
                <a:sym typeface="Symbol" panose="05050102010706020507" pitchFamily="18" charset="2"/>
              </a:rPr>
              <a:t>Disjunction:</a:t>
            </a:r>
            <a:r>
              <a:rPr lang="en-US" altLang="zh-CN" sz="2400" dirty="0">
                <a:sym typeface="Symbol" panose="05050102010706020507" pitchFamily="18" charset="2"/>
              </a:rPr>
              <a:t></a:t>
            </a:r>
            <a:r>
              <a:rPr lang="en-US" altLang="zh-CN" sz="2400" baseline="-25000" dirty="0">
                <a:sym typeface="Symbol" panose="05050102010706020507" pitchFamily="18" charset="2"/>
              </a:rPr>
              <a:t></a:t>
            </a:r>
            <a:r>
              <a:rPr lang="en-US" altLang="zh-CN" sz="2400" baseline="-25000" dirty="0">
                <a:sym typeface="Greek Symbols"/>
              </a:rPr>
              <a:t>1</a:t>
            </a:r>
            <a:r>
              <a:rPr lang="en-US" altLang="zh-CN" sz="2400" dirty="0">
                <a:sym typeface="Symbol" panose="05050102010706020507" pitchFamily="18" charset="2"/>
              </a:rPr>
              <a:t> </a:t>
            </a:r>
            <a:r>
              <a:rPr lang="en-US" altLang="zh-CN" sz="2400" baseline="-25000" dirty="0">
                <a:sym typeface="Symbol" panose="05050102010706020507" pitchFamily="18" charset="2"/>
              </a:rPr>
              <a:t></a:t>
            </a:r>
            <a:r>
              <a:rPr lang="en-US" altLang="zh-CN" sz="2400" baseline="-25000" dirty="0">
                <a:sym typeface="Greek Symbols"/>
              </a:rPr>
              <a:t>2 </a:t>
            </a:r>
            <a:r>
              <a:rPr lang="en-US" altLang="zh-CN" sz="2400" dirty="0">
                <a:sym typeface="Symbol" panose="05050102010706020507" pitchFamily="18" charset="2"/>
              </a:rPr>
              <a:t>. . . </a:t>
            </a:r>
            <a:r>
              <a:rPr lang="en-US" altLang="zh-CN" sz="2400" baseline="-25000" dirty="0">
                <a:sym typeface="Symbol" panose="05050102010706020507" pitchFamily="18" charset="2"/>
              </a:rPr>
              <a:t></a:t>
            </a:r>
            <a:r>
              <a:rPr lang="en-US" altLang="zh-CN" sz="2400" i="1" baseline="-25000" dirty="0">
                <a:sym typeface="Greek Symbols"/>
              </a:rPr>
              <a:t>n </a:t>
            </a:r>
            <a:r>
              <a:rPr lang="en-US" altLang="zh-CN" sz="2400" dirty="0">
                <a:sym typeface="Symbol" panose="05050102010706020507" pitchFamily="18" charset="2"/>
              </a:rPr>
              <a:t>(</a:t>
            </a:r>
            <a:r>
              <a:rPr lang="en-US" altLang="zh-CN" sz="2400" i="1" dirty="0">
                <a:sym typeface="Symbol" panose="05050102010706020507" pitchFamily="18" charset="2"/>
              </a:rPr>
              <a:t>r).</a:t>
            </a:r>
            <a:r>
              <a:rPr lang="en-US" altLang="zh-CN" sz="2000" i="1" dirty="0">
                <a:sym typeface="Symbol" panose="05050102010706020507" pitchFamily="18" charset="2"/>
              </a:rPr>
              <a:t> </a:t>
            </a:r>
            <a:endParaRPr lang="en-US" altLang="zh-CN" sz="2000" dirty="0">
              <a:sym typeface="Symbol" panose="05050102010706020507" pitchFamily="18" charset="2"/>
            </a:endParaRPr>
          </a:p>
          <a:p>
            <a:pPr>
              <a:buFont typeface="Wingdings" panose="05000000000000000000" pitchFamily="2" charset="2"/>
              <a:buChar char="l"/>
            </a:pPr>
            <a:r>
              <a:rPr lang="en-US" altLang="zh-CN" sz="2000" b="1" dirty="0">
                <a:sym typeface="Greek Symbols"/>
              </a:rPr>
              <a:t>A10</a:t>
            </a:r>
            <a:r>
              <a:rPr lang="en-US" altLang="zh-CN" sz="2000" dirty="0">
                <a:sym typeface="Greek Symbols"/>
              </a:rPr>
              <a:t> (</a:t>
            </a:r>
            <a:r>
              <a:rPr lang="en-US" altLang="zh-CN" sz="2000" b="1" dirty="0">
                <a:solidFill>
                  <a:srgbClr val="3366CC"/>
                </a:solidFill>
                <a:sym typeface="Greek Symbols"/>
              </a:rPr>
              <a:t>disjunctive selection by union of identifiers</a:t>
            </a:r>
            <a:r>
              <a:rPr lang="en-US" altLang="zh-CN" sz="2000" dirty="0">
                <a:sym typeface="Greek Symbols"/>
              </a:rPr>
              <a:t>). </a:t>
            </a:r>
          </a:p>
          <a:p>
            <a:pPr lvl="1">
              <a:buFont typeface="Wingdings" panose="05000000000000000000" pitchFamily="2" charset="2"/>
              <a:buChar char="l"/>
            </a:pPr>
            <a:r>
              <a:rPr lang="en-US" altLang="zh-CN" sz="2000" dirty="0">
                <a:sym typeface="Greek Symbols"/>
              </a:rPr>
              <a:t>Applicable if </a:t>
            </a:r>
            <a:r>
              <a:rPr lang="en-US" altLang="zh-CN" sz="2000" i="1" dirty="0">
                <a:sym typeface="Greek Symbols"/>
              </a:rPr>
              <a:t>all </a:t>
            </a:r>
            <a:r>
              <a:rPr lang="en-US" altLang="zh-CN" sz="2000" dirty="0">
                <a:sym typeface="Greek Symbols"/>
              </a:rPr>
              <a:t> conditions have available indices.  </a:t>
            </a:r>
          </a:p>
          <a:p>
            <a:pPr lvl="2">
              <a:buFont typeface="Wingdings" panose="05000000000000000000" pitchFamily="2" charset="2"/>
              <a:buChar char="l"/>
            </a:pPr>
            <a:r>
              <a:rPr lang="en-US" altLang="zh-CN" sz="2000" dirty="0">
                <a:sym typeface="Greek Symbols"/>
              </a:rPr>
              <a:t>Otherwise use linear scan.</a:t>
            </a:r>
          </a:p>
          <a:p>
            <a:pPr lvl="1">
              <a:buFont typeface="Wingdings" panose="05000000000000000000" pitchFamily="2" charset="2"/>
              <a:buChar char="l"/>
            </a:pPr>
            <a:r>
              <a:rPr lang="en-US" altLang="zh-CN" sz="2000" dirty="0">
                <a:sym typeface="Greek Symbols"/>
              </a:rPr>
              <a:t>Use corresponding index for each condition, and take union of all the obtained sets of record pointers. </a:t>
            </a:r>
          </a:p>
          <a:p>
            <a:pPr lvl="1">
              <a:buFont typeface="Wingdings" panose="05000000000000000000" pitchFamily="2" charset="2"/>
              <a:buChar char="l"/>
            </a:pPr>
            <a:r>
              <a:rPr lang="en-US" altLang="zh-CN" sz="2000" dirty="0">
                <a:sym typeface="Greek Symbols"/>
              </a:rPr>
              <a:t>Then fetch records from file</a:t>
            </a:r>
          </a:p>
          <a:p>
            <a:pPr>
              <a:buFont typeface="Wingdings" panose="05000000000000000000" pitchFamily="2" charset="2"/>
              <a:buChar char="l"/>
            </a:pPr>
            <a:r>
              <a:rPr lang="en-US" altLang="zh-CN" sz="2000" b="1" dirty="0">
                <a:sym typeface="Symbol" panose="05050102010706020507" pitchFamily="18" charset="2"/>
              </a:rPr>
              <a:t>Negation:  </a:t>
            </a:r>
            <a:r>
              <a:rPr lang="en-US" altLang="zh-CN" sz="2000" dirty="0">
                <a:sym typeface="Symbol" panose="05050102010706020507" pitchFamily="18" charset="2"/>
              </a:rPr>
              <a:t></a:t>
            </a:r>
            <a:r>
              <a:rPr lang="en-US" altLang="zh-CN" sz="2000" baseline="-25000" dirty="0">
                <a:sym typeface="Symbol" panose="05050102010706020507" pitchFamily="18" charset="2"/>
              </a:rPr>
              <a:t></a:t>
            </a:r>
            <a:r>
              <a:rPr lang="en-US" altLang="zh-CN" sz="2000" dirty="0">
                <a:sym typeface="Symbol" panose="05050102010706020507" pitchFamily="18" charset="2"/>
              </a:rPr>
              <a:t>(</a:t>
            </a:r>
            <a:r>
              <a:rPr lang="en-US" altLang="zh-CN" sz="2000" i="1" dirty="0">
                <a:sym typeface="Symbol" panose="05050102010706020507" pitchFamily="18" charset="2"/>
              </a:rPr>
              <a:t>r)</a:t>
            </a:r>
          </a:p>
          <a:p>
            <a:pPr lvl="1">
              <a:buFont typeface="Wingdings" panose="05000000000000000000" pitchFamily="2" charset="2"/>
              <a:buChar char="l"/>
            </a:pPr>
            <a:r>
              <a:rPr lang="en-US" altLang="zh-CN" sz="2000" dirty="0">
                <a:sym typeface="Symbol" panose="05050102010706020507" pitchFamily="18" charset="2"/>
              </a:rPr>
              <a:t>Use linear scan on file</a:t>
            </a:r>
          </a:p>
          <a:p>
            <a:pPr lvl="1">
              <a:buFont typeface="Wingdings" panose="05000000000000000000" pitchFamily="2" charset="2"/>
              <a:buChar char="l"/>
            </a:pPr>
            <a:r>
              <a:rPr lang="en-US" altLang="zh-CN" sz="2000" dirty="0">
                <a:sym typeface="Symbol" panose="05050102010706020507" pitchFamily="18" charset="2"/>
              </a:rPr>
              <a:t>If very few records satisfy , and an index is applicable to </a:t>
            </a:r>
          </a:p>
          <a:p>
            <a:pPr lvl="2">
              <a:buFont typeface="Wingdings" panose="05000000000000000000" pitchFamily="2" charset="2"/>
              <a:buChar char="l"/>
            </a:pPr>
            <a:r>
              <a:rPr lang="en-US" altLang="zh-CN" sz="2000" dirty="0">
                <a:sym typeface="Symbol" panose="05050102010706020507" pitchFamily="18" charset="2"/>
              </a:rPr>
              <a:t> Find satisfying records using index and fetch from file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05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05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05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05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051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051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051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051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0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36D83D60-E073-4F74-AEA3-1D8C254AEDF2}"/>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ea typeface="ＭＳ Ｐゴシック" pitchFamily="34" charset="-128"/>
              </a:rPr>
              <a:t>11.3.2 </a:t>
            </a:r>
            <a:r>
              <a:rPr lang="zh-CN" altLang="en-US" dirty="0">
                <a:effectLst>
                  <a:outerShdw blurRad="38100" dist="38100" dir="2700000" algn="tl">
                    <a:srgbClr val="C0C0C0"/>
                  </a:outerShdw>
                </a:effectLst>
                <a:ea typeface="ＭＳ Ｐゴシック" pitchFamily="34" charset="-128"/>
              </a:rPr>
              <a:t>连接运算 </a:t>
            </a:r>
            <a:r>
              <a:rPr lang="en-US" altLang="zh-CN" dirty="0">
                <a:effectLst>
                  <a:outerShdw blurRad="38100" dist="38100" dir="2700000" algn="tl">
                    <a:srgbClr val="C0C0C0"/>
                  </a:outerShdw>
                </a:effectLst>
                <a:ea typeface="ＭＳ Ｐゴシック" pitchFamily="34" charset="-128"/>
              </a:rPr>
              <a:t>Join Operation</a:t>
            </a:r>
          </a:p>
        </p:txBody>
      </p:sp>
      <p:sp>
        <p:nvSpPr>
          <p:cNvPr id="37891" name="Rectangle 3">
            <a:extLst>
              <a:ext uri="{FF2B5EF4-FFF2-40B4-BE49-F238E27FC236}">
                <a16:creationId xmlns:a16="http://schemas.microsoft.com/office/drawing/2014/main" id="{EB9F7A86-E9B4-47A4-BA36-196801E17EFC}"/>
              </a:ext>
            </a:extLst>
          </p:cNvPr>
          <p:cNvSpPr>
            <a:spLocks noGrp="1" noChangeArrowheads="1"/>
          </p:cNvSpPr>
          <p:nvPr>
            <p:ph type="body" idx="1"/>
          </p:nvPr>
        </p:nvSpPr>
        <p:spPr/>
        <p:txBody>
          <a:bodyPr/>
          <a:lstStyle/>
          <a:p>
            <a:pPr>
              <a:buFont typeface="Wingdings" panose="05000000000000000000" pitchFamily="2" charset="2"/>
              <a:buChar char="l"/>
            </a:pPr>
            <a:r>
              <a:rPr lang="zh-CN" altLang="en-US" sz="2000" dirty="0"/>
              <a:t>实施连接运算的几种不同算法</a:t>
            </a:r>
            <a:endParaRPr lang="en-US" altLang="zh-CN" sz="2000" dirty="0"/>
          </a:p>
          <a:p>
            <a:pPr lvl="1">
              <a:buFont typeface="Wingdings" panose="05000000000000000000" pitchFamily="2" charset="2"/>
              <a:buChar char="l"/>
            </a:pPr>
            <a:r>
              <a:rPr lang="zh-CN" altLang="en-US" sz="2000" dirty="0"/>
              <a:t>嵌套循环连接 </a:t>
            </a:r>
            <a:r>
              <a:rPr lang="en-US" altLang="zh-CN" sz="2000" dirty="0"/>
              <a:t>Nested-loop join</a:t>
            </a:r>
          </a:p>
          <a:p>
            <a:pPr lvl="1">
              <a:buFont typeface="Wingdings" panose="05000000000000000000" pitchFamily="2" charset="2"/>
              <a:buChar char="l"/>
            </a:pPr>
            <a:r>
              <a:rPr lang="zh-CN" altLang="en-US" sz="2000" dirty="0"/>
              <a:t>块嵌套循环连接 </a:t>
            </a:r>
            <a:r>
              <a:rPr lang="en-US" altLang="zh-CN" sz="2000" dirty="0"/>
              <a:t>Block nested-loop join</a:t>
            </a:r>
          </a:p>
          <a:p>
            <a:pPr lvl="1">
              <a:buFont typeface="Wingdings" panose="05000000000000000000" pitchFamily="2" charset="2"/>
              <a:buChar char="l"/>
            </a:pPr>
            <a:r>
              <a:rPr lang="zh-CN" altLang="en-US" sz="2000" dirty="0"/>
              <a:t>索引嵌套循环连接 </a:t>
            </a:r>
            <a:r>
              <a:rPr lang="en-US" altLang="zh-CN" sz="2000" dirty="0"/>
              <a:t>Indexed nested-loop join</a:t>
            </a:r>
          </a:p>
          <a:p>
            <a:pPr lvl="1">
              <a:buFont typeface="Wingdings" panose="05000000000000000000" pitchFamily="2" charset="2"/>
              <a:buChar char="l"/>
            </a:pPr>
            <a:r>
              <a:rPr lang="zh-CN" altLang="en-US" sz="2000" dirty="0"/>
              <a:t>归并连接 </a:t>
            </a:r>
            <a:r>
              <a:rPr lang="en-US" altLang="zh-CN" sz="2000" dirty="0"/>
              <a:t>Merge-join</a:t>
            </a:r>
          </a:p>
          <a:p>
            <a:pPr lvl="1">
              <a:buFont typeface="Wingdings" panose="05000000000000000000" pitchFamily="2" charset="2"/>
              <a:buChar char="l"/>
            </a:pPr>
            <a:r>
              <a:rPr lang="zh-CN" altLang="en-US" sz="2000" dirty="0"/>
              <a:t>散列连接 </a:t>
            </a:r>
            <a:r>
              <a:rPr lang="en-US" altLang="zh-CN" sz="2000" dirty="0"/>
              <a:t>Hash-join</a:t>
            </a:r>
          </a:p>
          <a:p>
            <a:pPr>
              <a:buFont typeface="Wingdings" panose="05000000000000000000" pitchFamily="2" charset="2"/>
              <a:buChar char="l"/>
            </a:pPr>
            <a:r>
              <a:rPr lang="en-US" altLang="zh-CN" sz="2000" dirty="0"/>
              <a:t>Choice based on cost estimate</a:t>
            </a:r>
          </a:p>
          <a:p>
            <a:pPr>
              <a:buFont typeface="Wingdings" panose="05000000000000000000" pitchFamily="2" charset="2"/>
              <a:buChar char="l"/>
            </a:pPr>
            <a:r>
              <a:rPr lang="zh-CN" altLang="en-US" sz="2000" dirty="0"/>
              <a:t>例子使用如下信息</a:t>
            </a:r>
            <a:endParaRPr lang="en-US" altLang="zh-CN" sz="2000" dirty="0"/>
          </a:p>
          <a:p>
            <a:pPr lvl="1">
              <a:buFont typeface="Wingdings" panose="05000000000000000000" pitchFamily="2" charset="2"/>
              <a:buChar char="l"/>
            </a:pPr>
            <a:r>
              <a:rPr lang="zh-CN" altLang="en-US" sz="2000" i="1" dirty="0"/>
              <a:t>关系中的记录数，</a:t>
            </a:r>
            <a:r>
              <a:rPr lang="en-US" altLang="zh-CN" sz="2000" i="1" dirty="0"/>
              <a:t>student</a:t>
            </a:r>
            <a:r>
              <a:rPr lang="en-US" altLang="zh-CN" sz="2000" dirty="0"/>
              <a:t>:  5,000     </a:t>
            </a:r>
            <a:r>
              <a:rPr lang="en-US" altLang="zh-CN" sz="2000" i="1" dirty="0"/>
              <a:t>takes</a:t>
            </a:r>
            <a:r>
              <a:rPr lang="en-US" altLang="zh-CN" sz="2000" dirty="0"/>
              <a:t>: 10,000</a:t>
            </a:r>
          </a:p>
          <a:p>
            <a:pPr lvl="1">
              <a:buFont typeface="Wingdings" panose="05000000000000000000" pitchFamily="2" charset="2"/>
              <a:buChar char="l"/>
            </a:pPr>
            <a:r>
              <a:rPr lang="zh-CN" altLang="en-US" sz="2000" dirty="0"/>
              <a:t>关系所占磁盘块数，</a:t>
            </a:r>
            <a:r>
              <a:rPr lang="en-US" altLang="zh-CN" sz="2000" dirty="0"/>
              <a:t>   </a:t>
            </a:r>
            <a:r>
              <a:rPr lang="en-US" altLang="zh-CN" sz="2000" i="1" dirty="0"/>
              <a:t>student</a:t>
            </a:r>
            <a:r>
              <a:rPr lang="en-US" altLang="zh-CN" sz="2000" dirty="0"/>
              <a:t>:  100     </a:t>
            </a:r>
            <a:r>
              <a:rPr lang="en-US" altLang="zh-CN" sz="2000" i="1" dirty="0"/>
              <a:t>takes</a:t>
            </a:r>
            <a:r>
              <a:rPr lang="en-US" altLang="zh-CN" sz="2000" dirty="0"/>
              <a:t>:   400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1026">
            <a:extLst>
              <a:ext uri="{FF2B5EF4-FFF2-40B4-BE49-F238E27FC236}">
                <a16:creationId xmlns:a16="http://schemas.microsoft.com/office/drawing/2014/main" id="{68E61AFE-C116-448B-865F-BE01401EC045}"/>
              </a:ext>
            </a:extLst>
          </p:cNvPr>
          <p:cNvSpPr>
            <a:spLocks noGrp="1" noChangeArrowheads="1"/>
          </p:cNvSpPr>
          <p:nvPr>
            <p:ph type="title"/>
          </p:nvPr>
        </p:nvSpPr>
        <p:spPr/>
        <p:txBody>
          <a:bodyPr/>
          <a:lstStyle/>
          <a:p>
            <a:pPr>
              <a:defRPr/>
            </a:pPr>
            <a:r>
              <a:rPr lang="zh-CN" altLang="en-US" sz="3200" dirty="0"/>
              <a:t>嵌套循环连接 </a:t>
            </a:r>
            <a:r>
              <a:rPr lang="en-US" altLang="zh-CN" dirty="0">
                <a:effectLst>
                  <a:outerShdw blurRad="38100" dist="38100" dir="2700000" algn="tl">
                    <a:srgbClr val="C0C0C0"/>
                  </a:outerShdw>
                </a:effectLst>
                <a:ea typeface="ＭＳ Ｐゴシック" pitchFamily="34" charset="-128"/>
              </a:rPr>
              <a:t>Nested-Loop Join</a:t>
            </a:r>
          </a:p>
        </p:txBody>
      </p:sp>
      <p:sp>
        <p:nvSpPr>
          <p:cNvPr id="39939" name="Rectangle 1027">
            <a:extLst>
              <a:ext uri="{FF2B5EF4-FFF2-40B4-BE49-F238E27FC236}">
                <a16:creationId xmlns:a16="http://schemas.microsoft.com/office/drawing/2014/main" id="{C74AFE3E-560C-4939-BF2E-A7B2A743645D}"/>
              </a:ext>
            </a:extLst>
          </p:cNvPr>
          <p:cNvSpPr>
            <a:spLocks noGrp="1" noChangeArrowheads="1"/>
          </p:cNvSpPr>
          <p:nvPr>
            <p:ph type="body" idx="1"/>
          </p:nvPr>
        </p:nvSpPr>
        <p:spPr>
          <a:xfrm>
            <a:off x="842963" y="1165225"/>
            <a:ext cx="7931150" cy="5200650"/>
          </a:xfrm>
        </p:spPr>
        <p:txBody>
          <a:bodyPr/>
          <a:lstStyle/>
          <a:p>
            <a:pPr>
              <a:buFont typeface="Wingdings" panose="05000000000000000000" pitchFamily="2" charset="2"/>
              <a:buChar char="l"/>
              <a:tabLst>
                <a:tab pos="461963" algn="l"/>
                <a:tab pos="850900" algn="l"/>
              </a:tabLst>
            </a:pPr>
            <a:r>
              <a:rPr lang="en-US" altLang="zh-CN" sz="2000"/>
              <a:t>To compute the theta join        </a:t>
            </a:r>
            <a:r>
              <a:rPr lang="en-US" altLang="zh-CN" sz="2000" i="1"/>
              <a:t>r</a:t>
            </a:r>
            <a:r>
              <a:rPr lang="en-US" altLang="zh-CN" sz="2000"/>
              <a:t>      </a:t>
            </a:r>
            <a:r>
              <a:rPr lang="en-US" altLang="zh-CN" sz="2400" baseline="-25000">
                <a:sym typeface="Symbol" panose="05050102010706020507" pitchFamily="18" charset="2"/>
              </a:rPr>
              <a:t></a:t>
            </a:r>
            <a:r>
              <a:rPr lang="en-US" altLang="zh-CN" sz="2400">
                <a:sym typeface="Symbol" panose="05050102010706020507" pitchFamily="18" charset="2"/>
              </a:rPr>
              <a:t> </a:t>
            </a:r>
            <a:r>
              <a:rPr lang="en-US" altLang="zh-CN" sz="2000" i="1">
                <a:sym typeface="Symbol" panose="05050102010706020507" pitchFamily="18" charset="2"/>
              </a:rPr>
              <a:t>s</a:t>
            </a:r>
            <a:br>
              <a:rPr lang="en-US" altLang="zh-CN" sz="2000">
                <a:sym typeface="Symbol" panose="05050102010706020507" pitchFamily="18" charset="2"/>
              </a:rPr>
            </a:br>
            <a:r>
              <a:rPr lang="en-US" altLang="zh-CN" sz="2000" b="1">
                <a:sym typeface="Symbol" panose="05050102010706020507" pitchFamily="18" charset="2"/>
              </a:rPr>
              <a:t>for each</a:t>
            </a:r>
            <a:r>
              <a:rPr lang="en-US" altLang="zh-CN" sz="2000">
                <a:sym typeface="Symbol" panose="05050102010706020507" pitchFamily="18" charset="2"/>
              </a:rPr>
              <a:t> tuple </a:t>
            </a:r>
            <a:r>
              <a:rPr lang="en-US" altLang="zh-CN" sz="2000" i="1">
                <a:sym typeface="Symbol" panose="05050102010706020507" pitchFamily="18" charset="2"/>
              </a:rPr>
              <a:t>t</a:t>
            </a:r>
            <a:r>
              <a:rPr lang="en-US" altLang="zh-CN" sz="2400" i="1" baseline="-25000">
                <a:sym typeface="Symbol" panose="05050102010706020507" pitchFamily="18" charset="2"/>
              </a:rPr>
              <a:t>r</a:t>
            </a:r>
            <a:r>
              <a:rPr lang="en-US" altLang="zh-CN" sz="2000" b="1">
                <a:sym typeface="Symbol" panose="05050102010706020507" pitchFamily="18" charset="2"/>
              </a:rPr>
              <a:t> in </a:t>
            </a:r>
            <a:r>
              <a:rPr lang="en-US" altLang="zh-CN" sz="2000" i="1">
                <a:sym typeface="Symbol" panose="05050102010706020507" pitchFamily="18" charset="2"/>
              </a:rPr>
              <a:t>r</a:t>
            </a:r>
            <a:r>
              <a:rPr lang="en-US" altLang="zh-CN" sz="2000" b="1">
                <a:sym typeface="Symbol" panose="05050102010706020507" pitchFamily="18" charset="2"/>
              </a:rPr>
              <a:t> do begin</a:t>
            </a:r>
            <a:br>
              <a:rPr lang="en-US" altLang="zh-CN" sz="2000" b="1">
                <a:sym typeface="Symbol" panose="05050102010706020507" pitchFamily="18" charset="2"/>
              </a:rPr>
            </a:br>
            <a:r>
              <a:rPr lang="en-US" altLang="zh-CN" sz="2000" b="1">
                <a:sym typeface="Symbol" panose="05050102010706020507" pitchFamily="18" charset="2"/>
              </a:rPr>
              <a:t>	for each tuple </a:t>
            </a:r>
            <a:r>
              <a:rPr lang="en-US" altLang="zh-CN" sz="2000" i="1">
                <a:sym typeface="Symbol" panose="05050102010706020507" pitchFamily="18" charset="2"/>
              </a:rPr>
              <a:t>t</a:t>
            </a:r>
            <a:r>
              <a:rPr lang="en-US" altLang="zh-CN" sz="2400" i="1" baseline="-25000">
                <a:sym typeface="Symbol" panose="05050102010706020507" pitchFamily="18" charset="2"/>
              </a:rPr>
              <a:t>s</a:t>
            </a:r>
            <a:r>
              <a:rPr lang="en-US" altLang="zh-CN" sz="2400" i="1">
                <a:sym typeface="Symbol" panose="05050102010706020507" pitchFamily="18" charset="2"/>
              </a:rPr>
              <a:t> </a:t>
            </a:r>
            <a:r>
              <a:rPr lang="en-US" altLang="zh-CN" sz="2400" b="1">
                <a:sym typeface="Symbol" panose="05050102010706020507" pitchFamily="18" charset="2"/>
              </a:rPr>
              <a:t> </a:t>
            </a:r>
            <a:r>
              <a:rPr lang="en-US" altLang="zh-CN" sz="2000" b="1">
                <a:sym typeface="Symbol" panose="05050102010706020507" pitchFamily="18" charset="2"/>
              </a:rPr>
              <a:t>in </a:t>
            </a:r>
            <a:r>
              <a:rPr lang="en-US" altLang="zh-CN" sz="2000" i="1">
                <a:sym typeface="Symbol" panose="05050102010706020507" pitchFamily="18" charset="2"/>
              </a:rPr>
              <a:t>s</a:t>
            </a:r>
            <a:r>
              <a:rPr lang="en-US" altLang="zh-CN" sz="2000" b="1">
                <a:sym typeface="Symbol" panose="05050102010706020507" pitchFamily="18" charset="2"/>
              </a:rPr>
              <a:t> do begin</a:t>
            </a:r>
            <a:br>
              <a:rPr lang="en-US" altLang="zh-CN" sz="2000" b="1">
                <a:sym typeface="Symbol" panose="05050102010706020507" pitchFamily="18" charset="2"/>
              </a:rPr>
            </a:br>
            <a:r>
              <a:rPr lang="en-US" altLang="zh-CN" sz="2000" b="1">
                <a:sym typeface="Symbol" panose="05050102010706020507" pitchFamily="18" charset="2"/>
              </a:rPr>
              <a:t>		</a:t>
            </a:r>
            <a:r>
              <a:rPr lang="en-US" altLang="zh-CN" sz="2000">
                <a:sym typeface="Symbol" panose="05050102010706020507" pitchFamily="18" charset="2"/>
              </a:rPr>
              <a:t>test pair (</a:t>
            </a:r>
            <a:r>
              <a:rPr lang="en-US" altLang="zh-CN" sz="2000" i="1">
                <a:sym typeface="Symbol" panose="05050102010706020507" pitchFamily="18" charset="2"/>
              </a:rPr>
              <a:t>t</a:t>
            </a:r>
            <a:r>
              <a:rPr lang="en-US" altLang="zh-CN" sz="2400" i="1" baseline="-25000">
                <a:sym typeface="Symbol" panose="05050102010706020507" pitchFamily="18" charset="2"/>
              </a:rPr>
              <a:t>r</a:t>
            </a:r>
            <a:r>
              <a:rPr lang="en-US" altLang="zh-CN" sz="2000" i="1">
                <a:sym typeface="Symbol" panose="05050102010706020507" pitchFamily="18" charset="2"/>
              </a:rPr>
              <a:t>,t</a:t>
            </a:r>
            <a:r>
              <a:rPr lang="en-US" altLang="zh-CN" sz="2400" i="1" baseline="-25000">
                <a:sym typeface="Symbol" panose="05050102010706020507" pitchFamily="18" charset="2"/>
              </a:rPr>
              <a:t>s</a:t>
            </a:r>
            <a:r>
              <a:rPr lang="en-US" altLang="zh-CN" sz="2000">
                <a:sym typeface="Symbol" panose="05050102010706020507" pitchFamily="18" charset="2"/>
              </a:rPr>
              <a:t>) to</a:t>
            </a:r>
            <a:r>
              <a:rPr lang="en-US" altLang="zh-CN" sz="2400">
                <a:sym typeface="Symbol" panose="05050102010706020507" pitchFamily="18" charset="2"/>
              </a:rPr>
              <a:t> </a:t>
            </a:r>
            <a:r>
              <a:rPr lang="en-US" altLang="zh-CN" sz="2000">
                <a:sym typeface="Symbol" panose="05050102010706020507" pitchFamily="18" charset="2"/>
              </a:rPr>
              <a:t>see if they satisfy the join condition </a:t>
            </a:r>
            <a:r>
              <a:rPr lang="en-US" altLang="zh-CN" sz="2000" i="1">
                <a:sym typeface="Greek Symbols"/>
              </a:rPr>
              <a:t> </a:t>
            </a:r>
            <a:br>
              <a:rPr lang="en-US" altLang="zh-CN" sz="2000">
                <a:sym typeface="Greek Symbols"/>
              </a:rPr>
            </a:br>
            <a:r>
              <a:rPr lang="en-US" altLang="zh-CN" sz="2000">
                <a:sym typeface="Greek Symbols"/>
              </a:rPr>
              <a:t>		if they do, add </a:t>
            </a:r>
            <a:r>
              <a:rPr lang="en-US" altLang="zh-CN" sz="2000" i="1">
                <a:sym typeface="Greek Symbols"/>
              </a:rPr>
              <a:t>t</a:t>
            </a:r>
            <a:r>
              <a:rPr lang="en-US" altLang="zh-CN" sz="2400" i="1" baseline="-25000">
                <a:sym typeface="Greek Symbols"/>
              </a:rPr>
              <a:t>r</a:t>
            </a:r>
            <a:r>
              <a:rPr lang="en-US" altLang="zh-CN" sz="2400" i="1">
                <a:sym typeface="Greek Symbols"/>
              </a:rPr>
              <a:t> </a:t>
            </a:r>
            <a:r>
              <a:rPr lang="en-US" altLang="zh-CN" sz="2000" i="1">
                <a:sym typeface="Greek Symbols"/>
              </a:rPr>
              <a:t>• t</a:t>
            </a:r>
            <a:r>
              <a:rPr lang="en-US" altLang="zh-CN" sz="2400" i="1" baseline="-25000">
                <a:sym typeface="Greek Symbols"/>
              </a:rPr>
              <a:t>s</a:t>
            </a:r>
            <a:r>
              <a:rPr lang="en-US" altLang="zh-CN" sz="2400">
                <a:sym typeface="Greek Symbols"/>
              </a:rPr>
              <a:t> </a:t>
            </a:r>
            <a:r>
              <a:rPr lang="en-US" altLang="zh-CN" sz="2000">
                <a:sym typeface="Greek Symbols"/>
              </a:rPr>
              <a:t>to the result.</a:t>
            </a:r>
            <a:br>
              <a:rPr lang="en-US" altLang="zh-CN" sz="2000">
                <a:sym typeface="Greek Symbols"/>
              </a:rPr>
            </a:br>
            <a:r>
              <a:rPr lang="en-US" altLang="zh-CN" sz="2000">
                <a:sym typeface="Greek Symbols"/>
              </a:rPr>
              <a:t>	</a:t>
            </a:r>
            <a:r>
              <a:rPr lang="en-US" altLang="zh-CN" sz="2000" b="1">
                <a:sym typeface="Greek Symbols"/>
              </a:rPr>
              <a:t>end</a:t>
            </a:r>
            <a:br>
              <a:rPr lang="en-US" altLang="zh-CN" sz="2000" b="1">
                <a:sym typeface="Greek Symbols"/>
              </a:rPr>
            </a:br>
            <a:r>
              <a:rPr lang="en-US" altLang="zh-CN" sz="2000" b="1">
                <a:sym typeface="Greek Symbols"/>
              </a:rPr>
              <a:t>end</a:t>
            </a:r>
            <a:endParaRPr lang="en-US" altLang="zh-CN" sz="2000">
              <a:sym typeface="Greek Symbols"/>
            </a:endParaRPr>
          </a:p>
          <a:p>
            <a:pPr>
              <a:buFont typeface="Wingdings" panose="05000000000000000000" pitchFamily="2" charset="2"/>
              <a:buChar char="l"/>
              <a:tabLst>
                <a:tab pos="461963" algn="l"/>
                <a:tab pos="850900" algn="l"/>
              </a:tabLst>
            </a:pPr>
            <a:r>
              <a:rPr lang="en-US" altLang="zh-CN" sz="2000" i="1">
                <a:sym typeface="Greek Symbols"/>
              </a:rPr>
              <a:t>r</a:t>
            </a:r>
            <a:r>
              <a:rPr lang="en-US" altLang="zh-CN" sz="2000">
                <a:sym typeface="Greek Symbols"/>
              </a:rPr>
              <a:t>  is called the </a:t>
            </a:r>
            <a:r>
              <a:rPr lang="en-US" altLang="zh-CN" sz="2000" b="1">
                <a:solidFill>
                  <a:srgbClr val="3366CC"/>
                </a:solidFill>
                <a:sym typeface="Greek Symbols"/>
              </a:rPr>
              <a:t>outer</a:t>
            </a:r>
            <a:r>
              <a:rPr lang="en-US" altLang="zh-CN" sz="2000">
                <a:solidFill>
                  <a:srgbClr val="3366CC"/>
                </a:solidFill>
                <a:sym typeface="Greek Symbols"/>
              </a:rPr>
              <a:t> </a:t>
            </a:r>
            <a:r>
              <a:rPr lang="en-US" altLang="zh-CN" sz="2000" b="1">
                <a:solidFill>
                  <a:srgbClr val="3366CC"/>
                </a:solidFill>
                <a:sym typeface="Greek Symbols"/>
              </a:rPr>
              <a:t>relation</a:t>
            </a:r>
            <a:r>
              <a:rPr lang="en-US" altLang="zh-CN" sz="2000">
                <a:sym typeface="Greek Symbols"/>
              </a:rPr>
              <a:t> and </a:t>
            </a:r>
            <a:r>
              <a:rPr lang="en-US" altLang="zh-CN" sz="2000" i="1">
                <a:sym typeface="Greek Symbols"/>
              </a:rPr>
              <a:t>s</a:t>
            </a:r>
            <a:r>
              <a:rPr lang="en-US" altLang="zh-CN" sz="2000">
                <a:sym typeface="Greek Symbols"/>
              </a:rPr>
              <a:t> the </a:t>
            </a:r>
            <a:r>
              <a:rPr lang="en-US" altLang="zh-CN" sz="2000" b="1">
                <a:solidFill>
                  <a:srgbClr val="3366CC"/>
                </a:solidFill>
                <a:sym typeface="Greek Symbols"/>
              </a:rPr>
              <a:t>inner relation</a:t>
            </a:r>
            <a:r>
              <a:rPr lang="en-US" altLang="zh-CN" sz="2000">
                <a:sym typeface="Greek Symbols"/>
              </a:rPr>
              <a:t> of the join.</a:t>
            </a:r>
          </a:p>
          <a:p>
            <a:pPr>
              <a:buFont typeface="Wingdings" panose="05000000000000000000" pitchFamily="2" charset="2"/>
              <a:buChar char="l"/>
              <a:tabLst>
                <a:tab pos="461963" algn="l"/>
                <a:tab pos="850900" algn="l"/>
              </a:tabLst>
            </a:pPr>
            <a:r>
              <a:rPr lang="en-US" altLang="zh-CN" sz="2000">
                <a:sym typeface="Greek Symbols"/>
              </a:rPr>
              <a:t>Requires no indices and can be used with any kind of join condition.</a:t>
            </a:r>
          </a:p>
          <a:p>
            <a:pPr>
              <a:buFont typeface="Wingdings" panose="05000000000000000000" pitchFamily="2" charset="2"/>
              <a:buChar char="l"/>
              <a:tabLst>
                <a:tab pos="461963" algn="l"/>
                <a:tab pos="850900" algn="l"/>
              </a:tabLst>
            </a:pPr>
            <a:r>
              <a:rPr lang="en-US" altLang="zh-CN" sz="2000">
                <a:sym typeface="Greek Symbols"/>
              </a:rPr>
              <a:t>Expensive since it examines every pair of tuples in the two relations. </a:t>
            </a:r>
          </a:p>
        </p:txBody>
      </p:sp>
      <p:sp>
        <p:nvSpPr>
          <p:cNvPr id="39940" name="AutoShape 1028">
            <a:extLst>
              <a:ext uri="{FF2B5EF4-FFF2-40B4-BE49-F238E27FC236}">
                <a16:creationId xmlns:a16="http://schemas.microsoft.com/office/drawing/2014/main" id="{E33372BB-1368-4C6C-922F-62EA83494FA6}"/>
              </a:ext>
            </a:extLst>
          </p:cNvPr>
          <p:cNvSpPr>
            <a:spLocks noChangeArrowheads="1"/>
          </p:cNvSpPr>
          <p:nvPr/>
        </p:nvSpPr>
        <p:spPr bwMode="auto">
          <a:xfrm rot="5400000">
            <a:off x="4957762" y="131286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2EF40349-FEEA-482C-BEE9-0C68DB3589D3}"/>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Nested-Loop Join (Cont.)</a:t>
            </a:r>
          </a:p>
        </p:txBody>
      </p:sp>
      <p:sp>
        <p:nvSpPr>
          <p:cNvPr id="41987" name="Rectangle 3">
            <a:extLst>
              <a:ext uri="{FF2B5EF4-FFF2-40B4-BE49-F238E27FC236}">
                <a16:creationId xmlns:a16="http://schemas.microsoft.com/office/drawing/2014/main" id="{92378A45-0D65-49F3-BE2B-AED03A9107B6}"/>
              </a:ext>
            </a:extLst>
          </p:cNvPr>
          <p:cNvSpPr>
            <a:spLocks noGrp="1" noChangeArrowheads="1"/>
          </p:cNvSpPr>
          <p:nvPr>
            <p:ph type="body" idx="1"/>
          </p:nvPr>
        </p:nvSpPr>
        <p:spPr>
          <a:xfrm>
            <a:off x="614363" y="1165225"/>
            <a:ext cx="8115300" cy="5203825"/>
          </a:xfrm>
        </p:spPr>
        <p:txBody>
          <a:bodyPr/>
          <a:lstStyle/>
          <a:p>
            <a:pPr>
              <a:buFont typeface="Wingdings" panose="05000000000000000000" pitchFamily="2" charset="2"/>
              <a:buChar char="l"/>
            </a:pPr>
            <a:r>
              <a:rPr lang="en-US" altLang="zh-CN" dirty="0"/>
              <a:t>In the worst case, if there is enough memory only to hold one block of each relation, the estimated cost is </a:t>
            </a:r>
            <a:br>
              <a:rPr lang="en-US" altLang="zh-CN" dirty="0"/>
            </a:br>
            <a:r>
              <a:rPr lang="en-US" altLang="zh-CN" dirty="0"/>
              <a:t>                </a:t>
            </a:r>
            <a:r>
              <a:rPr lang="en-US" altLang="zh-CN" sz="2000" i="1" dirty="0"/>
              <a:t>n</a:t>
            </a:r>
            <a:r>
              <a:rPr lang="en-US" altLang="zh-CN" sz="2000" i="1" baseline="-25000" dirty="0"/>
              <a:t>r</a:t>
            </a:r>
            <a:r>
              <a:rPr lang="en-US" altLang="zh-CN" sz="2000" i="1" dirty="0"/>
              <a:t> </a:t>
            </a:r>
            <a:r>
              <a:rPr lang="en-US" altLang="zh-CN" sz="2000" dirty="0">
                <a:sym typeface="Symbol" panose="05050102010706020507" pitchFamily="18" charset="2"/>
              </a:rPr>
              <a:t> </a:t>
            </a:r>
            <a:r>
              <a:rPr lang="en-US" altLang="zh-CN" sz="2000" i="1" dirty="0">
                <a:sym typeface="Symbol" panose="05050102010706020507" pitchFamily="18" charset="2"/>
              </a:rPr>
              <a:t>b</a:t>
            </a:r>
            <a:r>
              <a:rPr lang="en-US" altLang="zh-CN" sz="2000" i="1" baseline="-25000" dirty="0">
                <a:sym typeface="Symbol" panose="05050102010706020507" pitchFamily="18" charset="2"/>
              </a:rPr>
              <a:t>s</a:t>
            </a:r>
            <a:r>
              <a:rPr lang="en-US" altLang="zh-CN" sz="2000" dirty="0">
                <a:sym typeface="Symbol" panose="05050102010706020507" pitchFamily="18" charset="2"/>
              </a:rPr>
              <a:t> +</a:t>
            </a:r>
            <a:r>
              <a:rPr lang="en-US" altLang="zh-CN" sz="2000" i="1" dirty="0">
                <a:sym typeface="Symbol" panose="05050102010706020507" pitchFamily="18" charset="2"/>
              </a:rPr>
              <a:t> </a:t>
            </a:r>
            <a:r>
              <a:rPr lang="en-US" altLang="zh-CN" sz="2000" i="1" dirty="0" err="1">
                <a:sym typeface="Symbol" panose="05050102010706020507" pitchFamily="18" charset="2"/>
              </a:rPr>
              <a:t>b</a:t>
            </a:r>
            <a:r>
              <a:rPr lang="en-US" altLang="zh-CN" sz="2000" i="1" baseline="-25000" dirty="0" err="1">
                <a:sym typeface="Symbol" panose="05050102010706020507" pitchFamily="18" charset="2"/>
              </a:rPr>
              <a:t>r</a:t>
            </a:r>
            <a:r>
              <a:rPr lang="en-US" altLang="zh-CN" sz="2000" dirty="0">
                <a:sym typeface="Symbol" panose="05050102010706020507" pitchFamily="18" charset="2"/>
              </a:rPr>
              <a:t>   </a:t>
            </a:r>
            <a:r>
              <a:rPr lang="en-US" altLang="zh-CN" dirty="0">
                <a:sym typeface="Symbol" panose="05050102010706020507" pitchFamily="18" charset="2"/>
              </a:rPr>
              <a:t>block transfers, plus</a:t>
            </a:r>
            <a:br>
              <a:rPr lang="en-US" altLang="zh-CN" dirty="0">
                <a:sym typeface="Symbol" panose="05050102010706020507" pitchFamily="18" charset="2"/>
              </a:rPr>
            </a:br>
            <a:r>
              <a:rPr lang="en-US" altLang="zh-CN" dirty="0">
                <a:sym typeface="Symbol" panose="05050102010706020507" pitchFamily="18" charset="2"/>
              </a:rPr>
              <a:t>                </a:t>
            </a:r>
            <a:r>
              <a:rPr lang="en-US" altLang="zh-CN" sz="2000" i="1" dirty="0"/>
              <a:t>n</a:t>
            </a:r>
            <a:r>
              <a:rPr lang="en-US" altLang="zh-CN" sz="2000" i="1" baseline="-25000" dirty="0"/>
              <a:t>r</a:t>
            </a:r>
            <a:r>
              <a:rPr lang="en-US" altLang="zh-CN" sz="2000" i="1" dirty="0"/>
              <a:t> </a:t>
            </a:r>
            <a:r>
              <a:rPr lang="en-US" altLang="zh-CN" sz="2000" dirty="0">
                <a:sym typeface="Symbol" panose="05050102010706020507" pitchFamily="18" charset="2"/>
              </a:rPr>
              <a:t>+</a:t>
            </a:r>
            <a:r>
              <a:rPr lang="en-US" altLang="zh-CN" sz="2000" i="1" dirty="0">
                <a:sym typeface="Symbol" panose="05050102010706020507" pitchFamily="18" charset="2"/>
              </a:rPr>
              <a:t> </a:t>
            </a:r>
            <a:r>
              <a:rPr lang="en-US" altLang="zh-CN" sz="2000" i="1" dirty="0" err="1">
                <a:sym typeface="Symbol" panose="05050102010706020507" pitchFamily="18" charset="2"/>
              </a:rPr>
              <a:t>b</a:t>
            </a:r>
            <a:r>
              <a:rPr lang="en-US" altLang="zh-CN" sz="2000" i="1" baseline="-25000" dirty="0" err="1">
                <a:sym typeface="Symbol" panose="05050102010706020507" pitchFamily="18" charset="2"/>
              </a:rPr>
              <a:t>r</a:t>
            </a:r>
            <a:r>
              <a:rPr lang="en-US" altLang="zh-CN" sz="2000" dirty="0">
                <a:sym typeface="Symbol" panose="05050102010706020507" pitchFamily="18" charset="2"/>
              </a:rPr>
              <a:t>          </a:t>
            </a:r>
            <a:r>
              <a:rPr lang="en-US" altLang="zh-CN" dirty="0">
                <a:sym typeface="Symbol" panose="05050102010706020507" pitchFamily="18" charset="2"/>
              </a:rPr>
              <a:t>seeks</a:t>
            </a:r>
            <a:endParaRPr lang="en-US" altLang="zh-CN" sz="1600" dirty="0">
              <a:sym typeface="Symbol" panose="05050102010706020507" pitchFamily="18" charset="2"/>
            </a:endParaRPr>
          </a:p>
          <a:p>
            <a:pPr>
              <a:buFont typeface="Wingdings" panose="05000000000000000000" pitchFamily="2" charset="2"/>
              <a:buChar char="l"/>
            </a:pPr>
            <a:r>
              <a:rPr lang="en-US" altLang="zh-CN" dirty="0">
                <a:sym typeface="Symbol" panose="05050102010706020507" pitchFamily="18" charset="2"/>
              </a:rPr>
              <a:t>If the smaller relation fits entirely in memory, use that as the inner relation.</a:t>
            </a:r>
          </a:p>
          <a:p>
            <a:pPr lvl="1">
              <a:buFont typeface="Wingdings" panose="05000000000000000000" pitchFamily="2" charset="2"/>
              <a:buChar char="l"/>
            </a:pPr>
            <a:r>
              <a:rPr lang="en-US" altLang="zh-CN" dirty="0">
                <a:sym typeface="Symbol" panose="05050102010706020507" pitchFamily="18" charset="2"/>
              </a:rPr>
              <a:t> Reduces cost to </a:t>
            </a:r>
            <a:r>
              <a:rPr lang="en-US" altLang="zh-CN" i="1" dirty="0" err="1">
                <a:sym typeface="Symbol" panose="05050102010706020507" pitchFamily="18" charset="2"/>
              </a:rPr>
              <a:t>b</a:t>
            </a:r>
            <a:r>
              <a:rPr lang="en-US" altLang="zh-CN" i="1" baseline="-25000" dirty="0" err="1">
                <a:sym typeface="Symbol" panose="05050102010706020507" pitchFamily="18" charset="2"/>
              </a:rPr>
              <a:t>r</a:t>
            </a:r>
            <a:r>
              <a:rPr lang="en-US" altLang="zh-CN" i="1" dirty="0">
                <a:sym typeface="Symbol" panose="05050102010706020507" pitchFamily="18" charset="2"/>
              </a:rPr>
              <a:t> </a:t>
            </a:r>
            <a:r>
              <a:rPr lang="en-US" altLang="zh-CN" dirty="0">
                <a:sym typeface="Symbol" panose="05050102010706020507" pitchFamily="18" charset="2"/>
              </a:rPr>
              <a:t> + </a:t>
            </a:r>
            <a:r>
              <a:rPr lang="en-US" altLang="zh-CN" i="1" dirty="0">
                <a:sym typeface="Symbol" panose="05050102010706020507" pitchFamily="18" charset="2"/>
              </a:rPr>
              <a:t>b</a:t>
            </a:r>
            <a:r>
              <a:rPr lang="en-US" altLang="zh-CN" i="1" baseline="-25000" dirty="0">
                <a:sym typeface="Symbol" panose="05050102010706020507" pitchFamily="18" charset="2"/>
              </a:rPr>
              <a:t>s</a:t>
            </a:r>
            <a:r>
              <a:rPr lang="en-US" altLang="zh-CN" i="1" dirty="0">
                <a:sym typeface="Symbol" panose="05050102010706020507" pitchFamily="18" charset="2"/>
              </a:rPr>
              <a:t> </a:t>
            </a:r>
            <a:r>
              <a:rPr lang="en-US" altLang="zh-CN" dirty="0">
                <a:sym typeface="Symbol" panose="05050102010706020507" pitchFamily="18" charset="2"/>
              </a:rPr>
              <a:t>block transfers and 2 seeks</a:t>
            </a:r>
          </a:p>
          <a:p>
            <a:pPr>
              <a:buFont typeface="Wingdings" panose="05000000000000000000" pitchFamily="2" charset="2"/>
              <a:buChar char="l"/>
            </a:pPr>
            <a:r>
              <a:rPr lang="en-US" altLang="zh-CN" dirty="0">
                <a:sym typeface="Symbol" panose="05050102010706020507" pitchFamily="18" charset="2"/>
              </a:rPr>
              <a:t>Assuming worst case memory availability cost estimate is</a:t>
            </a:r>
          </a:p>
          <a:p>
            <a:pPr lvl="1">
              <a:buFont typeface="Wingdings" panose="05000000000000000000" pitchFamily="2" charset="2"/>
              <a:buChar char="l"/>
            </a:pPr>
            <a:r>
              <a:rPr lang="en-US" altLang="zh-CN" dirty="0">
                <a:sym typeface="Symbol" panose="05050102010706020507" pitchFamily="18" charset="2"/>
              </a:rPr>
              <a:t>with </a:t>
            </a:r>
            <a:r>
              <a:rPr lang="en-US" altLang="zh-CN" i="1" dirty="0">
                <a:sym typeface="Symbol" panose="05050102010706020507" pitchFamily="18" charset="2"/>
              </a:rPr>
              <a:t>student </a:t>
            </a:r>
            <a:r>
              <a:rPr lang="en-US" altLang="zh-CN" dirty="0">
                <a:sym typeface="Symbol" panose="05050102010706020507" pitchFamily="18" charset="2"/>
              </a:rPr>
              <a:t>as outer relation:</a:t>
            </a:r>
          </a:p>
          <a:p>
            <a:pPr lvl="2">
              <a:buFont typeface="Wingdings" panose="05000000000000000000" pitchFamily="2" charset="2"/>
              <a:buChar char="l"/>
            </a:pPr>
            <a:r>
              <a:rPr lang="en-US" altLang="zh-CN" dirty="0">
                <a:sym typeface="Symbol" panose="05050102010706020507" pitchFamily="18" charset="2"/>
              </a:rPr>
              <a:t>5000  400 + 100 = 2,000,100 block transfers,</a:t>
            </a:r>
          </a:p>
          <a:p>
            <a:pPr lvl="2">
              <a:buFont typeface="Wingdings" panose="05000000000000000000" pitchFamily="2" charset="2"/>
              <a:buChar char="l"/>
            </a:pPr>
            <a:r>
              <a:rPr lang="en-US" altLang="zh-CN" dirty="0">
                <a:sym typeface="Symbol" panose="05050102010706020507" pitchFamily="18" charset="2"/>
              </a:rPr>
              <a:t>5000 + 100 = 5100 seeks </a:t>
            </a:r>
          </a:p>
          <a:p>
            <a:pPr lvl="1">
              <a:buFont typeface="Wingdings" panose="05000000000000000000" pitchFamily="2" charset="2"/>
              <a:buChar char="l"/>
            </a:pPr>
            <a:r>
              <a:rPr lang="en-US" altLang="zh-CN" dirty="0">
                <a:sym typeface="Symbol" panose="05050102010706020507" pitchFamily="18" charset="2"/>
              </a:rPr>
              <a:t>with </a:t>
            </a:r>
            <a:r>
              <a:rPr lang="en-US" altLang="zh-CN" i="1" dirty="0">
                <a:sym typeface="Symbol" panose="05050102010706020507" pitchFamily="18" charset="2"/>
              </a:rPr>
              <a:t>takes </a:t>
            </a:r>
            <a:r>
              <a:rPr lang="en-US" altLang="zh-CN" dirty="0">
                <a:sym typeface="Symbol" panose="05050102010706020507" pitchFamily="18" charset="2"/>
              </a:rPr>
              <a:t> as the outer relation </a:t>
            </a:r>
          </a:p>
          <a:p>
            <a:pPr lvl="2">
              <a:buFont typeface="Wingdings" panose="05000000000000000000" pitchFamily="2" charset="2"/>
              <a:buChar char="l"/>
            </a:pPr>
            <a:r>
              <a:rPr lang="en-US" altLang="zh-CN" dirty="0">
                <a:sym typeface="Symbol" panose="05050102010706020507" pitchFamily="18" charset="2"/>
              </a:rPr>
              <a:t>10000  100 + 400 = 1,000,400 block transfers and 10,400 seeks</a:t>
            </a:r>
          </a:p>
          <a:p>
            <a:pPr>
              <a:buFont typeface="Wingdings" panose="05000000000000000000" pitchFamily="2" charset="2"/>
              <a:buChar char="l"/>
            </a:pPr>
            <a:r>
              <a:rPr lang="en-US" altLang="zh-CN" dirty="0">
                <a:sym typeface="Symbol" panose="05050102010706020507" pitchFamily="18" charset="2"/>
              </a:rPr>
              <a:t>If smaller relation (</a:t>
            </a:r>
            <a:r>
              <a:rPr lang="en-US" altLang="zh-CN" i="1" dirty="0">
                <a:sym typeface="Symbol" panose="05050102010706020507" pitchFamily="18" charset="2"/>
              </a:rPr>
              <a:t>student</a:t>
            </a:r>
            <a:r>
              <a:rPr lang="en-US" altLang="zh-CN" dirty="0">
                <a:sym typeface="Symbol" panose="05050102010706020507" pitchFamily="18" charset="2"/>
              </a:rPr>
              <a:t>) fits entirely in memory, the cost estimate will be 500 block transfers.</a:t>
            </a:r>
          </a:p>
          <a:p>
            <a:pPr>
              <a:buFont typeface="Wingdings" panose="05000000000000000000" pitchFamily="2" charset="2"/>
              <a:buChar char="l"/>
            </a:pPr>
            <a:r>
              <a:rPr lang="en-US" altLang="zh-CN" dirty="0">
                <a:sym typeface="Symbol" panose="05050102010706020507" pitchFamily="18" charset="2"/>
              </a:rPr>
              <a:t>Block nested-loops algorithm (next slide) is preferable</a:t>
            </a:r>
            <a:r>
              <a:rPr lang="zh-CN" altLang="en-US" dirty="0">
                <a:sym typeface="Symbol" panose="05050102010706020507" pitchFamily="18" charset="2"/>
              </a:rPr>
              <a:t>更可取</a:t>
            </a:r>
            <a:r>
              <a:rPr lang="en-US" altLang="zh-CN" dirty="0">
                <a:sym typeface="Symbol" panose="05050102010706020507" pitchFamily="18" charset="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D89A673-8CCF-46B7-A930-AEEA02D21F0D}"/>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ea typeface="ＭＳ Ｐゴシック" pitchFamily="34" charset="-128"/>
              </a:rPr>
              <a:t>Chapter 11:  Query Processing</a:t>
            </a:r>
          </a:p>
        </p:txBody>
      </p:sp>
      <p:sp>
        <p:nvSpPr>
          <p:cNvPr id="7171" name="Rectangle 3">
            <a:extLst>
              <a:ext uri="{FF2B5EF4-FFF2-40B4-BE49-F238E27FC236}">
                <a16:creationId xmlns:a16="http://schemas.microsoft.com/office/drawing/2014/main" id="{0899D5D4-42BB-48A5-A658-F5D008428B76}"/>
              </a:ext>
            </a:extLst>
          </p:cNvPr>
          <p:cNvSpPr>
            <a:spLocks noGrp="1" noChangeArrowheads="1"/>
          </p:cNvSpPr>
          <p:nvPr>
            <p:ph type="body" idx="1"/>
          </p:nvPr>
        </p:nvSpPr>
        <p:spPr>
          <a:xfrm>
            <a:off x="752475" y="1062038"/>
            <a:ext cx="6564313" cy="4138612"/>
          </a:xfrm>
        </p:spPr>
        <p:txBody>
          <a:bodyPr/>
          <a:lstStyle/>
          <a:p>
            <a:pPr>
              <a:buFont typeface="Wingdings" panose="05000000000000000000" pitchFamily="2" charset="2"/>
              <a:buChar char="l"/>
            </a:pPr>
            <a:r>
              <a:rPr lang="zh-CN" altLang="en-US" sz="2400" dirty="0"/>
              <a:t>概述 </a:t>
            </a:r>
            <a:r>
              <a:rPr lang="en-US" altLang="zh-CN" sz="2400" dirty="0"/>
              <a:t>Overview</a:t>
            </a:r>
          </a:p>
          <a:p>
            <a:pPr>
              <a:buFont typeface="Wingdings" panose="05000000000000000000" pitchFamily="2" charset="2"/>
              <a:buChar char="l"/>
            </a:pPr>
            <a:r>
              <a:rPr lang="zh-CN" altLang="en-US" sz="2400" dirty="0"/>
              <a:t>查询代价的度量</a:t>
            </a:r>
            <a:endParaRPr lang="en-US" altLang="zh-CN" sz="2400" dirty="0"/>
          </a:p>
          <a:p>
            <a:pPr>
              <a:buFont typeface="Wingdings" panose="05000000000000000000" pitchFamily="2" charset="2"/>
              <a:buChar char="l"/>
            </a:pPr>
            <a:r>
              <a:rPr lang="zh-CN" altLang="en-US" sz="2400" dirty="0"/>
              <a:t>关系代数运算的执行</a:t>
            </a:r>
            <a:endParaRPr lang="en-US" altLang="zh-CN" sz="2400" dirty="0"/>
          </a:p>
          <a:p>
            <a:pPr lvl="1">
              <a:buFont typeface="Wingdings" panose="05000000000000000000" pitchFamily="2" charset="2"/>
              <a:buChar char="l"/>
            </a:pPr>
            <a:r>
              <a:rPr lang="zh-CN" altLang="en-US" sz="2400" dirty="0"/>
              <a:t>选择</a:t>
            </a:r>
            <a:endParaRPr lang="en-US" altLang="zh-CN" sz="2400" dirty="0"/>
          </a:p>
          <a:p>
            <a:pPr lvl="1">
              <a:buFont typeface="Wingdings" panose="05000000000000000000" pitchFamily="2" charset="2"/>
              <a:buChar char="l"/>
            </a:pPr>
            <a:r>
              <a:rPr lang="zh-CN" altLang="en-US" sz="2400" dirty="0"/>
              <a:t>连接</a:t>
            </a:r>
            <a:endParaRPr lang="en-US" altLang="zh-CN" sz="2400" dirty="0"/>
          </a:p>
          <a:p>
            <a:pPr>
              <a:buFont typeface="Wingdings" panose="05000000000000000000" pitchFamily="2" charset="2"/>
              <a:buChar char="l"/>
            </a:pPr>
            <a:r>
              <a:rPr lang="zh-CN" altLang="en-US" sz="2400" dirty="0"/>
              <a:t>表达式计算</a:t>
            </a:r>
            <a:endParaRPr lang="en-US" altLang="zh-CN" sz="2400" dirty="0"/>
          </a:p>
          <a:p>
            <a:pPr>
              <a:buFont typeface="Wingdings" panose="05000000000000000000" pitchFamily="2" charset="2"/>
              <a:buChar char="l"/>
            </a:pPr>
            <a:r>
              <a:rPr lang="zh-CN" altLang="en-US" sz="2400" dirty="0"/>
              <a:t>查询优化</a:t>
            </a:r>
            <a:endParaRPr lang="en-US" altLang="zh-CN" sz="2400" dirty="0"/>
          </a:p>
        </p:txBody>
      </p:sp>
    </p:spTree>
  </p:cSld>
  <p:clrMapOvr>
    <a:masterClrMapping/>
  </p:clrMapOvr>
  <p:transition advTm="5014"/>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B600D4E7-F782-4963-872D-D3467B964851}"/>
              </a:ext>
            </a:extLst>
          </p:cNvPr>
          <p:cNvSpPr>
            <a:spLocks noGrp="1" noChangeArrowheads="1"/>
          </p:cNvSpPr>
          <p:nvPr>
            <p:ph type="title"/>
          </p:nvPr>
        </p:nvSpPr>
        <p:spPr/>
        <p:txBody>
          <a:bodyPr/>
          <a:lstStyle/>
          <a:p>
            <a:pPr>
              <a:defRPr/>
            </a:pPr>
            <a:r>
              <a:rPr lang="zh-CN" altLang="en-US" sz="3200" dirty="0"/>
              <a:t>块嵌套循环连接 </a:t>
            </a:r>
            <a:r>
              <a:rPr lang="en-US" altLang="zh-CN" dirty="0">
                <a:effectLst>
                  <a:outerShdw blurRad="38100" dist="38100" dir="2700000" algn="tl">
                    <a:srgbClr val="C0C0C0"/>
                  </a:outerShdw>
                </a:effectLst>
                <a:ea typeface="ＭＳ Ｐゴシック" pitchFamily="34" charset="-128"/>
              </a:rPr>
              <a:t>Block Nested-Loop Join</a:t>
            </a:r>
          </a:p>
        </p:txBody>
      </p:sp>
      <p:sp>
        <p:nvSpPr>
          <p:cNvPr id="44035" name="Rectangle 3">
            <a:extLst>
              <a:ext uri="{FF2B5EF4-FFF2-40B4-BE49-F238E27FC236}">
                <a16:creationId xmlns:a16="http://schemas.microsoft.com/office/drawing/2014/main" id="{7E054CF0-62BA-416C-A0DD-96FB9E691F49}"/>
              </a:ext>
            </a:extLst>
          </p:cNvPr>
          <p:cNvSpPr>
            <a:spLocks noGrp="1" noChangeArrowheads="1"/>
          </p:cNvSpPr>
          <p:nvPr>
            <p:ph type="body" idx="1"/>
          </p:nvPr>
        </p:nvSpPr>
        <p:spPr>
          <a:xfrm>
            <a:off x="814388" y="1093788"/>
            <a:ext cx="7185025" cy="4824412"/>
          </a:xfrm>
        </p:spPr>
        <p:txBody>
          <a:bodyPr/>
          <a:lstStyle/>
          <a:p>
            <a:pPr>
              <a:buFont typeface="Wingdings" panose="05000000000000000000" pitchFamily="2" charset="2"/>
              <a:buChar char="l"/>
              <a:tabLst>
                <a:tab pos="404813" algn="l"/>
                <a:tab pos="793750" algn="l"/>
                <a:tab pos="1198563" algn="l"/>
                <a:tab pos="1544638" algn="l"/>
                <a:tab pos="1890713" algn="l"/>
              </a:tabLst>
            </a:pPr>
            <a:r>
              <a:rPr lang="zh-CN" altLang="en-US" sz="2000" dirty="0"/>
              <a:t>它是嵌套循环链接的一个变种，内层关系的每一块与外层关系每一块形成一对</a:t>
            </a:r>
            <a:r>
              <a:rPr lang="en-US" altLang="zh-CN" sz="2000" dirty="0"/>
              <a:t>.</a:t>
            </a:r>
          </a:p>
          <a:p>
            <a:pPr>
              <a:buFont typeface="Wingdings" panose="05000000000000000000" pitchFamily="2" charset="2"/>
              <a:buChar char="l"/>
              <a:tabLst>
                <a:tab pos="404813" algn="l"/>
                <a:tab pos="793750" algn="l"/>
                <a:tab pos="1198563" algn="l"/>
                <a:tab pos="1544638" algn="l"/>
                <a:tab pos="1890713" algn="l"/>
              </a:tabLst>
            </a:pPr>
            <a:r>
              <a:rPr lang="en-US" altLang="zh-CN" sz="2000" dirty="0"/>
              <a:t>	</a:t>
            </a:r>
            <a:r>
              <a:rPr lang="en-US" altLang="zh-CN" sz="2400" dirty="0"/>
              <a:t>	</a:t>
            </a:r>
            <a:r>
              <a:rPr lang="en-US" altLang="zh-CN" sz="2000" b="1" dirty="0"/>
              <a:t>for each </a:t>
            </a:r>
            <a:r>
              <a:rPr lang="en-US" altLang="zh-CN" sz="2000" dirty="0"/>
              <a:t>block </a:t>
            </a:r>
            <a:r>
              <a:rPr lang="en-US" altLang="zh-CN" sz="2000" i="1" dirty="0"/>
              <a:t>B</a:t>
            </a:r>
            <a:r>
              <a:rPr lang="en-US" altLang="zh-CN" sz="2400" i="1" baseline="-25000" dirty="0"/>
              <a:t>r</a:t>
            </a:r>
            <a:r>
              <a:rPr lang="en-US" altLang="zh-CN" sz="2400" b="1" dirty="0"/>
              <a:t> </a:t>
            </a:r>
            <a:r>
              <a:rPr lang="en-US" altLang="zh-CN" sz="2000" b="1" dirty="0"/>
              <a:t>of</a:t>
            </a:r>
            <a:r>
              <a:rPr lang="en-US" altLang="zh-CN" sz="2000" b="1" i="1" dirty="0"/>
              <a:t> </a:t>
            </a:r>
            <a:r>
              <a:rPr lang="en-US" altLang="zh-CN" sz="2000" i="1" dirty="0"/>
              <a:t>r</a:t>
            </a:r>
            <a:r>
              <a:rPr lang="en-US" altLang="zh-CN" sz="2000" b="1" dirty="0"/>
              <a:t> do begin</a:t>
            </a:r>
            <a:br>
              <a:rPr lang="en-US" altLang="zh-CN" sz="2000" b="1" dirty="0"/>
            </a:br>
            <a:r>
              <a:rPr lang="en-US" altLang="zh-CN" sz="2000" b="1" dirty="0"/>
              <a:t>	</a:t>
            </a:r>
            <a:r>
              <a:rPr lang="en-US" altLang="zh-CN" sz="2400" b="1" dirty="0"/>
              <a:t>	</a:t>
            </a:r>
            <a:r>
              <a:rPr lang="en-US" altLang="zh-CN" sz="2000" b="1" dirty="0"/>
              <a:t>for each</a:t>
            </a:r>
            <a:r>
              <a:rPr lang="en-US" altLang="zh-CN" sz="2000" dirty="0"/>
              <a:t> block </a:t>
            </a:r>
            <a:r>
              <a:rPr lang="en-US" altLang="zh-CN" sz="2000" i="1" dirty="0"/>
              <a:t>B</a:t>
            </a:r>
            <a:r>
              <a:rPr lang="en-US" altLang="zh-CN" sz="2400" i="1" baseline="-25000" dirty="0"/>
              <a:t>s</a:t>
            </a:r>
            <a:r>
              <a:rPr lang="en-US" altLang="zh-CN" sz="2400" b="1" dirty="0"/>
              <a:t> </a:t>
            </a:r>
            <a:r>
              <a:rPr lang="en-US" altLang="zh-CN" sz="2000" b="1" dirty="0"/>
              <a:t>of </a:t>
            </a:r>
            <a:r>
              <a:rPr lang="en-US" altLang="zh-CN" sz="2000" b="1" i="1" dirty="0"/>
              <a:t>s </a:t>
            </a:r>
            <a:r>
              <a:rPr lang="en-US" altLang="zh-CN" sz="2000" b="1" dirty="0"/>
              <a:t>do begin</a:t>
            </a:r>
            <a:br>
              <a:rPr lang="en-US" altLang="zh-CN" sz="2000" b="1" dirty="0"/>
            </a:br>
            <a:r>
              <a:rPr lang="en-US" altLang="zh-CN" sz="2000" b="1" dirty="0"/>
              <a:t>	</a:t>
            </a:r>
            <a:r>
              <a:rPr lang="en-US" altLang="zh-CN" sz="2400" b="1" dirty="0"/>
              <a:t>	</a:t>
            </a:r>
            <a:r>
              <a:rPr lang="en-US" altLang="zh-CN" sz="2000" b="1" dirty="0"/>
              <a:t>	for each</a:t>
            </a:r>
            <a:r>
              <a:rPr lang="en-US" altLang="zh-CN" sz="2000" dirty="0"/>
              <a:t> tuple </a:t>
            </a:r>
            <a:r>
              <a:rPr lang="en-US" altLang="zh-CN" sz="2000" i="1" dirty="0"/>
              <a:t>t</a:t>
            </a:r>
            <a:r>
              <a:rPr lang="en-US" altLang="zh-CN" sz="2400" i="1" baseline="-25000" dirty="0"/>
              <a:t>r</a:t>
            </a:r>
            <a:r>
              <a:rPr lang="en-US" altLang="zh-CN" sz="2000" i="1" dirty="0"/>
              <a:t> </a:t>
            </a:r>
            <a:r>
              <a:rPr lang="en-US" altLang="zh-CN" sz="2000" b="1" dirty="0"/>
              <a:t>in </a:t>
            </a:r>
            <a:r>
              <a:rPr lang="en-US" altLang="zh-CN" sz="2000" i="1" dirty="0"/>
              <a:t>B</a:t>
            </a:r>
            <a:r>
              <a:rPr lang="en-US" altLang="zh-CN" sz="2400" i="1" baseline="-25000" dirty="0"/>
              <a:t>r </a:t>
            </a:r>
            <a:r>
              <a:rPr lang="en-US" altLang="zh-CN" sz="2000" b="1" baseline="-25000" dirty="0"/>
              <a:t> </a:t>
            </a:r>
            <a:r>
              <a:rPr lang="en-US" altLang="zh-CN" sz="2000" b="1" dirty="0"/>
              <a:t>do begin</a:t>
            </a:r>
            <a:br>
              <a:rPr lang="en-US" altLang="zh-CN" sz="2000" b="1" dirty="0"/>
            </a:br>
            <a:r>
              <a:rPr lang="en-US" altLang="zh-CN" sz="2000" b="1" dirty="0"/>
              <a:t>	</a:t>
            </a:r>
            <a:r>
              <a:rPr lang="en-US" altLang="zh-CN" sz="2400" b="1" dirty="0"/>
              <a:t>	</a:t>
            </a:r>
            <a:r>
              <a:rPr lang="en-US" altLang="zh-CN" sz="2000" b="1" dirty="0"/>
              <a:t>		for each </a:t>
            </a:r>
            <a:r>
              <a:rPr lang="en-US" altLang="zh-CN" sz="2000" dirty="0"/>
              <a:t>tuple </a:t>
            </a:r>
            <a:r>
              <a:rPr lang="en-US" altLang="zh-CN" sz="2000" i="1" dirty="0" err="1"/>
              <a:t>t</a:t>
            </a:r>
            <a:r>
              <a:rPr lang="en-US" altLang="zh-CN" sz="2400" i="1" baseline="-25000" dirty="0" err="1"/>
              <a:t>s</a:t>
            </a:r>
            <a:r>
              <a:rPr lang="en-US" altLang="zh-CN" sz="2400" i="1" dirty="0"/>
              <a:t> </a:t>
            </a:r>
            <a:r>
              <a:rPr lang="en-US" altLang="zh-CN" sz="2000" b="1" dirty="0"/>
              <a:t>in </a:t>
            </a:r>
            <a:r>
              <a:rPr lang="en-US" altLang="zh-CN" sz="2000" i="1" dirty="0"/>
              <a:t>B</a:t>
            </a:r>
            <a:r>
              <a:rPr lang="en-US" altLang="zh-CN" sz="2400" i="1" baseline="-25000" dirty="0"/>
              <a:t>s</a:t>
            </a:r>
            <a:r>
              <a:rPr lang="en-US" altLang="zh-CN" sz="2000" i="1" dirty="0"/>
              <a:t> </a:t>
            </a:r>
            <a:r>
              <a:rPr lang="en-US" altLang="zh-CN" sz="2000" b="1" dirty="0"/>
              <a:t>do begin</a:t>
            </a:r>
            <a:br>
              <a:rPr lang="en-US" altLang="zh-CN" sz="2000" b="1" dirty="0"/>
            </a:br>
            <a:r>
              <a:rPr lang="en-US" altLang="zh-CN" sz="2000" b="1" dirty="0"/>
              <a:t>	</a:t>
            </a:r>
            <a:r>
              <a:rPr lang="en-US" altLang="zh-CN" sz="2400" b="1" dirty="0"/>
              <a:t>			</a:t>
            </a:r>
            <a:r>
              <a:rPr lang="en-US" altLang="zh-CN" sz="2000" b="1" dirty="0"/>
              <a:t>	</a:t>
            </a:r>
            <a:r>
              <a:rPr lang="en-US" altLang="zh-CN" sz="2000" dirty="0"/>
              <a:t>Check if (</a:t>
            </a:r>
            <a:r>
              <a:rPr lang="en-US" altLang="zh-CN" sz="2000" i="1" dirty="0" err="1"/>
              <a:t>t</a:t>
            </a:r>
            <a:r>
              <a:rPr lang="en-US" altLang="zh-CN" sz="2400" i="1" baseline="-25000" dirty="0" err="1"/>
              <a:t>r</a:t>
            </a:r>
            <a:r>
              <a:rPr lang="en-US" altLang="zh-CN" sz="2000" i="1" dirty="0" err="1"/>
              <a:t>,t</a:t>
            </a:r>
            <a:r>
              <a:rPr lang="en-US" altLang="zh-CN" sz="2400" i="1" baseline="-25000" dirty="0" err="1"/>
              <a:t>s</a:t>
            </a:r>
            <a:r>
              <a:rPr lang="en-US" altLang="zh-CN" sz="2000" i="1" dirty="0"/>
              <a:t>) </a:t>
            </a:r>
            <a:r>
              <a:rPr lang="en-US" altLang="zh-CN" sz="2000" dirty="0"/>
              <a:t>satisfy the join condition </a:t>
            </a:r>
            <a:br>
              <a:rPr lang="en-US" altLang="zh-CN" sz="2000" dirty="0"/>
            </a:br>
            <a:r>
              <a:rPr lang="en-US" altLang="zh-CN" sz="2000" dirty="0"/>
              <a:t>	</a:t>
            </a:r>
            <a:r>
              <a:rPr lang="en-US" altLang="zh-CN" sz="2400" dirty="0"/>
              <a:t>	</a:t>
            </a:r>
            <a:r>
              <a:rPr lang="en-US" altLang="zh-CN" sz="2000" dirty="0"/>
              <a:t>			if they do, add </a:t>
            </a:r>
            <a:r>
              <a:rPr lang="en-US" altLang="zh-CN" sz="2000" i="1" dirty="0"/>
              <a:t>t</a:t>
            </a:r>
            <a:r>
              <a:rPr lang="en-US" altLang="zh-CN" sz="2400" i="1" baseline="-25000" dirty="0"/>
              <a:t>r</a:t>
            </a:r>
            <a:r>
              <a:rPr lang="en-US" altLang="zh-CN" sz="2400" i="1" baseline="30000" dirty="0"/>
              <a:t> </a:t>
            </a:r>
            <a:r>
              <a:rPr lang="en-US" altLang="zh-CN" sz="2000" dirty="0">
                <a:sym typeface="Symbol" panose="05050102010706020507" pitchFamily="18" charset="2"/>
              </a:rPr>
              <a:t>• </a:t>
            </a:r>
            <a:r>
              <a:rPr lang="en-US" altLang="zh-CN" sz="2000" i="1" dirty="0" err="1">
                <a:sym typeface="Symbol" panose="05050102010706020507" pitchFamily="18" charset="2"/>
              </a:rPr>
              <a:t>t</a:t>
            </a:r>
            <a:r>
              <a:rPr lang="en-US" altLang="zh-CN" sz="2400" i="1" baseline="-25000" dirty="0" err="1">
                <a:sym typeface="Symbol" panose="05050102010706020507" pitchFamily="18" charset="2"/>
              </a:rPr>
              <a:t>s</a:t>
            </a:r>
            <a:r>
              <a:rPr lang="en-US" altLang="zh-CN" sz="2000" i="1" dirty="0">
                <a:sym typeface="Symbol" panose="05050102010706020507" pitchFamily="18" charset="2"/>
              </a:rPr>
              <a:t> </a:t>
            </a:r>
            <a:r>
              <a:rPr lang="en-US" altLang="zh-CN" sz="2000" dirty="0">
                <a:sym typeface="Symbol" panose="05050102010706020507" pitchFamily="18" charset="2"/>
              </a:rPr>
              <a:t>to the result.</a:t>
            </a:r>
            <a:br>
              <a:rPr lang="en-US" altLang="zh-CN" sz="2000" dirty="0">
                <a:sym typeface="Symbol" panose="05050102010706020507" pitchFamily="18" charset="2"/>
              </a:rPr>
            </a:br>
            <a:r>
              <a:rPr lang="en-US" altLang="zh-CN" sz="2000" dirty="0">
                <a:sym typeface="Symbol" panose="05050102010706020507" pitchFamily="18" charset="2"/>
              </a:rPr>
              <a:t>				</a:t>
            </a:r>
            <a:r>
              <a:rPr lang="en-US" altLang="zh-CN" sz="2000" b="1" dirty="0">
                <a:sym typeface="Symbol" panose="05050102010706020507" pitchFamily="18" charset="2"/>
              </a:rPr>
              <a:t>end</a:t>
            </a:r>
            <a:br>
              <a:rPr lang="en-US" altLang="zh-CN" sz="2000" b="1" dirty="0">
                <a:sym typeface="Symbol" panose="05050102010706020507" pitchFamily="18" charset="2"/>
              </a:rPr>
            </a:br>
            <a:r>
              <a:rPr lang="en-US" altLang="zh-CN" sz="2000" b="1" dirty="0">
                <a:sym typeface="Symbol" panose="05050102010706020507" pitchFamily="18" charset="2"/>
              </a:rPr>
              <a:t>			end</a:t>
            </a:r>
            <a:br>
              <a:rPr lang="en-US" altLang="zh-CN" sz="2000" b="1" dirty="0">
                <a:sym typeface="Symbol" panose="05050102010706020507" pitchFamily="18" charset="2"/>
              </a:rPr>
            </a:br>
            <a:r>
              <a:rPr lang="en-US" altLang="zh-CN" sz="2000" b="1" dirty="0">
                <a:sym typeface="Symbol" panose="05050102010706020507" pitchFamily="18" charset="2"/>
              </a:rPr>
              <a:t>		end</a:t>
            </a:r>
            <a:br>
              <a:rPr lang="en-US" altLang="zh-CN" sz="2000" b="1" dirty="0">
                <a:sym typeface="Symbol" panose="05050102010706020507" pitchFamily="18" charset="2"/>
              </a:rPr>
            </a:br>
            <a:r>
              <a:rPr lang="en-US" altLang="zh-CN" sz="2000" b="1" dirty="0">
                <a:sym typeface="Symbol" panose="05050102010706020507" pitchFamily="18" charset="2"/>
              </a:rPr>
              <a:t>	end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8EE8876D-F8A9-42FE-8B93-380D3D04C6A6}"/>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Block Nested-Loop Join (Cont.)</a:t>
            </a:r>
          </a:p>
        </p:txBody>
      </p:sp>
      <p:sp>
        <p:nvSpPr>
          <p:cNvPr id="46083" name="Rectangle 3">
            <a:extLst>
              <a:ext uri="{FF2B5EF4-FFF2-40B4-BE49-F238E27FC236}">
                <a16:creationId xmlns:a16="http://schemas.microsoft.com/office/drawing/2014/main" id="{BE99DF14-5A12-4FC7-B48D-92FF5528D505}"/>
              </a:ext>
            </a:extLst>
          </p:cNvPr>
          <p:cNvSpPr>
            <a:spLocks noGrp="1" noChangeArrowheads="1"/>
          </p:cNvSpPr>
          <p:nvPr>
            <p:ph type="body" idx="1"/>
          </p:nvPr>
        </p:nvSpPr>
        <p:spPr>
          <a:xfrm>
            <a:off x="598488" y="1165225"/>
            <a:ext cx="7888287" cy="5059363"/>
          </a:xfrm>
        </p:spPr>
        <p:txBody>
          <a:bodyPr/>
          <a:lstStyle/>
          <a:p>
            <a:pPr>
              <a:lnSpc>
                <a:spcPct val="90000"/>
              </a:lnSpc>
              <a:buFont typeface="Wingdings" panose="05000000000000000000" pitchFamily="2" charset="2"/>
              <a:buChar char="l"/>
            </a:pPr>
            <a:r>
              <a:rPr lang="en-US" altLang="zh-CN" sz="2000" dirty="0"/>
              <a:t>Worst case estimate:  </a:t>
            </a:r>
            <a:r>
              <a:rPr lang="en-US" altLang="zh-CN" sz="2000" i="1" dirty="0" err="1"/>
              <a:t>b</a:t>
            </a:r>
            <a:r>
              <a:rPr lang="en-US" altLang="zh-CN" sz="2000" i="1" baseline="-25000" dirty="0" err="1"/>
              <a:t>r</a:t>
            </a:r>
            <a:r>
              <a:rPr lang="en-US" altLang="zh-CN" sz="2000" i="1" dirty="0"/>
              <a:t> </a:t>
            </a:r>
            <a:r>
              <a:rPr lang="en-US" altLang="zh-CN" sz="2000" dirty="0">
                <a:sym typeface="Symbol" panose="05050102010706020507" pitchFamily="18" charset="2"/>
              </a:rPr>
              <a:t></a:t>
            </a:r>
            <a:r>
              <a:rPr lang="en-US" altLang="zh-CN" sz="2000" i="1" dirty="0">
                <a:sym typeface="Symbol" panose="05050102010706020507" pitchFamily="18" charset="2"/>
              </a:rPr>
              <a:t> b</a:t>
            </a:r>
            <a:r>
              <a:rPr lang="en-US" altLang="zh-CN" sz="2000" i="1" baseline="-25000" dirty="0">
                <a:sym typeface="Symbol" panose="05050102010706020507" pitchFamily="18" charset="2"/>
              </a:rPr>
              <a:t>s</a:t>
            </a:r>
            <a:r>
              <a:rPr lang="en-US" altLang="zh-CN" sz="2000" i="1" dirty="0">
                <a:sym typeface="Symbol" panose="05050102010706020507" pitchFamily="18" charset="2"/>
              </a:rPr>
              <a:t> + </a:t>
            </a:r>
            <a:r>
              <a:rPr lang="en-US" altLang="zh-CN" sz="2000" i="1" dirty="0" err="1">
                <a:sym typeface="Symbol" panose="05050102010706020507" pitchFamily="18" charset="2"/>
              </a:rPr>
              <a:t>b</a:t>
            </a:r>
            <a:r>
              <a:rPr lang="en-US" altLang="zh-CN" sz="2000" i="1" baseline="-25000" dirty="0" err="1">
                <a:sym typeface="Symbol" panose="05050102010706020507" pitchFamily="18" charset="2"/>
              </a:rPr>
              <a:t>r</a:t>
            </a:r>
            <a:r>
              <a:rPr lang="en-US" altLang="zh-CN" sz="2000" i="1" dirty="0">
                <a:sym typeface="Symbol" panose="05050102010706020507" pitchFamily="18" charset="2"/>
              </a:rPr>
              <a:t> </a:t>
            </a:r>
            <a:r>
              <a:rPr lang="en-US" altLang="zh-CN" sz="2000" dirty="0">
                <a:sym typeface="Symbol" panose="05050102010706020507" pitchFamily="18" charset="2"/>
              </a:rPr>
              <a:t> block transfers + 2 * </a:t>
            </a:r>
            <a:r>
              <a:rPr lang="en-US" altLang="zh-CN" sz="2000" i="1" dirty="0" err="1">
                <a:sym typeface="Symbol" panose="05050102010706020507" pitchFamily="18" charset="2"/>
              </a:rPr>
              <a:t>b</a:t>
            </a:r>
            <a:r>
              <a:rPr lang="en-US" altLang="zh-CN" sz="2000" i="1" baseline="-25000" dirty="0" err="1">
                <a:sym typeface="Symbol" panose="05050102010706020507" pitchFamily="18" charset="2"/>
              </a:rPr>
              <a:t>r</a:t>
            </a:r>
            <a:r>
              <a:rPr lang="en-US" altLang="zh-CN" sz="2000" i="1" baseline="-25000" dirty="0">
                <a:sym typeface="Symbol" panose="05050102010706020507" pitchFamily="18" charset="2"/>
              </a:rPr>
              <a:t> </a:t>
            </a:r>
            <a:r>
              <a:rPr lang="en-US" altLang="zh-CN" sz="2000" dirty="0">
                <a:sym typeface="Symbol" panose="05050102010706020507" pitchFamily="18" charset="2"/>
              </a:rPr>
              <a:t> </a:t>
            </a:r>
            <a:r>
              <a:rPr lang="en-US" altLang="zh-CN" sz="2000" dirty="0"/>
              <a:t>seeks</a:t>
            </a:r>
            <a:endParaRPr lang="en-US" altLang="zh-CN" sz="2000" dirty="0">
              <a:sym typeface="Symbol" panose="05050102010706020507" pitchFamily="18" charset="2"/>
            </a:endParaRPr>
          </a:p>
          <a:p>
            <a:pPr lvl="1">
              <a:lnSpc>
                <a:spcPct val="90000"/>
              </a:lnSpc>
              <a:buFont typeface="Wingdings" panose="05000000000000000000" pitchFamily="2" charset="2"/>
              <a:buChar char="l"/>
            </a:pPr>
            <a:r>
              <a:rPr lang="en-US" altLang="zh-CN" sz="2000" dirty="0"/>
              <a:t>Each block in the inner relation </a:t>
            </a:r>
            <a:r>
              <a:rPr lang="en-US" altLang="zh-CN" sz="2000" i="1" dirty="0"/>
              <a:t>s</a:t>
            </a:r>
            <a:r>
              <a:rPr lang="en-US" altLang="zh-CN" sz="2000" dirty="0"/>
              <a:t> is read once for each </a:t>
            </a:r>
            <a:r>
              <a:rPr lang="en-US" altLang="zh-CN" sz="2000" i="1" dirty="0"/>
              <a:t>block</a:t>
            </a:r>
            <a:r>
              <a:rPr lang="en-US" altLang="zh-CN" sz="2000" dirty="0"/>
              <a:t> in the outer relation</a:t>
            </a:r>
          </a:p>
          <a:p>
            <a:pPr lvl="1">
              <a:buFont typeface="Wingdings" panose="05000000000000000000" pitchFamily="2" charset="2"/>
              <a:buChar char="l"/>
            </a:pPr>
            <a:r>
              <a:rPr lang="en-US" altLang="zh-CN" dirty="0">
                <a:sym typeface="Symbol" panose="05050102010706020507" pitchFamily="18" charset="2"/>
              </a:rPr>
              <a:t>with </a:t>
            </a:r>
            <a:r>
              <a:rPr lang="en-US" altLang="zh-CN" i="1" dirty="0">
                <a:sym typeface="Symbol" panose="05050102010706020507" pitchFamily="18" charset="2"/>
              </a:rPr>
              <a:t>student </a:t>
            </a:r>
            <a:r>
              <a:rPr lang="en-US" altLang="zh-CN" dirty="0">
                <a:sym typeface="Symbol" panose="05050102010706020507" pitchFamily="18" charset="2"/>
              </a:rPr>
              <a:t>as outer relation:</a:t>
            </a:r>
          </a:p>
          <a:p>
            <a:pPr lvl="2">
              <a:buFont typeface="Wingdings" panose="05000000000000000000" pitchFamily="2" charset="2"/>
              <a:buChar char="l"/>
            </a:pPr>
            <a:r>
              <a:rPr lang="en-US" altLang="zh-CN" dirty="0">
                <a:sym typeface="Symbol" panose="05050102010706020507" pitchFamily="18" charset="2"/>
              </a:rPr>
              <a:t>100  400 + 100 = 40,100 block transfers,</a:t>
            </a:r>
          </a:p>
          <a:p>
            <a:pPr lvl="2">
              <a:buFont typeface="Wingdings" panose="05000000000000000000" pitchFamily="2" charset="2"/>
              <a:buChar char="l"/>
            </a:pPr>
            <a:r>
              <a:rPr lang="en-US" altLang="zh-CN" dirty="0">
                <a:sym typeface="Symbol" panose="05050102010706020507" pitchFamily="18" charset="2"/>
              </a:rPr>
              <a:t>2 </a:t>
            </a:r>
            <a:r>
              <a:rPr lang="zh-CN" altLang="en-US" dirty="0">
                <a:sym typeface="Symbol" panose="05050102010706020507" pitchFamily="18" charset="2"/>
              </a:rPr>
              <a:t>*</a:t>
            </a:r>
            <a:r>
              <a:rPr lang="en-US" altLang="zh-CN" dirty="0">
                <a:sym typeface="Symbol" panose="05050102010706020507" pitchFamily="18" charset="2"/>
              </a:rPr>
              <a:t> 100 = 200 seeks </a:t>
            </a:r>
          </a:p>
          <a:p>
            <a:pPr marL="457200" lvl="1" indent="0">
              <a:lnSpc>
                <a:spcPct val="90000"/>
              </a:lnSpc>
              <a:buNone/>
            </a:pPr>
            <a:endParaRPr lang="en-US" altLang="zh-CN" sz="2000" dirty="0">
              <a:sym typeface="Symbol" panose="05050102010706020507" pitchFamily="18" charset="2"/>
            </a:endParaRPr>
          </a:p>
          <a:p>
            <a:pPr>
              <a:lnSpc>
                <a:spcPct val="90000"/>
              </a:lnSpc>
              <a:buFont typeface="Wingdings" panose="05000000000000000000" pitchFamily="2" charset="2"/>
              <a:buChar char="l"/>
            </a:pPr>
            <a:r>
              <a:rPr lang="en-US" altLang="zh-CN" sz="2000" dirty="0">
                <a:sym typeface="Symbol" panose="05050102010706020507" pitchFamily="18" charset="2"/>
              </a:rPr>
              <a:t>Best case: </a:t>
            </a:r>
            <a:r>
              <a:rPr lang="en-US" altLang="zh-CN" sz="2000" i="1" dirty="0" err="1">
                <a:sym typeface="Symbol" panose="05050102010706020507" pitchFamily="18" charset="2"/>
              </a:rPr>
              <a:t>b</a:t>
            </a:r>
            <a:r>
              <a:rPr lang="en-US" altLang="zh-CN" sz="2400" i="1" baseline="-25000" dirty="0" err="1">
                <a:sym typeface="Symbol" panose="05050102010706020507" pitchFamily="18" charset="2"/>
              </a:rPr>
              <a:t>r</a:t>
            </a:r>
            <a:r>
              <a:rPr lang="en-US" altLang="zh-CN" sz="2000" i="1" dirty="0">
                <a:sym typeface="Symbol" panose="05050102010706020507" pitchFamily="18" charset="2"/>
              </a:rPr>
              <a:t> </a:t>
            </a:r>
            <a:r>
              <a:rPr lang="en-US" altLang="zh-CN" sz="2000" dirty="0">
                <a:sym typeface="Symbol" panose="05050102010706020507" pitchFamily="18" charset="2"/>
              </a:rPr>
              <a:t>+</a:t>
            </a:r>
            <a:r>
              <a:rPr lang="en-US" altLang="zh-CN" sz="2000" i="1" dirty="0">
                <a:sym typeface="Symbol" panose="05050102010706020507" pitchFamily="18" charset="2"/>
              </a:rPr>
              <a:t> b</a:t>
            </a:r>
            <a:r>
              <a:rPr lang="en-US" altLang="zh-CN" sz="2400" i="1" baseline="-25000" dirty="0">
                <a:sym typeface="Symbol" panose="05050102010706020507" pitchFamily="18" charset="2"/>
              </a:rPr>
              <a:t>s</a:t>
            </a:r>
            <a:r>
              <a:rPr lang="en-US" altLang="zh-CN" sz="2000" i="1" dirty="0">
                <a:sym typeface="Symbol" panose="05050102010706020507" pitchFamily="18" charset="2"/>
              </a:rPr>
              <a:t> </a:t>
            </a:r>
            <a:r>
              <a:rPr lang="en-US" altLang="zh-CN" sz="2000" dirty="0">
                <a:sym typeface="Symbol" panose="05050102010706020507" pitchFamily="18" charset="2"/>
              </a:rPr>
              <a:t>block transfers + 2 seeks.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8EE8876D-F8A9-42FE-8B93-380D3D04C6A6}"/>
              </a:ext>
            </a:extLst>
          </p:cNvPr>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ＭＳ Ｐゴシック" pitchFamily="34" charset="-128"/>
              </a:rPr>
              <a:t>嵌套循环与块嵌套循环的改进</a:t>
            </a:r>
            <a:endParaRPr lang="en-US" altLang="zh-CN" dirty="0">
              <a:effectLst>
                <a:outerShdw blurRad="38100" dist="38100" dir="2700000" algn="tl">
                  <a:srgbClr val="C0C0C0"/>
                </a:outerShdw>
              </a:effectLst>
              <a:ea typeface="ＭＳ Ｐゴシック" pitchFamily="34" charset="-128"/>
            </a:endParaRPr>
          </a:p>
        </p:txBody>
      </p:sp>
      <p:sp>
        <p:nvSpPr>
          <p:cNvPr id="46083" name="Rectangle 3">
            <a:extLst>
              <a:ext uri="{FF2B5EF4-FFF2-40B4-BE49-F238E27FC236}">
                <a16:creationId xmlns:a16="http://schemas.microsoft.com/office/drawing/2014/main" id="{BE99DF14-5A12-4FC7-B48D-92FF5528D505}"/>
              </a:ext>
            </a:extLst>
          </p:cNvPr>
          <p:cNvSpPr>
            <a:spLocks noGrp="1" noChangeArrowheads="1"/>
          </p:cNvSpPr>
          <p:nvPr>
            <p:ph type="body" idx="1"/>
          </p:nvPr>
        </p:nvSpPr>
        <p:spPr>
          <a:xfrm>
            <a:off x="627856" y="899318"/>
            <a:ext cx="8077200" cy="5544012"/>
          </a:xfrm>
        </p:spPr>
        <p:txBody>
          <a:bodyPr/>
          <a:lstStyle/>
          <a:p>
            <a:pPr>
              <a:lnSpc>
                <a:spcPct val="120000"/>
              </a:lnSpc>
              <a:buFont typeface="Wingdings" panose="05000000000000000000" pitchFamily="2" charset="2"/>
              <a:buChar char="l"/>
            </a:pPr>
            <a:r>
              <a:rPr lang="zh-CN" altLang="en-US" sz="2000" dirty="0">
                <a:sym typeface="Symbol" panose="05050102010706020507" pitchFamily="18" charset="2"/>
              </a:rPr>
              <a:t>嵌套循环与块嵌套循环的改进</a:t>
            </a:r>
            <a:r>
              <a:rPr lang="en-US" altLang="zh-CN" sz="2000" dirty="0">
                <a:sym typeface="Symbol" panose="05050102010706020507" pitchFamily="18" charset="2"/>
              </a:rPr>
              <a:t>:</a:t>
            </a:r>
          </a:p>
          <a:p>
            <a:pPr lvl="1">
              <a:lnSpc>
                <a:spcPct val="120000"/>
              </a:lnSpc>
              <a:buFont typeface="Wingdings" panose="05000000000000000000" pitchFamily="2" charset="2"/>
              <a:buChar char="l"/>
            </a:pPr>
            <a:r>
              <a:rPr lang="zh-CN" altLang="en-US" sz="2000" dirty="0"/>
              <a:t>在块嵌套循环中</a:t>
            </a:r>
            <a:r>
              <a:rPr lang="en-US" altLang="zh-CN" sz="2000" dirty="0"/>
              <a:t>,  </a:t>
            </a:r>
            <a:r>
              <a:rPr lang="zh-CN" altLang="en-US" sz="2000" dirty="0"/>
              <a:t>用 </a:t>
            </a:r>
            <a:r>
              <a:rPr lang="en-US" altLang="zh-CN" sz="2000" i="1" dirty="0"/>
              <a:t>M - </a:t>
            </a:r>
            <a:r>
              <a:rPr lang="en-US" altLang="zh-CN" sz="2000" dirty="0"/>
              <a:t>2 </a:t>
            </a:r>
            <a:r>
              <a:rPr lang="zh-CN" altLang="en-US" sz="2000" dirty="0"/>
              <a:t>磁盘</a:t>
            </a:r>
            <a:r>
              <a:rPr lang="en-US" altLang="zh-CN" sz="2000" dirty="0"/>
              <a:t>blocks </a:t>
            </a:r>
            <a:r>
              <a:rPr lang="zh-CN" altLang="en-US" sz="2000" dirty="0"/>
              <a:t>作为外层关系的存取单位</a:t>
            </a:r>
            <a:r>
              <a:rPr lang="en-US" altLang="zh-CN" sz="2000" dirty="0"/>
              <a:t>, </a:t>
            </a:r>
            <a:r>
              <a:rPr lang="en-US" altLang="zh-CN" sz="2000" i="1" dirty="0"/>
              <a:t>M</a:t>
            </a:r>
            <a:r>
              <a:rPr lang="en-US" altLang="zh-CN" sz="2000" dirty="0"/>
              <a:t> = </a:t>
            </a:r>
            <a:r>
              <a:rPr lang="zh-CN" altLang="en-US" sz="2000" dirty="0"/>
              <a:t>可用内存的</a:t>
            </a:r>
            <a:r>
              <a:rPr lang="en-US" altLang="zh-CN" sz="2000" dirty="0"/>
              <a:t>blocks</a:t>
            </a:r>
            <a:r>
              <a:rPr lang="zh-CN" altLang="en-US" sz="2000" dirty="0"/>
              <a:t>大小</a:t>
            </a:r>
            <a:r>
              <a:rPr lang="en-US" altLang="zh-CN" sz="2000" dirty="0"/>
              <a:t>; </a:t>
            </a:r>
            <a:r>
              <a:rPr lang="zh-CN" altLang="en-US" sz="2000" dirty="0"/>
              <a:t>使用剩余的两块来缓存内层关系和输出</a:t>
            </a:r>
            <a:endParaRPr lang="en-US" altLang="zh-CN" sz="2000" dirty="0"/>
          </a:p>
          <a:p>
            <a:pPr lvl="2">
              <a:lnSpc>
                <a:spcPct val="120000"/>
              </a:lnSpc>
              <a:buFont typeface="Wingdings" panose="05000000000000000000" pitchFamily="2" charset="2"/>
              <a:buChar char="l"/>
            </a:pPr>
            <a:r>
              <a:rPr lang="en-US" altLang="zh-CN" sz="2000" dirty="0"/>
              <a:t>  Cost =   </a:t>
            </a:r>
            <a:r>
              <a:rPr lang="en-US" altLang="zh-CN" sz="2000" dirty="0">
                <a:sym typeface="Symbol" panose="05050102010706020507" pitchFamily="18" charset="2"/>
              </a:rPr>
              <a:t></a:t>
            </a:r>
            <a:r>
              <a:rPr lang="en-US" altLang="zh-CN" sz="2000" i="1" dirty="0" err="1">
                <a:sym typeface="Symbol" panose="05050102010706020507" pitchFamily="18" charset="2"/>
              </a:rPr>
              <a:t>b</a:t>
            </a:r>
            <a:r>
              <a:rPr lang="en-US" altLang="zh-CN" sz="2400" i="1" baseline="-25000" dirty="0" err="1">
                <a:sym typeface="Symbol" panose="05050102010706020507" pitchFamily="18" charset="2"/>
              </a:rPr>
              <a:t>r</a:t>
            </a:r>
            <a:r>
              <a:rPr lang="en-US" altLang="zh-CN" sz="2400" i="1" baseline="-25000" dirty="0">
                <a:sym typeface="Symbol" panose="05050102010706020507" pitchFamily="18" charset="2"/>
              </a:rPr>
              <a:t>  </a:t>
            </a:r>
            <a:r>
              <a:rPr lang="en-US" altLang="zh-CN" sz="2000" i="1" dirty="0">
                <a:sym typeface="Symbol" panose="05050102010706020507" pitchFamily="18" charset="2"/>
              </a:rPr>
              <a:t>/ (M-2)</a:t>
            </a:r>
            <a:r>
              <a:rPr lang="en-US" altLang="zh-CN" sz="2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 </a:t>
            </a:r>
            <a:r>
              <a:rPr lang="en-US" altLang="zh-CN" sz="2000" i="1" dirty="0">
                <a:sym typeface="Symbol" panose="05050102010706020507" pitchFamily="18" charset="2"/>
              </a:rPr>
              <a:t>b</a:t>
            </a:r>
            <a:r>
              <a:rPr lang="en-US" altLang="zh-CN" sz="2400" i="1" baseline="-25000" dirty="0">
                <a:sym typeface="Symbol" panose="05050102010706020507" pitchFamily="18" charset="2"/>
              </a:rPr>
              <a:t>s</a:t>
            </a:r>
            <a:r>
              <a:rPr lang="en-US" altLang="zh-CN" sz="2000" i="1" dirty="0">
                <a:sym typeface="Symbol" panose="05050102010706020507" pitchFamily="18" charset="2"/>
              </a:rPr>
              <a:t> + </a:t>
            </a:r>
            <a:r>
              <a:rPr lang="en-US" altLang="zh-CN" sz="2000" i="1" dirty="0" err="1">
                <a:sym typeface="Symbol" panose="05050102010706020507" pitchFamily="18" charset="2"/>
              </a:rPr>
              <a:t>b</a:t>
            </a:r>
            <a:r>
              <a:rPr lang="en-US" altLang="zh-CN" sz="2400" i="1" baseline="-25000" dirty="0" err="1">
                <a:sym typeface="Symbol" panose="05050102010706020507" pitchFamily="18" charset="2"/>
              </a:rPr>
              <a:t>r</a:t>
            </a:r>
            <a:r>
              <a:rPr lang="en-US" altLang="zh-CN" sz="2800" i="1" dirty="0">
                <a:sym typeface="Symbol" panose="05050102010706020507" pitchFamily="18" charset="2"/>
              </a:rPr>
              <a:t> </a:t>
            </a:r>
            <a:r>
              <a:rPr lang="en-US" altLang="zh-CN" sz="2000" dirty="0">
                <a:sym typeface="Symbol" panose="05050102010706020507" pitchFamily="18" charset="2"/>
              </a:rPr>
              <a:t>block transfers</a:t>
            </a:r>
            <a:r>
              <a:rPr lang="en-US" altLang="zh-CN" sz="2800" i="1" dirty="0">
                <a:sym typeface="Symbol" panose="05050102010706020507" pitchFamily="18" charset="2"/>
              </a:rPr>
              <a:t> </a:t>
            </a:r>
            <a:r>
              <a:rPr lang="en-US" altLang="zh-CN" sz="2000" i="1" dirty="0">
                <a:sym typeface="Symbol" panose="05050102010706020507" pitchFamily="18" charset="2"/>
              </a:rPr>
              <a:t>+</a:t>
            </a:r>
            <a:br>
              <a:rPr lang="en-US" altLang="zh-CN" sz="2000" i="1" dirty="0">
                <a:sym typeface="Symbol" panose="05050102010706020507" pitchFamily="18" charset="2"/>
              </a:rPr>
            </a:br>
            <a:r>
              <a:rPr lang="en-US" altLang="zh-CN" sz="2000" i="1" dirty="0">
                <a:sym typeface="Symbol" panose="05050102010706020507" pitchFamily="18" charset="2"/>
              </a:rPr>
              <a:t>               </a:t>
            </a:r>
            <a:r>
              <a:rPr lang="en-US" altLang="zh-CN" i="1" dirty="0">
                <a:sym typeface="Symbol" panose="05050102010706020507" pitchFamily="18" charset="2"/>
              </a:rPr>
              <a:t>2</a:t>
            </a:r>
            <a:r>
              <a:rPr lang="en-US" altLang="zh-CN" sz="2400" i="1" dirty="0">
                <a:sym typeface="Symbol" panose="05050102010706020507" pitchFamily="18" charset="2"/>
              </a:rPr>
              <a:t> </a:t>
            </a:r>
            <a:r>
              <a:rPr lang="en-US" altLang="zh-CN" sz="2000" dirty="0">
                <a:sym typeface="Symbol" panose="05050102010706020507" pitchFamily="18" charset="2"/>
              </a:rPr>
              <a:t></a:t>
            </a:r>
            <a:r>
              <a:rPr lang="en-US" altLang="zh-CN" sz="2000" i="1" dirty="0" err="1">
                <a:sym typeface="Symbol" panose="05050102010706020507" pitchFamily="18" charset="2"/>
              </a:rPr>
              <a:t>b</a:t>
            </a:r>
            <a:r>
              <a:rPr lang="en-US" altLang="zh-CN" sz="2400" i="1" baseline="-25000" dirty="0" err="1">
                <a:sym typeface="Symbol" panose="05050102010706020507" pitchFamily="18" charset="2"/>
              </a:rPr>
              <a:t>r</a:t>
            </a:r>
            <a:r>
              <a:rPr lang="en-US" altLang="zh-CN" sz="2400" i="1" baseline="-25000" dirty="0">
                <a:sym typeface="Symbol" panose="05050102010706020507" pitchFamily="18" charset="2"/>
              </a:rPr>
              <a:t>  </a:t>
            </a:r>
            <a:r>
              <a:rPr lang="en-US" altLang="zh-CN" sz="2000" i="1" dirty="0">
                <a:sym typeface="Symbol" panose="05050102010706020507" pitchFamily="18" charset="2"/>
              </a:rPr>
              <a:t>/ (M-2)</a:t>
            </a:r>
            <a:r>
              <a:rPr lang="en-US" altLang="zh-CN" sz="2000" dirty="0">
                <a:sym typeface="Symbol" panose="05050102010706020507" pitchFamily="18" charset="2"/>
              </a:rPr>
              <a:t></a:t>
            </a:r>
            <a:r>
              <a:rPr lang="en-US" altLang="zh-CN" sz="2400" dirty="0">
                <a:sym typeface="Symbol" panose="05050102010706020507" pitchFamily="18" charset="2"/>
              </a:rPr>
              <a:t> </a:t>
            </a:r>
            <a:r>
              <a:rPr lang="en-US" altLang="zh-CN" sz="2000" dirty="0">
                <a:sym typeface="Symbol" panose="05050102010706020507" pitchFamily="18" charset="2"/>
              </a:rPr>
              <a:t>seeks</a:t>
            </a:r>
            <a:endParaRPr lang="en-US" altLang="zh-CN" sz="2400" dirty="0"/>
          </a:p>
          <a:p>
            <a:pPr lvl="1">
              <a:lnSpc>
                <a:spcPct val="120000"/>
              </a:lnSpc>
              <a:buFont typeface="Wingdings" panose="05000000000000000000" pitchFamily="2" charset="2"/>
              <a:buChar char="l"/>
            </a:pPr>
            <a:r>
              <a:rPr lang="zh-CN" altLang="en-US" sz="2000" dirty="0"/>
              <a:t>如果等值连接属性是内层关系的码，则对每个外层关系元组，内层循环一旦找到了首条匹配的元组就可以中止。</a:t>
            </a:r>
            <a:endParaRPr lang="en-US" altLang="zh-CN" sz="2000" dirty="0"/>
          </a:p>
          <a:p>
            <a:pPr lvl="1">
              <a:lnSpc>
                <a:spcPct val="120000"/>
              </a:lnSpc>
              <a:buFont typeface="Wingdings" panose="05000000000000000000" pitchFamily="2" charset="2"/>
              <a:buChar char="l"/>
            </a:pPr>
            <a:r>
              <a:rPr lang="zh-CN" altLang="en-US" sz="2000" dirty="0"/>
              <a:t>对内层循环轮流做向前、向后的扫描，该方法对磁盘读写请求排序，使得上次扫描时留在缓冲区中的数据可以重用，减少磁盘存取次数。</a:t>
            </a:r>
            <a:r>
              <a:rPr lang="en-US" altLang="zh-CN" sz="2000" dirty="0"/>
              <a:t> (with LRU replacement)</a:t>
            </a:r>
          </a:p>
          <a:p>
            <a:pPr lvl="1">
              <a:lnSpc>
                <a:spcPct val="120000"/>
              </a:lnSpc>
              <a:buFont typeface="Wingdings" panose="05000000000000000000" pitchFamily="2" charset="2"/>
              <a:buChar char="l"/>
            </a:pPr>
            <a:r>
              <a:rPr lang="zh-CN" altLang="en-US" sz="2000" dirty="0"/>
              <a:t>如果内层循环的连接属性上有索引，可以用更有效的索引查找法替代文件扫描法。</a:t>
            </a:r>
            <a:r>
              <a:rPr lang="en-US" altLang="zh-CN" sz="2000" dirty="0"/>
              <a:t> (next slide)</a:t>
            </a:r>
          </a:p>
        </p:txBody>
      </p:sp>
    </p:spTree>
    <p:extLst>
      <p:ext uri="{BB962C8B-B14F-4D97-AF65-F5344CB8AC3E}">
        <p14:creationId xmlns:p14="http://schemas.microsoft.com/office/powerpoint/2010/main" val="156898349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F47540E9-9927-4DD2-8E60-7AE4C1C886E5}"/>
              </a:ext>
            </a:extLst>
          </p:cNvPr>
          <p:cNvSpPr>
            <a:spLocks noGrp="1" noChangeArrowheads="1"/>
          </p:cNvSpPr>
          <p:nvPr>
            <p:ph type="title"/>
          </p:nvPr>
        </p:nvSpPr>
        <p:spPr/>
        <p:txBody>
          <a:bodyPr/>
          <a:lstStyle/>
          <a:p>
            <a:pPr>
              <a:defRPr/>
            </a:pPr>
            <a:r>
              <a:rPr lang="zh-CN" altLang="en-US" sz="3200" dirty="0"/>
              <a:t>索引嵌套循环连接 </a:t>
            </a:r>
            <a:r>
              <a:rPr lang="en-US" altLang="zh-CN" sz="2800" dirty="0">
                <a:effectLst>
                  <a:outerShdw blurRad="38100" dist="38100" dir="2700000" algn="tl">
                    <a:srgbClr val="C0C0C0"/>
                  </a:outerShdw>
                </a:effectLst>
                <a:ea typeface="ＭＳ Ｐゴシック" pitchFamily="34" charset="-128"/>
              </a:rPr>
              <a:t>Indexed Nested-Loop Join</a:t>
            </a:r>
            <a:endParaRPr lang="en-US" altLang="zh-CN" dirty="0">
              <a:effectLst>
                <a:outerShdw blurRad="38100" dist="38100" dir="2700000" algn="tl">
                  <a:srgbClr val="C0C0C0"/>
                </a:outerShdw>
              </a:effectLst>
              <a:ea typeface="ＭＳ Ｐゴシック" pitchFamily="34" charset="-128"/>
            </a:endParaRPr>
          </a:p>
        </p:txBody>
      </p:sp>
      <p:sp>
        <p:nvSpPr>
          <p:cNvPr id="48131" name="Rectangle 3">
            <a:extLst>
              <a:ext uri="{FF2B5EF4-FFF2-40B4-BE49-F238E27FC236}">
                <a16:creationId xmlns:a16="http://schemas.microsoft.com/office/drawing/2014/main" id="{E8B5CEC0-A3CB-49B1-BC5D-BD12E5EE6515}"/>
              </a:ext>
            </a:extLst>
          </p:cNvPr>
          <p:cNvSpPr>
            <a:spLocks noGrp="1" noChangeArrowheads="1"/>
          </p:cNvSpPr>
          <p:nvPr>
            <p:ph type="body" idx="1"/>
          </p:nvPr>
        </p:nvSpPr>
        <p:spPr>
          <a:xfrm>
            <a:off x="766762" y="842372"/>
            <a:ext cx="8078788" cy="5173256"/>
          </a:xfrm>
        </p:spPr>
        <p:txBody>
          <a:bodyPr/>
          <a:lstStyle/>
          <a:p>
            <a:pPr>
              <a:lnSpc>
                <a:spcPct val="120000"/>
              </a:lnSpc>
              <a:buFont typeface="Wingdings" panose="05000000000000000000" pitchFamily="2" charset="2"/>
              <a:buChar char="l"/>
            </a:pPr>
            <a:r>
              <a:rPr lang="zh-CN" altLang="en-US" sz="2000" dirty="0"/>
              <a:t>索引查找可以替换文件扫描，如果：</a:t>
            </a:r>
            <a:endParaRPr lang="en-US" altLang="zh-CN" sz="2000" dirty="0"/>
          </a:p>
          <a:p>
            <a:pPr lvl="1">
              <a:lnSpc>
                <a:spcPct val="120000"/>
              </a:lnSpc>
              <a:buFont typeface="Wingdings" panose="05000000000000000000" pitchFamily="2" charset="2"/>
              <a:buChar char="l"/>
            </a:pPr>
            <a:r>
              <a:rPr lang="zh-CN" altLang="en-US" dirty="0"/>
              <a:t>连接是等值连接或自然连接，且</a:t>
            </a:r>
            <a:endParaRPr lang="en-US" altLang="zh-CN" dirty="0"/>
          </a:p>
          <a:p>
            <a:pPr lvl="1">
              <a:lnSpc>
                <a:spcPct val="120000"/>
              </a:lnSpc>
              <a:buFont typeface="Wingdings" panose="05000000000000000000" pitchFamily="2" charset="2"/>
              <a:buChar char="l"/>
            </a:pPr>
            <a:r>
              <a:rPr lang="zh-CN" altLang="en-US" dirty="0"/>
              <a:t>在内层关系的连接属性上有索引</a:t>
            </a:r>
            <a:endParaRPr lang="en-US" altLang="ja-JP" dirty="0"/>
          </a:p>
          <a:p>
            <a:pPr lvl="2">
              <a:lnSpc>
                <a:spcPct val="120000"/>
              </a:lnSpc>
              <a:buFont typeface="Wingdings" panose="05000000000000000000" pitchFamily="2" charset="2"/>
              <a:buChar char="l"/>
            </a:pPr>
            <a:r>
              <a:rPr lang="zh-CN" altLang="en-US" dirty="0"/>
              <a:t>可以为计算连接而建立一个临时索引</a:t>
            </a:r>
            <a:endParaRPr lang="en-US" altLang="zh-CN" dirty="0"/>
          </a:p>
          <a:p>
            <a:pPr>
              <a:lnSpc>
                <a:spcPct val="120000"/>
              </a:lnSpc>
              <a:buFont typeface="Wingdings" panose="05000000000000000000" pitchFamily="2" charset="2"/>
              <a:buChar char="l"/>
            </a:pPr>
            <a:r>
              <a:rPr lang="en-US" altLang="zh-CN" sz="2000" dirty="0"/>
              <a:t>For each tuple </a:t>
            </a:r>
            <a:r>
              <a:rPr lang="en-US" altLang="zh-CN" sz="2000" i="1" dirty="0"/>
              <a:t>t</a:t>
            </a:r>
            <a:r>
              <a:rPr lang="en-US" altLang="zh-CN" sz="2400" i="1" baseline="-25000" dirty="0"/>
              <a:t>r</a:t>
            </a:r>
            <a:r>
              <a:rPr lang="en-US" altLang="zh-CN" sz="2000" i="1" dirty="0"/>
              <a:t> </a:t>
            </a:r>
            <a:r>
              <a:rPr lang="en-US" altLang="zh-CN" sz="2000" dirty="0"/>
              <a:t>in the outer relation </a:t>
            </a:r>
            <a:r>
              <a:rPr lang="en-US" altLang="zh-CN" sz="2000" i="1" dirty="0"/>
              <a:t>r,</a:t>
            </a:r>
            <a:r>
              <a:rPr lang="en-US" altLang="zh-CN" sz="2000" dirty="0"/>
              <a:t> use the index to look up tuples in </a:t>
            </a:r>
            <a:r>
              <a:rPr lang="en-US" altLang="zh-CN" sz="2000" i="1" dirty="0"/>
              <a:t>s</a:t>
            </a:r>
            <a:r>
              <a:rPr lang="en-US" altLang="zh-CN" sz="2000" dirty="0"/>
              <a:t> that satisfy the join condition with tuple </a:t>
            </a:r>
            <a:r>
              <a:rPr lang="en-US" altLang="zh-CN" sz="2000" i="1" dirty="0"/>
              <a:t>t</a:t>
            </a:r>
            <a:r>
              <a:rPr lang="en-US" altLang="zh-CN" sz="2400" i="1" baseline="-25000" dirty="0"/>
              <a:t>r</a:t>
            </a:r>
            <a:r>
              <a:rPr lang="en-US" altLang="zh-CN" sz="2000" i="1" dirty="0"/>
              <a:t>.</a:t>
            </a:r>
          </a:p>
          <a:p>
            <a:pPr>
              <a:lnSpc>
                <a:spcPct val="120000"/>
              </a:lnSpc>
              <a:buFont typeface="Wingdings" panose="05000000000000000000" pitchFamily="2" charset="2"/>
              <a:buChar char="l"/>
            </a:pPr>
            <a:r>
              <a:rPr lang="en-US" altLang="zh-CN" sz="2000" dirty="0"/>
              <a:t>Worst case:  buffer has space for only one page of </a:t>
            </a:r>
            <a:r>
              <a:rPr lang="en-US" altLang="zh-CN" sz="2000" i="1" dirty="0"/>
              <a:t>r</a:t>
            </a:r>
            <a:r>
              <a:rPr lang="en-US" altLang="zh-CN" sz="2000" dirty="0"/>
              <a:t>, and, for each tuple in </a:t>
            </a:r>
            <a:r>
              <a:rPr lang="en-US" altLang="zh-CN" sz="2000" i="1" dirty="0"/>
              <a:t>r</a:t>
            </a:r>
            <a:r>
              <a:rPr lang="en-US" altLang="zh-CN" sz="2000" dirty="0"/>
              <a:t>, we perform an index lookup on </a:t>
            </a:r>
            <a:r>
              <a:rPr lang="en-US" altLang="zh-CN" sz="2000" i="1" dirty="0"/>
              <a:t>s.</a:t>
            </a:r>
            <a:endParaRPr lang="en-US" altLang="zh-CN" sz="2000" dirty="0"/>
          </a:p>
          <a:p>
            <a:pPr lvl="1">
              <a:lnSpc>
                <a:spcPct val="120000"/>
              </a:lnSpc>
              <a:buFont typeface="Wingdings" panose="05000000000000000000" pitchFamily="2" charset="2"/>
              <a:buChar char="l"/>
            </a:pPr>
            <a:r>
              <a:rPr lang="en-US" altLang="zh-CN" sz="2000" dirty="0"/>
              <a:t>Cost of the join:  </a:t>
            </a:r>
            <a:r>
              <a:rPr lang="en-US" altLang="zh-CN" sz="2000" i="1" dirty="0" err="1"/>
              <a:t>b</a:t>
            </a:r>
            <a:r>
              <a:rPr lang="en-US" altLang="zh-CN" sz="2400" i="1" baseline="-25000" dirty="0" err="1"/>
              <a:t>r</a:t>
            </a:r>
            <a:r>
              <a:rPr lang="en-US" altLang="zh-CN" sz="2000" i="1" dirty="0"/>
              <a:t> </a:t>
            </a:r>
            <a:r>
              <a:rPr lang="en-US" altLang="zh-CN" sz="2000" dirty="0"/>
              <a:t>(</a:t>
            </a:r>
            <a:r>
              <a:rPr lang="en-US" altLang="zh-CN" sz="2000" i="1" dirty="0" err="1"/>
              <a:t>t</a:t>
            </a:r>
            <a:r>
              <a:rPr lang="en-US" altLang="zh-CN" sz="2000" i="1" baseline="-25000" dirty="0" err="1"/>
              <a:t>T</a:t>
            </a:r>
            <a:r>
              <a:rPr lang="en-US" altLang="zh-CN" sz="2000" i="1" baseline="-25000" dirty="0"/>
              <a:t> </a:t>
            </a:r>
            <a:r>
              <a:rPr lang="en-US" altLang="zh-CN" sz="2000" i="1" dirty="0"/>
              <a:t>+ </a:t>
            </a:r>
            <a:r>
              <a:rPr lang="en-US" altLang="zh-CN" sz="2000" i="1" dirty="0" err="1"/>
              <a:t>t</a:t>
            </a:r>
            <a:r>
              <a:rPr lang="en-US" altLang="zh-CN" sz="2000" i="1" baseline="-25000" dirty="0" err="1"/>
              <a:t>S</a:t>
            </a:r>
            <a:r>
              <a:rPr lang="en-US" altLang="zh-CN" sz="2000" dirty="0"/>
              <a:t>) + </a:t>
            </a:r>
            <a:r>
              <a:rPr lang="en-US" altLang="zh-CN" sz="2000" i="1" dirty="0"/>
              <a:t>n</a:t>
            </a:r>
            <a:r>
              <a:rPr lang="en-US" altLang="zh-CN" sz="2400" i="1" baseline="-25000" dirty="0"/>
              <a:t>r</a:t>
            </a:r>
            <a:r>
              <a:rPr lang="en-US" altLang="zh-CN" sz="2400" i="1" dirty="0"/>
              <a:t> </a:t>
            </a:r>
            <a:r>
              <a:rPr lang="en-US" altLang="zh-CN" sz="2000" dirty="0">
                <a:sym typeface="Symbol" panose="05050102010706020507" pitchFamily="18" charset="2"/>
              </a:rPr>
              <a:t> </a:t>
            </a:r>
            <a:r>
              <a:rPr lang="en-US" altLang="zh-CN" sz="2000" i="1" dirty="0">
                <a:sym typeface="Symbol" panose="05050102010706020507" pitchFamily="18" charset="2"/>
              </a:rPr>
              <a:t>c</a:t>
            </a:r>
            <a:endParaRPr lang="en-US" altLang="zh-CN" sz="2000" dirty="0">
              <a:sym typeface="Symbol" panose="05050102010706020507" pitchFamily="18" charset="2"/>
            </a:endParaRPr>
          </a:p>
          <a:p>
            <a:pPr lvl="1">
              <a:lnSpc>
                <a:spcPct val="120000"/>
              </a:lnSpc>
              <a:buFont typeface="Wingdings" panose="05000000000000000000" pitchFamily="2" charset="2"/>
              <a:buChar char="l"/>
            </a:pPr>
            <a:r>
              <a:rPr lang="en-US" altLang="zh-CN" i="1" dirty="0">
                <a:sym typeface="Symbol" panose="05050102010706020507" pitchFamily="18" charset="2"/>
              </a:rPr>
              <a:t>c</a:t>
            </a:r>
            <a:r>
              <a:rPr lang="en-US" altLang="zh-CN" dirty="0">
                <a:sym typeface="Symbol" panose="05050102010706020507" pitchFamily="18" charset="2"/>
              </a:rPr>
              <a:t> </a:t>
            </a:r>
            <a:r>
              <a:rPr lang="zh-CN" altLang="en-US" dirty="0">
                <a:sym typeface="Symbol" panose="05050102010706020507" pitchFamily="18" charset="2"/>
              </a:rPr>
              <a:t>是通过索引获取</a:t>
            </a:r>
            <a:r>
              <a:rPr lang="en-US" altLang="zh-CN" dirty="0">
                <a:sym typeface="Symbol" panose="05050102010706020507" pitchFamily="18" charset="2"/>
              </a:rPr>
              <a:t>s</a:t>
            </a:r>
            <a:r>
              <a:rPr lang="zh-CN" altLang="en-US" dirty="0">
                <a:sym typeface="Symbol" panose="05050102010706020507" pitchFamily="18" charset="2"/>
              </a:rPr>
              <a:t>中所有满足匹配条件元组的代价。</a:t>
            </a:r>
            <a:endParaRPr lang="en-US" altLang="zh-CN" dirty="0">
              <a:sym typeface="Symbol" panose="05050102010706020507" pitchFamily="18" charset="2"/>
            </a:endParaRPr>
          </a:p>
          <a:p>
            <a:pPr lvl="1">
              <a:lnSpc>
                <a:spcPct val="120000"/>
              </a:lnSpc>
              <a:buFont typeface="Wingdings" panose="05000000000000000000" pitchFamily="2" charset="2"/>
              <a:buChar char="l"/>
            </a:pPr>
            <a:r>
              <a:rPr lang="en-US" altLang="zh-CN" i="1" dirty="0">
                <a:sym typeface="Symbol" panose="05050102010706020507" pitchFamily="18" charset="2"/>
              </a:rPr>
              <a:t>c</a:t>
            </a:r>
            <a:r>
              <a:rPr lang="en-US" altLang="zh-CN" dirty="0">
                <a:sym typeface="Symbol" panose="05050102010706020507" pitchFamily="18" charset="2"/>
              </a:rPr>
              <a:t> </a:t>
            </a:r>
            <a:r>
              <a:rPr lang="zh-CN" altLang="en-US" dirty="0">
                <a:sym typeface="Symbol" panose="05050102010706020507" pitchFamily="18" charset="2"/>
              </a:rPr>
              <a:t>可以估算为在</a:t>
            </a:r>
            <a:r>
              <a:rPr lang="en-US" altLang="zh-CN" dirty="0">
                <a:sym typeface="Symbol" panose="05050102010706020507" pitchFamily="18" charset="2"/>
              </a:rPr>
              <a:t>s</a:t>
            </a:r>
            <a:r>
              <a:rPr lang="zh-CN" altLang="en-US" dirty="0">
                <a:sym typeface="Symbol" panose="05050102010706020507" pitchFamily="18" charset="2"/>
              </a:rPr>
              <a:t>上使用连接条件进行单次选择运算的代价。</a:t>
            </a:r>
            <a:endParaRPr lang="en-US" altLang="zh-CN" dirty="0">
              <a:sym typeface="Symbol" panose="05050102010706020507" pitchFamily="18" charset="2"/>
            </a:endParaRPr>
          </a:p>
          <a:p>
            <a:pPr>
              <a:lnSpc>
                <a:spcPct val="120000"/>
              </a:lnSpc>
              <a:buFont typeface="Wingdings" panose="05000000000000000000" pitchFamily="2" charset="2"/>
              <a:buChar char="l"/>
            </a:pPr>
            <a:r>
              <a:rPr lang="en-US" altLang="zh-CN" sz="2000" dirty="0">
                <a:sym typeface="Symbol" panose="05050102010706020507" pitchFamily="18" charset="2"/>
              </a:rPr>
              <a:t>If indices are available on join attributes of both </a:t>
            </a:r>
            <a:r>
              <a:rPr lang="en-US" altLang="zh-CN" sz="2000" i="1" dirty="0">
                <a:sym typeface="Symbol" panose="05050102010706020507" pitchFamily="18" charset="2"/>
              </a:rPr>
              <a:t>r </a:t>
            </a:r>
            <a:r>
              <a:rPr lang="en-US" altLang="zh-CN" sz="2000" dirty="0">
                <a:sym typeface="Symbol" panose="05050102010706020507" pitchFamily="18" charset="2"/>
              </a:rPr>
              <a:t>and </a:t>
            </a:r>
            <a:r>
              <a:rPr lang="en-US" altLang="zh-CN" sz="2000" i="1" dirty="0">
                <a:sym typeface="Symbol" panose="05050102010706020507" pitchFamily="18" charset="2"/>
              </a:rPr>
              <a:t>s,</a:t>
            </a:r>
            <a:br>
              <a:rPr lang="en-US" altLang="zh-CN" sz="2000" i="1" dirty="0">
                <a:sym typeface="Symbol" panose="05050102010706020507" pitchFamily="18" charset="2"/>
              </a:rPr>
            </a:br>
            <a:r>
              <a:rPr lang="en-US" altLang="zh-CN" sz="2000" dirty="0">
                <a:sym typeface="Symbol" panose="05050102010706020507" pitchFamily="18" charset="2"/>
              </a:rPr>
              <a:t>use the relation with fewer tuples as the outer relation.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8E3D4236-6922-4AF7-9A28-646403851C73}"/>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ea typeface="ＭＳ Ｐゴシック" pitchFamily="34" charset="-128"/>
              </a:rPr>
              <a:t>Example of  Costs</a:t>
            </a:r>
          </a:p>
        </p:txBody>
      </p:sp>
      <p:sp>
        <p:nvSpPr>
          <p:cNvPr id="50179" name="Rectangle 3">
            <a:extLst>
              <a:ext uri="{FF2B5EF4-FFF2-40B4-BE49-F238E27FC236}">
                <a16:creationId xmlns:a16="http://schemas.microsoft.com/office/drawing/2014/main" id="{270BAD35-DF5C-4319-B71F-5F31DF210720}"/>
              </a:ext>
            </a:extLst>
          </p:cNvPr>
          <p:cNvSpPr>
            <a:spLocks noGrp="1" noChangeArrowheads="1"/>
          </p:cNvSpPr>
          <p:nvPr>
            <p:ph type="body" idx="1"/>
          </p:nvPr>
        </p:nvSpPr>
        <p:spPr/>
        <p:txBody>
          <a:bodyPr/>
          <a:lstStyle/>
          <a:p>
            <a:pPr>
              <a:buFont typeface="Wingdings" panose="05000000000000000000" pitchFamily="2" charset="2"/>
              <a:buChar char="l"/>
            </a:pPr>
            <a:r>
              <a:rPr lang="en-US" altLang="zh-CN" dirty="0"/>
              <a:t>Compute </a:t>
            </a:r>
            <a:r>
              <a:rPr lang="en-US" altLang="zh-CN" i="1" dirty="0"/>
              <a:t>student     takes, </a:t>
            </a:r>
            <a:r>
              <a:rPr lang="en-US" altLang="zh-CN" dirty="0"/>
              <a:t>with </a:t>
            </a:r>
            <a:r>
              <a:rPr lang="en-US" altLang="zh-CN" i="1" dirty="0"/>
              <a:t>student</a:t>
            </a:r>
            <a:r>
              <a:rPr lang="en-US" altLang="zh-CN" dirty="0"/>
              <a:t> as the outer relation.</a:t>
            </a:r>
          </a:p>
          <a:p>
            <a:pPr>
              <a:buFont typeface="Wingdings" panose="05000000000000000000" pitchFamily="2" charset="2"/>
              <a:buChar char="l"/>
            </a:pPr>
            <a:r>
              <a:rPr lang="en-US" altLang="zh-CN" dirty="0"/>
              <a:t>Let </a:t>
            </a:r>
            <a:r>
              <a:rPr lang="en-US" altLang="zh-CN" i="1" dirty="0"/>
              <a:t>takes</a:t>
            </a:r>
            <a:r>
              <a:rPr lang="en-US" altLang="zh-CN" dirty="0"/>
              <a:t> have a primary B</a:t>
            </a:r>
            <a:r>
              <a:rPr lang="en-US" altLang="zh-CN" baseline="30000" dirty="0"/>
              <a:t>+</a:t>
            </a:r>
            <a:r>
              <a:rPr lang="en-US" altLang="zh-CN" dirty="0"/>
              <a:t>-tree index on the attribute </a:t>
            </a:r>
            <a:r>
              <a:rPr lang="en-US" altLang="zh-CN" i="1" dirty="0"/>
              <a:t>ID, </a:t>
            </a:r>
            <a:r>
              <a:rPr lang="en-US" altLang="zh-CN" dirty="0"/>
              <a:t>which contains 20 entries in each index node.</a:t>
            </a:r>
          </a:p>
          <a:p>
            <a:pPr>
              <a:buFont typeface="Wingdings" panose="05000000000000000000" pitchFamily="2" charset="2"/>
              <a:buChar char="l"/>
            </a:pPr>
            <a:r>
              <a:rPr lang="en-US" altLang="zh-CN" dirty="0"/>
              <a:t>Since</a:t>
            </a:r>
            <a:r>
              <a:rPr lang="en-US" altLang="zh-CN" i="1" dirty="0"/>
              <a:t> takes </a:t>
            </a:r>
            <a:r>
              <a:rPr lang="en-US" altLang="zh-CN" dirty="0"/>
              <a:t>has 10,000 tuples, the height of the tree is 4, and one more access is needed to find the actual data</a:t>
            </a:r>
          </a:p>
          <a:p>
            <a:pPr>
              <a:buFont typeface="Wingdings" panose="05000000000000000000" pitchFamily="2" charset="2"/>
              <a:buChar char="l"/>
            </a:pPr>
            <a:r>
              <a:rPr lang="en-US" altLang="zh-CN" i="1" dirty="0"/>
              <a:t>student</a:t>
            </a:r>
            <a:r>
              <a:rPr lang="en-US" altLang="zh-CN" dirty="0"/>
              <a:t> has 5000 tuples</a:t>
            </a:r>
          </a:p>
          <a:p>
            <a:pPr>
              <a:buFont typeface="Wingdings" panose="05000000000000000000" pitchFamily="2" charset="2"/>
              <a:buChar char="l"/>
            </a:pPr>
            <a:r>
              <a:rPr lang="en-US" altLang="zh-CN" dirty="0">
                <a:sym typeface="Greek Symbols"/>
              </a:rPr>
              <a:t>Cost of block nested loops join</a:t>
            </a:r>
          </a:p>
          <a:p>
            <a:pPr lvl="1">
              <a:buFont typeface="Wingdings" panose="05000000000000000000" pitchFamily="2" charset="2"/>
              <a:buChar char="l"/>
            </a:pPr>
            <a:r>
              <a:rPr lang="en-US" altLang="zh-CN" dirty="0">
                <a:sym typeface="Greek Symbols"/>
              </a:rPr>
              <a:t>400*100 + 100 =  40,100 block transfers + 2 * 100 = 200 seeks</a:t>
            </a:r>
          </a:p>
          <a:p>
            <a:pPr lvl="2">
              <a:buFont typeface="Wingdings" panose="05000000000000000000" pitchFamily="2" charset="2"/>
              <a:buChar char="l"/>
            </a:pPr>
            <a:r>
              <a:rPr lang="en-US" altLang="zh-CN" dirty="0">
                <a:sym typeface="Greek Symbols"/>
              </a:rPr>
              <a:t> assuming worst case memory </a:t>
            </a:r>
          </a:p>
          <a:p>
            <a:pPr lvl="2">
              <a:buFont typeface="Wingdings" panose="05000000000000000000" pitchFamily="2" charset="2"/>
              <a:buChar char="l"/>
            </a:pPr>
            <a:r>
              <a:rPr lang="en-US" altLang="zh-CN" dirty="0">
                <a:sym typeface="Greek Symbols"/>
              </a:rPr>
              <a:t>may be significantly less with more memory</a:t>
            </a:r>
          </a:p>
          <a:p>
            <a:pPr>
              <a:buFont typeface="Wingdings" panose="05000000000000000000" pitchFamily="2" charset="2"/>
              <a:buChar char="l"/>
            </a:pPr>
            <a:r>
              <a:rPr lang="en-US" altLang="zh-CN" dirty="0">
                <a:solidFill>
                  <a:srgbClr val="C00000"/>
                </a:solidFill>
                <a:sym typeface="Greek Symbols"/>
              </a:rPr>
              <a:t> </a:t>
            </a:r>
            <a:r>
              <a:rPr lang="en-US" altLang="zh-CN" dirty="0">
                <a:solidFill>
                  <a:srgbClr val="C00000"/>
                </a:solidFill>
              </a:rPr>
              <a:t>Cost of indexed nested loops join</a:t>
            </a:r>
          </a:p>
          <a:p>
            <a:pPr lvl="1">
              <a:lnSpc>
                <a:spcPct val="120000"/>
              </a:lnSpc>
              <a:buFont typeface="Wingdings" panose="05000000000000000000" pitchFamily="2" charset="2"/>
              <a:buChar char="l"/>
            </a:pPr>
            <a:r>
              <a:rPr lang="en-US" altLang="zh-CN" dirty="0">
                <a:sym typeface="Greek Symbols"/>
              </a:rPr>
              <a:t>100 + 5000 * 5 = 25,100  block transfers and seeks.</a:t>
            </a:r>
          </a:p>
          <a:p>
            <a:pPr lvl="1">
              <a:lnSpc>
                <a:spcPct val="120000"/>
              </a:lnSpc>
              <a:buFont typeface="Wingdings" panose="05000000000000000000" pitchFamily="2" charset="2"/>
              <a:buChar char="l"/>
            </a:pPr>
            <a:r>
              <a:rPr lang="en-US" altLang="zh-CN" dirty="0">
                <a:sym typeface="Greek Symbols"/>
              </a:rPr>
              <a:t>CPU cost likely to be less than that for block nested loops join </a:t>
            </a:r>
          </a:p>
        </p:txBody>
      </p:sp>
      <p:sp>
        <p:nvSpPr>
          <p:cNvPr id="50180" name="AutoShape 4">
            <a:extLst>
              <a:ext uri="{FF2B5EF4-FFF2-40B4-BE49-F238E27FC236}">
                <a16:creationId xmlns:a16="http://schemas.microsoft.com/office/drawing/2014/main" id="{D8A4D790-D563-43D3-94D7-2CEF2A454244}"/>
              </a:ext>
            </a:extLst>
          </p:cNvPr>
          <p:cNvSpPr>
            <a:spLocks noChangeArrowheads="1"/>
          </p:cNvSpPr>
          <p:nvPr/>
        </p:nvSpPr>
        <p:spPr bwMode="auto">
          <a:xfrm rot="5400000">
            <a:off x="3052763" y="12160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178C1693-3928-472C-A846-668BF0095EC4}"/>
              </a:ext>
            </a:extLst>
          </p:cNvPr>
          <p:cNvSpPr>
            <a:spLocks noGrp="1" noChangeArrowheads="1"/>
          </p:cNvSpPr>
          <p:nvPr>
            <p:ph type="title"/>
          </p:nvPr>
        </p:nvSpPr>
        <p:spPr/>
        <p:txBody>
          <a:bodyPr/>
          <a:lstStyle/>
          <a:p>
            <a:pPr>
              <a:defRPr/>
            </a:pPr>
            <a:r>
              <a:rPr lang="zh-CN" altLang="en-US" sz="3200" dirty="0"/>
              <a:t>归并连接 </a:t>
            </a:r>
            <a:r>
              <a:rPr lang="en-US" altLang="zh-CN" dirty="0">
                <a:effectLst>
                  <a:outerShdw blurRad="38100" dist="38100" dir="2700000" algn="tl">
                    <a:srgbClr val="C0C0C0"/>
                  </a:outerShdw>
                </a:effectLst>
                <a:ea typeface="ＭＳ Ｐゴシック" pitchFamily="34" charset="-128"/>
              </a:rPr>
              <a:t>Merge-Join</a:t>
            </a:r>
          </a:p>
        </p:txBody>
      </p:sp>
      <p:sp>
        <p:nvSpPr>
          <p:cNvPr id="52227" name="Rectangle 3">
            <a:extLst>
              <a:ext uri="{FF2B5EF4-FFF2-40B4-BE49-F238E27FC236}">
                <a16:creationId xmlns:a16="http://schemas.microsoft.com/office/drawing/2014/main" id="{5B28767B-43FE-4B1C-B0FC-74A7ACCC7910}"/>
              </a:ext>
            </a:extLst>
          </p:cNvPr>
          <p:cNvSpPr>
            <a:spLocks noGrp="1" noChangeArrowheads="1"/>
          </p:cNvSpPr>
          <p:nvPr>
            <p:ph type="body" idx="1"/>
          </p:nvPr>
        </p:nvSpPr>
        <p:spPr>
          <a:xfrm>
            <a:off x="461963" y="846138"/>
            <a:ext cx="7854950" cy="2543175"/>
          </a:xfrm>
        </p:spPr>
        <p:txBody>
          <a:bodyPr/>
          <a:lstStyle/>
          <a:p>
            <a:pPr marL="381000" indent="-381000">
              <a:lnSpc>
                <a:spcPct val="90000"/>
              </a:lnSpc>
              <a:buFont typeface="Monotype Sorts" charset="2"/>
              <a:buAutoNum type="arabicPeriod"/>
            </a:pPr>
            <a:r>
              <a:rPr lang="en-US" altLang="zh-CN" sz="2000" dirty="0"/>
              <a:t>Sort both relations on their join attribute </a:t>
            </a:r>
          </a:p>
          <a:p>
            <a:pPr marL="381000" indent="-381000">
              <a:lnSpc>
                <a:spcPct val="90000"/>
              </a:lnSpc>
              <a:buFont typeface="Monotype Sorts" charset="2"/>
              <a:buAutoNum type="arabicPeriod"/>
            </a:pPr>
            <a:r>
              <a:rPr lang="en-US" altLang="zh-CN" sz="2000" dirty="0"/>
              <a:t>Merge the sorted relations to join them</a:t>
            </a:r>
          </a:p>
          <a:p>
            <a:pPr marL="914400" lvl="1" indent="-457200">
              <a:lnSpc>
                <a:spcPct val="90000"/>
              </a:lnSpc>
              <a:buFont typeface="+mj-ea"/>
              <a:buAutoNum type="circleNumDbPlain"/>
            </a:pPr>
            <a:r>
              <a:rPr lang="en-US" altLang="zh-CN" sz="2000" dirty="0"/>
              <a:t>Join step is similar to the merge stage of the sort-merge algorithm.  </a:t>
            </a:r>
          </a:p>
          <a:p>
            <a:pPr marL="914400" lvl="1" indent="-457200">
              <a:lnSpc>
                <a:spcPct val="90000"/>
              </a:lnSpc>
              <a:buFont typeface="+mj-ea"/>
              <a:buAutoNum type="circleNumDbPlain"/>
            </a:pPr>
            <a:r>
              <a:rPr lang="en-US" altLang="zh-CN" sz="2000" dirty="0"/>
              <a:t>Main difference is handling of duplicate values in join attribute — every pair with same value on join attribute must be matched</a:t>
            </a:r>
          </a:p>
          <a:p>
            <a:pPr marL="914400" lvl="1" indent="-457200">
              <a:lnSpc>
                <a:spcPct val="90000"/>
              </a:lnSpc>
              <a:buFont typeface="+mj-ea"/>
              <a:buAutoNum type="circleNumDbPlain"/>
            </a:pPr>
            <a:r>
              <a:rPr lang="en-US" altLang="zh-CN" sz="2000" dirty="0"/>
              <a:t>Detailed algorithm in book</a:t>
            </a:r>
          </a:p>
        </p:txBody>
      </p:sp>
      <p:pic>
        <p:nvPicPr>
          <p:cNvPr id="52228" name="Picture 10">
            <a:extLst>
              <a:ext uri="{FF2B5EF4-FFF2-40B4-BE49-F238E27FC236}">
                <a16:creationId xmlns:a16="http://schemas.microsoft.com/office/drawing/2014/main" id="{FCB9F12B-50F5-4DDB-99D0-F40854ECA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179763"/>
            <a:ext cx="3449637"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5ABFC28A-4C4A-4F2B-9B09-33DA56447081}"/>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Merge-Join (Cont.)</a:t>
            </a:r>
          </a:p>
        </p:txBody>
      </p:sp>
      <p:sp>
        <p:nvSpPr>
          <p:cNvPr id="54275" name="Rectangle 3">
            <a:extLst>
              <a:ext uri="{FF2B5EF4-FFF2-40B4-BE49-F238E27FC236}">
                <a16:creationId xmlns:a16="http://schemas.microsoft.com/office/drawing/2014/main" id="{A85AC77F-1BC7-4DAA-9A4D-97306D30D81D}"/>
              </a:ext>
            </a:extLst>
          </p:cNvPr>
          <p:cNvSpPr>
            <a:spLocks noGrp="1" noChangeArrowheads="1"/>
          </p:cNvSpPr>
          <p:nvPr>
            <p:ph type="body" idx="1"/>
          </p:nvPr>
        </p:nvSpPr>
        <p:spPr>
          <a:xfrm>
            <a:off x="477838" y="1165225"/>
            <a:ext cx="8315325" cy="4876800"/>
          </a:xfrm>
        </p:spPr>
        <p:txBody>
          <a:bodyPr/>
          <a:lstStyle/>
          <a:p>
            <a:pPr>
              <a:buFont typeface="Wingdings" panose="05000000000000000000" pitchFamily="2" charset="2"/>
              <a:buChar char="l"/>
            </a:pPr>
            <a:r>
              <a:rPr lang="en-US" altLang="zh-CN" sz="2000" dirty="0"/>
              <a:t>Can be used only for </a:t>
            </a:r>
            <a:r>
              <a:rPr lang="en-US" altLang="zh-CN" sz="2000" dirty="0" err="1"/>
              <a:t>equi</a:t>
            </a:r>
            <a:r>
              <a:rPr lang="en-US" altLang="zh-CN" sz="2000" dirty="0"/>
              <a:t>-joins and natural joins</a:t>
            </a:r>
          </a:p>
          <a:p>
            <a:pPr>
              <a:buFont typeface="Wingdings" panose="05000000000000000000" pitchFamily="2" charset="2"/>
              <a:buChar char="l"/>
            </a:pPr>
            <a:r>
              <a:rPr lang="en-US" altLang="zh-CN" sz="2000" dirty="0"/>
              <a:t>Each block needs to be read only once (assuming all tuples for any given value of the join attributes fit in memory</a:t>
            </a:r>
            <a:r>
              <a:rPr lang="zh-CN" altLang="en-US" sz="2000" dirty="0"/>
              <a:t>）</a:t>
            </a:r>
            <a:endParaRPr lang="en-US" altLang="zh-CN" sz="2000" dirty="0"/>
          </a:p>
          <a:p>
            <a:pPr>
              <a:buFont typeface="Wingdings" panose="05000000000000000000" pitchFamily="2" charset="2"/>
              <a:buChar char="l"/>
            </a:pPr>
            <a:r>
              <a:rPr lang="en-US" altLang="zh-CN" sz="2000" dirty="0"/>
              <a:t>Thus the cost of merge join is: </a:t>
            </a:r>
            <a:br>
              <a:rPr lang="en-US" altLang="zh-CN" sz="2000" dirty="0"/>
            </a:br>
            <a:r>
              <a:rPr lang="en-US" altLang="zh-CN" sz="2000" dirty="0"/>
              <a:t>         </a:t>
            </a:r>
            <a:r>
              <a:rPr lang="en-US" altLang="zh-CN" sz="2000" i="1" dirty="0" err="1"/>
              <a:t>b</a:t>
            </a:r>
            <a:r>
              <a:rPr lang="en-US" altLang="zh-CN" sz="2000" i="1" baseline="-25000" dirty="0" err="1"/>
              <a:t>r</a:t>
            </a:r>
            <a:r>
              <a:rPr lang="en-US" altLang="zh-CN" sz="2000" i="1" dirty="0"/>
              <a:t> + b</a:t>
            </a:r>
            <a:r>
              <a:rPr lang="en-US" altLang="zh-CN" sz="2000" i="1" baseline="-25000" dirty="0"/>
              <a:t>s</a:t>
            </a:r>
            <a:r>
              <a:rPr lang="en-US" altLang="zh-CN" sz="2000" dirty="0"/>
              <a:t>  block transfers  + </a:t>
            </a:r>
            <a:r>
              <a:rPr lang="en-US" altLang="zh-CN" sz="2000" dirty="0">
                <a:sym typeface="Symbol" panose="05050102010706020507" pitchFamily="18" charset="2"/>
              </a:rPr>
              <a:t></a:t>
            </a:r>
            <a:r>
              <a:rPr lang="en-US" altLang="zh-CN" sz="2000" i="1" dirty="0" err="1">
                <a:sym typeface="Symbol" panose="05050102010706020507" pitchFamily="18" charset="2"/>
              </a:rPr>
              <a:t>b</a:t>
            </a:r>
            <a:r>
              <a:rPr lang="en-US" altLang="zh-CN" sz="2000" i="1" baseline="-25000" dirty="0" err="1">
                <a:sym typeface="Symbol" panose="05050102010706020507" pitchFamily="18" charset="2"/>
              </a:rPr>
              <a:t>r</a:t>
            </a:r>
            <a:r>
              <a:rPr lang="en-US" altLang="zh-CN" sz="2000" i="1" baseline="-25000" dirty="0">
                <a:sym typeface="Symbol" panose="05050102010706020507" pitchFamily="18" charset="2"/>
              </a:rPr>
              <a:t> </a:t>
            </a:r>
            <a:r>
              <a:rPr lang="en-US" altLang="zh-CN" sz="2000" i="1" dirty="0">
                <a:sym typeface="Symbol" panose="05050102010706020507" pitchFamily="18" charset="2"/>
              </a:rPr>
              <a:t>/ b</a:t>
            </a:r>
            <a:r>
              <a:rPr lang="en-US" altLang="zh-CN" sz="2000" i="1" baseline="-25000" dirty="0">
                <a:sym typeface="Symbol" panose="05050102010706020507" pitchFamily="18" charset="2"/>
              </a:rPr>
              <a:t>b</a:t>
            </a:r>
            <a:r>
              <a:rPr lang="en-US" altLang="zh-CN" sz="2000" dirty="0">
                <a:sym typeface="Symbol" panose="05050102010706020507" pitchFamily="18" charset="2"/>
              </a:rPr>
              <a:t> + </a:t>
            </a:r>
            <a:r>
              <a:rPr lang="en-US" altLang="zh-CN" sz="2000" i="1" dirty="0">
                <a:sym typeface="Symbol" panose="05050102010706020507" pitchFamily="18" charset="2"/>
              </a:rPr>
              <a:t>b</a:t>
            </a:r>
            <a:r>
              <a:rPr lang="en-US" altLang="zh-CN" sz="2000" i="1" baseline="-25000" dirty="0">
                <a:sym typeface="Symbol" panose="05050102010706020507" pitchFamily="18" charset="2"/>
              </a:rPr>
              <a:t>s </a:t>
            </a:r>
            <a:r>
              <a:rPr lang="en-US" altLang="zh-CN" sz="2000" i="1" dirty="0">
                <a:sym typeface="Symbol" panose="05050102010706020507" pitchFamily="18" charset="2"/>
              </a:rPr>
              <a:t>/ b</a:t>
            </a:r>
            <a:r>
              <a:rPr lang="en-US" altLang="zh-CN" sz="2000" i="1" baseline="-25000" dirty="0">
                <a:sym typeface="Symbol" panose="05050102010706020507" pitchFamily="18" charset="2"/>
              </a:rPr>
              <a:t>b</a:t>
            </a:r>
            <a:r>
              <a:rPr lang="en-US" altLang="zh-CN" sz="2000" dirty="0">
                <a:sym typeface="Symbol" panose="05050102010706020507" pitchFamily="18" charset="2"/>
              </a:rPr>
              <a:t>  seeks</a:t>
            </a:r>
            <a:endParaRPr lang="en-US" altLang="zh-CN" sz="2000" dirty="0"/>
          </a:p>
          <a:p>
            <a:pPr lvl="1">
              <a:buFont typeface="Wingdings" panose="05000000000000000000" pitchFamily="2" charset="2"/>
              <a:buChar char="l"/>
            </a:pPr>
            <a:r>
              <a:rPr lang="en-US" altLang="zh-CN" sz="2000" dirty="0"/>
              <a:t>+ the cost of sorting if relations are unsorted.</a:t>
            </a:r>
          </a:p>
          <a:p>
            <a:pPr>
              <a:buFont typeface="Wingdings" panose="05000000000000000000" pitchFamily="2" charset="2"/>
              <a:buChar char="l"/>
            </a:pPr>
            <a:r>
              <a:rPr lang="zh-CN" altLang="en-US" sz="2000" b="1" dirty="0">
                <a:solidFill>
                  <a:srgbClr val="3366CC"/>
                </a:solidFill>
              </a:rPr>
              <a:t>混合</a:t>
            </a:r>
            <a:r>
              <a:rPr lang="en-US" altLang="zh-CN" sz="2000" b="1" dirty="0">
                <a:solidFill>
                  <a:srgbClr val="3366CC"/>
                </a:solidFill>
              </a:rPr>
              <a:t>hybrid merge-join</a:t>
            </a:r>
            <a:r>
              <a:rPr lang="en-US" altLang="zh-CN" sz="2000" b="1" dirty="0"/>
              <a:t>: </a:t>
            </a:r>
            <a:r>
              <a:rPr lang="en-US" altLang="zh-CN" sz="2000" dirty="0"/>
              <a:t>If one relation is sorted, and the other has a secondary B</a:t>
            </a:r>
            <a:r>
              <a:rPr lang="en-US" altLang="zh-CN" sz="2000" baseline="30000" dirty="0"/>
              <a:t>+</a:t>
            </a:r>
            <a:r>
              <a:rPr lang="en-US" altLang="zh-CN" sz="2000" dirty="0"/>
              <a:t>-tree index on the join attribute</a:t>
            </a:r>
          </a:p>
          <a:p>
            <a:pPr lvl="1">
              <a:buFont typeface="Wingdings" panose="05000000000000000000" pitchFamily="2" charset="2"/>
              <a:buChar char="l"/>
            </a:pPr>
            <a:r>
              <a:rPr lang="en-US" altLang="zh-CN" sz="2000" dirty="0"/>
              <a:t>Merge the sorted relation with the leaf entries of the B</a:t>
            </a:r>
            <a:r>
              <a:rPr lang="en-US" altLang="zh-CN" sz="2000" baseline="30000" dirty="0"/>
              <a:t>+</a:t>
            </a:r>
            <a:r>
              <a:rPr lang="en-US" altLang="zh-CN" sz="2000" dirty="0"/>
              <a:t>-tree . </a:t>
            </a:r>
          </a:p>
          <a:p>
            <a:pPr lvl="1">
              <a:buFont typeface="Wingdings" panose="05000000000000000000" pitchFamily="2" charset="2"/>
              <a:buChar char="l"/>
            </a:pPr>
            <a:r>
              <a:rPr lang="en-US" altLang="zh-CN" sz="2000" dirty="0"/>
              <a:t>Sort the result on the addresses of the unsorted relation</a:t>
            </a:r>
            <a:r>
              <a:rPr lang="ja-JP" altLang="en-US" sz="2000" dirty="0"/>
              <a:t>’</a:t>
            </a:r>
            <a:r>
              <a:rPr lang="en-US" altLang="ja-JP" sz="2000" dirty="0"/>
              <a:t>s tuples</a:t>
            </a:r>
          </a:p>
          <a:p>
            <a:pPr lvl="1">
              <a:buFont typeface="Wingdings" panose="05000000000000000000" pitchFamily="2" charset="2"/>
              <a:buChar char="l"/>
            </a:pPr>
            <a:r>
              <a:rPr lang="en-US" altLang="zh-CN" sz="2000" dirty="0"/>
              <a:t>Scan the unsorted relation in physical address order and merge with previous result, to replace addresses by the actual tuples</a:t>
            </a:r>
          </a:p>
          <a:p>
            <a:pPr lvl="2">
              <a:buFont typeface="Wingdings" panose="05000000000000000000" pitchFamily="2" charset="2"/>
              <a:buChar char="l"/>
            </a:pPr>
            <a:r>
              <a:rPr lang="en-US" altLang="zh-CN" sz="2000" dirty="0"/>
              <a:t>Sequential scan more efficient than random lookup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577923F0-CBC0-4BA5-97DB-BB099E68C14D}"/>
              </a:ext>
            </a:extLst>
          </p:cNvPr>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ＭＳ Ｐゴシック" pitchFamily="34" charset="-128"/>
              </a:rPr>
              <a:t>散列连接 </a:t>
            </a:r>
            <a:r>
              <a:rPr lang="en-US" altLang="zh-CN" dirty="0">
                <a:effectLst>
                  <a:outerShdw blurRad="38100" dist="38100" dir="2700000" algn="tl">
                    <a:srgbClr val="C0C0C0"/>
                  </a:outerShdw>
                </a:effectLst>
                <a:ea typeface="ＭＳ Ｐゴシック" pitchFamily="34" charset="-128"/>
              </a:rPr>
              <a:t>Hash-Join</a:t>
            </a:r>
          </a:p>
        </p:txBody>
      </p:sp>
      <p:sp>
        <p:nvSpPr>
          <p:cNvPr id="56323" name="Rectangle 3">
            <a:extLst>
              <a:ext uri="{FF2B5EF4-FFF2-40B4-BE49-F238E27FC236}">
                <a16:creationId xmlns:a16="http://schemas.microsoft.com/office/drawing/2014/main" id="{0A728590-6DBD-48AD-AC70-AF0BDF770165}"/>
              </a:ext>
            </a:extLst>
          </p:cNvPr>
          <p:cNvSpPr>
            <a:spLocks noGrp="1" noChangeArrowheads="1"/>
          </p:cNvSpPr>
          <p:nvPr>
            <p:ph type="body" idx="1"/>
          </p:nvPr>
        </p:nvSpPr>
        <p:spPr>
          <a:xfrm>
            <a:off x="493713" y="1093788"/>
            <a:ext cx="8407400" cy="4852987"/>
          </a:xfrm>
        </p:spPr>
        <p:txBody>
          <a:bodyPr/>
          <a:lstStyle/>
          <a:p>
            <a:pPr>
              <a:buFont typeface="Wingdings" panose="05000000000000000000" pitchFamily="2" charset="2"/>
              <a:buChar char="l"/>
            </a:pPr>
            <a:r>
              <a:rPr lang="en-US" altLang="zh-CN" sz="2000" dirty="0"/>
              <a:t>Applicable for </a:t>
            </a:r>
            <a:r>
              <a:rPr lang="en-US" altLang="zh-CN" sz="2000" dirty="0" err="1"/>
              <a:t>equi</a:t>
            </a:r>
            <a:r>
              <a:rPr lang="en-US" altLang="zh-CN" sz="2000" dirty="0"/>
              <a:t>-joins and natural joins.</a:t>
            </a:r>
          </a:p>
          <a:p>
            <a:pPr>
              <a:buFont typeface="Wingdings" panose="05000000000000000000" pitchFamily="2" charset="2"/>
              <a:buChar char="l"/>
            </a:pPr>
            <a:r>
              <a:rPr lang="en-US" altLang="zh-CN" sz="2000" dirty="0"/>
              <a:t>A hash function</a:t>
            </a:r>
            <a:r>
              <a:rPr lang="en-US" altLang="zh-CN" sz="2000" i="1" dirty="0"/>
              <a:t> h</a:t>
            </a:r>
            <a:r>
              <a:rPr lang="en-US" altLang="zh-CN" sz="2000" dirty="0"/>
              <a:t> is used to partition tuples of both relations </a:t>
            </a:r>
          </a:p>
          <a:p>
            <a:pPr>
              <a:buFont typeface="Wingdings" panose="05000000000000000000" pitchFamily="2" charset="2"/>
              <a:buChar char="l"/>
            </a:pPr>
            <a:r>
              <a:rPr lang="en-US" altLang="zh-CN" sz="2000" i="1" dirty="0"/>
              <a:t>h</a:t>
            </a:r>
            <a:r>
              <a:rPr lang="en-US" altLang="zh-CN" sz="2000" dirty="0"/>
              <a:t> maps </a:t>
            </a:r>
            <a:r>
              <a:rPr lang="en-US" altLang="zh-CN" sz="2000" i="1" dirty="0" err="1"/>
              <a:t>JoinAttrs</a:t>
            </a:r>
            <a:r>
              <a:rPr lang="en-US" altLang="zh-CN" sz="2000" dirty="0"/>
              <a:t> values to {0, 1, ..., </a:t>
            </a:r>
            <a:r>
              <a:rPr lang="en-US" altLang="zh-CN" sz="2000" i="1" dirty="0"/>
              <a:t>n</a:t>
            </a:r>
            <a:r>
              <a:rPr lang="en-US" altLang="zh-CN" sz="2000" dirty="0"/>
              <a:t>}, where </a:t>
            </a:r>
            <a:r>
              <a:rPr lang="en-US" altLang="zh-CN" sz="2000" i="1" dirty="0" err="1"/>
              <a:t>JoinAttrs</a:t>
            </a:r>
            <a:r>
              <a:rPr lang="en-US" altLang="zh-CN" sz="2000" i="1" dirty="0"/>
              <a:t> </a:t>
            </a:r>
            <a:r>
              <a:rPr lang="zh-CN" altLang="en-US" sz="2000" i="1" dirty="0"/>
              <a:t>表示</a:t>
            </a:r>
            <a:r>
              <a:rPr lang="en-US" altLang="zh-CN" sz="2000" dirty="0"/>
              <a:t> the common attributes of </a:t>
            </a:r>
            <a:r>
              <a:rPr lang="en-US" altLang="zh-CN" sz="2000" i="1" dirty="0"/>
              <a:t>r</a:t>
            </a:r>
            <a:r>
              <a:rPr lang="en-US" altLang="zh-CN" sz="2000" dirty="0"/>
              <a:t> and </a:t>
            </a:r>
            <a:r>
              <a:rPr lang="en-US" altLang="zh-CN" sz="2000" i="1" dirty="0"/>
              <a:t>s </a:t>
            </a:r>
            <a:r>
              <a:rPr lang="en-US" altLang="zh-CN" sz="2000" dirty="0"/>
              <a:t>used in the natural join. </a:t>
            </a:r>
          </a:p>
          <a:p>
            <a:pPr lvl="1">
              <a:buFont typeface="Wingdings" panose="05000000000000000000" pitchFamily="2" charset="2"/>
              <a:buChar char="l"/>
            </a:pPr>
            <a:r>
              <a:rPr lang="en-US" altLang="zh-CN" sz="2000" i="1" dirty="0"/>
              <a:t>r</a:t>
            </a:r>
            <a:r>
              <a:rPr lang="en-US" altLang="zh-CN" sz="2800" i="1" baseline="-25000" dirty="0"/>
              <a:t>0</a:t>
            </a:r>
            <a:r>
              <a:rPr lang="en-US" altLang="zh-CN" sz="2000" i="1" dirty="0"/>
              <a:t>, r</a:t>
            </a:r>
            <a:r>
              <a:rPr lang="en-US" altLang="zh-CN" sz="2800" i="1" baseline="-25000" dirty="0"/>
              <a:t>1</a:t>
            </a:r>
            <a:r>
              <a:rPr lang="en-US" altLang="zh-CN" sz="2000" i="1" dirty="0"/>
              <a:t>, . . ., </a:t>
            </a:r>
            <a:r>
              <a:rPr lang="en-US" altLang="zh-CN" sz="2000" i="1" dirty="0" err="1"/>
              <a:t>r</a:t>
            </a:r>
            <a:r>
              <a:rPr lang="en-US" altLang="zh-CN" sz="2800" i="1" baseline="-25000" dirty="0" err="1"/>
              <a:t>n</a:t>
            </a:r>
            <a:r>
              <a:rPr lang="en-US" altLang="zh-CN" sz="2000" dirty="0"/>
              <a:t> </a:t>
            </a:r>
            <a:r>
              <a:rPr lang="zh-CN" altLang="en-US" sz="2000" dirty="0"/>
              <a:t>表示</a:t>
            </a:r>
            <a:r>
              <a:rPr lang="en-US" altLang="zh-CN" sz="2000" dirty="0"/>
              <a:t> partitions of </a:t>
            </a:r>
            <a:r>
              <a:rPr lang="en-US" altLang="zh-CN" sz="2000" i="1" dirty="0"/>
              <a:t>r </a:t>
            </a:r>
            <a:r>
              <a:rPr lang="en-US" altLang="zh-CN" sz="2000" dirty="0"/>
              <a:t>tuples</a:t>
            </a:r>
          </a:p>
          <a:p>
            <a:pPr lvl="2">
              <a:buFont typeface="Wingdings" panose="05000000000000000000" pitchFamily="2" charset="2"/>
              <a:buChar char="l"/>
            </a:pPr>
            <a:r>
              <a:rPr lang="en-US" altLang="zh-CN" sz="2000" dirty="0"/>
              <a:t>Each tuple </a:t>
            </a:r>
            <a:r>
              <a:rPr lang="en-US" altLang="zh-CN" sz="2000" i="1" dirty="0"/>
              <a:t>t</a:t>
            </a:r>
            <a:r>
              <a:rPr lang="en-US" altLang="zh-CN" sz="2800" i="1" baseline="-25000" dirty="0"/>
              <a:t>r</a:t>
            </a:r>
            <a:r>
              <a:rPr lang="en-US" altLang="zh-CN" sz="2000" i="1" dirty="0"/>
              <a:t> </a:t>
            </a:r>
            <a:r>
              <a:rPr lang="en-US" altLang="zh-CN" sz="2000" i="1" dirty="0">
                <a:sym typeface="Symbol" panose="05050102010706020507" pitchFamily="18" charset="2"/>
              </a:rPr>
              <a:t> r </a:t>
            </a:r>
            <a:r>
              <a:rPr lang="en-US" altLang="zh-CN" sz="2000" dirty="0">
                <a:sym typeface="Symbol" panose="05050102010706020507" pitchFamily="18" charset="2"/>
              </a:rPr>
              <a:t>is put in partition </a:t>
            </a:r>
            <a:r>
              <a:rPr lang="en-US" altLang="zh-CN" sz="2000" i="1" dirty="0" err="1"/>
              <a:t>r</a:t>
            </a:r>
            <a:r>
              <a:rPr lang="en-US" altLang="zh-CN" sz="2800" i="1" baseline="-25000" dirty="0" err="1"/>
              <a:t>i</a:t>
            </a:r>
            <a:r>
              <a:rPr lang="en-US" altLang="zh-CN" sz="2000" dirty="0">
                <a:sym typeface="Symbol" panose="05050102010706020507" pitchFamily="18" charset="2"/>
              </a:rPr>
              <a:t> where </a:t>
            </a:r>
            <a:r>
              <a:rPr lang="en-US" altLang="zh-CN" sz="2000" i="1" dirty="0" err="1">
                <a:sym typeface="Symbol" panose="05050102010706020507" pitchFamily="18" charset="2"/>
              </a:rPr>
              <a:t>i</a:t>
            </a:r>
            <a:r>
              <a:rPr lang="en-US" altLang="zh-CN" sz="2000" i="1" dirty="0">
                <a:sym typeface="Symbol" panose="05050102010706020507" pitchFamily="18" charset="2"/>
              </a:rPr>
              <a:t> = h(t</a:t>
            </a:r>
            <a:r>
              <a:rPr lang="en-US" altLang="zh-CN" sz="2800" i="1" baseline="-25000" dirty="0">
                <a:sym typeface="Symbol" panose="05050102010706020507" pitchFamily="18" charset="2"/>
              </a:rPr>
              <a:t>r</a:t>
            </a:r>
            <a:r>
              <a:rPr lang="en-US" altLang="zh-CN" sz="2400" i="1" baseline="-25000" dirty="0">
                <a:sym typeface="Symbol" panose="05050102010706020507" pitchFamily="18" charset="2"/>
              </a:rPr>
              <a:t> </a:t>
            </a:r>
            <a:r>
              <a:rPr lang="en-US" altLang="zh-CN" sz="2000" i="1" dirty="0">
                <a:sym typeface="Symbol" panose="05050102010706020507" pitchFamily="18" charset="2"/>
              </a:rPr>
              <a:t>[</a:t>
            </a:r>
            <a:r>
              <a:rPr lang="en-US" altLang="zh-CN" sz="2000" i="1" dirty="0" err="1">
                <a:sym typeface="Symbol" panose="05050102010706020507" pitchFamily="18" charset="2"/>
              </a:rPr>
              <a:t>JoinAttrs</a:t>
            </a:r>
            <a:r>
              <a:rPr lang="en-US" altLang="zh-CN" sz="2000" i="1" dirty="0">
                <a:sym typeface="Symbol" panose="05050102010706020507" pitchFamily="18" charset="2"/>
              </a:rPr>
              <a:t>]).</a:t>
            </a:r>
          </a:p>
          <a:p>
            <a:pPr lvl="1">
              <a:buFont typeface="Wingdings" panose="05000000000000000000" pitchFamily="2" charset="2"/>
              <a:buChar char="l"/>
            </a:pPr>
            <a:r>
              <a:rPr lang="en-US" altLang="zh-CN" sz="2000" i="1" dirty="0"/>
              <a:t>s</a:t>
            </a:r>
            <a:r>
              <a:rPr lang="en-US" altLang="zh-CN" sz="2800" i="1" baseline="-25000" dirty="0"/>
              <a:t>0</a:t>
            </a:r>
            <a:r>
              <a:rPr lang="en-US" altLang="zh-CN" sz="2000" i="1" dirty="0"/>
              <a:t>, s</a:t>
            </a:r>
            <a:r>
              <a:rPr lang="en-US" altLang="zh-CN" sz="2800" i="1" baseline="-25000" dirty="0"/>
              <a:t>1</a:t>
            </a:r>
            <a:r>
              <a:rPr lang="en-US" altLang="zh-CN" sz="2000" i="1" dirty="0"/>
              <a:t>. . ., </a:t>
            </a:r>
            <a:r>
              <a:rPr lang="en-US" altLang="zh-CN" sz="2000" i="1" dirty="0" err="1"/>
              <a:t>s</a:t>
            </a:r>
            <a:r>
              <a:rPr lang="en-US" altLang="zh-CN" sz="2800" i="1" baseline="-25000" dirty="0" err="1"/>
              <a:t>n</a:t>
            </a:r>
            <a:r>
              <a:rPr lang="en-US" altLang="zh-CN" sz="2000" dirty="0"/>
              <a:t> </a:t>
            </a:r>
            <a:r>
              <a:rPr lang="zh-CN" altLang="en-US" sz="2000" dirty="0"/>
              <a:t>表示</a:t>
            </a:r>
            <a:r>
              <a:rPr lang="en-US" altLang="zh-CN" sz="2000" dirty="0"/>
              <a:t> partitions of </a:t>
            </a:r>
            <a:r>
              <a:rPr lang="en-US" altLang="zh-CN" sz="2000" i="1" dirty="0"/>
              <a:t>s</a:t>
            </a:r>
            <a:r>
              <a:rPr lang="en-US" altLang="zh-CN" sz="2000" dirty="0"/>
              <a:t> tuples</a:t>
            </a:r>
          </a:p>
          <a:p>
            <a:pPr lvl="2">
              <a:buFont typeface="Wingdings" panose="05000000000000000000" pitchFamily="2" charset="2"/>
              <a:buChar char="l"/>
            </a:pPr>
            <a:r>
              <a:rPr lang="en-US" altLang="zh-CN" sz="2000" dirty="0"/>
              <a:t>Each tuple </a:t>
            </a:r>
            <a:r>
              <a:rPr lang="en-US" altLang="zh-CN" sz="2000" i="1" dirty="0" err="1"/>
              <a:t>t</a:t>
            </a:r>
            <a:r>
              <a:rPr lang="en-US" altLang="zh-CN" sz="2800" i="1" baseline="-25000" dirty="0" err="1"/>
              <a:t>s</a:t>
            </a:r>
            <a:r>
              <a:rPr lang="en-US" altLang="zh-CN" sz="2000" i="1" dirty="0"/>
              <a:t> </a:t>
            </a:r>
            <a:r>
              <a:rPr lang="en-US" altLang="zh-CN" sz="2000" dirty="0">
                <a:sym typeface="Symbol" panose="05050102010706020507" pitchFamily="18" charset="2"/>
              </a:rPr>
              <a:t></a:t>
            </a:r>
            <a:r>
              <a:rPr lang="en-US" altLang="zh-CN" sz="2000" i="1" dirty="0">
                <a:sym typeface="Symbol" panose="05050102010706020507" pitchFamily="18" charset="2"/>
              </a:rPr>
              <a:t>s</a:t>
            </a:r>
            <a:r>
              <a:rPr lang="en-US" altLang="zh-CN" sz="2000" dirty="0">
                <a:sym typeface="Symbol" panose="05050102010706020507" pitchFamily="18" charset="2"/>
              </a:rPr>
              <a:t> is put in partition </a:t>
            </a:r>
            <a:r>
              <a:rPr lang="en-US" altLang="zh-CN" sz="2000" i="1" dirty="0" err="1">
                <a:sym typeface="Symbol" panose="05050102010706020507" pitchFamily="18" charset="2"/>
              </a:rPr>
              <a:t>s</a:t>
            </a:r>
            <a:r>
              <a:rPr lang="en-US" altLang="zh-CN" sz="2800" i="1" baseline="-25000" dirty="0" err="1">
                <a:sym typeface="Symbol" panose="05050102010706020507" pitchFamily="18" charset="2"/>
              </a:rPr>
              <a:t>i</a:t>
            </a:r>
            <a:r>
              <a:rPr lang="en-US" altLang="zh-CN" sz="2000" dirty="0">
                <a:sym typeface="Symbol" panose="05050102010706020507" pitchFamily="18" charset="2"/>
              </a:rPr>
              <a:t>, where </a:t>
            </a:r>
            <a:r>
              <a:rPr lang="en-US" altLang="zh-CN" sz="2000" i="1" dirty="0" err="1">
                <a:sym typeface="Symbol" panose="05050102010706020507" pitchFamily="18" charset="2"/>
              </a:rPr>
              <a:t>i</a:t>
            </a:r>
            <a:r>
              <a:rPr lang="en-US" altLang="zh-CN" sz="2000" i="1" dirty="0">
                <a:sym typeface="Symbol" panose="05050102010706020507" pitchFamily="18" charset="2"/>
              </a:rPr>
              <a:t> = h(</a:t>
            </a:r>
            <a:r>
              <a:rPr lang="en-US" altLang="zh-CN" sz="2000" i="1" dirty="0" err="1">
                <a:sym typeface="Symbol" panose="05050102010706020507" pitchFamily="18" charset="2"/>
              </a:rPr>
              <a:t>t</a:t>
            </a:r>
            <a:r>
              <a:rPr lang="en-US" altLang="zh-CN" sz="2800" i="1" baseline="-25000" dirty="0" err="1">
                <a:sym typeface="Symbol" panose="05050102010706020507" pitchFamily="18" charset="2"/>
              </a:rPr>
              <a:t>s</a:t>
            </a:r>
            <a:r>
              <a:rPr lang="en-US" altLang="zh-CN" sz="2400" i="1" baseline="-25000" dirty="0">
                <a:sym typeface="Symbol" panose="05050102010706020507" pitchFamily="18" charset="2"/>
              </a:rPr>
              <a:t> </a:t>
            </a:r>
            <a:r>
              <a:rPr lang="en-US" altLang="zh-CN" sz="2000" i="1" dirty="0">
                <a:sym typeface="Symbol" panose="05050102010706020507" pitchFamily="18" charset="2"/>
              </a:rPr>
              <a:t>[</a:t>
            </a:r>
            <a:r>
              <a:rPr lang="en-US" altLang="zh-CN" sz="2000" i="1" dirty="0" err="1">
                <a:sym typeface="Symbol" panose="05050102010706020507" pitchFamily="18" charset="2"/>
              </a:rPr>
              <a:t>JoinAttrs</a:t>
            </a:r>
            <a:r>
              <a:rPr lang="en-US" altLang="zh-CN" sz="2000" i="1" dirty="0">
                <a:sym typeface="Symbol" panose="05050102010706020507" pitchFamily="18" charset="2"/>
              </a:rPr>
              <a:t>]).</a:t>
            </a:r>
          </a:p>
          <a:p>
            <a:pPr lvl="2">
              <a:buFont typeface="Wingdings" panose="05000000000000000000" pitchFamily="2" charset="2"/>
              <a:buChar char="l"/>
            </a:pPr>
            <a:endParaRPr lang="en-US" altLang="zh-CN" sz="2000" i="1" dirty="0">
              <a:sym typeface="Symbol" panose="05050102010706020507" pitchFamily="18" charset="2"/>
            </a:endParaRPr>
          </a:p>
          <a:p>
            <a:pPr>
              <a:buFont typeface="Wingdings" panose="05000000000000000000" pitchFamily="2" charset="2"/>
              <a:buChar char="l"/>
            </a:pPr>
            <a:r>
              <a:rPr lang="en-US" altLang="zh-CN" sz="2000" i="1" dirty="0"/>
              <a:t>Note: </a:t>
            </a:r>
            <a:r>
              <a:rPr lang="en-US" altLang="zh-CN" sz="2000" dirty="0"/>
              <a:t>In book,  </a:t>
            </a:r>
            <a:r>
              <a:rPr lang="en-US" altLang="zh-CN" sz="2000" i="1" dirty="0" err="1"/>
              <a:t>r</a:t>
            </a:r>
            <a:r>
              <a:rPr lang="en-US" altLang="zh-CN" sz="2800" i="1" baseline="-25000" dirty="0" err="1"/>
              <a:t>i</a:t>
            </a:r>
            <a:r>
              <a:rPr lang="en-US" altLang="zh-CN" sz="2800" i="1" baseline="-25000" dirty="0"/>
              <a:t>   </a:t>
            </a:r>
            <a:r>
              <a:rPr lang="en-US" altLang="zh-CN" sz="2000" dirty="0"/>
              <a:t>is </a:t>
            </a:r>
            <a:r>
              <a:rPr lang="zh-CN" altLang="en-US" sz="2000" dirty="0"/>
              <a:t>表示为</a:t>
            </a:r>
            <a:r>
              <a:rPr lang="en-US" altLang="zh-CN" sz="2000" dirty="0"/>
              <a:t> </a:t>
            </a:r>
            <a:r>
              <a:rPr lang="en-US" altLang="zh-CN" sz="2000" i="1" dirty="0" err="1"/>
              <a:t>H</a:t>
            </a:r>
            <a:r>
              <a:rPr lang="en-US" altLang="zh-CN" sz="2400" i="1" baseline="-25000" dirty="0" err="1"/>
              <a:t>ri</a:t>
            </a:r>
            <a:r>
              <a:rPr lang="en-US" altLang="zh-CN" sz="2400" i="1" baseline="-25000" dirty="0"/>
              <a:t>, </a:t>
            </a:r>
            <a:r>
              <a:rPr lang="en-US" altLang="zh-CN" sz="2000" i="1" dirty="0" err="1"/>
              <a:t>s</a:t>
            </a:r>
            <a:r>
              <a:rPr lang="en-US" altLang="zh-CN" sz="2800" i="1" baseline="-25000" dirty="0" err="1"/>
              <a:t>i</a:t>
            </a:r>
            <a:r>
              <a:rPr lang="en-US" altLang="zh-CN" sz="2800" i="1" baseline="-25000" dirty="0"/>
              <a:t> </a:t>
            </a:r>
            <a:r>
              <a:rPr lang="en-US" altLang="zh-CN" sz="2000" dirty="0"/>
              <a:t>is </a:t>
            </a:r>
            <a:r>
              <a:rPr lang="zh-CN" altLang="en-US" sz="2000" dirty="0"/>
              <a:t>表示为</a:t>
            </a:r>
            <a:r>
              <a:rPr lang="en-US" altLang="zh-CN" sz="2000" i="1" dirty="0" err="1"/>
              <a:t>H</a:t>
            </a:r>
            <a:r>
              <a:rPr lang="en-US" altLang="zh-CN" sz="2400" i="1" baseline="-25000" dirty="0" err="1"/>
              <a:t>s</a:t>
            </a:r>
            <a:r>
              <a:rPr lang="en-US" altLang="zh-CN" sz="2400" baseline="-25000" dirty="0" err="1"/>
              <a:t>i</a:t>
            </a:r>
            <a:r>
              <a:rPr lang="en-US" altLang="zh-CN" sz="2400" baseline="-25000" dirty="0"/>
              <a:t>  </a:t>
            </a:r>
            <a:r>
              <a:rPr lang="en-US" altLang="zh-CN" sz="2000" dirty="0"/>
              <a:t>and</a:t>
            </a:r>
            <a:br>
              <a:rPr lang="en-US" altLang="zh-CN" sz="2000" dirty="0"/>
            </a:br>
            <a:r>
              <a:rPr lang="en-US" altLang="zh-CN" sz="2000" i="1" dirty="0"/>
              <a:t> n</a:t>
            </a:r>
            <a:r>
              <a:rPr lang="en-US" altLang="zh-CN" sz="2800" i="1" baseline="-25000" dirty="0"/>
              <a:t> </a:t>
            </a:r>
            <a:r>
              <a:rPr lang="en-US" altLang="zh-CN" sz="2000" dirty="0"/>
              <a:t>is </a:t>
            </a:r>
            <a:r>
              <a:rPr lang="zh-CN" altLang="en-US" sz="2000" dirty="0"/>
              <a:t>表示为 </a:t>
            </a:r>
            <a:r>
              <a:rPr lang="en-US" altLang="zh-CN" sz="2000" i="1" dirty="0" err="1"/>
              <a:t>n</a:t>
            </a:r>
            <a:r>
              <a:rPr lang="en-US" altLang="zh-CN" sz="2400" i="1" baseline="-25000" dirty="0" err="1"/>
              <a:t>h</a:t>
            </a:r>
            <a:r>
              <a:rPr lang="en-US" altLang="zh-CN" sz="2400" i="1" baseline="-25000" dirty="0"/>
              <a:t>. </a:t>
            </a:r>
            <a:endParaRPr lang="en-US" altLang="zh-C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154AE3B9-49B1-4AE4-9B1F-B667D7552BC1}"/>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Hash-Join (Cont.)</a:t>
            </a:r>
          </a:p>
        </p:txBody>
      </p:sp>
      <p:pic>
        <p:nvPicPr>
          <p:cNvPr id="58371" name="Picture 8">
            <a:extLst>
              <a:ext uri="{FF2B5EF4-FFF2-40B4-BE49-F238E27FC236}">
                <a16:creationId xmlns:a16="http://schemas.microsoft.com/office/drawing/2014/main" id="{E8B34910-D47F-4EA5-9A9D-DD6E7EA86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800100"/>
            <a:ext cx="5583238"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A882844C-B822-4B16-9F4C-7DF9DECBC4DA}"/>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Hash-Join (Cont.)</a:t>
            </a:r>
          </a:p>
        </p:txBody>
      </p:sp>
      <p:sp>
        <p:nvSpPr>
          <p:cNvPr id="60419" name="Rectangle 3">
            <a:extLst>
              <a:ext uri="{FF2B5EF4-FFF2-40B4-BE49-F238E27FC236}">
                <a16:creationId xmlns:a16="http://schemas.microsoft.com/office/drawing/2014/main" id="{6031F826-330C-4E97-B852-688AD0A1D5B6}"/>
              </a:ext>
            </a:extLst>
          </p:cNvPr>
          <p:cNvSpPr>
            <a:spLocks noGrp="1" noChangeArrowheads="1"/>
          </p:cNvSpPr>
          <p:nvPr>
            <p:ph type="body" idx="1"/>
          </p:nvPr>
        </p:nvSpPr>
        <p:spPr>
          <a:xfrm>
            <a:off x="814388" y="1093788"/>
            <a:ext cx="7185025" cy="4137025"/>
          </a:xfrm>
        </p:spPr>
        <p:txBody>
          <a:bodyPr/>
          <a:lstStyle/>
          <a:p>
            <a:pPr>
              <a:buFont typeface="Wingdings" panose="05000000000000000000" pitchFamily="2" charset="2"/>
              <a:buChar char="l"/>
            </a:pPr>
            <a:r>
              <a:rPr lang="en-US" altLang="zh-CN" sz="2000" i="1"/>
              <a:t>r  </a:t>
            </a:r>
            <a:r>
              <a:rPr lang="en-US" altLang="zh-CN" sz="2000"/>
              <a:t>tuples in </a:t>
            </a:r>
            <a:r>
              <a:rPr lang="en-US" altLang="zh-CN" sz="2000" i="1"/>
              <a:t>r</a:t>
            </a:r>
            <a:r>
              <a:rPr lang="en-US" altLang="zh-CN" sz="2400" i="1" baseline="-25000"/>
              <a:t>i</a:t>
            </a:r>
            <a:r>
              <a:rPr lang="en-US" altLang="zh-CN" sz="2000" i="1"/>
              <a:t> </a:t>
            </a:r>
            <a:r>
              <a:rPr lang="en-US" altLang="zh-CN" sz="2000"/>
              <a:t>need only to be compared with </a:t>
            </a:r>
            <a:r>
              <a:rPr lang="en-US" altLang="zh-CN" sz="2000" i="1"/>
              <a:t>s </a:t>
            </a:r>
            <a:r>
              <a:rPr lang="en-US" altLang="zh-CN" sz="2000"/>
              <a:t>tuples in </a:t>
            </a:r>
            <a:r>
              <a:rPr lang="en-US" altLang="zh-CN" sz="2000" i="1"/>
              <a:t>s</a:t>
            </a:r>
            <a:r>
              <a:rPr lang="en-US" altLang="zh-CN" sz="2400" i="1" baseline="-25000"/>
              <a:t>i</a:t>
            </a:r>
            <a:r>
              <a:rPr lang="en-US" altLang="zh-CN" sz="2000"/>
              <a:t> Need not be compared with </a:t>
            </a:r>
            <a:r>
              <a:rPr lang="en-US" altLang="zh-CN" sz="2000" i="1"/>
              <a:t>s</a:t>
            </a:r>
            <a:r>
              <a:rPr lang="en-US" altLang="zh-CN" sz="2000"/>
              <a:t> tuples in any other partition,</a:t>
            </a:r>
            <a:r>
              <a:rPr lang="en-US" altLang="zh-CN" sz="2400"/>
              <a:t> </a:t>
            </a:r>
            <a:r>
              <a:rPr lang="en-US" altLang="zh-CN" sz="2000"/>
              <a:t>since:</a:t>
            </a:r>
          </a:p>
          <a:p>
            <a:pPr lvl="1">
              <a:buFont typeface="Wingdings" panose="05000000000000000000" pitchFamily="2" charset="2"/>
              <a:buChar char="l"/>
            </a:pPr>
            <a:r>
              <a:rPr lang="en-US" altLang="zh-CN" sz="2000"/>
              <a:t>an </a:t>
            </a:r>
            <a:r>
              <a:rPr lang="en-US" altLang="zh-CN" sz="2000" i="1"/>
              <a:t>r</a:t>
            </a:r>
            <a:r>
              <a:rPr lang="en-US" altLang="zh-CN" sz="2000"/>
              <a:t> tuple and an </a:t>
            </a:r>
            <a:r>
              <a:rPr lang="en-US" altLang="zh-CN" sz="2000" i="1"/>
              <a:t>s </a:t>
            </a:r>
            <a:r>
              <a:rPr lang="en-US" altLang="zh-CN" sz="2000"/>
              <a:t>tuple that satisfy the join condition will have the same value for the join attributes.</a:t>
            </a:r>
          </a:p>
          <a:p>
            <a:pPr lvl="1">
              <a:buFont typeface="Wingdings" panose="05000000000000000000" pitchFamily="2" charset="2"/>
              <a:buChar char="l"/>
            </a:pPr>
            <a:r>
              <a:rPr lang="en-US" altLang="zh-CN" sz="2000"/>
              <a:t>If that value is hashed to some value </a:t>
            </a:r>
            <a:r>
              <a:rPr lang="en-US" altLang="zh-CN" sz="2000" i="1"/>
              <a:t>i</a:t>
            </a:r>
            <a:r>
              <a:rPr lang="en-US" altLang="zh-CN" sz="2000"/>
              <a:t>, the </a:t>
            </a:r>
            <a:r>
              <a:rPr lang="en-US" altLang="zh-CN" sz="2000" i="1"/>
              <a:t>r</a:t>
            </a:r>
            <a:r>
              <a:rPr lang="en-US" altLang="zh-CN" sz="2000"/>
              <a:t> tuple has to be in </a:t>
            </a:r>
            <a:r>
              <a:rPr lang="en-US" altLang="zh-CN" sz="2000" i="1"/>
              <a:t>r</a:t>
            </a:r>
            <a:r>
              <a:rPr lang="en-US" altLang="zh-CN" sz="2000" i="1" baseline="-25000"/>
              <a:t>i</a:t>
            </a:r>
            <a:r>
              <a:rPr lang="en-US" altLang="zh-CN" sz="2000" i="1"/>
              <a:t> </a:t>
            </a:r>
            <a:r>
              <a:rPr lang="en-US" altLang="zh-CN" sz="2000"/>
              <a:t>and the </a:t>
            </a:r>
            <a:r>
              <a:rPr lang="en-US" altLang="zh-CN" sz="2000" i="1"/>
              <a:t>s </a:t>
            </a:r>
            <a:r>
              <a:rPr lang="en-US" altLang="zh-CN" sz="2000"/>
              <a:t>tuple in </a:t>
            </a:r>
            <a:r>
              <a:rPr lang="en-US" altLang="zh-CN" sz="2000" i="1"/>
              <a:t>s</a:t>
            </a:r>
            <a:r>
              <a:rPr lang="en-US" altLang="zh-CN" sz="2000" i="1" baseline="-25000"/>
              <a:t>i</a:t>
            </a:r>
            <a:r>
              <a:rPr lang="en-US" altLang="zh-CN" sz="2000" i="1"/>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11BE4DFF-EB9F-4030-9AA6-C10AE9BA62A3}"/>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ea typeface="ＭＳ Ｐゴシック" pitchFamily="34" charset="-128"/>
              </a:rPr>
              <a:t>11.1 Basic Steps in Query Processing</a:t>
            </a:r>
          </a:p>
        </p:txBody>
      </p:sp>
      <p:sp>
        <p:nvSpPr>
          <p:cNvPr id="9219" name="Rectangle 3">
            <a:extLst>
              <a:ext uri="{FF2B5EF4-FFF2-40B4-BE49-F238E27FC236}">
                <a16:creationId xmlns:a16="http://schemas.microsoft.com/office/drawing/2014/main" id="{70E34342-B8E6-41FB-A78E-3B2FAEBD8D3F}"/>
              </a:ext>
            </a:extLst>
          </p:cNvPr>
          <p:cNvSpPr>
            <a:spLocks noGrp="1" noChangeArrowheads="1"/>
          </p:cNvSpPr>
          <p:nvPr>
            <p:ph type="body" idx="1"/>
          </p:nvPr>
        </p:nvSpPr>
        <p:spPr>
          <a:xfrm>
            <a:off x="814388" y="1093788"/>
            <a:ext cx="6564312" cy="1497012"/>
          </a:xfrm>
        </p:spPr>
        <p:txBody>
          <a:bodyPr/>
          <a:lstStyle/>
          <a:p>
            <a:pPr>
              <a:buFont typeface="Monotype Sorts" charset="2"/>
              <a:buNone/>
            </a:pPr>
            <a:r>
              <a:rPr lang="en-US" altLang="zh-CN" sz="2000" dirty="0"/>
              <a:t>1.	Parsing and translation</a:t>
            </a:r>
            <a:r>
              <a:rPr lang="zh-CN" altLang="en-US" sz="2000" dirty="0"/>
              <a:t>语法分析与翻译</a:t>
            </a:r>
            <a:endParaRPr lang="en-US" altLang="zh-CN" sz="2000" dirty="0"/>
          </a:p>
          <a:p>
            <a:pPr>
              <a:buFont typeface="Monotype Sorts" charset="2"/>
              <a:buNone/>
            </a:pPr>
            <a:r>
              <a:rPr lang="en-US" altLang="zh-CN" sz="2000" dirty="0"/>
              <a:t>2.	Optimization </a:t>
            </a:r>
            <a:r>
              <a:rPr lang="zh-CN" altLang="en-US" sz="2000" dirty="0"/>
              <a:t>优化</a:t>
            </a:r>
            <a:endParaRPr lang="en-US" altLang="zh-CN" sz="2000" dirty="0"/>
          </a:p>
          <a:p>
            <a:pPr>
              <a:buFont typeface="Monotype Sorts" charset="2"/>
              <a:buNone/>
            </a:pPr>
            <a:r>
              <a:rPr lang="en-US" altLang="zh-CN" sz="2000" dirty="0"/>
              <a:t>3.	Evaluation </a:t>
            </a:r>
            <a:r>
              <a:rPr lang="zh-CN" altLang="en-US" sz="2000" dirty="0"/>
              <a:t>执行</a:t>
            </a:r>
            <a:endParaRPr lang="en-US" altLang="zh-CN" sz="2000" dirty="0"/>
          </a:p>
        </p:txBody>
      </p:sp>
      <p:pic>
        <p:nvPicPr>
          <p:cNvPr id="9220" name="Picture 11">
            <a:extLst>
              <a:ext uri="{FF2B5EF4-FFF2-40B4-BE49-F238E27FC236}">
                <a16:creationId xmlns:a16="http://schemas.microsoft.com/office/drawing/2014/main" id="{2A0D3401-92E7-4881-B6A1-1F6E896AE3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2230438"/>
            <a:ext cx="72326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52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17FDFDBF-294F-488E-AB44-B6776C466244}"/>
              </a:ext>
            </a:extLst>
          </p:cNvPr>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ＭＳ Ｐゴシック" pitchFamily="34" charset="-128"/>
              </a:rPr>
              <a:t>散列连接算法 </a:t>
            </a:r>
            <a:r>
              <a:rPr lang="en-US" altLang="zh-CN" dirty="0">
                <a:effectLst>
                  <a:outerShdw blurRad="38100" dist="38100" dir="2700000" algn="tl">
                    <a:srgbClr val="C0C0C0"/>
                  </a:outerShdw>
                </a:effectLst>
                <a:ea typeface="ＭＳ Ｐゴシック" pitchFamily="34" charset="-128"/>
              </a:rPr>
              <a:t>Hash-Join Algorithm</a:t>
            </a:r>
          </a:p>
        </p:txBody>
      </p:sp>
      <p:sp>
        <p:nvSpPr>
          <p:cNvPr id="62467" name="Rectangle 3">
            <a:extLst>
              <a:ext uri="{FF2B5EF4-FFF2-40B4-BE49-F238E27FC236}">
                <a16:creationId xmlns:a16="http://schemas.microsoft.com/office/drawing/2014/main" id="{9C3AC151-D460-4426-84AE-0F73C4371042}"/>
              </a:ext>
            </a:extLst>
          </p:cNvPr>
          <p:cNvSpPr>
            <a:spLocks noGrp="1" noChangeArrowheads="1"/>
          </p:cNvSpPr>
          <p:nvPr>
            <p:ph type="body" idx="1"/>
          </p:nvPr>
        </p:nvSpPr>
        <p:spPr>
          <a:xfrm>
            <a:off x="814388" y="1522413"/>
            <a:ext cx="7435850" cy="4464050"/>
          </a:xfrm>
        </p:spPr>
        <p:txBody>
          <a:bodyPr/>
          <a:lstStyle/>
          <a:p>
            <a:pPr>
              <a:buFont typeface="Monotype Sorts" charset="2"/>
              <a:buNone/>
            </a:pPr>
            <a:r>
              <a:rPr lang="en-US" altLang="zh-CN"/>
              <a:t>1.	</a:t>
            </a:r>
            <a:r>
              <a:rPr lang="en-US" altLang="zh-CN" sz="2000"/>
              <a:t>Partition the relation </a:t>
            </a:r>
            <a:r>
              <a:rPr lang="en-US" altLang="zh-CN" sz="2000" i="1"/>
              <a:t>s</a:t>
            </a:r>
            <a:r>
              <a:rPr lang="en-US" altLang="zh-CN" sz="2000"/>
              <a:t> using hashing function </a:t>
            </a:r>
            <a:r>
              <a:rPr lang="en-US" altLang="zh-CN" sz="2000" i="1"/>
              <a:t>h</a:t>
            </a:r>
            <a:r>
              <a:rPr lang="en-US" altLang="zh-CN" sz="2000"/>
              <a:t>.  When partitioning a relation, one block of memory is reserved as the output buffer for each partition.</a:t>
            </a:r>
          </a:p>
          <a:p>
            <a:pPr>
              <a:buFont typeface="Monotype Sorts" charset="2"/>
              <a:buNone/>
            </a:pPr>
            <a:r>
              <a:rPr lang="en-US" altLang="zh-CN" sz="2000"/>
              <a:t>2.	Partition </a:t>
            </a:r>
            <a:r>
              <a:rPr lang="en-US" altLang="zh-CN" sz="2000" i="1"/>
              <a:t>r</a:t>
            </a:r>
            <a:r>
              <a:rPr lang="en-US" altLang="zh-CN" sz="2000"/>
              <a:t> similarly.</a:t>
            </a:r>
          </a:p>
          <a:p>
            <a:pPr>
              <a:buFont typeface="Monotype Sorts" charset="2"/>
              <a:buNone/>
            </a:pPr>
            <a:r>
              <a:rPr lang="en-US" altLang="zh-CN" sz="2000"/>
              <a:t>3.	For each </a:t>
            </a:r>
            <a:r>
              <a:rPr lang="en-US" altLang="zh-CN" sz="2000" i="1"/>
              <a:t>i:</a:t>
            </a:r>
            <a:endParaRPr lang="en-US" altLang="zh-CN" sz="2000"/>
          </a:p>
          <a:p>
            <a:pPr marL="736600" lvl="1" indent="-279400">
              <a:buFont typeface="Monotype Sorts" charset="2"/>
              <a:buNone/>
            </a:pPr>
            <a:r>
              <a:rPr lang="en-US" altLang="zh-CN" sz="2000"/>
              <a:t>(a)	Load </a:t>
            </a:r>
            <a:r>
              <a:rPr lang="en-US" altLang="zh-CN" sz="2000" i="1"/>
              <a:t>s</a:t>
            </a:r>
            <a:r>
              <a:rPr lang="en-US" altLang="zh-CN" sz="2000" i="1" baseline="-25000"/>
              <a:t>i</a:t>
            </a:r>
            <a:r>
              <a:rPr lang="en-US" altLang="zh-CN" sz="2000"/>
              <a:t> into memory and build an in-memory hash index on it using the join attribute.  This hash index uses a different hash function than the earlier one </a:t>
            </a:r>
            <a:r>
              <a:rPr lang="en-US" altLang="zh-CN" sz="2000" i="1"/>
              <a:t>h.</a:t>
            </a:r>
            <a:endParaRPr lang="en-US" altLang="zh-CN" sz="2000"/>
          </a:p>
          <a:p>
            <a:pPr marL="736600" lvl="1" indent="-279400">
              <a:buFont typeface="Monotype Sorts" charset="2"/>
              <a:buNone/>
            </a:pPr>
            <a:r>
              <a:rPr lang="en-US" altLang="zh-CN" sz="2000"/>
              <a:t>(b)	Read the tuples in </a:t>
            </a:r>
            <a:r>
              <a:rPr lang="en-US" altLang="zh-CN" sz="2000" i="1"/>
              <a:t>r</a:t>
            </a:r>
            <a:r>
              <a:rPr lang="en-US" altLang="zh-CN" sz="2000" i="1" baseline="-25000"/>
              <a:t>i</a:t>
            </a:r>
            <a:r>
              <a:rPr lang="en-US" altLang="zh-CN" sz="2000"/>
              <a:t> from the disk one by one.  For each tuple </a:t>
            </a:r>
            <a:r>
              <a:rPr lang="en-US" altLang="zh-CN" sz="2000" i="1"/>
              <a:t>t</a:t>
            </a:r>
            <a:r>
              <a:rPr lang="en-US" altLang="zh-CN" sz="2000" i="1" baseline="-25000"/>
              <a:t>r</a:t>
            </a:r>
            <a:r>
              <a:rPr lang="en-US" altLang="zh-CN" sz="2000"/>
              <a:t> locate each matching tuple </a:t>
            </a:r>
            <a:r>
              <a:rPr lang="en-US" altLang="zh-CN" sz="2000" i="1"/>
              <a:t>t</a:t>
            </a:r>
            <a:r>
              <a:rPr lang="en-US" altLang="zh-CN" sz="2000" i="1" baseline="-25000"/>
              <a:t>s</a:t>
            </a:r>
            <a:r>
              <a:rPr lang="en-US" altLang="zh-CN" sz="2000" i="1"/>
              <a:t> </a:t>
            </a:r>
            <a:r>
              <a:rPr lang="en-US" altLang="zh-CN" sz="2000"/>
              <a:t>in </a:t>
            </a:r>
            <a:r>
              <a:rPr lang="en-US" altLang="zh-CN" sz="2000" i="1"/>
              <a:t>s</a:t>
            </a:r>
            <a:r>
              <a:rPr lang="en-US" altLang="zh-CN" sz="2000" i="1" baseline="-25000"/>
              <a:t>i</a:t>
            </a:r>
            <a:r>
              <a:rPr lang="en-US" altLang="zh-CN" sz="2000"/>
              <a:t> using the in-memory hash index.  Output the concatenation of their attributes.</a:t>
            </a:r>
          </a:p>
        </p:txBody>
      </p:sp>
      <p:sp>
        <p:nvSpPr>
          <p:cNvPr id="62468" name="Text Box 4">
            <a:extLst>
              <a:ext uri="{FF2B5EF4-FFF2-40B4-BE49-F238E27FC236}">
                <a16:creationId xmlns:a16="http://schemas.microsoft.com/office/drawing/2014/main" id="{E81D01EA-8909-49F4-8120-E065CD218DD5}"/>
              </a:ext>
            </a:extLst>
          </p:cNvPr>
          <p:cNvSpPr txBox="1">
            <a:spLocks noChangeArrowheads="1"/>
          </p:cNvSpPr>
          <p:nvPr/>
        </p:nvSpPr>
        <p:spPr bwMode="auto">
          <a:xfrm>
            <a:off x="576263" y="1150938"/>
            <a:ext cx="554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zh-CN" sz="2000"/>
              <a:t>The hash-join of </a:t>
            </a:r>
            <a:r>
              <a:rPr kumimoji="0" lang="en-US" altLang="zh-CN" sz="2000" i="1"/>
              <a:t>r</a:t>
            </a:r>
            <a:r>
              <a:rPr kumimoji="0" lang="en-US" altLang="zh-CN" sz="2000"/>
              <a:t> and </a:t>
            </a:r>
            <a:r>
              <a:rPr kumimoji="0" lang="en-US" altLang="zh-CN" sz="2000" i="1"/>
              <a:t>s </a:t>
            </a:r>
            <a:r>
              <a:rPr kumimoji="0" lang="en-US" altLang="zh-CN" sz="2000"/>
              <a:t>is computed as follows.</a:t>
            </a:r>
          </a:p>
        </p:txBody>
      </p:sp>
      <p:sp>
        <p:nvSpPr>
          <p:cNvPr id="62469" name="Text Box 5">
            <a:extLst>
              <a:ext uri="{FF2B5EF4-FFF2-40B4-BE49-F238E27FC236}">
                <a16:creationId xmlns:a16="http://schemas.microsoft.com/office/drawing/2014/main" id="{A9585845-6408-4785-9F0D-991515ACDA12}"/>
              </a:ext>
            </a:extLst>
          </p:cNvPr>
          <p:cNvSpPr txBox="1">
            <a:spLocks noChangeArrowheads="1"/>
          </p:cNvSpPr>
          <p:nvPr/>
        </p:nvSpPr>
        <p:spPr bwMode="auto">
          <a:xfrm>
            <a:off x="569913" y="5657920"/>
            <a:ext cx="79136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zh-CN" altLang="en-US" sz="2000" dirty="0"/>
              <a:t>关系</a:t>
            </a:r>
            <a:r>
              <a:rPr kumimoji="0" lang="en-US" altLang="zh-CN" sz="2000" dirty="0"/>
              <a:t> </a:t>
            </a:r>
            <a:r>
              <a:rPr kumimoji="0" lang="en-US" altLang="zh-CN" sz="2000" i="1" dirty="0"/>
              <a:t>s</a:t>
            </a:r>
            <a:r>
              <a:rPr kumimoji="0" lang="en-US" altLang="zh-CN" sz="2000" dirty="0"/>
              <a:t> </a:t>
            </a:r>
            <a:r>
              <a:rPr kumimoji="0" lang="zh-CN" altLang="en-US" sz="2000" dirty="0"/>
              <a:t>被称为</a:t>
            </a:r>
            <a:r>
              <a:rPr kumimoji="0" lang="en-US" altLang="zh-CN" sz="2000" dirty="0"/>
              <a:t> </a:t>
            </a:r>
            <a:r>
              <a:rPr kumimoji="0" lang="zh-CN" altLang="en-US" sz="2000" dirty="0"/>
              <a:t>构造用输入</a:t>
            </a:r>
            <a:r>
              <a:rPr kumimoji="0" lang="en-US" altLang="zh-CN" sz="2000" b="1" dirty="0">
                <a:solidFill>
                  <a:srgbClr val="3366CC"/>
                </a:solidFill>
              </a:rPr>
              <a:t>build input</a:t>
            </a:r>
            <a:r>
              <a:rPr kumimoji="0" lang="en-US" altLang="zh-CN" sz="2000" dirty="0"/>
              <a:t> </a:t>
            </a:r>
            <a:r>
              <a:rPr kumimoji="0" lang="zh-CN" altLang="en-US" sz="2000" dirty="0"/>
              <a:t>，关系</a:t>
            </a:r>
            <a:r>
              <a:rPr kumimoji="0" lang="en-US" altLang="zh-CN" sz="2000" dirty="0"/>
              <a:t> </a:t>
            </a:r>
            <a:r>
              <a:rPr kumimoji="0" lang="en-US" altLang="zh-CN" sz="2000" i="1" dirty="0"/>
              <a:t>r</a:t>
            </a:r>
            <a:r>
              <a:rPr kumimoji="0" lang="zh-CN" altLang="en-US" sz="2000" i="1" dirty="0"/>
              <a:t>被称为</a:t>
            </a:r>
            <a:r>
              <a:rPr kumimoji="0" lang="en-US" altLang="zh-CN" sz="2000" dirty="0"/>
              <a:t> </a:t>
            </a:r>
            <a:r>
              <a:rPr kumimoji="0" lang="zh-CN" altLang="en-US" sz="2000" dirty="0"/>
              <a:t>探查用输入</a:t>
            </a:r>
            <a:r>
              <a:rPr kumimoji="0" lang="en-US" altLang="zh-CN" sz="2000" dirty="0"/>
              <a:t> </a:t>
            </a:r>
            <a:r>
              <a:rPr kumimoji="0" lang="en-US" altLang="zh-CN" sz="2000" b="1" dirty="0">
                <a:solidFill>
                  <a:srgbClr val="3366CC"/>
                </a:solidFill>
              </a:rPr>
              <a:t>probe input</a:t>
            </a:r>
            <a:r>
              <a:rPr kumimoji="0" lang="en-US" altLang="zh-CN" sz="2000" b="1" dirty="0">
                <a:solidFill>
                  <a:schemeClr val="tx2"/>
                </a:solidFill>
              </a:rPr>
              <a:t>.</a:t>
            </a:r>
            <a:endParaRPr kumimoji="0" lang="en-US" altLang="zh-CN" sz="2000" dirty="0">
              <a:solidFill>
                <a:schemeClr val="tx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63E0BB4F-961A-4271-839B-7669A86DD61B}"/>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Hash-Join algorithm (Cont.)</a:t>
            </a:r>
          </a:p>
        </p:txBody>
      </p:sp>
      <p:sp>
        <p:nvSpPr>
          <p:cNvPr id="64515" name="Rectangle 3">
            <a:extLst>
              <a:ext uri="{FF2B5EF4-FFF2-40B4-BE49-F238E27FC236}">
                <a16:creationId xmlns:a16="http://schemas.microsoft.com/office/drawing/2014/main" id="{D5076BDB-272E-405F-872E-D1A7352225AB}"/>
              </a:ext>
            </a:extLst>
          </p:cNvPr>
          <p:cNvSpPr>
            <a:spLocks noGrp="1" noChangeArrowheads="1"/>
          </p:cNvSpPr>
          <p:nvPr>
            <p:ph type="body" idx="1"/>
          </p:nvPr>
        </p:nvSpPr>
        <p:spPr>
          <a:xfrm>
            <a:off x="814388" y="1093788"/>
            <a:ext cx="7537450" cy="4899025"/>
          </a:xfrm>
        </p:spPr>
        <p:txBody>
          <a:bodyPr/>
          <a:lstStyle/>
          <a:p>
            <a:pPr>
              <a:buFont typeface="Wingdings" panose="05000000000000000000" pitchFamily="2" charset="2"/>
              <a:buChar char="l"/>
            </a:pPr>
            <a:r>
              <a:rPr lang="en-US" altLang="zh-CN" sz="2000" dirty="0"/>
              <a:t>The value </a:t>
            </a:r>
            <a:r>
              <a:rPr lang="en-US" altLang="zh-CN" sz="2000" i="1" dirty="0"/>
              <a:t>n</a:t>
            </a:r>
            <a:r>
              <a:rPr lang="en-US" altLang="zh-CN" sz="2000" dirty="0"/>
              <a:t> and the hash function </a:t>
            </a:r>
            <a:r>
              <a:rPr lang="en-US" altLang="zh-CN" sz="2000" i="1" dirty="0"/>
              <a:t>h</a:t>
            </a:r>
            <a:r>
              <a:rPr lang="en-US" altLang="zh-CN" sz="2000" dirty="0"/>
              <a:t> is chosen such that each </a:t>
            </a:r>
            <a:r>
              <a:rPr lang="en-US" altLang="zh-CN" sz="2000" i="1" dirty="0" err="1"/>
              <a:t>s</a:t>
            </a:r>
            <a:r>
              <a:rPr lang="en-US" altLang="zh-CN" sz="2400" i="1" baseline="-25000" dirty="0" err="1"/>
              <a:t>i</a:t>
            </a:r>
            <a:r>
              <a:rPr lang="en-US" altLang="zh-CN" sz="2000" dirty="0"/>
              <a:t> should fit in memory.</a:t>
            </a:r>
          </a:p>
          <a:p>
            <a:pPr lvl="1">
              <a:buFont typeface="Wingdings" panose="05000000000000000000" pitchFamily="2" charset="2"/>
              <a:buChar char="l"/>
            </a:pPr>
            <a:r>
              <a:rPr lang="en-US" altLang="zh-CN" sz="2000" dirty="0"/>
              <a:t>Typically n is chosen as </a:t>
            </a:r>
            <a:r>
              <a:rPr lang="en-US" altLang="zh-CN" sz="2000" dirty="0">
                <a:sym typeface="Symbol" panose="05050102010706020507" pitchFamily="18" charset="2"/>
              </a:rPr>
              <a:t></a:t>
            </a:r>
            <a:r>
              <a:rPr lang="en-US" altLang="zh-CN" sz="2000" dirty="0"/>
              <a:t>b</a:t>
            </a:r>
            <a:r>
              <a:rPr lang="en-US" altLang="zh-CN" sz="2800" baseline="-25000" dirty="0"/>
              <a:t>s</a:t>
            </a:r>
            <a:r>
              <a:rPr lang="en-US" altLang="zh-CN" sz="2000" dirty="0"/>
              <a:t>/M</a:t>
            </a:r>
            <a:r>
              <a:rPr lang="en-US" altLang="zh-CN" sz="2000" dirty="0">
                <a:sym typeface="Symbol" panose="05050102010706020507" pitchFamily="18" charset="2"/>
              </a:rPr>
              <a:t></a:t>
            </a:r>
            <a:r>
              <a:rPr lang="en-US" altLang="zh-CN" sz="2000" dirty="0"/>
              <a:t> * f  where f is a </a:t>
            </a:r>
            <a:r>
              <a:rPr lang="ja-JP" altLang="en-US" sz="2000" dirty="0"/>
              <a:t>“</a:t>
            </a:r>
            <a:r>
              <a:rPr lang="zh-CN" altLang="en-US" sz="2000" b="1" dirty="0">
                <a:solidFill>
                  <a:srgbClr val="3366CC"/>
                </a:solidFill>
              </a:rPr>
              <a:t>经验系数</a:t>
            </a:r>
            <a:r>
              <a:rPr lang="ja-JP" altLang="en-US" sz="2000" dirty="0"/>
              <a:t>”</a:t>
            </a:r>
            <a:r>
              <a:rPr lang="en-US" altLang="ja-JP" sz="2000" dirty="0"/>
              <a:t>, typically around 1.2</a:t>
            </a:r>
          </a:p>
          <a:p>
            <a:pPr lvl="1">
              <a:buFont typeface="Wingdings" panose="05000000000000000000" pitchFamily="2" charset="2"/>
              <a:buChar char="l"/>
            </a:pPr>
            <a:r>
              <a:rPr lang="en-US" altLang="zh-CN" sz="2000" dirty="0"/>
              <a:t>The probe relation partitions </a:t>
            </a:r>
            <a:r>
              <a:rPr lang="en-US" altLang="zh-CN" sz="2000" i="1" dirty="0" err="1"/>
              <a:t>s</a:t>
            </a:r>
            <a:r>
              <a:rPr lang="en-US" altLang="zh-CN" sz="2800" i="1" baseline="-25000" dirty="0" err="1"/>
              <a:t>i</a:t>
            </a:r>
            <a:r>
              <a:rPr lang="en-US" altLang="zh-CN" sz="2000" dirty="0"/>
              <a:t> need not fit in memory</a:t>
            </a:r>
          </a:p>
          <a:p>
            <a:pPr>
              <a:buFont typeface="Wingdings" panose="05000000000000000000" pitchFamily="2" charset="2"/>
              <a:buChar char="l"/>
            </a:pPr>
            <a:r>
              <a:rPr lang="zh-CN" altLang="en-US" sz="2000" b="1" dirty="0">
                <a:solidFill>
                  <a:srgbClr val="3366CC"/>
                </a:solidFill>
              </a:rPr>
              <a:t>递归划分</a:t>
            </a:r>
            <a:r>
              <a:rPr lang="en-US" altLang="zh-CN" sz="2000" b="1" dirty="0">
                <a:solidFill>
                  <a:srgbClr val="3366CC"/>
                </a:solidFill>
              </a:rPr>
              <a:t>Recursive partitioning</a:t>
            </a:r>
            <a:r>
              <a:rPr lang="en-US" altLang="zh-CN" sz="2000" b="1" i="1" dirty="0"/>
              <a:t> </a:t>
            </a:r>
            <a:r>
              <a:rPr lang="en-US" altLang="zh-CN" sz="2000" dirty="0"/>
              <a:t>required if number of partitions </a:t>
            </a:r>
            <a:r>
              <a:rPr lang="en-US" altLang="zh-CN" sz="2000" i="1" dirty="0"/>
              <a:t>n </a:t>
            </a:r>
            <a:r>
              <a:rPr lang="en-US" altLang="zh-CN" sz="2000" dirty="0"/>
              <a:t>is greater than number of pages </a:t>
            </a:r>
            <a:r>
              <a:rPr lang="en-US" altLang="zh-CN" sz="2000" i="1" dirty="0"/>
              <a:t>M</a:t>
            </a:r>
            <a:r>
              <a:rPr lang="en-US" altLang="zh-CN" sz="2000" dirty="0"/>
              <a:t> of memory.</a:t>
            </a:r>
          </a:p>
          <a:p>
            <a:pPr lvl="1">
              <a:buFont typeface="Wingdings" panose="05000000000000000000" pitchFamily="2" charset="2"/>
              <a:buChar char="l"/>
            </a:pPr>
            <a:r>
              <a:rPr lang="en-US" altLang="zh-CN" sz="2000" dirty="0"/>
              <a:t>instead of partitioning </a:t>
            </a:r>
            <a:r>
              <a:rPr lang="en-US" altLang="zh-CN" sz="2000" i="1" dirty="0"/>
              <a:t>n</a:t>
            </a:r>
            <a:r>
              <a:rPr lang="en-US" altLang="zh-CN" sz="2000" dirty="0"/>
              <a:t> ways, use</a:t>
            </a:r>
            <a:r>
              <a:rPr lang="en-US" altLang="zh-CN" sz="2000" i="1" dirty="0"/>
              <a:t>  M – </a:t>
            </a:r>
            <a:r>
              <a:rPr lang="en-US" altLang="zh-CN" sz="2000" dirty="0"/>
              <a:t>1 partitions for s</a:t>
            </a:r>
          </a:p>
          <a:p>
            <a:pPr lvl="1">
              <a:buFont typeface="Wingdings" panose="05000000000000000000" pitchFamily="2" charset="2"/>
              <a:buChar char="l"/>
            </a:pPr>
            <a:r>
              <a:rPr lang="en-US" altLang="zh-CN" sz="2000" dirty="0"/>
              <a:t>Further partition the </a:t>
            </a:r>
            <a:r>
              <a:rPr lang="en-US" altLang="zh-CN" sz="2000" i="1" dirty="0"/>
              <a:t>M – </a:t>
            </a:r>
            <a:r>
              <a:rPr lang="en-US" altLang="zh-CN" sz="2000" dirty="0"/>
              <a:t>1 partitions using a different hash function</a:t>
            </a:r>
          </a:p>
          <a:p>
            <a:pPr lvl="1">
              <a:buFont typeface="Wingdings" panose="05000000000000000000" pitchFamily="2" charset="2"/>
              <a:buChar char="l"/>
            </a:pPr>
            <a:r>
              <a:rPr lang="en-US" altLang="zh-CN" sz="2000" dirty="0"/>
              <a:t>Use same partitioning method on </a:t>
            </a:r>
            <a:r>
              <a:rPr lang="en-US" altLang="zh-CN" sz="2000" i="1" dirty="0"/>
              <a:t>r</a:t>
            </a:r>
          </a:p>
          <a:p>
            <a:pPr lvl="1">
              <a:buFont typeface="Wingdings" panose="05000000000000000000" pitchFamily="2" charset="2"/>
              <a:buChar char="l"/>
            </a:pPr>
            <a:r>
              <a:rPr lang="en-US" altLang="zh-CN" sz="2000" dirty="0"/>
              <a:t>Rarely required: e.g., with block size of 4 KB, recursive partitioning not needed for relations of &lt; 1GB with memory size of 2MB, or relations of &lt; 36 GB with memory of 12 MB</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1026">
            <a:extLst>
              <a:ext uri="{FF2B5EF4-FFF2-40B4-BE49-F238E27FC236}">
                <a16:creationId xmlns:a16="http://schemas.microsoft.com/office/drawing/2014/main" id="{E4DD54D7-7BC1-4E94-8709-0E0A20B70EB6}"/>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Handling of Overflows</a:t>
            </a:r>
          </a:p>
        </p:txBody>
      </p:sp>
      <p:sp>
        <p:nvSpPr>
          <p:cNvPr id="66563" name="Rectangle 1027">
            <a:extLst>
              <a:ext uri="{FF2B5EF4-FFF2-40B4-BE49-F238E27FC236}">
                <a16:creationId xmlns:a16="http://schemas.microsoft.com/office/drawing/2014/main" id="{0E9EAD51-41FF-48D2-B380-001AE6005215}"/>
              </a:ext>
            </a:extLst>
          </p:cNvPr>
          <p:cNvSpPr>
            <a:spLocks noGrp="1" noChangeArrowheads="1"/>
          </p:cNvSpPr>
          <p:nvPr>
            <p:ph type="body" idx="1"/>
          </p:nvPr>
        </p:nvSpPr>
        <p:spPr>
          <a:xfrm>
            <a:off x="842963" y="1165225"/>
            <a:ext cx="7935912" cy="5210175"/>
          </a:xfrm>
        </p:spPr>
        <p:txBody>
          <a:bodyPr/>
          <a:lstStyle/>
          <a:p>
            <a:pPr>
              <a:buFont typeface="Wingdings" panose="05000000000000000000" pitchFamily="2" charset="2"/>
              <a:buChar char="l"/>
            </a:pPr>
            <a:r>
              <a:rPr lang="en-US" altLang="zh-CN" dirty="0"/>
              <a:t>Partitioning is said to be </a:t>
            </a:r>
            <a:r>
              <a:rPr lang="zh-CN" altLang="en-US" b="0" i="0" dirty="0">
                <a:solidFill>
                  <a:srgbClr val="333333"/>
                </a:solidFill>
                <a:effectLst/>
                <a:latin typeface="Arial" panose="020B0604020202020204" pitchFamily="34" charset="0"/>
              </a:rPr>
              <a:t>偏</a:t>
            </a:r>
            <a:r>
              <a:rPr lang="en-US" altLang="zh-CN" b="1" dirty="0">
                <a:solidFill>
                  <a:srgbClr val="3366CC"/>
                </a:solidFill>
              </a:rPr>
              <a:t>skewed</a:t>
            </a:r>
            <a:r>
              <a:rPr lang="en-US" altLang="zh-CN" dirty="0"/>
              <a:t> if some partitions have significantly more tuples than some others</a:t>
            </a:r>
          </a:p>
          <a:p>
            <a:pPr>
              <a:buFont typeface="Wingdings" panose="05000000000000000000" pitchFamily="2" charset="2"/>
              <a:buChar char="l"/>
            </a:pPr>
            <a:r>
              <a:rPr lang="en-US" altLang="zh-CN" b="1" dirty="0">
                <a:solidFill>
                  <a:srgbClr val="3366CC"/>
                </a:solidFill>
              </a:rPr>
              <a:t>Hash-table overflow</a:t>
            </a:r>
            <a:r>
              <a:rPr lang="en-US" altLang="zh-CN" dirty="0"/>
              <a:t> occurs in partition </a:t>
            </a:r>
            <a:r>
              <a:rPr lang="en-US" altLang="zh-CN" i="1" dirty="0" err="1"/>
              <a:t>s</a:t>
            </a:r>
            <a:r>
              <a:rPr lang="en-US" altLang="zh-CN" sz="2000" i="1" baseline="-25000" dirty="0" err="1"/>
              <a:t>i</a:t>
            </a:r>
            <a:r>
              <a:rPr lang="en-US" altLang="zh-CN" dirty="0"/>
              <a:t> if </a:t>
            </a:r>
            <a:r>
              <a:rPr lang="en-US" altLang="zh-CN" i="1" dirty="0" err="1"/>
              <a:t>s</a:t>
            </a:r>
            <a:r>
              <a:rPr lang="en-US" altLang="zh-CN" sz="2000" i="1" baseline="-25000" dirty="0" err="1"/>
              <a:t>i</a:t>
            </a:r>
            <a:r>
              <a:rPr lang="en-US" altLang="zh-CN" dirty="0"/>
              <a:t> does not fit in memory.  Reasons could be</a:t>
            </a:r>
          </a:p>
          <a:p>
            <a:pPr lvl="1">
              <a:buFont typeface="Wingdings" panose="05000000000000000000" pitchFamily="2" charset="2"/>
              <a:buChar char="l"/>
            </a:pPr>
            <a:r>
              <a:rPr lang="en-US" altLang="zh-CN" dirty="0"/>
              <a:t>Many tuples in s with same value for join attributes</a:t>
            </a:r>
          </a:p>
          <a:p>
            <a:pPr lvl="1">
              <a:buFont typeface="Wingdings" panose="05000000000000000000" pitchFamily="2" charset="2"/>
              <a:buChar char="l"/>
            </a:pPr>
            <a:r>
              <a:rPr lang="en-US" altLang="zh-CN" dirty="0"/>
              <a:t>Bad hash function</a:t>
            </a:r>
          </a:p>
          <a:p>
            <a:pPr>
              <a:buFont typeface="Wingdings" panose="05000000000000000000" pitchFamily="2" charset="2"/>
              <a:buChar char="l"/>
            </a:pPr>
            <a:r>
              <a:rPr lang="en-US" altLang="zh-CN" b="1" dirty="0">
                <a:solidFill>
                  <a:srgbClr val="3366CC"/>
                </a:solidFill>
              </a:rPr>
              <a:t>Overflow resolution</a:t>
            </a:r>
            <a:r>
              <a:rPr lang="en-US" altLang="zh-CN" dirty="0"/>
              <a:t> can be done in build phase</a:t>
            </a:r>
          </a:p>
          <a:p>
            <a:pPr lvl="1">
              <a:buFont typeface="Wingdings" panose="05000000000000000000" pitchFamily="2" charset="2"/>
              <a:buChar char="l"/>
            </a:pPr>
            <a:r>
              <a:rPr lang="en-US" altLang="zh-CN" dirty="0"/>
              <a:t>Partition </a:t>
            </a:r>
            <a:r>
              <a:rPr lang="en-US" altLang="zh-CN" i="1" dirty="0" err="1"/>
              <a:t>s</a:t>
            </a:r>
            <a:r>
              <a:rPr lang="en-US" altLang="zh-CN" sz="2000" i="1" baseline="-25000" dirty="0" err="1"/>
              <a:t>i</a:t>
            </a:r>
            <a:r>
              <a:rPr lang="en-US" altLang="zh-CN" dirty="0"/>
              <a:t> is further partitioned using different hash function. </a:t>
            </a:r>
          </a:p>
          <a:p>
            <a:pPr lvl="1">
              <a:buFont typeface="Wingdings" panose="05000000000000000000" pitchFamily="2" charset="2"/>
              <a:buChar char="l"/>
            </a:pPr>
            <a:r>
              <a:rPr lang="en-US" altLang="zh-CN" dirty="0"/>
              <a:t>Partition </a:t>
            </a:r>
            <a:r>
              <a:rPr lang="en-US" altLang="zh-CN" i="1" dirty="0" err="1"/>
              <a:t>r</a:t>
            </a:r>
            <a:r>
              <a:rPr lang="en-US" altLang="zh-CN" sz="2000" i="1" baseline="-25000" dirty="0" err="1"/>
              <a:t>i</a:t>
            </a:r>
            <a:r>
              <a:rPr lang="en-US" altLang="zh-CN" dirty="0"/>
              <a:t> must be similarly partitioned.</a:t>
            </a:r>
          </a:p>
          <a:p>
            <a:pPr>
              <a:buFont typeface="Wingdings" panose="05000000000000000000" pitchFamily="2" charset="2"/>
              <a:buChar char="l"/>
            </a:pPr>
            <a:r>
              <a:rPr lang="en-US" altLang="zh-CN" b="1" dirty="0">
                <a:solidFill>
                  <a:srgbClr val="3366CC"/>
                </a:solidFill>
              </a:rPr>
              <a:t>Overflow avoidance</a:t>
            </a:r>
            <a:r>
              <a:rPr lang="en-US" altLang="zh-CN" dirty="0"/>
              <a:t> performs partitioning carefully to avoid overflows during build phase</a:t>
            </a:r>
          </a:p>
          <a:p>
            <a:pPr lvl="1">
              <a:buFont typeface="Wingdings" panose="05000000000000000000" pitchFamily="2" charset="2"/>
              <a:buChar char="l"/>
            </a:pPr>
            <a:r>
              <a:rPr lang="en-US" altLang="zh-CN" dirty="0"/>
              <a:t>E.g. partition build relation into many partitions, then combine them</a:t>
            </a:r>
          </a:p>
          <a:p>
            <a:pPr>
              <a:buFont typeface="Wingdings" panose="05000000000000000000" pitchFamily="2" charset="2"/>
              <a:buChar char="l"/>
            </a:pPr>
            <a:r>
              <a:rPr lang="en-US" altLang="zh-CN" dirty="0"/>
              <a:t>Both approaches fail with large numbers of duplicates</a:t>
            </a:r>
          </a:p>
          <a:p>
            <a:pPr lvl="1">
              <a:buFont typeface="Wingdings" panose="05000000000000000000" pitchFamily="2" charset="2"/>
              <a:buChar char="l"/>
            </a:pPr>
            <a:r>
              <a:rPr lang="en-US" altLang="zh-CN" dirty="0"/>
              <a:t>Fallback option: use block nested loops join on overflowed  partitions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832391EE-5E30-41FB-A76B-ADD4059190B6}"/>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Cost of Hash-Join</a:t>
            </a:r>
          </a:p>
        </p:txBody>
      </p:sp>
      <p:sp>
        <p:nvSpPr>
          <p:cNvPr id="68611" name="Rectangle 3">
            <a:extLst>
              <a:ext uri="{FF2B5EF4-FFF2-40B4-BE49-F238E27FC236}">
                <a16:creationId xmlns:a16="http://schemas.microsoft.com/office/drawing/2014/main" id="{300CFF97-B112-4502-B1B6-AF9BD1F69A2F}"/>
              </a:ext>
            </a:extLst>
          </p:cNvPr>
          <p:cNvSpPr>
            <a:spLocks noGrp="1" noChangeArrowheads="1"/>
          </p:cNvSpPr>
          <p:nvPr>
            <p:ph type="body" idx="1"/>
          </p:nvPr>
        </p:nvSpPr>
        <p:spPr>
          <a:xfrm>
            <a:off x="842963" y="1165225"/>
            <a:ext cx="7786687" cy="5305425"/>
          </a:xfrm>
        </p:spPr>
        <p:txBody>
          <a:bodyPr/>
          <a:lstStyle/>
          <a:p>
            <a:pPr>
              <a:buFont typeface="Wingdings" panose="05000000000000000000" pitchFamily="2" charset="2"/>
              <a:buChar char="l"/>
              <a:tabLst>
                <a:tab pos="3146425" algn="ctr"/>
              </a:tabLst>
            </a:pPr>
            <a:r>
              <a:rPr lang="en-US" altLang="zh-CN" sz="2000"/>
              <a:t>If recursive partitioning is not required: cost of hash join is</a:t>
            </a:r>
            <a:br>
              <a:rPr lang="en-US" altLang="zh-CN" sz="2000"/>
            </a:br>
            <a:r>
              <a:rPr lang="en-US" altLang="zh-CN" sz="2000"/>
              <a:t>          3(</a:t>
            </a:r>
            <a:r>
              <a:rPr lang="en-US" altLang="zh-CN" sz="2000" i="1"/>
              <a:t>b</a:t>
            </a:r>
            <a:r>
              <a:rPr lang="en-US" altLang="zh-CN" sz="2000" i="1" baseline="-25000"/>
              <a:t>r</a:t>
            </a:r>
            <a:r>
              <a:rPr lang="en-US" altLang="zh-CN" sz="2000" i="1"/>
              <a:t> </a:t>
            </a:r>
            <a:r>
              <a:rPr lang="en-US" altLang="zh-CN" sz="2000"/>
              <a:t>+</a:t>
            </a:r>
            <a:r>
              <a:rPr lang="en-US" altLang="zh-CN" sz="2000" i="1"/>
              <a:t> b</a:t>
            </a:r>
            <a:r>
              <a:rPr lang="en-US" altLang="zh-CN" sz="2000" i="1" baseline="-25000"/>
              <a:t>s</a:t>
            </a:r>
            <a:r>
              <a:rPr lang="en-US" altLang="zh-CN" sz="2000" i="1"/>
              <a:t>)</a:t>
            </a:r>
            <a:r>
              <a:rPr lang="en-US" altLang="zh-CN" sz="2000"/>
              <a:t> +4 </a:t>
            </a:r>
            <a:r>
              <a:rPr lang="en-US" altLang="zh-CN" sz="2000">
                <a:sym typeface="Symbol" panose="05050102010706020507" pitchFamily="18" charset="2"/>
              </a:rPr>
              <a:t> </a:t>
            </a:r>
            <a:r>
              <a:rPr lang="en-US" altLang="zh-CN" sz="2000" i="1">
                <a:sym typeface="Symbol" panose="05050102010706020507" pitchFamily="18" charset="2"/>
              </a:rPr>
              <a:t>n</a:t>
            </a:r>
            <a:r>
              <a:rPr lang="en-US" altLang="zh-CN" sz="2400" i="1" baseline="-25000">
                <a:sym typeface="Symbol" panose="05050102010706020507" pitchFamily="18" charset="2"/>
              </a:rPr>
              <a:t>h  </a:t>
            </a:r>
            <a:r>
              <a:rPr lang="en-US" altLang="zh-CN" sz="2000">
                <a:sym typeface="Symbol" panose="05050102010706020507" pitchFamily="18" charset="2"/>
              </a:rPr>
              <a:t>block transfers +</a:t>
            </a:r>
            <a:br>
              <a:rPr lang="en-US" altLang="zh-CN" sz="2000">
                <a:sym typeface="Symbol" panose="05050102010706020507" pitchFamily="18" charset="2"/>
              </a:rPr>
            </a:br>
            <a:r>
              <a:rPr lang="en-US" altLang="zh-CN" sz="2000">
                <a:sym typeface="Symbol" panose="05050102010706020507" pitchFamily="18" charset="2"/>
              </a:rPr>
              <a:t>         2</a:t>
            </a:r>
            <a:r>
              <a:rPr lang="en-US" altLang="zh-CN" sz="2400">
                <a:sym typeface="Symbol" panose="05050102010706020507" pitchFamily="18" charset="2"/>
              </a:rPr>
              <a:t>( </a:t>
            </a:r>
            <a:r>
              <a:rPr lang="en-US" altLang="zh-CN" sz="2000">
                <a:sym typeface="Symbol" panose="05050102010706020507" pitchFamily="18" charset="2"/>
              </a:rPr>
              <a:t></a:t>
            </a:r>
            <a:r>
              <a:rPr lang="en-US" altLang="zh-CN" sz="2000" i="1">
                <a:sym typeface="Symbol" panose="05050102010706020507" pitchFamily="18" charset="2"/>
              </a:rPr>
              <a:t>b</a:t>
            </a:r>
            <a:r>
              <a:rPr lang="en-US" altLang="zh-CN" sz="2000" i="1" baseline="-25000">
                <a:sym typeface="Symbol" panose="05050102010706020507" pitchFamily="18" charset="2"/>
              </a:rPr>
              <a:t>r </a:t>
            </a:r>
            <a:r>
              <a:rPr lang="en-US" altLang="zh-CN" sz="2000" i="1">
                <a:sym typeface="Symbol" panose="05050102010706020507" pitchFamily="18" charset="2"/>
              </a:rPr>
              <a:t>/ b</a:t>
            </a:r>
            <a:r>
              <a:rPr lang="en-US" altLang="zh-CN" sz="2000" i="1" baseline="-25000">
                <a:sym typeface="Symbol" panose="05050102010706020507" pitchFamily="18" charset="2"/>
              </a:rPr>
              <a:t>b</a:t>
            </a:r>
            <a:r>
              <a:rPr lang="en-US" altLang="zh-CN" sz="2000">
                <a:sym typeface="Symbol" panose="05050102010706020507" pitchFamily="18" charset="2"/>
              </a:rPr>
              <a:t> + </a:t>
            </a:r>
            <a:r>
              <a:rPr lang="en-US" altLang="zh-CN" sz="2000" i="1">
                <a:sym typeface="Symbol" panose="05050102010706020507" pitchFamily="18" charset="2"/>
              </a:rPr>
              <a:t>b</a:t>
            </a:r>
            <a:r>
              <a:rPr lang="en-US" altLang="zh-CN" sz="2000" i="1" baseline="-25000">
                <a:sym typeface="Symbol" panose="05050102010706020507" pitchFamily="18" charset="2"/>
              </a:rPr>
              <a:t>s </a:t>
            </a:r>
            <a:r>
              <a:rPr lang="en-US" altLang="zh-CN" sz="2000" i="1">
                <a:sym typeface="Symbol" panose="05050102010706020507" pitchFamily="18" charset="2"/>
              </a:rPr>
              <a:t>/ b</a:t>
            </a:r>
            <a:r>
              <a:rPr lang="en-US" altLang="zh-CN" sz="2000" i="1" baseline="-25000">
                <a:sym typeface="Symbol" panose="05050102010706020507" pitchFamily="18" charset="2"/>
              </a:rPr>
              <a:t>b</a:t>
            </a:r>
            <a:r>
              <a:rPr lang="en-US" altLang="zh-CN" sz="2000">
                <a:sym typeface="Symbol" panose="05050102010706020507" pitchFamily="18" charset="2"/>
              </a:rPr>
              <a:t>)  seeks</a:t>
            </a:r>
            <a:endParaRPr lang="en-US" altLang="zh-CN" sz="2400" i="1">
              <a:sym typeface="Symbol" panose="05050102010706020507" pitchFamily="18" charset="2"/>
            </a:endParaRPr>
          </a:p>
          <a:p>
            <a:pPr>
              <a:buFont typeface="Wingdings" panose="05000000000000000000" pitchFamily="2" charset="2"/>
              <a:buChar char="l"/>
              <a:tabLst>
                <a:tab pos="3146425" algn="ctr"/>
              </a:tabLst>
            </a:pPr>
            <a:r>
              <a:rPr lang="en-US" altLang="zh-CN" sz="2000">
                <a:sym typeface="Symbol" panose="05050102010706020507" pitchFamily="18" charset="2"/>
              </a:rPr>
              <a:t>If recursive partitioning required:</a:t>
            </a:r>
          </a:p>
          <a:p>
            <a:pPr lvl="1">
              <a:buFont typeface="Wingdings" panose="05000000000000000000" pitchFamily="2" charset="2"/>
              <a:buChar char="l"/>
              <a:tabLst>
                <a:tab pos="3146425" algn="ctr"/>
              </a:tabLst>
            </a:pPr>
            <a:r>
              <a:rPr lang="en-US" altLang="zh-CN" sz="2000">
                <a:sym typeface="Symbol" panose="05050102010706020507" pitchFamily="18" charset="2"/>
              </a:rPr>
              <a:t>number of passes required for partitioning</a:t>
            </a:r>
            <a:r>
              <a:rPr lang="en-US" altLang="zh-CN" sz="2000" i="1">
                <a:sym typeface="Symbol" panose="05050102010706020507" pitchFamily="18" charset="2"/>
              </a:rPr>
              <a:t> </a:t>
            </a:r>
            <a:r>
              <a:rPr lang="en-US" altLang="zh-CN" sz="2000">
                <a:sym typeface="Symbol" panose="05050102010706020507" pitchFamily="18" charset="2"/>
              </a:rPr>
              <a:t>build relation </a:t>
            </a:r>
            <a:r>
              <a:rPr lang="en-US" altLang="zh-CN" sz="2000" i="1">
                <a:sym typeface="Symbol" panose="05050102010706020507" pitchFamily="18" charset="2"/>
              </a:rPr>
              <a:t>s </a:t>
            </a:r>
            <a:r>
              <a:rPr lang="en-US" altLang="zh-CN" sz="2000">
                <a:sym typeface="Symbol" panose="05050102010706020507" pitchFamily="18" charset="2"/>
              </a:rPr>
              <a:t>to less than M blocks per partition is </a:t>
            </a:r>
            <a:r>
              <a:rPr lang="en-US" altLang="zh-CN" sz="2000" i="1">
                <a:sym typeface="Symbol" panose="05050102010706020507" pitchFamily="18" charset="2"/>
              </a:rPr>
              <a:t>log</a:t>
            </a:r>
            <a:r>
              <a:rPr lang="en-US" altLang="zh-CN" baseline="-25000">
                <a:sym typeface="Symbol" panose="05050102010706020507" pitchFamily="18" charset="2"/>
              </a:rPr>
              <a:t></a:t>
            </a:r>
            <a:r>
              <a:rPr lang="en-US" altLang="zh-CN" i="1" baseline="-25000">
                <a:sym typeface="Symbol" panose="05050102010706020507" pitchFamily="18" charset="2"/>
              </a:rPr>
              <a:t>M/bb</a:t>
            </a:r>
            <a:r>
              <a:rPr lang="en-US" altLang="zh-CN" baseline="-25000">
                <a:sym typeface="Symbol" panose="05050102010706020507" pitchFamily="18" charset="2"/>
              </a:rPr>
              <a:t></a:t>
            </a:r>
            <a:r>
              <a:rPr lang="en-US" altLang="zh-CN" sz="2000" baseline="-25000">
                <a:sym typeface="Symbol" panose="05050102010706020507" pitchFamily="18" charset="2"/>
              </a:rPr>
              <a:t>–1</a:t>
            </a:r>
            <a:r>
              <a:rPr lang="en-US" altLang="zh-CN" sz="2000">
                <a:sym typeface="Symbol" panose="05050102010706020507" pitchFamily="18" charset="2"/>
              </a:rPr>
              <a:t>(</a:t>
            </a:r>
            <a:r>
              <a:rPr lang="en-US" altLang="zh-CN" sz="2000" i="1">
                <a:sym typeface="Symbol" panose="05050102010706020507" pitchFamily="18" charset="2"/>
              </a:rPr>
              <a:t>b</a:t>
            </a:r>
            <a:r>
              <a:rPr lang="en-US" altLang="zh-CN" sz="2000" i="1" baseline="-25000">
                <a:sym typeface="Symbol" panose="05050102010706020507" pitchFamily="18" charset="2"/>
              </a:rPr>
              <a:t>s</a:t>
            </a:r>
            <a:r>
              <a:rPr lang="en-US" altLang="zh-CN" sz="2000" i="1">
                <a:sym typeface="Symbol" panose="05050102010706020507" pitchFamily="18" charset="2"/>
              </a:rPr>
              <a:t>/M</a:t>
            </a:r>
            <a:r>
              <a:rPr lang="en-US" altLang="zh-CN" sz="2000">
                <a:sym typeface="Symbol" panose="05050102010706020507" pitchFamily="18" charset="2"/>
              </a:rPr>
              <a:t>)</a:t>
            </a:r>
          </a:p>
          <a:p>
            <a:pPr lvl="1">
              <a:buFont typeface="Wingdings" panose="05000000000000000000" pitchFamily="2" charset="2"/>
              <a:buChar char="l"/>
              <a:tabLst>
                <a:tab pos="3146425" algn="ctr"/>
              </a:tabLst>
            </a:pPr>
            <a:r>
              <a:rPr lang="en-US" altLang="zh-CN" sz="2000">
                <a:sym typeface="Symbol" panose="05050102010706020507" pitchFamily="18" charset="2"/>
              </a:rPr>
              <a:t>best to choose the smaller relation as the build relation.</a:t>
            </a:r>
          </a:p>
          <a:p>
            <a:pPr lvl="1">
              <a:buFont typeface="Wingdings" panose="05000000000000000000" pitchFamily="2" charset="2"/>
              <a:buChar char="l"/>
              <a:tabLst>
                <a:tab pos="3146425" algn="ctr"/>
              </a:tabLst>
            </a:pPr>
            <a:r>
              <a:rPr lang="en-US" altLang="zh-CN" sz="2000">
                <a:sym typeface="Symbol" panose="05050102010706020507" pitchFamily="18" charset="2"/>
              </a:rPr>
              <a:t>Total cost estimate is: </a:t>
            </a:r>
            <a:br>
              <a:rPr lang="en-US" altLang="zh-CN" sz="2000">
                <a:sym typeface="Symbol" panose="05050102010706020507" pitchFamily="18" charset="2"/>
              </a:rPr>
            </a:br>
            <a:r>
              <a:rPr lang="en-US" altLang="zh-CN" sz="2000">
                <a:sym typeface="Symbol" panose="05050102010706020507" pitchFamily="18" charset="2"/>
              </a:rPr>
              <a:t>      </a:t>
            </a:r>
            <a:r>
              <a:rPr lang="en-US" altLang="zh-CN" sz="2000"/>
              <a:t>2</a:t>
            </a:r>
            <a:r>
              <a:rPr lang="en-US" altLang="zh-CN" sz="2000" i="1"/>
              <a:t>(b</a:t>
            </a:r>
            <a:r>
              <a:rPr lang="en-US" altLang="zh-CN" sz="2000" i="1" baseline="-25000"/>
              <a:t>r</a:t>
            </a:r>
            <a:r>
              <a:rPr lang="en-US" altLang="zh-CN" sz="2000" i="1"/>
              <a:t> + b</a:t>
            </a:r>
            <a:r>
              <a:rPr lang="en-US" altLang="zh-CN" sz="2000" i="1" baseline="-25000"/>
              <a:t>s</a:t>
            </a:r>
            <a:r>
              <a:rPr lang="en-US" altLang="zh-CN" sz="2000"/>
              <a:t>)</a:t>
            </a:r>
            <a:r>
              <a:rPr lang="en-US" altLang="zh-CN" sz="2000" i="1" baseline="-25000"/>
              <a:t> </a:t>
            </a:r>
            <a:r>
              <a:rPr lang="en-US" altLang="zh-CN" sz="2000">
                <a:sym typeface="Symbol" panose="05050102010706020507" pitchFamily="18" charset="2"/>
              </a:rPr>
              <a:t></a:t>
            </a:r>
            <a:r>
              <a:rPr lang="en-US" altLang="zh-CN" sz="2000" i="1">
                <a:sym typeface="Symbol" panose="05050102010706020507" pitchFamily="18" charset="2"/>
              </a:rPr>
              <a:t>log</a:t>
            </a:r>
            <a:r>
              <a:rPr lang="en-US" altLang="zh-CN" baseline="-25000">
                <a:sym typeface="Symbol" panose="05050102010706020507" pitchFamily="18" charset="2"/>
              </a:rPr>
              <a:t></a:t>
            </a:r>
            <a:r>
              <a:rPr lang="en-US" altLang="zh-CN" i="1" baseline="-25000">
                <a:sym typeface="Symbol" panose="05050102010706020507" pitchFamily="18" charset="2"/>
              </a:rPr>
              <a:t>M/bb</a:t>
            </a:r>
            <a:r>
              <a:rPr lang="en-US" altLang="zh-CN" baseline="-25000">
                <a:sym typeface="Symbol" panose="05050102010706020507" pitchFamily="18" charset="2"/>
              </a:rPr>
              <a:t></a:t>
            </a:r>
            <a:r>
              <a:rPr lang="en-US" altLang="zh-CN" sz="2000" baseline="-25000">
                <a:sym typeface="Symbol" panose="05050102010706020507" pitchFamily="18" charset="2"/>
              </a:rPr>
              <a:t>–1</a:t>
            </a:r>
            <a:r>
              <a:rPr lang="en-US" altLang="zh-CN" sz="2000">
                <a:sym typeface="Symbol" panose="05050102010706020507" pitchFamily="18" charset="2"/>
              </a:rPr>
              <a:t>(</a:t>
            </a:r>
            <a:r>
              <a:rPr lang="en-US" altLang="zh-CN" sz="2000" i="1">
                <a:sym typeface="Symbol" panose="05050102010706020507" pitchFamily="18" charset="2"/>
              </a:rPr>
              <a:t>b</a:t>
            </a:r>
            <a:r>
              <a:rPr lang="en-US" altLang="zh-CN" sz="2000" i="1" baseline="-25000">
                <a:sym typeface="Symbol" panose="05050102010706020507" pitchFamily="18" charset="2"/>
              </a:rPr>
              <a:t>s</a:t>
            </a:r>
            <a:r>
              <a:rPr lang="en-US" altLang="zh-CN" sz="2000" i="1">
                <a:sym typeface="Symbol" panose="05050102010706020507" pitchFamily="18" charset="2"/>
              </a:rPr>
              <a:t>/M</a:t>
            </a:r>
            <a:r>
              <a:rPr lang="en-US" altLang="zh-CN" sz="2000">
                <a:sym typeface="Symbol" panose="05050102010706020507" pitchFamily="18" charset="2"/>
              </a:rPr>
              <a:t>) + </a:t>
            </a:r>
            <a:r>
              <a:rPr lang="en-US" altLang="zh-CN" sz="2000" i="1">
                <a:sym typeface="Symbol" panose="05050102010706020507" pitchFamily="18" charset="2"/>
              </a:rPr>
              <a:t>b</a:t>
            </a:r>
            <a:r>
              <a:rPr lang="en-US" altLang="zh-CN" sz="2000" i="1" baseline="-25000">
                <a:sym typeface="Symbol" panose="05050102010706020507" pitchFamily="18" charset="2"/>
              </a:rPr>
              <a:t>r</a:t>
            </a:r>
            <a:r>
              <a:rPr lang="en-US" altLang="zh-CN" sz="2000" i="1">
                <a:sym typeface="Symbol" panose="05050102010706020507" pitchFamily="18" charset="2"/>
              </a:rPr>
              <a:t> + b</a:t>
            </a:r>
            <a:r>
              <a:rPr lang="en-US" altLang="zh-CN" sz="2000" i="1" baseline="-25000">
                <a:sym typeface="Symbol" panose="05050102010706020507" pitchFamily="18" charset="2"/>
              </a:rPr>
              <a:t>s  </a:t>
            </a:r>
            <a:r>
              <a:rPr lang="en-US" altLang="zh-CN" sz="2000">
                <a:sym typeface="Symbol" panose="05050102010706020507" pitchFamily="18" charset="2"/>
              </a:rPr>
              <a:t>block transfers + </a:t>
            </a:r>
            <a:br>
              <a:rPr lang="en-US" altLang="zh-CN" sz="2000">
                <a:sym typeface="Symbol" panose="05050102010706020507" pitchFamily="18" charset="2"/>
              </a:rPr>
            </a:br>
            <a:r>
              <a:rPr lang="en-US" altLang="zh-CN" sz="2000">
                <a:sym typeface="Symbol" panose="05050102010706020507" pitchFamily="18" charset="2"/>
              </a:rPr>
              <a:t>      2</a:t>
            </a:r>
            <a:r>
              <a:rPr lang="en-US" altLang="zh-CN" sz="2400">
                <a:sym typeface="Symbol" panose="05050102010706020507" pitchFamily="18" charset="2"/>
              </a:rPr>
              <a:t>(</a:t>
            </a:r>
            <a:r>
              <a:rPr lang="en-US" altLang="zh-CN" sz="2000">
                <a:sym typeface="Symbol" panose="05050102010706020507" pitchFamily="18" charset="2"/>
              </a:rPr>
              <a:t></a:t>
            </a:r>
            <a:r>
              <a:rPr lang="en-US" altLang="zh-CN" sz="2000" i="1">
                <a:sym typeface="Symbol" panose="05050102010706020507" pitchFamily="18" charset="2"/>
              </a:rPr>
              <a:t>b</a:t>
            </a:r>
            <a:r>
              <a:rPr lang="en-US" altLang="zh-CN" sz="2000" i="1" baseline="-25000">
                <a:sym typeface="Symbol" panose="05050102010706020507" pitchFamily="18" charset="2"/>
              </a:rPr>
              <a:t>r </a:t>
            </a:r>
            <a:r>
              <a:rPr lang="en-US" altLang="zh-CN" sz="2000" i="1">
                <a:sym typeface="Symbol" panose="05050102010706020507" pitchFamily="18" charset="2"/>
              </a:rPr>
              <a:t>/ b</a:t>
            </a:r>
            <a:r>
              <a:rPr lang="en-US" altLang="zh-CN" sz="2000" i="1" baseline="-25000">
                <a:sym typeface="Symbol" panose="05050102010706020507" pitchFamily="18" charset="2"/>
              </a:rPr>
              <a:t>b</a:t>
            </a:r>
            <a:r>
              <a:rPr lang="en-US" altLang="zh-CN" sz="2000">
                <a:sym typeface="Symbol" panose="05050102010706020507" pitchFamily="18" charset="2"/>
              </a:rPr>
              <a:t> + </a:t>
            </a:r>
            <a:r>
              <a:rPr lang="en-US" altLang="zh-CN" sz="2000" i="1">
                <a:sym typeface="Symbol" panose="05050102010706020507" pitchFamily="18" charset="2"/>
              </a:rPr>
              <a:t>b</a:t>
            </a:r>
            <a:r>
              <a:rPr lang="en-US" altLang="zh-CN" sz="2000" i="1" baseline="-25000">
                <a:sym typeface="Symbol" panose="05050102010706020507" pitchFamily="18" charset="2"/>
              </a:rPr>
              <a:t>s </a:t>
            </a:r>
            <a:r>
              <a:rPr lang="en-US" altLang="zh-CN" sz="2000" i="1">
                <a:sym typeface="Symbol" panose="05050102010706020507" pitchFamily="18" charset="2"/>
              </a:rPr>
              <a:t>/ b</a:t>
            </a:r>
            <a:r>
              <a:rPr lang="en-US" altLang="zh-CN" sz="2000" i="1" baseline="-25000">
                <a:sym typeface="Symbol" panose="05050102010706020507" pitchFamily="18" charset="2"/>
              </a:rPr>
              <a:t>b</a:t>
            </a:r>
            <a:r>
              <a:rPr lang="en-US" altLang="zh-CN" sz="2000">
                <a:sym typeface="Symbol" panose="05050102010706020507" pitchFamily="18" charset="2"/>
              </a:rPr>
              <a:t>) </a:t>
            </a:r>
            <a:r>
              <a:rPr lang="en-US" altLang="zh-CN" sz="2000" i="1">
                <a:sym typeface="Symbol" panose="05050102010706020507" pitchFamily="18" charset="2"/>
              </a:rPr>
              <a:t>log</a:t>
            </a:r>
            <a:r>
              <a:rPr lang="en-US" altLang="zh-CN" baseline="-25000">
                <a:sym typeface="Symbol" panose="05050102010706020507" pitchFamily="18" charset="2"/>
              </a:rPr>
              <a:t></a:t>
            </a:r>
            <a:r>
              <a:rPr lang="en-US" altLang="zh-CN" i="1" baseline="-25000">
                <a:sym typeface="Symbol" panose="05050102010706020507" pitchFamily="18" charset="2"/>
              </a:rPr>
              <a:t>M/bb</a:t>
            </a:r>
            <a:r>
              <a:rPr lang="en-US" altLang="zh-CN" baseline="-25000">
                <a:sym typeface="Symbol" panose="05050102010706020507" pitchFamily="18" charset="2"/>
              </a:rPr>
              <a:t></a:t>
            </a:r>
            <a:r>
              <a:rPr lang="en-US" altLang="zh-CN" sz="2000" baseline="-25000">
                <a:sym typeface="Symbol" panose="05050102010706020507" pitchFamily="18" charset="2"/>
              </a:rPr>
              <a:t>–1</a:t>
            </a:r>
            <a:r>
              <a:rPr lang="en-US" altLang="zh-CN" sz="2000">
                <a:sym typeface="Symbol" panose="05050102010706020507" pitchFamily="18" charset="2"/>
              </a:rPr>
              <a:t>(</a:t>
            </a:r>
            <a:r>
              <a:rPr lang="en-US" altLang="zh-CN" sz="2000" i="1">
                <a:sym typeface="Symbol" panose="05050102010706020507" pitchFamily="18" charset="2"/>
              </a:rPr>
              <a:t>b</a:t>
            </a:r>
            <a:r>
              <a:rPr lang="en-US" altLang="zh-CN" sz="2000" i="1" baseline="-25000">
                <a:sym typeface="Symbol" panose="05050102010706020507" pitchFamily="18" charset="2"/>
              </a:rPr>
              <a:t>s</a:t>
            </a:r>
            <a:r>
              <a:rPr lang="en-US" altLang="zh-CN" sz="2000" i="1">
                <a:sym typeface="Symbol" panose="05050102010706020507" pitchFamily="18" charset="2"/>
              </a:rPr>
              <a:t>/M</a:t>
            </a:r>
            <a:r>
              <a:rPr lang="en-US" altLang="zh-CN" sz="2000">
                <a:sym typeface="Symbol" panose="05050102010706020507" pitchFamily="18" charset="2"/>
              </a:rPr>
              <a:t>)   seeks</a:t>
            </a:r>
            <a:endParaRPr lang="en-US" altLang="zh-CN" sz="2400" i="1">
              <a:sym typeface="Symbol" panose="05050102010706020507" pitchFamily="18" charset="2"/>
            </a:endParaRPr>
          </a:p>
          <a:p>
            <a:pPr>
              <a:buFont typeface="Wingdings" panose="05000000000000000000" pitchFamily="2" charset="2"/>
              <a:buChar char="l"/>
              <a:tabLst>
                <a:tab pos="3146425" algn="ctr"/>
              </a:tabLst>
            </a:pPr>
            <a:r>
              <a:rPr lang="en-US" altLang="zh-CN" sz="2000">
                <a:sym typeface="Symbol" panose="05050102010706020507" pitchFamily="18" charset="2"/>
              </a:rPr>
              <a:t>If the entire build input can be kept in main memory no partitioning is required</a:t>
            </a:r>
          </a:p>
          <a:p>
            <a:pPr lvl="1">
              <a:buFont typeface="Wingdings" panose="05000000000000000000" pitchFamily="2" charset="2"/>
              <a:buChar char="l"/>
              <a:tabLst>
                <a:tab pos="3146425" algn="ctr"/>
              </a:tabLst>
            </a:pPr>
            <a:r>
              <a:rPr lang="en-US" altLang="zh-CN" sz="2000">
                <a:sym typeface="Symbol" panose="05050102010706020507" pitchFamily="18" charset="2"/>
              </a:rPr>
              <a:t>Cost estimate goes down to </a:t>
            </a:r>
            <a:r>
              <a:rPr lang="en-US" altLang="zh-CN" sz="2000" i="1">
                <a:sym typeface="Symbol" panose="05050102010706020507" pitchFamily="18" charset="2"/>
              </a:rPr>
              <a:t>b</a:t>
            </a:r>
            <a:r>
              <a:rPr lang="en-US" altLang="zh-CN" sz="2000" i="1" baseline="-25000">
                <a:sym typeface="Symbol" panose="05050102010706020507" pitchFamily="18" charset="2"/>
              </a:rPr>
              <a:t>r</a:t>
            </a:r>
            <a:r>
              <a:rPr lang="en-US" altLang="zh-CN" sz="2000" i="1">
                <a:sym typeface="Symbol" panose="05050102010706020507" pitchFamily="18" charset="2"/>
              </a:rPr>
              <a:t> +</a:t>
            </a:r>
            <a:r>
              <a:rPr lang="en-US" altLang="zh-CN" sz="2000">
                <a:sym typeface="Symbol" panose="05050102010706020507" pitchFamily="18" charset="2"/>
              </a:rPr>
              <a:t> </a:t>
            </a:r>
            <a:r>
              <a:rPr lang="en-US" altLang="zh-CN" sz="2000" i="1">
                <a:sym typeface="Symbol" panose="05050102010706020507" pitchFamily="18" charset="2"/>
              </a:rPr>
              <a:t>b</a:t>
            </a:r>
            <a:r>
              <a:rPr lang="en-US" altLang="zh-CN" sz="2000" i="1" baseline="-25000">
                <a:sym typeface="Symbol" panose="05050102010706020507" pitchFamily="18" charset="2"/>
              </a:rPr>
              <a:t>s</a:t>
            </a:r>
            <a:r>
              <a:rPr lang="en-US" altLang="zh-CN" sz="2000">
                <a:sym typeface="Symbol" panose="05050102010706020507" pitchFamily="18" charset="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60FBE63F-65B7-47C2-ACAD-74033A53AE22}"/>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Example of Cost of Hash-Join</a:t>
            </a:r>
          </a:p>
        </p:txBody>
      </p:sp>
      <p:sp>
        <p:nvSpPr>
          <p:cNvPr id="70659" name="Rectangle 3">
            <a:extLst>
              <a:ext uri="{FF2B5EF4-FFF2-40B4-BE49-F238E27FC236}">
                <a16:creationId xmlns:a16="http://schemas.microsoft.com/office/drawing/2014/main" id="{14B39D32-E33F-47FB-B692-07ACE0CE9BC6}"/>
              </a:ext>
            </a:extLst>
          </p:cNvPr>
          <p:cNvSpPr>
            <a:spLocks noGrp="1" noChangeArrowheads="1"/>
          </p:cNvSpPr>
          <p:nvPr>
            <p:ph type="body" idx="1"/>
          </p:nvPr>
        </p:nvSpPr>
        <p:spPr>
          <a:xfrm>
            <a:off x="842963" y="1611313"/>
            <a:ext cx="7764462" cy="4678362"/>
          </a:xfrm>
        </p:spPr>
        <p:txBody>
          <a:bodyPr/>
          <a:lstStyle/>
          <a:p>
            <a:pPr>
              <a:buFont typeface="Wingdings" panose="05000000000000000000" pitchFamily="2" charset="2"/>
              <a:buChar char="l"/>
            </a:pPr>
            <a:r>
              <a:rPr lang="en-US" altLang="zh-CN" sz="2000"/>
              <a:t>Assume that memory size is 20 blocks</a:t>
            </a:r>
          </a:p>
          <a:p>
            <a:pPr>
              <a:buFont typeface="Wingdings" panose="05000000000000000000" pitchFamily="2" charset="2"/>
              <a:buChar char="l"/>
            </a:pPr>
            <a:r>
              <a:rPr lang="en-US" altLang="zh-CN" sz="2000" i="1"/>
              <a:t>b</a:t>
            </a:r>
            <a:r>
              <a:rPr lang="en-US" altLang="zh-CN" sz="2400" i="1" baseline="-25000"/>
              <a:t>instructor</a:t>
            </a:r>
            <a:r>
              <a:rPr lang="en-US" altLang="zh-CN" sz="2000"/>
              <a:t>= 100 and </a:t>
            </a:r>
            <a:r>
              <a:rPr lang="en-US" altLang="zh-CN" sz="2000" i="1"/>
              <a:t>b</a:t>
            </a:r>
            <a:r>
              <a:rPr lang="en-US" altLang="zh-CN" sz="2400" i="1" baseline="-25000"/>
              <a:t>teaches</a:t>
            </a:r>
            <a:r>
              <a:rPr lang="en-US" altLang="zh-CN" sz="2400"/>
              <a:t> </a:t>
            </a:r>
            <a:r>
              <a:rPr lang="en-US" altLang="zh-CN" sz="2000"/>
              <a:t>= 400.</a:t>
            </a:r>
          </a:p>
          <a:p>
            <a:pPr>
              <a:buFont typeface="Wingdings" panose="05000000000000000000" pitchFamily="2" charset="2"/>
              <a:buChar char="l"/>
            </a:pPr>
            <a:r>
              <a:rPr lang="en-US" altLang="zh-CN" sz="2000" i="1"/>
              <a:t>instructor </a:t>
            </a:r>
            <a:r>
              <a:rPr lang="en-US" altLang="zh-CN" sz="2000"/>
              <a:t>is to be used as build input.  Partition it into five partitions, each of size 20 blocks.  This partitioning can be done in one pass.</a:t>
            </a:r>
          </a:p>
          <a:p>
            <a:pPr>
              <a:buFont typeface="Wingdings" panose="05000000000000000000" pitchFamily="2" charset="2"/>
              <a:buChar char="l"/>
            </a:pPr>
            <a:r>
              <a:rPr lang="en-US" altLang="zh-CN" sz="2000"/>
              <a:t>Similarly, partition </a:t>
            </a:r>
            <a:r>
              <a:rPr lang="en-US" altLang="zh-CN" sz="2000" i="1"/>
              <a:t>teaches</a:t>
            </a:r>
            <a:r>
              <a:rPr lang="en-US" altLang="zh-CN" sz="2000"/>
              <a:t> into five partitions,each of size 80.  This is also done in one pass.</a:t>
            </a:r>
          </a:p>
          <a:p>
            <a:pPr>
              <a:buFont typeface="Wingdings" panose="05000000000000000000" pitchFamily="2" charset="2"/>
              <a:buChar char="l"/>
            </a:pPr>
            <a:r>
              <a:rPr lang="en-US" altLang="zh-CN" sz="2000"/>
              <a:t>Therefore total cost, ignoring cost of writing partially filled blocks:</a:t>
            </a:r>
          </a:p>
          <a:p>
            <a:pPr lvl="1">
              <a:buFont typeface="Wingdings" panose="05000000000000000000" pitchFamily="2" charset="2"/>
              <a:buChar char="l"/>
            </a:pPr>
            <a:r>
              <a:rPr lang="en-US" altLang="zh-CN" sz="2000"/>
              <a:t>3(100 + 400) = 1500 block transfers  +</a:t>
            </a:r>
            <a:br>
              <a:rPr lang="en-US" altLang="zh-CN" sz="2000"/>
            </a:br>
            <a:r>
              <a:rPr lang="en-US" altLang="zh-CN" sz="2000"/>
              <a:t>2( </a:t>
            </a:r>
            <a:r>
              <a:rPr lang="en-US" altLang="zh-CN" sz="2000">
                <a:sym typeface="Symbol" panose="05050102010706020507" pitchFamily="18" charset="2"/>
              </a:rPr>
              <a:t>100/3 + 400/3) = 336 seeks</a:t>
            </a:r>
            <a:endParaRPr lang="en-US" altLang="zh-CN" sz="2000"/>
          </a:p>
        </p:txBody>
      </p:sp>
      <p:sp>
        <p:nvSpPr>
          <p:cNvPr id="70660" name="Text Box 4">
            <a:extLst>
              <a:ext uri="{FF2B5EF4-FFF2-40B4-BE49-F238E27FC236}">
                <a16:creationId xmlns:a16="http://schemas.microsoft.com/office/drawing/2014/main" id="{54EEA643-289C-4F26-8CDB-10B7CF6888C7}"/>
              </a:ext>
            </a:extLst>
          </p:cNvPr>
          <p:cNvSpPr txBox="1">
            <a:spLocks noChangeArrowheads="1"/>
          </p:cNvSpPr>
          <p:nvPr/>
        </p:nvSpPr>
        <p:spPr bwMode="auto">
          <a:xfrm>
            <a:off x="1034425" y="1008033"/>
            <a:ext cx="25587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zh-CN" sz="2000" i="1" dirty="0"/>
              <a:t>instructor      teaches</a:t>
            </a:r>
          </a:p>
        </p:txBody>
      </p:sp>
      <p:sp>
        <p:nvSpPr>
          <p:cNvPr id="70661" name="AutoShape 5">
            <a:extLst>
              <a:ext uri="{FF2B5EF4-FFF2-40B4-BE49-F238E27FC236}">
                <a16:creationId xmlns:a16="http://schemas.microsoft.com/office/drawing/2014/main" id="{17CFC910-EDAF-448D-B56C-B6CB35826216}"/>
              </a:ext>
            </a:extLst>
          </p:cNvPr>
          <p:cNvSpPr>
            <a:spLocks noChangeArrowheads="1"/>
          </p:cNvSpPr>
          <p:nvPr/>
        </p:nvSpPr>
        <p:spPr bwMode="auto">
          <a:xfrm rot="5400000">
            <a:off x="2349501" y="113665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0CD50F9E-026A-485C-BD2C-B061D5975B16}"/>
              </a:ext>
            </a:extLst>
          </p:cNvPr>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ＭＳ Ｐゴシック" pitchFamily="34" charset="-128"/>
              </a:rPr>
              <a:t>混合散列连接 </a:t>
            </a:r>
            <a:r>
              <a:rPr lang="en-US" altLang="zh-CN" dirty="0">
                <a:effectLst>
                  <a:outerShdw blurRad="38100" dist="38100" dir="2700000" algn="tl">
                    <a:srgbClr val="C0C0C0"/>
                  </a:outerShdw>
                </a:effectLst>
                <a:ea typeface="ＭＳ Ｐゴシック" pitchFamily="34" charset="-128"/>
              </a:rPr>
              <a:t>Hybrid Hash–Join</a:t>
            </a:r>
          </a:p>
        </p:txBody>
      </p:sp>
      <p:sp>
        <p:nvSpPr>
          <p:cNvPr id="72707" name="Rectangle 3">
            <a:extLst>
              <a:ext uri="{FF2B5EF4-FFF2-40B4-BE49-F238E27FC236}">
                <a16:creationId xmlns:a16="http://schemas.microsoft.com/office/drawing/2014/main" id="{9D69D448-27DB-4FA6-9B12-2E75BEB1230C}"/>
              </a:ext>
            </a:extLst>
          </p:cNvPr>
          <p:cNvSpPr>
            <a:spLocks noGrp="1" noChangeArrowheads="1"/>
          </p:cNvSpPr>
          <p:nvPr>
            <p:ph type="body" idx="1"/>
          </p:nvPr>
        </p:nvSpPr>
        <p:spPr>
          <a:xfrm>
            <a:off x="842963" y="1165225"/>
            <a:ext cx="7827962" cy="5407025"/>
          </a:xfrm>
        </p:spPr>
        <p:txBody>
          <a:bodyPr/>
          <a:lstStyle/>
          <a:p>
            <a:pPr>
              <a:lnSpc>
                <a:spcPct val="90000"/>
              </a:lnSpc>
              <a:buFont typeface="Wingdings" panose="05000000000000000000" pitchFamily="2" charset="2"/>
              <a:buChar char="l"/>
            </a:pPr>
            <a:r>
              <a:rPr lang="en-US" altLang="zh-CN" sz="2000"/>
              <a:t>Useful when memory sized are relatively large, and the build input is bigger than memory.</a:t>
            </a:r>
          </a:p>
          <a:p>
            <a:pPr>
              <a:lnSpc>
                <a:spcPct val="90000"/>
              </a:lnSpc>
              <a:buFont typeface="Wingdings" panose="05000000000000000000" pitchFamily="2" charset="2"/>
              <a:buChar char="l"/>
            </a:pPr>
            <a:r>
              <a:rPr lang="en-US" altLang="zh-CN" sz="2000" b="1"/>
              <a:t>Main feature of hybrid hash join:</a:t>
            </a:r>
          </a:p>
          <a:p>
            <a:pPr>
              <a:lnSpc>
                <a:spcPct val="90000"/>
              </a:lnSpc>
              <a:buFont typeface="Wingdings" panose="05000000000000000000" pitchFamily="2" charset="2"/>
              <a:buChar char="l"/>
            </a:pPr>
            <a:r>
              <a:rPr lang="en-US" altLang="zh-CN" sz="2000" b="1"/>
              <a:t>      Keep the first partition of the build relation in memory.</a:t>
            </a:r>
            <a:r>
              <a:rPr lang="en-US" altLang="zh-CN" sz="2000"/>
              <a:t> </a:t>
            </a:r>
          </a:p>
          <a:p>
            <a:pPr>
              <a:lnSpc>
                <a:spcPct val="90000"/>
              </a:lnSpc>
              <a:buFont typeface="Wingdings" panose="05000000000000000000" pitchFamily="2" charset="2"/>
              <a:buChar char="l"/>
            </a:pPr>
            <a:r>
              <a:rPr lang="en-US" altLang="zh-CN" sz="2000"/>
              <a:t>E.g. With memory size of 25 blocks, </a:t>
            </a:r>
            <a:r>
              <a:rPr lang="en-US" altLang="zh-CN" sz="2000" i="1"/>
              <a:t>instructor </a:t>
            </a:r>
            <a:r>
              <a:rPr lang="en-US" altLang="zh-CN" sz="2000"/>
              <a:t>can be partitioned into five partitions, each of size 20 blocks.</a:t>
            </a:r>
          </a:p>
          <a:p>
            <a:pPr lvl="1">
              <a:lnSpc>
                <a:spcPct val="90000"/>
              </a:lnSpc>
              <a:buFont typeface="Wingdings" panose="05000000000000000000" pitchFamily="2" charset="2"/>
              <a:buChar char="l"/>
            </a:pPr>
            <a:r>
              <a:rPr lang="en-US" altLang="zh-CN"/>
              <a:t> Division of memory:</a:t>
            </a:r>
          </a:p>
          <a:p>
            <a:pPr lvl="2">
              <a:lnSpc>
                <a:spcPct val="90000"/>
              </a:lnSpc>
              <a:buFont typeface="Wingdings" panose="05000000000000000000" pitchFamily="2" charset="2"/>
              <a:buChar char="l"/>
            </a:pPr>
            <a:r>
              <a:rPr lang="en-US" altLang="zh-CN"/>
              <a:t>The first partition occupies 20 blocks of memory</a:t>
            </a:r>
          </a:p>
          <a:p>
            <a:pPr lvl="2">
              <a:lnSpc>
                <a:spcPct val="90000"/>
              </a:lnSpc>
              <a:buFont typeface="Wingdings" panose="05000000000000000000" pitchFamily="2" charset="2"/>
              <a:buChar char="l"/>
            </a:pPr>
            <a:r>
              <a:rPr lang="en-US" altLang="zh-CN"/>
              <a:t>1 block is used for input, and 1 block each for buffering the other 4 partitions.</a:t>
            </a:r>
          </a:p>
          <a:p>
            <a:pPr>
              <a:lnSpc>
                <a:spcPct val="90000"/>
              </a:lnSpc>
              <a:buFont typeface="Wingdings" panose="05000000000000000000" pitchFamily="2" charset="2"/>
              <a:buChar char="l"/>
            </a:pPr>
            <a:r>
              <a:rPr lang="en-US" altLang="zh-CN" sz="2000" i="1"/>
              <a:t>teaches </a:t>
            </a:r>
            <a:r>
              <a:rPr lang="en-US" altLang="zh-CN" sz="2000"/>
              <a:t>is similarly partitioned into five partitions each of size 80</a:t>
            </a:r>
          </a:p>
          <a:p>
            <a:pPr lvl="1">
              <a:lnSpc>
                <a:spcPct val="90000"/>
              </a:lnSpc>
              <a:buFont typeface="Wingdings" panose="05000000000000000000" pitchFamily="2" charset="2"/>
              <a:buChar char="l"/>
            </a:pPr>
            <a:r>
              <a:rPr lang="en-US" altLang="zh-CN"/>
              <a:t>the first is used right away for probing, instead of being written out</a:t>
            </a:r>
          </a:p>
          <a:p>
            <a:pPr>
              <a:lnSpc>
                <a:spcPct val="90000"/>
              </a:lnSpc>
              <a:buFont typeface="Wingdings" panose="05000000000000000000" pitchFamily="2" charset="2"/>
              <a:buChar char="l"/>
            </a:pPr>
            <a:r>
              <a:rPr lang="en-US" altLang="zh-CN" sz="2000"/>
              <a:t>Cost of 3(80 + 320) + 20 +80 = 1300 block transfers for</a:t>
            </a:r>
            <a:br>
              <a:rPr lang="en-US" altLang="zh-CN" sz="2000"/>
            </a:br>
            <a:r>
              <a:rPr lang="en-US" altLang="zh-CN" sz="2000"/>
              <a:t> hybrid hash join, instead of 1500 with plain hash-join.</a:t>
            </a:r>
          </a:p>
          <a:p>
            <a:pPr>
              <a:lnSpc>
                <a:spcPct val="90000"/>
              </a:lnSpc>
              <a:buFont typeface="Wingdings" panose="05000000000000000000" pitchFamily="2" charset="2"/>
              <a:buChar char="l"/>
            </a:pPr>
            <a:r>
              <a:rPr lang="en-US" altLang="zh-CN" sz="2000"/>
              <a:t>Hybrid hash-join most useful if </a:t>
            </a:r>
            <a:r>
              <a:rPr lang="en-US" altLang="zh-CN" sz="2000" i="1"/>
              <a:t>M</a:t>
            </a:r>
            <a:r>
              <a:rPr lang="en-US" altLang="zh-CN" sz="2000"/>
              <a:t> &gt;&gt; </a:t>
            </a:r>
          </a:p>
        </p:txBody>
      </p:sp>
      <p:graphicFrame>
        <p:nvGraphicFramePr>
          <p:cNvPr id="72708" name="Object 2">
            <a:extLst>
              <a:ext uri="{FF2B5EF4-FFF2-40B4-BE49-F238E27FC236}">
                <a16:creationId xmlns:a16="http://schemas.microsoft.com/office/drawing/2014/main" id="{2B4669BA-8EF7-40EC-B76C-C13648A47AC7}"/>
              </a:ext>
            </a:extLst>
          </p:cNvPr>
          <p:cNvGraphicFramePr>
            <a:graphicFrameLocks noChangeAspect="1"/>
          </p:cNvGraphicFramePr>
          <p:nvPr/>
        </p:nvGraphicFramePr>
        <p:xfrm>
          <a:off x="5391150" y="5876925"/>
          <a:ext cx="506413" cy="401638"/>
        </p:xfrm>
        <a:graphic>
          <a:graphicData uri="http://schemas.openxmlformats.org/presentationml/2006/ole">
            <mc:AlternateContent xmlns:mc="http://schemas.openxmlformats.org/markup-compatibility/2006">
              <mc:Choice xmlns:v="urn:schemas-microsoft-com:vml" Requires="v">
                <p:oleObj spid="_x0000_s72814" name="Equation" r:id="rId4" imgW="431613" imgH="342751" progId="Equation.3">
                  <p:embed/>
                </p:oleObj>
              </mc:Choice>
              <mc:Fallback>
                <p:oleObj name="Equation" r:id="rId4" imgW="431613" imgH="342751"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1150" y="5876925"/>
                        <a:ext cx="506413"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a:extLst>
              <a:ext uri="{FF2B5EF4-FFF2-40B4-BE49-F238E27FC236}">
                <a16:creationId xmlns:a16="http://schemas.microsoft.com/office/drawing/2014/main" id="{DD5BEB0A-869D-45A0-B82A-25DE8679C0F8}"/>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Complex Joins</a:t>
            </a:r>
          </a:p>
        </p:txBody>
      </p:sp>
      <p:sp>
        <p:nvSpPr>
          <p:cNvPr id="74755" name="Rectangle 3">
            <a:extLst>
              <a:ext uri="{FF2B5EF4-FFF2-40B4-BE49-F238E27FC236}">
                <a16:creationId xmlns:a16="http://schemas.microsoft.com/office/drawing/2014/main" id="{A3F9C187-53AA-41F9-87C6-58123B645B79}"/>
              </a:ext>
            </a:extLst>
          </p:cNvPr>
          <p:cNvSpPr>
            <a:spLocks noGrp="1" noChangeArrowheads="1"/>
          </p:cNvSpPr>
          <p:nvPr>
            <p:ph type="body" idx="1"/>
          </p:nvPr>
        </p:nvSpPr>
        <p:spPr>
          <a:xfrm>
            <a:off x="842963" y="1165225"/>
            <a:ext cx="8074025" cy="5116513"/>
          </a:xfrm>
        </p:spPr>
        <p:txBody>
          <a:bodyPr/>
          <a:lstStyle/>
          <a:p>
            <a:pPr>
              <a:buFont typeface="Wingdings" panose="05000000000000000000" pitchFamily="2" charset="2"/>
              <a:buChar char="l"/>
              <a:tabLst>
                <a:tab pos="3030538" algn="ctr"/>
              </a:tabLst>
            </a:pPr>
            <a:r>
              <a:rPr lang="en-US" altLang="zh-CN" sz="2000"/>
              <a:t>Join with a conjunctive condition:</a:t>
            </a:r>
          </a:p>
          <a:p>
            <a:pPr>
              <a:buFont typeface="Monotype Sorts" charset="2"/>
              <a:buNone/>
              <a:tabLst>
                <a:tab pos="3030538" algn="ctr"/>
              </a:tabLst>
            </a:pPr>
            <a:r>
              <a:rPr lang="en-US" altLang="zh-CN" sz="2000"/>
              <a:t>		</a:t>
            </a:r>
            <a:r>
              <a:rPr lang="en-US" altLang="zh-CN" sz="2000" i="1"/>
              <a:t>r     </a:t>
            </a:r>
            <a:r>
              <a:rPr lang="en-US" altLang="zh-CN" sz="2400" baseline="-25000">
                <a:sym typeface="Symbol" panose="05050102010706020507" pitchFamily="18" charset="2"/>
              </a:rPr>
              <a:t></a:t>
            </a:r>
            <a:r>
              <a:rPr lang="en-US" altLang="zh-CN" sz="2400" baseline="-25000">
                <a:sym typeface="Greek Symbols"/>
              </a:rPr>
              <a:t>1</a:t>
            </a:r>
            <a:r>
              <a:rPr lang="en-US" altLang="zh-CN" sz="2400" baseline="-25000">
                <a:sym typeface="Symbol" panose="05050102010706020507" pitchFamily="18" charset="2"/>
              </a:rPr>
              <a:t> </a:t>
            </a:r>
            <a:r>
              <a:rPr lang="en-US" altLang="zh-CN" sz="2400" baseline="-25000">
                <a:sym typeface="Greek Symbols"/>
              </a:rPr>
              <a:t> 2</a:t>
            </a:r>
            <a:r>
              <a:rPr lang="en-US" altLang="zh-CN" sz="2400" baseline="-25000">
                <a:sym typeface="Symbol" panose="05050102010706020507" pitchFamily="18" charset="2"/>
              </a:rPr>
              <a:t>...  </a:t>
            </a:r>
            <a:r>
              <a:rPr lang="en-US" altLang="zh-CN" sz="2400" baseline="-25000">
                <a:sym typeface="Greek Symbols"/>
              </a:rPr>
              <a:t> </a:t>
            </a:r>
            <a:r>
              <a:rPr lang="en-US" altLang="zh-CN" sz="2400" i="1" baseline="-25000">
                <a:sym typeface="Greek Symbols"/>
              </a:rPr>
              <a:t>n</a:t>
            </a:r>
            <a:r>
              <a:rPr lang="en-US" altLang="zh-CN" sz="1600" i="1">
                <a:sym typeface="Greek Symbols"/>
              </a:rPr>
              <a:t> </a:t>
            </a:r>
            <a:r>
              <a:rPr lang="en-US" altLang="zh-CN" sz="2000" i="1">
                <a:sym typeface="Greek Symbols"/>
              </a:rPr>
              <a:t>s</a:t>
            </a:r>
            <a:endParaRPr lang="en-US" altLang="zh-CN" sz="2000">
              <a:sym typeface="Greek Symbols"/>
            </a:endParaRPr>
          </a:p>
          <a:p>
            <a:pPr lvl="1">
              <a:buFont typeface="Wingdings" panose="05000000000000000000" pitchFamily="2" charset="2"/>
              <a:buChar char="l"/>
              <a:tabLst>
                <a:tab pos="3030538" algn="ctr"/>
              </a:tabLst>
            </a:pPr>
            <a:r>
              <a:rPr lang="en-US" altLang="zh-CN" sz="2000">
                <a:sym typeface="Symbol" panose="05050102010706020507" pitchFamily="18" charset="2"/>
              </a:rPr>
              <a:t>Either use nested loops/block nested loops, or</a:t>
            </a:r>
          </a:p>
          <a:p>
            <a:pPr lvl="1">
              <a:buFont typeface="Wingdings" panose="05000000000000000000" pitchFamily="2" charset="2"/>
              <a:buChar char="l"/>
              <a:tabLst>
                <a:tab pos="3030538" algn="ctr"/>
              </a:tabLst>
            </a:pPr>
            <a:r>
              <a:rPr lang="en-US" altLang="zh-CN" sz="2000">
                <a:sym typeface="Symbol" panose="05050102010706020507" pitchFamily="18" charset="2"/>
              </a:rPr>
              <a:t>Compute the result of one of the simpler joins </a:t>
            </a:r>
            <a:r>
              <a:rPr lang="en-US" altLang="zh-CN" sz="2000" i="1">
                <a:sym typeface="Symbol" panose="05050102010706020507" pitchFamily="18" charset="2"/>
              </a:rPr>
              <a:t>r    </a:t>
            </a:r>
            <a:r>
              <a:rPr lang="en-US" altLang="zh-CN" sz="2000">
                <a:sym typeface="Symbol" panose="05050102010706020507" pitchFamily="18" charset="2"/>
              </a:rPr>
              <a:t> </a:t>
            </a:r>
            <a:r>
              <a:rPr lang="en-US" altLang="zh-CN" sz="2400" baseline="-25000">
                <a:sym typeface="Symbol" panose="05050102010706020507" pitchFamily="18" charset="2"/>
              </a:rPr>
              <a:t></a:t>
            </a:r>
            <a:r>
              <a:rPr lang="en-US" altLang="zh-CN" sz="2400" i="1" baseline="-25000">
                <a:sym typeface="Greek Symbols"/>
              </a:rPr>
              <a:t>i</a:t>
            </a:r>
            <a:r>
              <a:rPr lang="en-US" altLang="zh-CN" sz="1600" i="1">
                <a:sym typeface="Greek Symbols"/>
              </a:rPr>
              <a:t> </a:t>
            </a:r>
            <a:r>
              <a:rPr lang="en-US" altLang="zh-CN" sz="2000" i="1">
                <a:sym typeface="Greek Symbols"/>
              </a:rPr>
              <a:t>s</a:t>
            </a:r>
            <a:endParaRPr lang="en-US" altLang="zh-CN" sz="2000">
              <a:sym typeface="Greek Symbols"/>
            </a:endParaRPr>
          </a:p>
          <a:p>
            <a:pPr lvl="2">
              <a:buFont typeface="Wingdings" panose="05000000000000000000" pitchFamily="2" charset="2"/>
              <a:buChar char="l"/>
              <a:tabLst>
                <a:tab pos="3030538" algn="ctr"/>
              </a:tabLst>
            </a:pPr>
            <a:r>
              <a:rPr lang="en-US" altLang="zh-CN" sz="2000">
                <a:sym typeface="Greek Symbols"/>
              </a:rPr>
              <a:t>final result comprises those tuples in the intermediate result that satisfy the remaining conditions</a:t>
            </a:r>
          </a:p>
          <a:p>
            <a:pPr lvl="1">
              <a:buFont typeface="Monotype Sorts" charset="2"/>
              <a:buNone/>
              <a:tabLst>
                <a:tab pos="3030538" algn="ctr"/>
              </a:tabLst>
            </a:pPr>
            <a:r>
              <a:rPr lang="en-US" altLang="zh-CN" sz="1600" baseline="-25000">
                <a:sym typeface="Greek Symbols"/>
              </a:rPr>
              <a:t>	</a:t>
            </a:r>
            <a:r>
              <a:rPr lang="en-US" altLang="zh-CN" sz="2000" baseline="-25000">
                <a:sym typeface="Greek Symbols"/>
              </a:rPr>
              <a:t>	</a:t>
            </a:r>
            <a:r>
              <a:rPr lang="en-US" altLang="zh-CN" sz="2000">
                <a:sym typeface="Symbol" panose="05050102010706020507" pitchFamily="18" charset="2"/>
              </a:rPr>
              <a:t></a:t>
            </a:r>
            <a:r>
              <a:rPr lang="en-US" altLang="zh-CN" sz="2000" baseline="-25000">
                <a:sym typeface="Greek Symbols"/>
              </a:rPr>
              <a:t>1</a:t>
            </a:r>
            <a:r>
              <a:rPr lang="en-US" altLang="zh-CN" sz="1400" i="1" baseline="-25000">
                <a:sym typeface="Greek Symbols"/>
              </a:rPr>
              <a:t> </a:t>
            </a:r>
            <a:r>
              <a:rPr lang="en-US" altLang="zh-CN">
                <a:sym typeface="Symbol" panose="05050102010706020507" pitchFamily="18" charset="2"/>
              </a:rPr>
              <a:t> . . .  </a:t>
            </a:r>
            <a:r>
              <a:rPr lang="en-US" altLang="zh-CN" sz="2000">
                <a:sym typeface="Symbol" panose="05050102010706020507" pitchFamily="18" charset="2"/>
              </a:rPr>
              <a:t></a:t>
            </a:r>
            <a:r>
              <a:rPr lang="en-US" altLang="zh-CN" sz="2000" i="1" baseline="-25000">
                <a:sym typeface="Greek Symbols"/>
              </a:rPr>
              <a:t>i </a:t>
            </a:r>
            <a:r>
              <a:rPr lang="en-US" altLang="zh-CN" sz="2000" baseline="-25000">
                <a:sym typeface="Greek Symbols"/>
              </a:rPr>
              <a:t>–1</a:t>
            </a:r>
            <a:r>
              <a:rPr lang="en-US" altLang="zh-CN" sz="1400">
                <a:sym typeface="Greek Symbols"/>
              </a:rPr>
              <a:t> </a:t>
            </a:r>
            <a:r>
              <a:rPr lang="en-US" altLang="zh-CN">
                <a:sym typeface="Symbol" panose="05050102010706020507" pitchFamily="18" charset="2"/>
              </a:rPr>
              <a:t> </a:t>
            </a:r>
            <a:r>
              <a:rPr lang="en-US" altLang="zh-CN" sz="2000">
                <a:sym typeface="Symbol" panose="05050102010706020507" pitchFamily="18" charset="2"/>
              </a:rPr>
              <a:t></a:t>
            </a:r>
            <a:r>
              <a:rPr lang="en-US" altLang="zh-CN" sz="2000" i="1" baseline="-25000">
                <a:sym typeface="Greek Symbols"/>
              </a:rPr>
              <a:t>i </a:t>
            </a:r>
            <a:r>
              <a:rPr lang="en-US" altLang="zh-CN" sz="2000" baseline="-25000">
                <a:sym typeface="Greek Symbols"/>
              </a:rPr>
              <a:t>+1</a:t>
            </a:r>
            <a:r>
              <a:rPr lang="en-US" altLang="zh-CN" sz="1400">
                <a:sym typeface="Greek Symbols"/>
              </a:rPr>
              <a:t> </a:t>
            </a:r>
            <a:r>
              <a:rPr lang="en-US" altLang="zh-CN">
                <a:sym typeface="Symbol" panose="05050102010706020507" pitchFamily="18" charset="2"/>
              </a:rPr>
              <a:t> . . .  </a:t>
            </a:r>
            <a:r>
              <a:rPr lang="en-US" altLang="zh-CN" sz="2000">
                <a:sym typeface="Symbol" panose="05050102010706020507" pitchFamily="18" charset="2"/>
              </a:rPr>
              <a:t></a:t>
            </a:r>
            <a:r>
              <a:rPr lang="en-US" altLang="zh-CN" i="1" baseline="-25000">
                <a:sym typeface="Greek Symbols"/>
              </a:rPr>
              <a:t>n</a:t>
            </a:r>
            <a:endParaRPr lang="en-US" altLang="zh-CN" sz="2400">
              <a:sym typeface="Greek Symbols"/>
            </a:endParaRPr>
          </a:p>
          <a:p>
            <a:pPr>
              <a:buFont typeface="Wingdings" panose="05000000000000000000" pitchFamily="2" charset="2"/>
              <a:buChar char="l"/>
              <a:tabLst>
                <a:tab pos="3030538" algn="ctr"/>
              </a:tabLst>
            </a:pPr>
            <a:r>
              <a:rPr lang="en-US" altLang="zh-CN" sz="2000">
                <a:sym typeface="Greek Symbols"/>
              </a:rPr>
              <a:t>Join with a disjunctive condition</a:t>
            </a:r>
            <a:r>
              <a:rPr lang="en-US" altLang="zh-CN" sz="2000" i="1">
                <a:sym typeface="Greek Symbols"/>
              </a:rPr>
              <a:t> </a:t>
            </a:r>
          </a:p>
          <a:p>
            <a:pPr lvl="1">
              <a:buFont typeface="Monotype Sorts" charset="2"/>
              <a:buNone/>
              <a:tabLst>
                <a:tab pos="3030538" algn="ctr"/>
              </a:tabLst>
            </a:pPr>
            <a:r>
              <a:rPr lang="en-US" altLang="zh-CN" sz="1600" i="1" baseline="-25000">
                <a:sym typeface="Greek Symbols"/>
              </a:rPr>
              <a:t>		</a:t>
            </a:r>
            <a:r>
              <a:rPr lang="en-US" altLang="zh-CN" i="1" baseline="-25000">
                <a:sym typeface="Greek Symbols"/>
              </a:rPr>
              <a:t> </a:t>
            </a:r>
            <a:r>
              <a:rPr lang="en-US" altLang="zh-CN" sz="2000" i="1"/>
              <a:t>r </a:t>
            </a:r>
            <a:r>
              <a:rPr lang="en-US" altLang="zh-CN" sz="2400" i="1"/>
              <a:t> </a:t>
            </a:r>
            <a:r>
              <a:rPr lang="en-US" altLang="zh-CN" sz="2000" i="1"/>
              <a:t>    </a:t>
            </a:r>
            <a:r>
              <a:rPr lang="en-US" altLang="zh-CN" sz="2800" baseline="-25000">
                <a:sym typeface="Symbol" panose="05050102010706020507" pitchFamily="18" charset="2"/>
              </a:rPr>
              <a:t></a:t>
            </a:r>
            <a:r>
              <a:rPr lang="en-US" altLang="zh-CN" sz="2400" baseline="-25000">
                <a:sym typeface="Greek Symbols"/>
              </a:rPr>
              <a:t>1 </a:t>
            </a:r>
            <a:r>
              <a:rPr lang="en-US" altLang="zh-CN" sz="2400" baseline="-25000">
                <a:sym typeface="Symbol" panose="05050102010706020507" pitchFamily="18" charset="2"/>
              </a:rPr>
              <a:t> </a:t>
            </a:r>
            <a:r>
              <a:rPr lang="en-US" altLang="zh-CN" sz="2800" baseline="-25000">
                <a:sym typeface="Symbol" panose="05050102010706020507" pitchFamily="18" charset="2"/>
              </a:rPr>
              <a:t></a:t>
            </a:r>
            <a:r>
              <a:rPr lang="en-US" altLang="zh-CN" sz="2400" baseline="-25000">
                <a:sym typeface="Greek Symbols"/>
              </a:rPr>
              <a:t>2 </a:t>
            </a:r>
            <a:r>
              <a:rPr lang="en-US" altLang="zh-CN" sz="2400" baseline="-25000">
                <a:sym typeface="Symbol" panose="05050102010706020507" pitchFamily="18" charset="2"/>
              </a:rPr>
              <a:t>...  </a:t>
            </a:r>
            <a:r>
              <a:rPr lang="en-US" altLang="zh-CN" sz="2800" baseline="-25000">
                <a:sym typeface="Symbol" panose="05050102010706020507" pitchFamily="18" charset="2"/>
              </a:rPr>
              <a:t></a:t>
            </a:r>
            <a:r>
              <a:rPr lang="en-US" altLang="zh-CN" sz="2000" i="1" baseline="-25000">
                <a:sym typeface="Greek Symbols"/>
              </a:rPr>
              <a:t>n</a:t>
            </a:r>
            <a:r>
              <a:rPr lang="en-US" altLang="zh-CN" sz="1600" i="1" baseline="-25000">
                <a:sym typeface="Greek Symbols"/>
              </a:rPr>
              <a:t> </a:t>
            </a:r>
            <a:r>
              <a:rPr lang="en-US" altLang="zh-CN" sz="2000" i="1">
                <a:sym typeface="Greek Symbols"/>
              </a:rPr>
              <a:t>s</a:t>
            </a:r>
            <a:r>
              <a:rPr lang="en-US" altLang="zh-CN" sz="2400" i="1">
                <a:sym typeface="Greek Symbols"/>
              </a:rPr>
              <a:t> </a:t>
            </a:r>
            <a:endParaRPr lang="en-US" altLang="zh-CN" sz="2400">
              <a:sym typeface="Greek Symbols"/>
            </a:endParaRPr>
          </a:p>
          <a:p>
            <a:pPr lvl="1">
              <a:buFont typeface="Wingdings" panose="05000000000000000000" pitchFamily="2" charset="2"/>
              <a:buChar char="l"/>
              <a:tabLst>
                <a:tab pos="3030538" algn="ctr"/>
              </a:tabLst>
            </a:pPr>
            <a:r>
              <a:rPr lang="en-US" altLang="zh-CN" sz="2000">
                <a:sym typeface="Greek Symbols"/>
              </a:rPr>
              <a:t>Either use nested loops/block nested loops, or</a:t>
            </a:r>
          </a:p>
          <a:p>
            <a:pPr lvl="1">
              <a:buFont typeface="Wingdings" panose="05000000000000000000" pitchFamily="2" charset="2"/>
              <a:buChar char="l"/>
              <a:tabLst>
                <a:tab pos="3030538" algn="ctr"/>
              </a:tabLst>
            </a:pPr>
            <a:r>
              <a:rPr lang="en-US" altLang="zh-CN" sz="2000">
                <a:sym typeface="Greek Symbols"/>
              </a:rPr>
              <a:t>	Compute as the union of the records in individual joins </a:t>
            </a:r>
            <a:r>
              <a:rPr lang="en-US" altLang="zh-CN" sz="2000" i="1"/>
              <a:t>r      </a:t>
            </a:r>
            <a:r>
              <a:rPr lang="en-US" altLang="zh-CN" sz="2800" baseline="-25000">
                <a:sym typeface="Symbol" panose="05050102010706020507" pitchFamily="18" charset="2"/>
              </a:rPr>
              <a:t></a:t>
            </a:r>
            <a:r>
              <a:rPr lang="en-US" altLang="zh-CN" i="1" baseline="-25000">
                <a:sym typeface="Greek Symbols"/>
              </a:rPr>
              <a:t> i</a:t>
            </a:r>
            <a:r>
              <a:rPr lang="en-US" altLang="zh-CN" sz="1600" i="1">
                <a:sym typeface="Greek Symbols"/>
              </a:rPr>
              <a:t> </a:t>
            </a:r>
            <a:r>
              <a:rPr lang="en-US" altLang="zh-CN" sz="2000" i="1">
                <a:sym typeface="Greek Symbols"/>
              </a:rPr>
              <a:t>s:</a:t>
            </a:r>
          </a:p>
          <a:p>
            <a:pPr lvl="1">
              <a:buFont typeface="Monotype Sorts" charset="2"/>
              <a:buNone/>
              <a:tabLst>
                <a:tab pos="3030538" algn="ctr"/>
              </a:tabLst>
            </a:pPr>
            <a:r>
              <a:rPr lang="en-US" altLang="zh-CN" sz="2000" i="1">
                <a:sym typeface="Greek Symbols"/>
              </a:rPr>
              <a:t>		</a:t>
            </a:r>
            <a:r>
              <a:rPr lang="en-US" altLang="zh-CN" sz="2000">
                <a:sym typeface="Greek Symbols"/>
              </a:rPr>
              <a:t>(</a:t>
            </a:r>
            <a:r>
              <a:rPr lang="en-US" altLang="zh-CN" sz="2000" i="1"/>
              <a:t>r      </a:t>
            </a:r>
            <a:r>
              <a:rPr lang="en-US" altLang="zh-CN" sz="2400" baseline="-25000">
                <a:sym typeface="Symbol" panose="05050102010706020507" pitchFamily="18" charset="2"/>
              </a:rPr>
              <a:t></a:t>
            </a:r>
            <a:r>
              <a:rPr lang="en-US" altLang="zh-CN" baseline="-25000">
                <a:sym typeface="Greek Symbols"/>
              </a:rPr>
              <a:t>1</a:t>
            </a:r>
            <a:r>
              <a:rPr lang="en-US" altLang="zh-CN" sz="1600" baseline="-25000">
                <a:sym typeface="Greek Symbols"/>
              </a:rPr>
              <a:t> </a:t>
            </a:r>
            <a:r>
              <a:rPr lang="en-US" altLang="zh-CN" sz="2000" i="1">
                <a:sym typeface="Greek Symbols"/>
              </a:rPr>
              <a:t>s</a:t>
            </a:r>
            <a:r>
              <a:rPr lang="en-US" altLang="zh-CN" sz="2000">
                <a:sym typeface="Greek Symbols"/>
              </a:rPr>
              <a:t>) </a:t>
            </a:r>
            <a:r>
              <a:rPr lang="en-US" altLang="zh-CN" sz="2000">
                <a:sym typeface="Symbol" panose="05050102010706020507" pitchFamily="18" charset="2"/>
              </a:rPr>
              <a:t> (</a:t>
            </a:r>
            <a:r>
              <a:rPr lang="en-US" altLang="zh-CN" sz="2000" i="1"/>
              <a:t>r     </a:t>
            </a:r>
            <a:r>
              <a:rPr lang="en-US" altLang="zh-CN" sz="2400" baseline="-25000">
                <a:sym typeface="Symbol" panose="05050102010706020507" pitchFamily="18" charset="2"/>
              </a:rPr>
              <a:t></a:t>
            </a:r>
            <a:r>
              <a:rPr lang="en-US" altLang="zh-CN" baseline="-25000">
                <a:sym typeface="Greek Symbols"/>
              </a:rPr>
              <a:t>2</a:t>
            </a:r>
            <a:r>
              <a:rPr lang="en-US" altLang="zh-CN" sz="1600" baseline="-25000">
                <a:sym typeface="Greek Symbols"/>
              </a:rPr>
              <a:t>  </a:t>
            </a:r>
            <a:r>
              <a:rPr lang="en-US" altLang="zh-CN" sz="2000" i="1">
                <a:sym typeface="Greek Symbols"/>
              </a:rPr>
              <a:t>s) </a:t>
            </a:r>
            <a:r>
              <a:rPr lang="en-US" altLang="zh-CN" sz="2000">
                <a:sym typeface="Symbol" panose="05050102010706020507" pitchFamily="18" charset="2"/>
              </a:rPr>
              <a:t> . . .  (</a:t>
            </a:r>
            <a:r>
              <a:rPr lang="en-US" altLang="zh-CN" sz="2000" i="1"/>
              <a:t>r     </a:t>
            </a:r>
            <a:r>
              <a:rPr lang="en-US" altLang="zh-CN" sz="2400" baseline="-25000">
                <a:sym typeface="Symbol" panose="05050102010706020507" pitchFamily="18" charset="2"/>
              </a:rPr>
              <a:t></a:t>
            </a:r>
            <a:r>
              <a:rPr lang="en-US" altLang="zh-CN" i="1" baseline="-25000">
                <a:sym typeface="Greek Symbols"/>
              </a:rPr>
              <a:t>n</a:t>
            </a:r>
            <a:r>
              <a:rPr lang="en-US" altLang="zh-CN" sz="1600" baseline="-25000">
                <a:sym typeface="Greek Symbols"/>
              </a:rPr>
              <a:t>  </a:t>
            </a:r>
            <a:r>
              <a:rPr lang="en-US" altLang="zh-CN" sz="2000" i="1">
                <a:sym typeface="Greek Symbols"/>
              </a:rPr>
              <a:t>s) </a:t>
            </a:r>
            <a:endParaRPr lang="en-US" altLang="zh-CN" sz="2000">
              <a:sym typeface="Greek Symbols"/>
            </a:endParaRPr>
          </a:p>
          <a:p>
            <a:pPr lvl="1">
              <a:buFont typeface="Monotype Sorts" charset="2"/>
              <a:buNone/>
              <a:tabLst>
                <a:tab pos="3030538" algn="ctr"/>
              </a:tabLst>
            </a:pPr>
            <a:endParaRPr lang="en-US" altLang="zh-CN" sz="1600" i="1" baseline="-25000">
              <a:sym typeface="Greek Symbols"/>
            </a:endParaRPr>
          </a:p>
        </p:txBody>
      </p:sp>
      <p:sp>
        <p:nvSpPr>
          <p:cNvPr id="74756" name="AutoShape 4">
            <a:extLst>
              <a:ext uri="{FF2B5EF4-FFF2-40B4-BE49-F238E27FC236}">
                <a16:creationId xmlns:a16="http://schemas.microsoft.com/office/drawing/2014/main" id="{DA76225C-4FC7-42DA-A9BE-A54B5FA07713}"/>
              </a:ext>
            </a:extLst>
          </p:cNvPr>
          <p:cNvSpPr>
            <a:spLocks noChangeArrowheads="1"/>
          </p:cNvSpPr>
          <p:nvPr/>
        </p:nvSpPr>
        <p:spPr bwMode="auto">
          <a:xfrm rot="5400000">
            <a:off x="3086101" y="168275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74757" name="AutoShape 5">
            <a:extLst>
              <a:ext uri="{FF2B5EF4-FFF2-40B4-BE49-F238E27FC236}">
                <a16:creationId xmlns:a16="http://schemas.microsoft.com/office/drawing/2014/main" id="{2DCB6DC0-FE2C-4D2A-A6F9-D44C94A4A523}"/>
              </a:ext>
            </a:extLst>
          </p:cNvPr>
          <p:cNvSpPr>
            <a:spLocks noChangeArrowheads="1"/>
          </p:cNvSpPr>
          <p:nvPr/>
        </p:nvSpPr>
        <p:spPr bwMode="auto">
          <a:xfrm rot="5400000">
            <a:off x="7032626" y="25431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74758" name="AutoShape 6">
            <a:extLst>
              <a:ext uri="{FF2B5EF4-FFF2-40B4-BE49-F238E27FC236}">
                <a16:creationId xmlns:a16="http://schemas.microsoft.com/office/drawing/2014/main" id="{5FFA58C0-BFBE-4389-ABA5-2F8F35979B21}"/>
              </a:ext>
            </a:extLst>
          </p:cNvPr>
          <p:cNvSpPr>
            <a:spLocks noChangeArrowheads="1"/>
          </p:cNvSpPr>
          <p:nvPr/>
        </p:nvSpPr>
        <p:spPr bwMode="auto">
          <a:xfrm rot="5400000">
            <a:off x="5397501" y="578485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74759" name="AutoShape 7">
            <a:extLst>
              <a:ext uri="{FF2B5EF4-FFF2-40B4-BE49-F238E27FC236}">
                <a16:creationId xmlns:a16="http://schemas.microsoft.com/office/drawing/2014/main" id="{5DF05436-0367-4BAE-81F3-FB1E91C428BF}"/>
              </a:ext>
            </a:extLst>
          </p:cNvPr>
          <p:cNvSpPr>
            <a:spLocks noChangeArrowheads="1"/>
          </p:cNvSpPr>
          <p:nvPr/>
        </p:nvSpPr>
        <p:spPr bwMode="auto">
          <a:xfrm rot="5400000">
            <a:off x="3179763" y="450850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74760" name="AutoShape 8">
            <a:extLst>
              <a:ext uri="{FF2B5EF4-FFF2-40B4-BE49-F238E27FC236}">
                <a16:creationId xmlns:a16="http://schemas.microsoft.com/office/drawing/2014/main" id="{1E04F0AC-64BE-4C74-B4AD-8A1D6496BCC3}"/>
              </a:ext>
            </a:extLst>
          </p:cNvPr>
          <p:cNvSpPr>
            <a:spLocks noChangeArrowheads="1"/>
          </p:cNvSpPr>
          <p:nvPr/>
        </p:nvSpPr>
        <p:spPr bwMode="auto">
          <a:xfrm rot="5400000">
            <a:off x="2109787" y="577056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74761" name="AutoShape 9">
            <a:extLst>
              <a:ext uri="{FF2B5EF4-FFF2-40B4-BE49-F238E27FC236}">
                <a16:creationId xmlns:a16="http://schemas.microsoft.com/office/drawing/2014/main" id="{CF7ECF40-99F8-41C1-AC8E-DD4CC590BEDF}"/>
              </a:ext>
            </a:extLst>
          </p:cNvPr>
          <p:cNvSpPr>
            <a:spLocks noChangeArrowheads="1"/>
          </p:cNvSpPr>
          <p:nvPr/>
        </p:nvSpPr>
        <p:spPr bwMode="auto">
          <a:xfrm rot="5400000">
            <a:off x="8070851" y="53975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74762" name="AutoShape 10">
            <a:extLst>
              <a:ext uri="{FF2B5EF4-FFF2-40B4-BE49-F238E27FC236}">
                <a16:creationId xmlns:a16="http://schemas.microsoft.com/office/drawing/2014/main" id="{3F864881-F680-434E-8D1D-6D38A4394B47}"/>
              </a:ext>
            </a:extLst>
          </p:cNvPr>
          <p:cNvSpPr>
            <a:spLocks noChangeArrowheads="1"/>
          </p:cNvSpPr>
          <p:nvPr/>
        </p:nvSpPr>
        <p:spPr bwMode="auto">
          <a:xfrm rot="5400000">
            <a:off x="3425826" y="57562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id="{0FD6360A-C952-426E-8A32-005AA63E9422}"/>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Other Operations</a:t>
            </a:r>
          </a:p>
        </p:txBody>
      </p:sp>
      <p:sp>
        <p:nvSpPr>
          <p:cNvPr id="76803" name="Rectangle 3">
            <a:extLst>
              <a:ext uri="{FF2B5EF4-FFF2-40B4-BE49-F238E27FC236}">
                <a16:creationId xmlns:a16="http://schemas.microsoft.com/office/drawing/2014/main" id="{3DD947CF-F3FF-4AAF-964C-C591E6CE2D91}"/>
              </a:ext>
            </a:extLst>
          </p:cNvPr>
          <p:cNvSpPr>
            <a:spLocks noGrp="1" noChangeArrowheads="1"/>
          </p:cNvSpPr>
          <p:nvPr>
            <p:ph type="body" idx="1"/>
          </p:nvPr>
        </p:nvSpPr>
        <p:spPr>
          <a:xfrm>
            <a:off x="842963" y="1165225"/>
            <a:ext cx="7899400" cy="4138613"/>
          </a:xfrm>
        </p:spPr>
        <p:txBody>
          <a:bodyPr/>
          <a:lstStyle/>
          <a:p>
            <a:pPr>
              <a:buFont typeface="Wingdings" panose="05000000000000000000" pitchFamily="2" charset="2"/>
              <a:buChar char="l"/>
            </a:pPr>
            <a:r>
              <a:rPr lang="en-US" altLang="zh-CN" sz="2000" b="1">
                <a:solidFill>
                  <a:srgbClr val="3366CC"/>
                </a:solidFill>
              </a:rPr>
              <a:t>Duplicate elimination</a:t>
            </a:r>
            <a:r>
              <a:rPr lang="en-US" altLang="zh-CN" sz="2000" b="1"/>
              <a:t> </a:t>
            </a:r>
            <a:r>
              <a:rPr lang="en-US" altLang="zh-CN" sz="2000"/>
              <a:t>can be implemented via hashing or sorting.</a:t>
            </a:r>
          </a:p>
          <a:p>
            <a:pPr lvl="1">
              <a:buFont typeface="Wingdings" panose="05000000000000000000" pitchFamily="2" charset="2"/>
              <a:buChar char="l"/>
            </a:pPr>
            <a:r>
              <a:rPr lang="en-US" altLang="zh-CN" sz="2000"/>
              <a:t>On sorting duplicates will come adjacent to each other, and all but one set of duplicates can be deleted.  </a:t>
            </a:r>
          </a:p>
          <a:p>
            <a:pPr lvl="1">
              <a:buFont typeface="Wingdings" panose="05000000000000000000" pitchFamily="2" charset="2"/>
              <a:buChar char="l"/>
            </a:pPr>
            <a:r>
              <a:rPr lang="en-US" altLang="zh-CN" sz="2000" i="1"/>
              <a:t>Optimization: </a:t>
            </a:r>
            <a:r>
              <a:rPr lang="en-US" altLang="zh-CN" sz="2000"/>
              <a:t>duplicates can be deleted during run generation as well as at intermediate merge steps in external sort-merge.</a:t>
            </a:r>
          </a:p>
          <a:p>
            <a:pPr lvl="1">
              <a:buFont typeface="Wingdings" panose="05000000000000000000" pitchFamily="2" charset="2"/>
              <a:buChar char="l"/>
            </a:pPr>
            <a:r>
              <a:rPr lang="en-US" altLang="zh-CN" sz="2000"/>
              <a:t>Hashing is similar – duplicates will come into the same bucket.</a:t>
            </a:r>
          </a:p>
          <a:p>
            <a:pPr>
              <a:buFont typeface="Wingdings" panose="05000000000000000000" pitchFamily="2" charset="2"/>
              <a:buChar char="l"/>
            </a:pPr>
            <a:r>
              <a:rPr lang="en-US" altLang="zh-CN" sz="2000" b="1">
                <a:solidFill>
                  <a:srgbClr val="3366CC"/>
                </a:solidFill>
              </a:rPr>
              <a:t>Projection</a:t>
            </a:r>
            <a:r>
              <a:rPr lang="en-US" altLang="zh-CN" sz="2000" b="1"/>
              <a:t>:</a:t>
            </a:r>
          </a:p>
          <a:p>
            <a:pPr lvl="1">
              <a:buFont typeface="Wingdings" panose="05000000000000000000" pitchFamily="2" charset="2"/>
              <a:buChar char="l"/>
            </a:pPr>
            <a:r>
              <a:rPr lang="en-US" altLang="zh-CN" sz="2000"/>
              <a:t>perform projection on each tuple </a:t>
            </a:r>
          </a:p>
          <a:p>
            <a:pPr lvl="1">
              <a:buFont typeface="Wingdings" panose="05000000000000000000" pitchFamily="2" charset="2"/>
              <a:buChar char="l"/>
            </a:pPr>
            <a:r>
              <a:rPr lang="en-US" altLang="zh-CN" sz="2000"/>
              <a:t>followed by duplicate elimination. </a:t>
            </a:r>
            <a:endParaRPr lang="en-US" altLang="zh-CN" sz="20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D6258413-B922-4C28-B495-3874511BBFF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Other Operations : Aggregation</a:t>
            </a:r>
          </a:p>
        </p:txBody>
      </p:sp>
      <p:sp>
        <p:nvSpPr>
          <p:cNvPr id="351235" name="Rectangle 3">
            <a:extLst>
              <a:ext uri="{FF2B5EF4-FFF2-40B4-BE49-F238E27FC236}">
                <a16:creationId xmlns:a16="http://schemas.microsoft.com/office/drawing/2014/main" id="{A0E255AE-7FD6-4F28-B6B9-6B7E7547DBC5}"/>
              </a:ext>
            </a:extLst>
          </p:cNvPr>
          <p:cNvSpPr>
            <a:spLocks noGrp="1" noChangeArrowheads="1"/>
          </p:cNvSpPr>
          <p:nvPr>
            <p:ph type="body" idx="1"/>
          </p:nvPr>
        </p:nvSpPr>
        <p:spPr>
          <a:xfrm>
            <a:off x="631825" y="1093788"/>
            <a:ext cx="8072438" cy="5148262"/>
          </a:xfrm>
        </p:spPr>
        <p:txBody>
          <a:bodyPr/>
          <a:lstStyle/>
          <a:p>
            <a:pPr>
              <a:buFont typeface="Wingdings" panose="05000000000000000000" pitchFamily="2" charset="2"/>
              <a:buChar char="l"/>
            </a:pPr>
            <a:r>
              <a:rPr lang="en-US" altLang="zh-CN" sz="2000" b="1">
                <a:solidFill>
                  <a:srgbClr val="3366CC"/>
                </a:solidFill>
              </a:rPr>
              <a:t>Aggregation</a:t>
            </a:r>
            <a:r>
              <a:rPr lang="en-US" altLang="zh-CN" sz="2000"/>
              <a:t> can be implemented in a manner similar to duplicate elimination.</a:t>
            </a:r>
          </a:p>
          <a:p>
            <a:pPr lvl="1">
              <a:buFont typeface="Wingdings" panose="05000000000000000000" pitchFamily="2" charset="2"/>
              <a:buChar char="l"/>
            </a:pPr>
            <a:r>
              <a:rPr lang="en-US" altLang="zh-CN" sz="2000"/>
              <a:t>Sorting or hashing can be used to bring tuples in the same group together, and then the aggregate functions can be applied on each group.</a:t>
            </a:r>
            <a:r>
              <a:rPr lang="en-US" altLang="zh-CN" sz="2000" b="1"/>
              <a:t> </a:t>
            </a:r>
          </a:p>
          <a:p>
            <a:pPr lvl="1">
              <a:buFont typeface="Wingdings" panose="05000000000000000000" pitchFamily="2" charset="2"/>
              <a:buChar char="l"/>
            </a:pPr>
            <a:r>
              <a:rPr lang="en-US" altLang="zh-CN" sz="2000" i="1"/>
              <a:t>Optimization: </a:t>
            </a:r>
            <a:r>
              <a:rPr lang="en-US" altLang="zh-CN" sz="2000"/>
              <a:t>combine tuples in the same group during run generation and intermediate merges, by computing partial aggregate values</a:t>
            </a:r>
          </a:p>
          <a:p>
            <a:pPr lvl="2">
              <a:buFont typeface="Wingdings" panose="05000000000000000000" pitchFamily="2" charset="2"/>
              <a:buChar char="l"/>
            </a:pPr>
            <a:r>
              <a:rPr lang="en-US" altLang="zh-CN" sz="2000"/>
              <a:t>For count, min, max, sum: keep aggregate values on tuples found so far in the group.  </a:t>
            </a:r>
          </a:p>
          <a:p>
            <a:pPr lvl="3">
              <a:buFont typeface="Wingdings" panose="05000000000000000000" pitchFamily="2" charset="2"/>
              <a:buChar char="l"/>
            </a:pPr>
            <a:r>
              <a:rPr lang="en-US" altLang="zh-CN" sz="2000"/>
              <a:t>When combining partial aggregate for count, add up the aggregates</a:t>
            </a:r>
          </a:p>
          <a:p>
            <a:pPr lvl="2">
              <a:buFont typeface="Wingdings" panose="05000000000000000000" pitchFamily="2" charset="2"/>
              <a:buChar char="l"/>
            </a:pPr>
            <a:r>
              <a:rPr lang="en-US" altLang="zh-CN" sz="2000"/>
              <a:t>For avg, keep sum and count, and divide sum by count at the 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1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23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12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12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1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AD36C437-1343-4980-844A-EC1040E65A8A}"/>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Other Operations : Set Operations</a:t>
            </a:r>
          </a:p>
        </p:txBody>
      </p:sp>
      <p:sp>
        <p:nvSpPr>
          <p:cNvPr id="80899" name="Rectangle 3">
            <a:extLst>
              <a:ext uri="{FF2B5EF4-FFF2-40B4-BE49-F238E27FC236}">
                <a16:creationId xmlns:a16="http://schemas.microsoft.com/office/drawing/2014/main" id="{B2339EAC-C086-465A-B979-BF5377D72AFB}"/>
              </a:ext>
            </a:extLst>
          </p:cNvPr>
          <p:cNvSpPr>
            <a:spLocks noGrp="1" noChangeArrowheads="1"/>
          </p:cNvSpPr>
          <p:nvPr>
            <p:ph type="body" idx="1"/>
          </p:nvPr>
        </p:nvSpPr>
        <p:spPr>
          <a:xfrm>
            <a:off x="628650" y="1165225"/>
            <a:ext cx="8101013" cy="5191125"/>
          </a:xfrm>
        </p:spPr>
        <p:txBody>
          <a:bodyPr/>
          <a:lstStyle/>
          <a:p>
            <a:pPr>
              <a:lnSpc>
                <a:spcPct val="90000"/>
              </a:lnSpc>
              <a:buFont typeface="Wingdings" panose="05000000000000000000" pitchFamily="2" charset="2"/>
              <a:buChar char="l"/>
            </a:pPr>
            <a:r>
              <a:rPr lang="en-US" altLang="zh-CN" sz="2000" b="1"/>
              <a:t>Set operations </a:t>
            </a:r>
            <a:r>
              <a:rPr lang="en-US" altLang="zh-CN" sz="2000"/>
              <a:t>(</a:t>
            </a:r>
            <a:r>
              <a:rPr lang="en-US" altLang="zh-CN" sz="2000">
                <a:sym typeface="Symbol" panose="05050102010706020507" pitchFamily="18" charset="2"/>
              </a:rPr>
              <a:t>,  and ):  can either use variant of merge-join after sorting, or variant of hash-join.</a:t>
            </a:r>
            <a:endParaRPr lang="en-US" altLang="zh-CN" sz="2000" b="1"/>
          </a:p>
          <a:p>
            <a:pPr>
              <a:lnSpc>
                <a:spcPct val="90000"/>
              </a:lnSpc>
              <a:buFont typeface="Wingdings" panose="05000000000000000000" pitchFamily="2" charset="2"/>
              <a:buChar char="l"/>
            </a:pPr>
            <a:r>
              <a:rPr lang="en-US" altLang="zh-CN" sz="2000"/>
              <a:t>E.g., Set operations using hashing:</a:t>
            </a:r>
          </a:p>
          <a:p>
            <a:pPr marL="800100" lvl="1" indent="-342900">
              <a:lnSpc>
                <a:spcPct val="90000"/>
              </a:lnSpc>
              <a:buFont typeface="Monotype Sorts" charset="2"/>
              <a:buAutoNum type="arabicPeriod"/>
            </a:pPr>
            <a:r>
              <a:rPr lang="en-US" altLang="zh-CN" sz="2000"/>
              <a:t>Partition both relations using the same hash function</a:t>
            </a:r>
          </a:p>
          <a:p>
            <a:pPr marL="800100" lvl="1" indent="-342900">
              <a:lnSpc>
                <a:spcPct val="90000"/>
              </a:lnSpc>
              <a:buFont typeface="Monotype Sorts" charset="2"/>
              <a:buAutoNum type="arabicPeriod"/>
            </a:pPr>
            <a:r>
              <a:rPr lang="en-US" altLang="zh-CN" sz="2000"/>
              <a:t>Process each partition </a:t>
            </a:r>
            <a:r>
              <a:rPr lang="en-US" altLang="zh-CN" sz="2000" i="1"/>
              <a:t>i</a:t>
            </a:r>
            <a:r>
              <a:rPr lang="en-US" altLang="zh-CN" sz="2000"/>
              <a:t> as follows.  </a:t>
            </a:r>
          </a:p>
          <a:p>
            <a:pPr marL="1200150" lvl="2" indent="-342900">
              <a:lnSpc>
                <a:spcPct val="90000"/>
              </a:lnSpc>
              <a:buFont typeface="Monotype Sorts" charset="2"/>
              <a:buAutoNum type="arabicPeriod"/>
            </a:pPr>
            <a:r>
              <a:rPr lang="en-US" altLang="zh-CN" sz="2000"/>
              <a:t>Using a different hashing function, build an in-memory hash index on </a:t>
            </a:r>
            <a:r>
              <a:rPr lang="en-US" altLang="zh-CN" sz="2000" i="1"/>
              <a:t>r</a:t>
            </a:r>
            <a:r>
              <a:rPr lang="en-US" altLang="zh-CN" sz="2000" i="1" baseline="-25000"/>
              <a:t>i</a:t>
            </a:r>
            <a:r>
              <a:rPr lang="en-US" altLang="zh-CN" sz="2000"/>
              <a:t>.</a:t>
            </a:r>
          </a:p>
          <a:p>
            <a:pPr marL="1200150" lvl="2" indent="-342900">
              <a:lnSpc>
                <a:spcPct val="90000"/>
              </a:lnSpc>
              <a:buFont typeface="Monotype Sorts" charset="2"/>
              <a:buAutoNum type="arabicPeriod"/>
            </a:pPr>
            <a:r>
              <a:rPr lang="en-US" altLang="zh-CN" sz="2000"/>
              <a:t>Process s</a:t>
            </a:r>
            <a:r>
              <a:rPr lang="en-US" altLang="zh-CN" sz="2000" baseline="-25000"/>
              <a:t>i</a:t>
            </a:r>
            <a:r>
              <a:rPr lang="en-US" altLang="zh-CN" sz="2000"/>
              <a:t> as follows</a:t>
            </a:r>
          </a:p>
          <a:p>
            <a:pPr lvl="3">
              <a:lnSpc>
                <a:spcPct val="90000"/>
              </a:lnSpc>
              <a:buFont typeface="Wingdings" panose="05000000000000000000" pitchFamily="2" charset="2"/>
              <a:buChar char="l"/>
            </a:pPr>
            <a:r>
              <a:rPr lang="en-US" altLang="zh-CN" sz="2000" i="1"/>
              <a:t>r </a:t>
            </a:r>
            <a:r>
              <a:rPr lang="en-US" altLang="zh-CN" sz="2000">
                <a:sym typeface="Symbol" panose="05050102010706020507" pitchFamily="18" charset="2"/>
              </a:rPr>
              <a:t> </a:t>
            </a:r>
            <a:r>
              <a:rPr lang="en-US" altLang="zh-CN" sz="2000" i="1">
                <a:sym typeface="Symbol" panose="05050102010706020507" pitchFamily="18" charset="2"/>
              </a:rPr>
              <a:t>s</a:t>
            </a:r>
            <a:r>
              <a:rPr lang="en-US" altLang="zh-CN" sz="2000">
                <a:sym typeface="Symbol" panose="05050102010706020507" pitchFamily="18" charset="2"/>
              </a:rPr>
              <a:t>:  </a:t>
            </a:r>
          </a:p>
          <a:p>
            <a:pPr marL="1885950" lvl="4" indent="-342900">
              <a:lnSpc>
                <a:spcPct val="90000"/>
              </a:lnSpc>
              <a:buFont typeface="Monotype Sorts" charset="2"/>
              <a:buAutoNum type="arabicPeriod"/>
            </a:pPr>
            <a:r>
              <a:rPr lang="en-US" altLang="zh-CN" sz="2000">
                <a:sym typeface="Symbol" panose="05050102010706020507" pitchFamily="18" charset="2"/>
              </a:rPr>
              <a:t>Add tuples in </a:t>
            </a:r>
            <a:r>
              <a:rPr lang="en-US" altLang="zh-CN" sz="2000" i="1">
                <a:sym typeface="Symbol" panose="05050102010706020507" pitchFamily="18" charset="2"/>
              </a:rPr>
              <a:t>s</a:t>
            </a:r>
            <a:r>
              <a:rPr lang="en-US" altLang="zh-CN" sz="2000" i="1" baseline="-25000">
                <a:sym typeface="Symbol" panose="05050102010706020507" pitchFamily="18" charset="2"/>
              </a:rPr>
              <a:t>i</a:t>
            </a:r>
            <a:r>
              <a:rPr lang="en-US" altLang="zh-CN" sz="2000">
                <a:sym typeface="Symbol" panose="05050102010706020507" pitchFamily="18" charset="2"/>
              </a:rPr>
              <a:t> to the hash index if they are not already in it.  </a:t>
            </a:r>
          </a:p>
          <a:p>
            <a:pPr marL="1885950" lvl="4" indent="-342900">
              <a:lnSpc>
                <a:spcPct val="90000"/>
              </a:lnSpc>
              <a:buFont typeface="Monotype Sorts" charset="2"/>
              <a:buAutoNum type="arabicPeriod"/>
            </a:pPr>
            <a:r>
              <a:rPr lang="en-US" altLang="zh-CN" sz="2000">
                <a:sym typeface="Symbol" panose="05050102010706020507" pitchFamily="18" charset="2"/>
              </a:rPr>
              <a:t>At end of </a:t>
            </a:r>
            <a:r>
              <a:rPr lang="en-US" altLang="zh-CN" sz="2000" i="1">
                <a:sym typeface="Symbol" panose="05050102010706020507" pitchFamily="18" charset="2"/>
              </a:rPr>
              <a:t>s</a:t>
            </a:r>
            <a:r>
              <a:rPr lang="en-US" altLang="zh-CN" sz="2000" i="1" baseline="-25000">
                <a:sym typeface="Symbol" panose="05050102010706020507" pitchFamily="18" charset="2"/>
              </a:rPr>
              <a:t>i</a:t>
            </a:r>
            <a:r>
              <a:rPr lang="en-US" altLang="zh-CN" sz="2000">
                <a:sym typeface="Symbol" panose="05050102010706020507" pitchFamily="18" charset="2"/>
              </a:rPr>
              <a:t> add the tuples in the hash index to the 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85220AF6-46A3-4267-999D-CF7EF1544BC7}"/>
              </a:ext>
            </a:extLst>
          </p:cNvPr>
          <p:cNvSpPr>
            <a:spLocks noGrp="1" noChangeArrowheads="1"/>
          </p:cNvSpPr>
          <p:nvPr>
            <p:ph type="title"/>
          </p:nvPr>
        </p:nvSpPr>
        <p:spPr>
          <a:xfrm>
            <a:off x="757238" y="495300"/>
            <a:ext cx="7291387" cy="457200"/>
          </a:xfrm>
        </p:spPr>
        <p:txBody>
          <a:bodyPr/>
          <a:lstStyle/>
          <a:p>
            <a:pPr>
              <a:defRPr/>
            </a:pPr>
            <a:r>
              <a:rPr lang="en-US" altLang="zh-CN" dirty="0">
                <a:effectLst>
                  <a:outerShdw blurRad="38100" dist="38100" dir="2700000" algn="tl">
                    <a:srgbClr val="C0C0C0"/>
                  </a:outerShdw>
                </a:effectLst>
                <a:ea typeface="ＭＳ Ｐゴシック" pitchFamily="34" charset="-128"/>
              </a:rPr>
              <a:t>Basic Steps in Query Processing (Cont.)</a:t>
            </a:r>
          </a:p>
        </p:txBody>
      </p:sp>
      <p:sp>
        <p:nvSpPr>
          <p:cNvPr id="11267" name="Rectangle 3">
            <a:extLst>
              <a:ext uri="{FF2B5EF4-FFF2-40B4-BE49-F238E27FC236}">
                <a16:creationId xmlns:a16="http://schemas.microsoft.com/office/drawing/2014/main" id="{A4AAF42E-5199-46F4-98D2-678C4CC10308}"/>
              </a:ext>
            </a:extLst>
          </p:cNvPr>
          <p:cNvSpPr>
            <a:spLocks noGrp="1" noChangeArrowheads="1"/>
          </p:cNvSpPr>
          <p:nvPr>
            <p:ph type="body" idx="1"/>
          </p:nvPr>
        </p:nvSpPr>
        <p:spPr>
          <a:xfrm>
            <a:off x="842963" y="1165225"/>
            <a:ext cx="7921625" cy="3084513"/>
          </a:xfrm>
        </p:spPr>
        <p:txBody>
          <a:bodyPr/>
          <a:lstStyle/>
          <a:p>
            <a:pPr>
              <a:lnSpc>
                <a:spcPct val="150000"/>
              </a:lnSpc>
              <a:buFont typeface="Wingdings" panose="05000000000000000000" pitchFamily="2" charset="2"/>
              <a:buChar char="l"/>
            </a:pPr>
            <a:r>
              <a:rPr lang="zh-CN" altLang="en-US" sz="2000" dirty="0"/>
              <a:t>语法分析与翻译 </a:t>
            </a:r>
            <a:r>
              <a:rPr lang="en-US" altLang="zh-CN" sz="2000" dirty="0"/>
              <a:t>Parsing and translation</a:t>
            </a:r>
          </a:p>
          <a:p>
            <a:pPr lvl="1">
              <a:lnSpc>
                <a:spcPct val="150000"/>
              </a:lnSpc>
              <a:buFont typeface="Wingdings" panose="05000000000000000000" pitchFamily="2" charset="2"/>
              <a:buChar char="l"/>
            </a:pPr>
            <a:r>
              <a:rPr lang="zh-CN" altLang="en-US" sz="2000" dirty="0"/>
              <a:t>将查询语句翻译成内部的表达形式， 基于关系代数的形式。</a:t>
            </a:r>
            <a:endParaRPr lang="en-US" altLang="zh-CN" sz="2000" dirty="0"/>
          </a:p>
          <a:p>
            <a:pPr lvl="1">
              <a:lnSpc>
                <a:spcPct val="150000"/>
              </a:lnSpc>
              <a:buFont typeface="Wingdings" panose="05000000000000000000" pitchFamily="2" charset="2"/>
              <a:buChar char="l"/>
            </a:pPr>
            <a:r>
              <a:rPr lang="zh-CN" altLang="en-US" sz="2000" dirty="0"/>
              <a:t>语法分析器检查语法，验证查询中出现的关系。</a:t>
            </a:r>
            <a:endParaRPr lang="en-US" altLang="zh-CN" sz="2000" dirty="0"/>
          </a:p>
          <a:p>
            <a:pPr>
              <a:lnSpc>
                <a:spcPct val="150000"/>
              </a:lnSpc>
              <a:buFont typeface="Wingdings" panose="05000000000000000000" pitchFamily="2" charset="2"/>
              <a:buChar char="l"/>
            </a:pPr>
            <a:r>
              <a:rPr lang="zh-CN" altLang="en-US" sz="2000" dirty="0"/>
              <a:t>执行 </a:t>
            </a:r>
            <a:r>
              <a:rPr lang="en-US" altLang="zh-CN" sz="2000" dirty="0"/>
              <a:t>Evaluation</a:t>
            </a:r>
          </a:p>
          <a:p>
            <a:pPr lvl="1">
              <a:lnSpc>
                <a:spcPct val="150000"/>
              </a:lnSpc>
              <a:buFont typeface="Wingdings" panose="05000000000000000000" pitchFamily="2" charset="2"/>
              <a:buChar char="l"/>
            </a:pPr>
            <a:r>
              <a:rPr lang="zh-CN" altLang="en-US" sz="2000" dirty="0"/>
              <a:t>查询执行引擎接受一个查询执行计划（</a:t>
            </a:r>
            <a:r>
              <a:rPr lang="en-US" altLang="zh-CN" sz="2000" dirty="0"/>
              <a:t> query-evaluation plan </a:t>
            </a:r>
            <a:r>
              <a:rPr lang="zh-CN" altLang="en-US" sz="2000" dirty="0"/>
              <a:t>）</a:t>
            </a:r>
            <a:r>
              <a:rPr lang="en-US" altLang="zh-CN" sz="2000" dirty="0"/>
              <a:t>, </a:t>
            </a:r>
            <a:r>
              <a:rPr lang="zh-CN" altLang="en-US" sz="2000" dirty="0"/>
              <a:t>执行该计划</a:t>
            </a:r>
            <a:r>
              <a:rPr lang="en-US" altLang="zh-CN" sz="2000" dirty="0"/>
              <a:t>,</a:t>
            </a:r>
            <a:r>
              <a:rPr lang="zh-CN" altLang="en-US" sz="2000" dirty="0"/>
              <a:t>并把结果返回给查询。</a:t>
            </a:r>
            <a:endParaRPr lang="en-US" altLang="zh-CN" sz="2000" dirty="0"/>
          </a:p>
          <a:p>
            <a:pPr lvl="1"/>
            <a:endParaRPr lang="en-US" altLang="zh-CN" dirty="0"/>
          </a:p>
        </p:txBody>
      </p:sp>
    </p:spTree>
  </p:cSld>
  <p:clrMapOvr>
    <a:masterClrMapping/>
  </p:clrMapOvr>
  <p:transition advTm="992"/>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2E23098F-B149-40CA-8AC8-EBD2580F1D02}"/>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ＭＳ Ｐゴシック" pitchFamily="34" charset="-128"/>
              </a:rPr>
              <a:t>Other Operations : Set Operations</a:t>
            </a:r>
          </a:p>
        </p:txBody>
      </p:sp>
      <p:sp>
        <p:nvSpPr>
          <p:cNvPr id="82947" name="Rectangle 3">
            <a:extLst>
              <a:ext uri="{FF2B5EF4-FFF2-40B4-BE49-F238E27FC236}">
                <a16:creationId xmlns:a16="http://schemas.microsoft.com/office/drawing/2014/main" id="{738222E1-8A6A-48EF-AB84-23C85D73D8E0}"/>
              </a:ext>
            </a:extLst>
          </p:cNvPr>
          <p:cNvSpPr>
            <a:spLocks noGrp="1" noChangeArrowheads="1"/>
          </p:cNvSpPr>
          <p:nvPr>
            <p:ph type="body" idx="4294967295"/>
          </p:nvPr>
        </p:nvSpPr>
        <p:spPr>
          <a:xfrm>
            <a:off x="842963" y="1165225"/>
            <a:ext cx="7551737" cy="5191125"/>
          </a:xfrm>
        </p:spPr>
        <p:txBody>
          <a:bodyPr/>
          <a:lstStyle/>
          <a:p>
            <a:pPr>
              <a:buFont typeface="Wingdings" panose="05000000000000000000" pitchFamily="2" charset="2"/>
              <a:buChar char="l"/>
            </a:pPr>
            <a:r>
              <a:rPr lang="en-US" altLang="zh-CN" sz="2000"/>
              <a:t>E.g., Set operations using hashing:</a:t>
            </a:r>
          </a:p>
          <a:p>
            <a:pPr marL="800100" lvl="1" indent="-342900">
              <a:buFont typeface="Monotype Sorts" charset="2"/>
              <a:buAutoNum type="arabicPeriod"/>
            </a:pPr>
            <a:r>
              <a:rPr lang="en-US" altLang="zh-CN" sz="2000"/>
              <a:t>as before partition </a:t>
            </a:r>
            <a:r>
              <a:rPr lang="en-US" altLang="zh-CN" sz="2000" i="1"/>
              <a:t>r</a:t>
            </a:r>
            <a:r>
              <a:rPr lang="en-US" altLang="zh-CN" sz="2000"/>
              <a:t> and </a:t>
            </a:r>
            <a:r>
              <a:rPr lang="en-US" altLang="zh-CN" sz="2000" i="1"/>
              <a:t>s, </a:t>
            </a:r>
          </a:p>
          <a:p>
            <a:pPr marL="800100" lvl="1" indent="-342900">
              <a:buFont typeface="Monotype Sorts" charset="2"/>
              <a:buAutoNum type="arabicPeriod"/>
            </a:pPr>
            <a:r>
              <a:rPr lang="en-US" altLang="zh-CN" sz="2000"/>
              <a:t>as before, process each partition </a:t>
            </a:r>
            <a:r>
              <a:rPr lang="en-US" altLang="zh-CN" sz="2000" i="1"/>
              <a:t>i</a:t>
            </a:r>
            <a:r>
              <a:rPr lang="en-US" altLang="zh-CN" sz="2000"/>
              <a:t> as follows</a:t>
            </a:r>
            <a:endParaRPr lang="en-US" altLang="zh-CN" sz="2000" i="1"/>
          </a:p>
          <a:p>
            <a:pPr marL="1200150" lvl="2" indent="-342900">
              <a:buFont typeface="Monotype Sorts" charset="2"/>
              <a:buAutoNum type="arabicPeriod"/>
            </a:pPr>
            <a:r>
              <a:rPr lang="en-US" altLang="zh-CN" sz="2000"/>
              <a:t>build a hash index on </a:t>
            </a:r>
            <a:r>
              <a:rPr lang="en-US" altLang="zh-CN" sz="2000" i="1"/>
              <a:t>r</a:t>
            </a:r>
            <a:r>
              <a:rPr lang="en-US" altLang="zh-CN" sz="2400" i="1" baseline="-25000"/>
              <a:t>i</a:t>
            </a:r>
            <a:endParaRPr lang="en-US" altLang="zh-CN" sz="2000"/>
          </a:p>
          <a:p>
            <a:pPr marL="1200150" lvl="2" indent="-342900">
              <a:buFont typeface="Monotype Sorts" charset="2"/>
              <a:buAutoNum type="arabicPeriod"/>
            </a:pPr>
            <a:r>
              <a:rPr lang="en-US" altLang="zh-CN" sz="2000"/>
              <a:t>Process s</a:t>
            </a:r>
            <a:r>
              <a:rPr lang="en-US" altLang="zh-CN" sz="2000" baseline="-25000"/>
              <a:t>i</a:t>
            </a:r>
            <a:r>
              <a:rPr lang="en-US" altLang="zh-CN" sz="2000"/>
              <a:t> as follows</a:t>
            </a:r>
          </a:p>
          <a:p>
            <a:pPr lvl="3">
              <a:buFont typeface="Wingdings" panose="05000000000000000000" pitchFamily="2" charset="2"/>
              <a:buChar char="n"/>
            </a:pPr>
            <a:r>
              <a:rPr lang="en-US" altLang="zh-CN" sz="2000" i="1">
                <a:sym typeface="Symbol" panose="05050102010706020507" pitchFamily="18" charset="2"/>
              </a:rPr>
              <a:t>r</a:t>
            </a:r>
            <a:r>
              <a:rPr lang="en-US" altLang="zh-CN" sz="2000">
                <a:sym typeface="Symbol" panose="05050102010706020507" pitchFamily="18" charset="2"/>
              </a:rPr>
              <a:t>  </a:t>
            </a:r>
            <a:r>
              <a:rPr lang="en-US" altLang="zh-CN" sz="2000" i="1">
                <a:sym typeface="Symbol" panose="05050102010706020507" pitchFamily="18" charset="2"/>
              </a:rPr>
              <a:t>s</a:t>
            </a:r>
            <a:r>
              <a:rPr lang="en-US" altLang="zh-CN" sz="2000">
                <a:sym typeface="Symbol" panose="05050102010706020507" pitchFamily="18" charset="2"/>
              </a:rPr>
              <a:t>: </a:t>
            </a:r>
          </a:p>
          <a:p>
            <a:pPr marL="1885950" lvl="4" indent="-342900">
              <a:buFont typeface="Monotype Sorts" charset="2"/>
              <a:buAutoNum type="arabicPeriod"/>
            </a:pPr>
            <a:r>
              <a:rPr lang="en-US" altLang="zh-CN" sz="2000">
                <a:sym typeface="Symbol" panose="05050102010706020507" pitchFamily="18" charset="2"/>
              </a:rPr>
              <a:t>output tuples in </a:t>
            </a:r>
            <a:r>
              <a:rPr lang="en-US" altLang="zh-CN" sz="2000" i="1">
                <a:sym typeface="Symbol" panose="05050102010706020507" pitchFamily="18" charset="2"/>
              </a:rPr>
              <a:t>s</a:t>
            </a:r>
            <a:r>
              <a:rPr lang="en-US" altLang="zh-CN" sz="2000" i="1" baseline="-25000">
                <a:sym typeface="Symbol" panose="05050102010706020507" pitchFamily="18" charset="2"/>
              </a:rPr>
              <a:t>i</a:t>
            </a:r>
            <a:r>
              <a:rPr lang="en-US" altLang="zh-CN" sz="2000" i="1">
                <a:sym typeface="Symbol" panose="05050102010706020507" pitchFamily="18" charset="2"/>
              </a:rPr>
              <a:t> </a:t>
            </a:r>
            <a:r>
              <a:rPr lang="en-US" altLang="zh-CN" sz="2000">
                <a:sym typeface="Symbol" panose="05050102010706020507" pitchFamily="18" charset="2"/>
              </a:rPr>
              <a:t>to the result if they are already there in the hash index</a:t>
            </a:r>
          </a:p>
          <a:p>
            <a:pPr lvl="3">
              <a:buFont typeface="Wingdings" panose="05000000000000000000" pitchFamily="2" charset="2"/>
              <a:buChar char="n"/>
            </a:pPr>
            <a:r>
              <a:rPr lang="en-US" altLang="zh-CN" sz="2000">
                <a:sym typeface="Symbol" panose="05050102010706020507" pitchFamily="18" charset="2"/>
              </a:rPr>
              <a:t> </a:t>
            </a:r>
            <a:r>
              <a:rPr lang="en-US" altLang="zh-CN" sz="2000" i="1">
                <a:sym typeface="Symbol" panose="05050102010706020507" pitchFamily="18" charset="2"/>
              </a:rPr>
              <a:t>r</a:t>
            </a:r>
            <a:r>
              <a:rPr lang="en-US" altLang="zh-CN" sz="2000">
                <a:sym typeface="Symbol" panose="05050102010706020507" pitchFamily="18" charset="2"/>
              </a:rPr>
              <a:t> – </a:t>
            </a:r>
            <a:r>
              <a:rPr lang="en-US" altLang="zh-CN" sz="2000" i="1">
                <a:sym typeface="Symbol" panose="05050102010706020507" pitchFamily="18" charset="2"/>
              </a:rPr>
              <a:t>s:</a:t>
            </a:r>
            <a:r>
              <a:rPr lang="en-US" altLang="zh-CN" sz="2000">
                <a:sym typeface="Symbol" panose="05050102010706020507" pitchFamily="18" charset="2"/>
              </a:rPr>
              <a:t> </a:t>
            </a:r>
          </a:p>
          <a:p>
            <a:pPr marL="1885950" lvl="4" indent="-342900">
              <a:buFont typeface="Monotype Sorts" charset="2"/>
              <a:buAutoNum type="arabicPeriod"/>
            </a:pPr>
            <a:r>
              <a:rPr lang="en-US" altLang="zh-CN" sz="2000">
                <a:sym typeface="Symbol" panose="05050102010706020507" pitchFamily="18" charset="2"/>
              </a:rPr>
              <a:t>for each tuple in </a:t>
            </a:r>
            <a:r>
              <a:rPr lang="en-US" altLang="zh-CN" sz="2000" i="1">
                <a:sym typeface="Symbol" panose="05050102010706020507" pitchFamily="18" charset="2"/>
              </a:rPr>
              <a:t>s</a:t>
            </a:r>
            <a:r>
              <a:rPr lang="en-US" altLang="zh-CN" sz="2000" i="1" baseline="-25000">
                <a:sym typeface="Symbol" panose="05050102010706020507" pitchFamily="18" charset="2"/>
              </a:rPr>
              <a:t>i</a:t>
            </a:r>
            <a:r>
              <a:rPr lang="en-US" altLang="zh-CN" sz="2000" i="1">
                <a:sym typeface="Symbol" panose="05050102010706020507" pitchFamily="18" charset="2"/>
              </a:rPr>
              <a:t>, </a:t>
            </a:r>
            <a:r>
              <a:rPr lang="en-US" altLang="zh-CN" sz="2000">
                <a:sym typeface="Symbol" panose="05050102010706020507" pitchFamily="18" charset="2"/>
              </a:rPr>
              <a:t>if it is there in the hash index, delete it from the index. </a:t>
            </a:r>
          </a:p>
          <a:p>
            <a:pPr marL="1885950" lvl="4" indent="-342900">
              <a:buFont typeface="Monotype Sorts" charset="2"/>
              <a:buAutoNum type="arabicPeriod"/>
            </a:pPr>
            <a:r>
              <a:rPr lang="en-US" altLang="zh-CN" sz="2000">
                <a:sym typeface="Symbol" panose="05050102010706020507" pitchFamily="18" charset="2"/>
              </a:rPr>
              <a:t> At end of </a:t>
            </a:r>
            <a:r>
              <a:rPr lang="en-US" altLang="zh-CN" sz="2000" i="1">
                <a:sym typeface="Symbol" panose="05050102010706020507" pitchFamily="18" charset="2"/>
              </a:rPr>
              <a:t>s</a:t>
            </a:r>
            <a:r>
              <a:rPr lang="en-US" altLang="zh-CN" sz="2000" i="1" baseline="-25000">
                <a:sym typeface="Symbol" panose="05050102010706020507" pitchFamily="18" charset="2"/>
              </a:rPr>
              <a:t>i</a:t>
            </a:r>
            <a:r>
              <a:rPr lang="en-US" altLang="zh-CN" sz="2000">
                <a:sym typeface="Symbol" panose="05050102010706020507" pitchFamily="18" charset="2"/>
              </a:rPr>
              <a:t> add remaining tuples in the hash index to the result.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CF3B4E89-7C0B-44A2-8F70-45CBAEE4A7ED}"/>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Other Operations : Outer Join</a:t>
            </a:r>
          </a:p>
        </p:txBody>
      </p:sp>
      <p:sp>
        <p:nvSpPr>
          <p:cNvPr id="84995" name="Rectangle 3">
            <a:extLst>
              <a:ext uri="{FF2B5EF4-FFF2-40B4-BE49-F238E27FC236}">
                <a16:creationId xmlns:a16="http://schemas.microsoft.com/office/drawing/2014/main" id="{7F987D47-E282-45E1-98BE-5270F33C7B6B}"/>
              </a:ext>
            </a:extLst>
          </p:cNvPr>
          <p:cNvSpPr>
            <a:spLocks noGrp="1" noChangeArrowheads="1"/>
          </p:cNvSpPr>
          <p:nvPr>
            <p:ph type="body" idx="1"/>
          </p:nvPr>
        </p:nvSpPr>
        <p:spPr>
          <a:xfrm>
            <a:off x="814388" y="1093788"/>
            <a:ext cx="7934325" cy="4903787"/>
          </a:xfrm>
        </p:spPr>
        <p:txBody>
          <a:bodyPr/>
          <a:lstStyle/>
          <a:p>
            <a:pPr>
              <a:buFont typeface="Wingdings" panose="05000000000000000000" pitchFamily="2" charset="2"/>
              <a:buChar char="l"/>
            </a:pPr>
            <a:r>
              <a:rPr lang="en-US" altLang="zh-CN" sz="2000" b="1">
                <a:solidFill>
                  <a:srgbClr val="3366CC"/>
                </a:solidFill>
              </a:rPr>
              <a:t>Outer join</a:t>
            </a:r>
            <a:r>
              <a:rPr lang="en-US" altLang="zh-CN" sz="2000" b="1"/>
              <a:t> </a:t>
            </a:r>
            <a:r>
              <a:rPr lang="en-US" altLang="zh-CN" sz="2000"/>
              <a:t>can be computed either as </a:t>
            </a:r>
          </a:p>
          <a:p>
            <a:pPr lvl="1">
              <a:buFont typeface="Wingdings" panose="05000000000000000000" pitchFamily="2" charset="2"/>
              <a:buChar char="l"/>
            </a:pPr>
            <a:r>
              <a:rPr lang="en-US" altLang="zh-CN" sz="2000"/>
              <a:t>A join followed by addition of null-padded non-participating tuples.</a:t>
            </a:r>
          </a:p>
          <a:p>
            <a:pPr lvl="1">
              <a:buFont typeface="Wingdings" panose="05000000000000000000" pitchFamily="2" charset="2"/>
              <a:buChar char="l"/>
            </a:pPr>
            <a:r>
              <a:rPr lang="en-US" altLang="zh-CN" sz="2000"/>
              <a:t>by modifying the join algorithms.</a:t>
            </a:r>
          </a:p>
          <a:p>
            <a:pPr>
              <a:buFont typeface="Wingdings" panose="05000000000000000000" pitchFamily="2" charset="2"/>
              <a:buChar char="l"/>
            </a:pPr>
            <a:r>
              <a:rPr lang="en-US" altLang="zh-CN" sz="2000"/>
              <a:t>Modifying merge join to compute </a:t>
            </a:r>
            <a:r>
              <a:rPr lang="en-US" altLang="zh-CN" sz="2000" i="1"/>
              <a:t>r         </a:t>
            </a:r>
            <a:r>
              <a:rPr lang="en-US" altLang="zh-CN" sz="2000" i="1">
                <a:sym typeface="Symbol" panose="05050102010706020507" pitchFamily="18" charset="2"/>
              </a:rPr>
              <a:t>s</a:t>
            </a:r>
            <a:endParaRPr lang="en-US" altLang="zh-CN" sz="2000"/>
          </a:p>
          <a:p>
            <a:pPr lvl="1">
              <a:buFont typeface="Wingdings" panose="05000000000000000000" pitchFamily="2" charset="2"/>
              <a:buChar char="l"/>
            </a:pPr>
            <a:r>
              <a:rPr lang="en-US" altLang="zh-CN" sz="2000"/>
              <a:t>In </a:t>
            </a:r>
            <a:r>
              <a:rPr lang="en-US" altLang="zh-CN" sz="2000" i="1"/>
              <a:t>r         </a:t>
            </a:r>
            <a:r>
              <a:rPr lang="en-US" altLang="zh-CN" sz="2000" i="1">
                <a:sym typeface="Symbol" panose="05050102010706020507" pitchFamily="18" charset="2"/>
              </a:rPr>
              <a:t>s</a:t>
            </a:r>
            <a:r>
              <a:rPr lang="en-US" altLang="zh-CN" sz="2000">
                <a:sym typeface="Symbol" panose="05050102010706020507" pitchFamily="18" charset="2"/>
              </a:rPr>
              <a:t>, non participating tuples are those in </a:t>
            </a:r>
            <a:r>
              <a:rPr lang="en-US" altLang="zh-CN" sz="2000" i="1">
                <a:sym typeface="Symbol" panose="05050102010706020507" pitchFamily="18" charset="2"/>
              </a:rPr>
              <a:t>r </a:t>
            </a:r>
            <a:r>
              <a:rPr lang="en-US" altLang="zh-CN" sz="2000">
                <a:sym typeface="Symbol" panose="05050102010706020507" pitchFamily="18" charset="2"/>
              </a:rPr>
              <a:t>– </a:t>
            </a:r>
            <a:r>
              <a:rPr lang="en-US" altLang="zh-CN" sz="2000" i="1" baseline="-25000">
                <a:sym typeface="Greek Symbols"/>
              </a:rPr>
              <a:t>R</a:t>
            </a:r>
            <a:r>
              <a:rPr lang="en-US" altLang="zh-CN" sz="2000">
                <a:sym typeface="Greek Symbols"/>
              </a:rPr>
              <a:t>(</a:t>
            </a:r>
            <a:r>
              <a:rPr lang="en-US" altLang="zh-CN" sz="2000" i="1">
                <a:sym typeface="Greek Symbols"/>
              </a:rPr>
              <a:t>r     s</a:t>
            </a:r>
            <a:r>
              <a:rPr lang="en-US" altLang="zh-CN" sz="2000">
                <a:sym typeface="Greek Symbols"/>
              </a:rPr>
              <a:t>)</a:t>
            </a:r>
          </a:p>
          <a:p>
            <a:pPr lvl="1">
              <a:buFont typeface="Wingdings" panose="05000000000000000000" pitchFamily="2" charset="2"/>
              <a:buChar char="l"/>
            </a:pPr>
            <a:r>
              <a:rPr lang="en-US" altLang="zh-CN" sz="2000">
                <a:sym typeface="Greek Symbols"/>
              </a:rPr>
              <a:t>Modify merge-join to compute </a:t>
            </a:r>
            <a:r>
              <a:rPr lang="en-US" altLang="zh-CN" sz="2000" i="1"/>
              <a:t>r     </a:t>
            </a:r>
            <a:r>
              <a:rPr lang="en-US" altLang="zh-CN" sz="2000">
                <a:sym typeface="Symbol" panose="05050102010706020507" pitchFamily="18" charset="2"/>
              </a:rPr>
              <a:t>    </a:t>
            </a:r>
            <a:r>
              <a:rPr lang="en-US" altLang="zh-CN" sz="2000" i="1">
                <a:sym typeface="Symbol" panose="05050102010706020507" pitchFamily="18" charset="2"/>
              </a:rPr>
              <a:t>s:  </a:t>
            </a:r>
          </a:p>
          <a:p>
            <a:pPr lvl="2">
              <a:buFont typeface="Wingdings" panose="05000000000000000000" pitchFamily="2" charset="2"/>
              <a:buChar char="l"/>
            </a:pPr>
            <a:r>
              <a:rPr lang="en-US" altLang="zh-CN" sz="2000">
                <a:sym typeface="Symbol" panose="05050102010706020507" pitchFamily="18" charset="2"/>
              </a:rPr>
              <a:t>During merging, for every tuple </a:t>
            </a:r>
            <a:r>
              <a:rPr lang="en-US" altLang="zh-CN" sz="2000" i="1">
                <a:sym typeface="Symbol" panose="05050102010706020507" pitchFamily="18" charset="2"/>
              </a:rPr>
              <a:t>t</a:t>
            </a:r>
            <a:r>
              <a:rPr lang="en-US" altLang="zh-CN" sz="2000" i="1" baseline="-25000">
                <a:sym typeface="Symbol" panose="05050102010706020507" pitchFamily="18" charset="2"/>
              </a:rPr>
              <a:t>r</a:t>
            </a:r>
            <a:r>
              <a:rPr lang="en-US" altLang="zh-CN" sz="2000" i="1">
                <a:sym typeface="Symbol" panose="05050102010706020507" pitchFamily="18" charset="2"/>
              </a:rPr>
              <a:t> </a:t>
            </a:r>
            <a:r>
              <a:rPr lang="en-US" altLang="zh-CN" sz="2000">
                <a:sym typeface="Symbol" panose="05050102010706020507" pitchFamily="18" charset="2"/>
              </a:rPr>
              <a:t>from </a:t>
            </a:r>
            <a:r>
              <a:rPr lang="en-US" altLang="zh-CN" sz="2000" i="1">
                <a:sym typeface="Symbol" panose="05050102010706020507" pitchFamily="18" charset="2"/>
              </a:rPr>
              <a:t>r </a:t>
            </a:r>
            <a:r>
              <a:rPr lang="en-US" altLang="zh-CN" sz="2000">
                <a:sym typeface="Symbol" panose="05050102010706020507" pitchFamily="18" charset="2"/>
              </a:rPr>
              <a:t>that do not match any tuple in </a:t>
            </a:r>
            <a:r>
              <a:rPr lang="en-US" altLang="zh-CN" sz="2000" i="1">
                <a:sym typeface="Symbol" panose="05050102010706020507" pitchFamily="18" charset="2"/>
              </a:rPr>
              <a:t>s, </a:t>
            </a:r>
            <a:r>
              <a:rPr lang="en-US" altLang="zh-CN" sz="2000">
                <a:sym typeface="Symbol" panose="05050102010706020507" pitchFamily="18" charset="2"/>
              </a:rPr>
              <a:t>output </a:t>
            </a:r>
            <a:r>
              <a:rPr lang="en-US" altLang="zh-CN" sz="2000" i="1">
                <a:sym typeface="Symbol" panose="05050102010706020507" pitchFamily="18" charset="2"/>
              </a:rPr>
              <a:t>t</a:t>
            </a:r>
            <a:r>
              <a:rPr lang="en-US" altLang="zh-CN" sz="2000" i="1" baseline="-25000">
                <a:sym typeface="Symbol" panose="05050102010706020507" pitchFamily="18" charset="2"/>
              </a:rPr>
              <a:t>r</a:t>
            </a:r>
            <a:r>
              <a:rPr lang="en-US" altLang="zh-CN" sz="2000">
                <a:sym typeface="Symbol" panose="05050102010706020507" pitchFamily="18" charset="2"/>
              </a:rPr>
              <a:t> padded with nulls.</a:t>
            </a:r>
          </a:p>
          <a:p>
            <a:pPr lvl="1">
              <a:buFont typeface="Wingdings" panose="05000000000000000000" pitchFamily="2" charset="2"/>
              <a:buChar char="l"/>
            </a:pPr>
            <a:r>
              <a:rPr lang="en-US" altLang="zh-CN" sz="2000">
                <a:sym typeface="Symbol" panose="05050102010706020507" pitchFamily="18" charset="2"/>
              </a:rPr>
              <a:t>Right outer-join and full outer-join can be computed similarly.</a:t>
            </a:r>
          </a:p>
          <a:p>
            <a:endParaRPr lang="en-US" altLang="zh-CN"/>
          </a:p>
        </p:txBody>
      </p:sp>
      <p:graphicFrame>
        <p:nvGraphicFramePr>
          <p:cNvPr id="84996" name="Object 4">
            <a:extLst>
              <a:ext uri="{FF2B5EF4-FFF2-40B4-BE49-F238E27FC236}">
                <a16:creationId xmlns:a16="http://schemas.microsoft.com/office/drawing/2014/main" id="{21991DF7-2C6F-462C-AD0C-42401CA7CAD8}"/>
              </a:ext>
            </a:extLst>
          </p:cNvPr>
          <p:cNvGraphicFramePr>
            <a:graphicFrameLocks noChangeAspect="1"/>
          </p:cNvGraphicFramePr>
          <p:nvPr/>
        </p:nvGraphicFramePr>
        <p:xfrm>
          <a:off x="4479925" y="3235325"/>
          <a:ext cx="150813" cy="290513"/>
        </p:xfrm>
        <a:graphic>
          <a:graphicData uri="http://schemas.openxmlformats.org/presentationml/2006/ole">
            <mc:AlternateContent xmlns:mc="http://schemas.openxmlformats.org/markup-compatibility/2006">
              <mc:Choice xmlns:v="urn:schemas-microsoft-com:vml" Requires="v">
                <p:oleObj spid="_x0000_s85115" name="Equation" r:id="rId3" imgW="152334" imgH="291973" progId="Equation.3">
                  <p:embed/>
                </p:oleObj>
              </mc:Choice>
              <mc:Fallback>
                <p:oleObj name="Equation" r:id="rId3" imgW="152334" imgH="29197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9925" y="3235325"/>
                        <a:ext cx="150813"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4997" name="AutoShape 7">
            <a:extLst>
              <a:ext uri="{FF2B5EF4-FFF2-40B4-BE49-F238E27FC236}">
                <a16:creationId xmlns:a16="http://schemas.microsoft.com/office/drawing/2014/main" id="{0EE6B0F2-0615-4CF5-92E0-DCAFCB21C259}"/>
              </a:ext>
            </a:extLst>
          </p:cNvPr>
          <p:cNvSpPr>
            <a:spLocks noChangeArrowheads="1"/>
          </p:cNvSpPr>
          <p:nvPr/>
        </p:nvSpPr>
        <p:spPr bwMode="auto">
          <a:xfrm rot="5400000">
            <a:off x="7908925" y="317023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grpSp>
        <p:nvGrpSpPr>
          <p:cNvPr id="84998" name="Group 16">
            <a:extLst>
              <a:ext uri="{FF2B5EF4-FFF2-40B4-BE49-F238E27FC236}">
                <a16:creationId xmlns:a16="http://schemas.microsoft.com/office/drawing/2014/main" id="{2D9C56B8-E7BB-4CD8-8AA8-74E23DDEABE6}"/>
              </a:ext>
            </a:extLst>
          </p:cNvPr>
          <p:cNvGrpSpPr>
            <a:grpSpLocks/>
          </p:cNvGrpSpPr>
          <p:nvPr/>
        </p:nvGrpSpPr>
        <p:grpSpPr bwMode="auto">
          <a:xfrm>
            <a:off x="2182813" y="3157538"/>
            <a:ext cx="414337" cy="209550"/>
            <a:chOff x="1253" y="1795"/>
            <a:chExt cx="261" cy="132"/>
          </a:xfrm>
        </p:grpSpPr>
        <p:sp>
          <p:nvSpPr>
            <p:cNvPr id="85007" name="AutoShape 9">
              <a:extLst>
                <a:ext uri="{FF2B5EF4-FFF2-40B4-BE49-F238E27FC236}">
                  <a16:creationId xmlns:a16="http://schemas.microsoft.com/office/drawing/2014/main" id="{22CA3438-973C-467E-A0C0-05F08030C1ED}"/>
                </a:ext>
              </a:extLst>
            </p:cNvPr>
            <p:cNvSpPr>
              <a:spLocks noChangeArrowheads="1"/>
            </p:cNvSpPr>
            <p:nvPr/>
          </p:nvSpPr>
          <p:spPr bwMode="auto">
            <a:xfrm rot="16200000" flipV="1">
              <a:off x="1382" y="1795"/>
              <a:ext cx="132" cy="132"/>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85008" name="Line 10">
              <a:extLst>
                <a:ext uri="{FF2B5EF4-FFF2-40B4-BE49-F238E27FC236}">
                  <a16:creationId xmlns:a16="http://schemas.microsoft.com/office/drawing/2014/main" id="{E9754BDC-1231-45A8-B06E-AFD8AAC1586C}"/>
                </a:ext>
              </a:extLst>
            </p:cNvPr>
            <p:cNvSpPr>
              <a:spLocks noChangeShapeType="1"/>
            </p:cNvSpPr>
            <p:nvPr/>
          </p:nvSpPr>
          <p:spPr bwMode="auto">
            <a:xfrm flipH="1">
              <a:off x="1256" y="1797"/>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5009" name="Line 11">
              <a:extLst>
                <a:ext uri="{FF2B5EF4-FFF2-40B4-BE49-F238E27FC236}">
                  <a16:creationId xmlns:a16="http://schemas.microsoft.com/office/drawing/2014/main" id="{3296AA85-9EFD-4CF7-99CB-0B8300284047}"/>
                </a:ext>
              </a:extLst>
            </p:cNvPr>
            <p:cNvSpPr>
              <a:spLocks noChangeShapeType="1"/>
            </p:cNvSpPr>
            <p:nvPr/>
          </p:nvSpPr>
          <p:spPr bwMode="auto">
            <a:xfrm flipH="1">
              <a:off x="1253" y="1920"/>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4999" name="Group 17">
            <a:extLst>
              <a:ext uri="{FF2B5EF4-FFF2-40B4-BE49-F238E27FC236}">
                <a16:creationId xmlns:a16="http://schemas.microsoft.com/office/drawing/2014/main" id="{9310BB1B-8734-4D35-9B52-CEB236308D01}"/>
              </a:ext>
            </a:extLst>
          </p:cNvPr>
          <p:cNvGrpSpPr>
            <a:grpSpLocks/>
          </p:cNvGrpSpPr>
          <p:nvPr/>
        </p:nvGrpSpPr>
        <p:grpSpPr bwMode="auto">
          <a:xfrm>
            <a:off x="5292725" y="3543300"/>
            <a:ext cx="414338" cy="209550"/>
            <a:chOff x="1253" y="1795"/>
            <a:chExt cx="261" cy="132"/>
          </a:xfrm>
        </p:grpSpPr>
        <p:sp>
          <p:nvSpPr>
            <p:cNvPr id="85004" name="AutoShape 18">
              <a:extLst>
                <a:ext uri="{FF2B5EF4-FFF2-40B4-BE49-F238E27FC236}">
                  <a16:creationId xmlns:a16="http://schemas.microsoft.com/office/drawing/2014/main" id="{D9BEE3E7-5CF8-4A49-B655-B32DF52182D7}"/>
                </a:ext>
              </a:extLst>
            </p:cNvPr>
            <p:cNvSpPr>
              <a:spLocks noChangeArrowheads="1"/>
            </p:cNvSpPr>
            <p:nvPr/>
          </p:nvSpPr>
          <p:spPr bwMode="auto">
            <a:xfrm rot="16200000" flipV="1">
              <a:off x="1382" y="1795"/>
              <a:ext cx="132" cy="132"/>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85005" name="Line 19">
              <a:extLst>
                <a:ext uri="{FF2B5EF4-FFF2-40B4-BE49-F238E27FC236}">
                  <a16:creationId xmlns:a16="http://schemas.microsoft.com/office/drawing/2014/main" id="{63E58397-509B-40F0-BAB2-8E5CFB73ED58}"/>
                </a:ext>
              </a:extLst>
            </p:cNvPr>
            <p:cNvSpPr>
              <a:spLocks noChangeShapeType="1"/>
            </p:cNvSpPr>
            <p:nvPr/>
          </p:nvSpPr>
          <p:spPr bwMode="auto">
            <a:xfrm flipH="1">
              <a:off x="1256" y="1797"/>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5006" name="Line 20">
              <a:extLst>
                <a:ext uri="{FF2B5EF4-FFF2-40B4-BE49-F238E27FC236}">
                  <a16:creationId xmlns:a16="http://schemas.microsoft.com/office/drawing/2014/main" id="{BCE2A1D2-3F32-4172-8668-90974A227C72}"/>
                </a:ext>
              </a:extLst>
            </p:cNvPr>
            <p:cNvSpPr>
              <a:spLocks noChangeShapeType="1"/>
            </p:cNvSpPr>
            <p:nvPr/>
          </p:nvSpPr>
          <p:spPr bwMode="auto">
            <a:xfrm flipH="1">
              <a:off x="1253" y="1920"/>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5000" name="Group 25">
            <a:extLst>
              <a:ext uri="{FF2B5EF4-FFF2-40B4-BE49-F238E27FC236}">
                <a16:creationId xmlns:a16="http://schemas.microsoft.com/office/drawing/2014/main" id="{58C5496A-073D-4F62-A3F5-1A85049C5FA9}"/>
              </a:ext>
            </a:extLst>
          </p:cNvPr>
          <p:cNvGrpSpPr>
            <a:grpSpLocks/>
          </p:cNvGrpSpPr>
          <p:nvPr/>
        </p:nvGrpSpPr>
        <p:grpSpPr bwMode="auto">
          <a:xfrm>
            <a:off x="5189538" y="2767013"/>
            <a:ext cx="414337" cy="209550"/>
            <a:chOff x="1253" y="1795"/>
            <a:chExt cx="261" cy="132"/>
          </a:xfrm>
        </p:grpSpPr>
        <p:sp>
          <p:nvSpPr>
            <p:cNvPr id="85001" name="AutoShape 26">
              <a:extLst>
                <a:ext uri="{FF2B5EF4-FFF2-40B4-BE49-F238E27FC236}">
                  <a16:creationId xmlns:a16="http://schemas.microsoft.com/office/drawing/2014/main" id="{41D8DDD8-46A0-4603-B087-8C1514186588}"/>
                </a:ext>
              </a:extLst>
            </p:cNvPr>
            <p:cNvSpPr>
              <a:spLocks noChangeArrowheads="1"/>
            </p:cNvSpPr>
            <p:nvPr/>
          </p:nvSpPr>
          <p:spPr bwMode="auto">
            <a:xfrm rot="16200000" flipV="1">
              <a:off x="1382" y="1795"/>
              <a:ext cx="132" cy="132"/>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85002" name="Line 27">
              <a:extLst>
                <a:ext uri="{FF2B5EF4-FFF2-40B4-BE49-F238E27FC236}">
                  <a16:creationId xmlns:a16="http://schemas.microsoft.com/office/drawing/2014/main" id="{B08443ED-90A2-4820-8CA3-8FA4EB632295}"/>
                </a:ext>
              </a:extLst>
            </p:cNvPr>
            <p:cNvSpPr>
              <a:spLocks noChangeShapeType="1"/>
            </p:cNvSpPr>
            <p:nvPr/>
          </p:nvSpPr>
          <p:spPr bwMode="auto">
            <a:xfrm flipH="1">
              <a:off x="1256" y="1797"/>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5003" name="Line 28">
              <a:extLst>
                <a:ext uri="{FF2B5EF4-FFF2-40B4-BE49-F238E27FC236}">
                  <a16:creationId xmlns:a16="http://schemas.microsoft.com/office/drawing/2014/main" id="{916A077A-6861-45BB-B1AC-B9C4C381BED3}"/>
                </a:ext>
              </a:extLst>
            </p:cNvPr>
            <p:cNvSpPr>
              <a:spLocks noChangeShapeType="1"/>
            </p:cNvSpPr>
            <p:nvPr/>
          </p:nvSpPr>
          <p:spPr bwMode="auto">
            <a:xfrm flipH="1">
              <a:off x="1253" y="1920"/>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F7A33117-E2E7-4E13-A548-89067FC0DAC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ＭＳ Ｐゴシック" pitchFamily="34" charset="-128"/>
              </a:rPr>
              <a:t>Other Operations : Outer Join</a:t>
            </a:r>
          </a:p>
        </p:txBody>
      </p:sp>
      <p:sp>
        <p:nvSpPr>
          <p:cNvPr id="86019" name="Rectangle 3">
            <a:extLst>
              <a:ext uri="{FF2B5EF4-FFF2-40B4-BE49-F238E27FC236}">
                <a16:creationId xmlns:a16="http://schemas.microsoft.com/office/drawing/2014/main" id="{04C05677-8F1F-41C4-B228-80FC974FBCB5}"/>
              </a:ext>
            </a:extLst>
          </p:cNvPr>
          <p:cNvSpPr>
            <a:spLocks noGrp="1" noChangeArrowheads="1"/>
          </p:cNvSpPr>
          <p:nvPr>
            <p:ph type="body" idx="4294967295"/>
          </p:nvPr>
        </p:nvSpPr>
        <p:spPr>
          <a:xfrm>
            <a:off x="842963" y="1165225"/>
            <a:ext cx="7913687" cy="5130800"/>
          </a:xfrm>
        </p:spPr>
        <p:txBody>
          <a:bodyPr/>
          <a:lstStyle/>
          <a:p>
            <a:pPr>
              <a:buFont typeface="Wingdings" panose="05000000000000000000" pitchFamily="2" charset="2"/>
              <a:buChar char="l"/>
            </a:pPr>
            <a:r>
              <a:rPr lang="en-US" altLang="zh-CN" sz="2000">
                <a:sym typeface="Symbol" panose="05050102010706020507" pitchFamily="18" charset="2"/>
              </a:rPr>
              <a:t>Modifying hash join to compute </a:t>
            </a:r>
            <a:r>
              <a:rPr lang="en-US" altLang="zh-CN" sz="2000" i="1"/>
              <a:t>r         </a:t>
            </a:r>
            <a:r>
              <a:rPr lang="en-US" altLang="zh-CN" sz="2000" i="1">
                <a:sym typeface="Symbol" panose="05050102010706020507" pitchFamily="18" charset="2"/>
              </a:rPr>
              <a:t>s</a:t>
            </a:r>
            <a:endParaRPr lang="en-US" altLang="zh-CN" sz="2000">
              <a:sym typeface="Symbol" panose="05050102010706020507" pitchFamily="18" charset="2"/>
            </a:endParaRPr>
          </a:p>
          <a:p>
            <a:pPr lvl="1">
              <a:buFont typeface="Wingdings" panose="05000000000000000000" pitchFamily="2" charset="2"/>
              <a:buChar char="l"/>
            </a:pPr>
            <a:r>
              <a:rPr lang="en-US" altLang="zh-CN" sz="2000">
                <a:sym typeface="Symbol" panose="05050102010706020507" pitchFamily="18" charset="2"/>
              </a:rPr>
              <a:t>If  </a:t>
            </a:r>
            <a:r>
              <a:rPr lang="en-US" altLang="zh-CN" sz="2000" i="1">
                <a:sym typeface="Symbol" panose="05050102010706020507" pitchFamily="18" charset="2"/>
              </a:rPr>
              <a:t>r</a:t>
            </a:r>
            <a:r>
              <a:rPr lang="en-US" altLang="zh-CN" sz="2000">
                <a:sym typeface="Symbol" panose="05050102010706020507" pitchFamily="18" charset="2"/>
              </a:rPr>
              <a:t> is probe relation, output non-matching </a:t>
            </a:r>
            <a:r>
              <a:rPr lang="en-US" altLang="zh-CN" sz="2000" i="1">
                <a:sym typeface="Symbol" panose="05050102010706020507" pitchFamily="18" charset="2"/>
              </a:rPr>
              <a:t>r</a:t>
            </a:r>
            <a:r>
              <a:rPr lang="en-US" altLang="zh-CN" sz="2000">
                <a:sym typeface="Symbol" panose="05050102010706020507" pitchFamily="18" charset="2"/>
              </a:rPr>
              <a:t> tuples padded with nulls</a:t>
            </a:r>
          </a:p>
          <a:p>
            <a:pPr lvl="1">
              <a:buFont typeface="Wingdings" panose="05000000000000000000" pitchFamily="2" charset="2"/>
              <a:buChar char="l"/>
            </a:pPr>
            <a:r>
              <a:rPr lang="en-US" altLang="zh-CN" sz="2000">
                <a:sym typeface="Symbol" panose="05050102010706020507" pitchFamily="18" charset="2"/>
              </a:rPr>
              <a:t>If </a:t>
            </a:r>
            <a:r>
              <a:rPr lang="en-US" altLang="zh-CN" sz="2000" i="1">
                <a:sym typeface="Symbol" panose="05050102010706020507" pitchFamily="18" charset="2"/>
              </a:rPr>
              <a:t>r</a:t>
            </a:r>
            <a:r>
              <a:rPr lang="en-US" altLang="zh-CN" sz="2000">
                <a:sym typeface="Symbol" panose="05050102010706020507" pitchFamily="18" charset="2"/>
              </a:rPr>
              <a:t> is build relation, when probing keep track of which </a:t>
            </a:r>
            <a:br>
              <a:rPr lang="en-US" altLang="zh-CN" sz="2000">
                <a:sym typeface="Symbol" panose="05050102010706020507" pitchFamily="18" charset="2"/>
              </a:rPr>
            </a:br>
            <a:r>
              <a:rPr lang="en-US" altLang="zh-CN" sz="2000" i="1">
                <a:sym typeface="Symbol" panose="05050102010706020507" pitchFamily="18" charset="2"/>
              </a:rPr>
              <a:t>r</a:t>
            </a:r>
            <a:r>
              <a:rPr lang="en-US" altLang="zh-CN" sz="2000">
                <a:sym typeface="Symbol" panose="05050102010706020507" pitchFamily="18" charset="2"/>
              </a:rPr>
              <a:t>  tuples matched </a:t>
            </a:r>
            <a:r>
              <a:rPr lang="en-US" altLang="zh-CN" sz="2000" i="1">
                <a:sym typeface="Symbol" panose="05050102010706020507" pitchFamily="18" charset="2"/>
              </a:rPr>
              <a:t>s</a:t>
            </a:r>
            <a:r>
              <a:rPr lang="en-US" altLang="zh-CN" sz="2000">
                <a:sym typeface="Symbol" panose="05050102010706020507" pitchFamily="18" charset="2"/>
              </a:rPr>
              <a:t> tuples.  At end of</a:t>
            </a:r>
            <a:r>
              <a:rPr lang="en-US" altLang="zh-CN" sz="2000" i="1">
                <a:sym typeface="Symbol" panose="05050102010706020507" pitchFamily="18" charset="2"/>
              </a:rPr>
              <a:t> s</a:t>
            </a:r>
            <a:r>
              <a:rPr lang="en-US" altLang="zh-CN" sz="2000" i="1" baseline="-25000">
                <a:sym typeface="Symbol" panose="05050102010706020507" pitchFamily="18" charset="2"/>
              </a:rPr>
              <a:t>i</a:t>
            </a:r>
            <a:r>
              <a:rPr lang="en-US" altLang="zh-CN" sz="2000">
                <a:sym typeface="Symbol" panose="05050102010706020507" pitchFamily="18" charset="2"/>
              </a:rPr>
              <a:t>  output </a:t>
            </a:r>
            <a:br>
              <a:rPr lang="en-US" altLang="zh-CN" sz="2800">
                <a:sym typeface="Symbol" panose="05050102010706020507" pitchFamily="18" charset="2"/>
              </a:rPr>
            </a:br>
            <a:r>
              <a:rPr lang="en-US" altLang="zh-CN" sz="2000">
                <a:sym typeface="Symbol" panose="05050102010706020507" pitchFamily="18" charset="2"/>
              </a:rPr>
              <a:t>non-matched </a:t>
            </a:r>
            <a:r>
              <a:rPr lang="en-US" altLang="zh-CN" sz="2000" i="1">
                <a:sym typeface="Symbol" panose="05050102010706020507" pitchFamily="18" charset="2"/>
              </a:rPr>
              <a:t>r</a:t>
            </a:r>
            <a:r>
              <a:rPr lang="en-US" altLang="zh-CN" sz="2000">
                <a:sym typeface="Symbol" panose="05050102010706020507" pitchFamily="18" charset="2"/>
              </a:rPr>
              <a:t> tuples padded with nulls </a:t>
            </a:r>
          </a:p>
          <a:p>
            <a:pPr lvl="1"/>
            <a:endParaRPr lang="en-US" altLang="zh-CN" sz="2000">
              <a:sym typeface="Symbol" panose="05050102010706020507" pitchFamily="18" charset="2"/>
            </a:endParaRPr>
          </a:p>
          <a:p>
            <a:pPr lvl="1"/>
            <a:endParaRPr lang="en-US" altLang="zh-CN" sz="2000" i="1">
              <a:sym typeface="Symbol" panose="05050102010706020507" pitchFamily="18" charset="2"/>
            </a:endParaRPr>
          </a:p>
        </p:txBody>
      </p:sp>
      <p:graphicFrame>
        <p:nvGraphicFramePr>
          <p:cNvPr id="86020" name="Object 4">
            <a:extLst>
              <a:ext uri="{FF2B5EF4-FFF2-40B4-BE49-F238E27FC236}">
                <a16:creationId xmlns:a16="http://schemas.microsoft.com/office/drawing/2014/main" id="{42C53E12-598C-4178-B030-63FBE75A512E}"/>
              </a:ext>
            </a:extLst>
          </p:cNvPr>
          <p:cNvGraphicFramePr>
            <a:graphicFrameLocks noChangeAspect="1"/>
          </p:cNvGraphicFramePr>
          <p:nvPr/>
        </p:nvGraphicFramePr>
        <p:xfrm>
          <a:off x="4495800" y="3282950"/>
          <a:ext cx="150813" cy="290513"/>
        </p:xfrm>
        <a:graphic>
          <a:graphicData uri="http://schemas.openxmlformats.org/presentationml/2006/ole">
            <mc:AlternateContent xmlns:mc="http://schemas.openxmlformats.org/markup-compatibility/2006">
              <mc:Choice xmlns:v="urn:schemas-microsoft-com:vml" Requires="v">
                <p:oleObj spid="_x0000_s86130" name="Equation" r:id="rId4" imgW="152334" imgH="291973" progId="Equation.3">
                  <p:embed/>
                </p:oleObj>
              </mc:Choice>
              <mc:Fallback>
                <p:oleObj name="Equation" r:id="rId4" imgW="152334" imgH="29197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282950"/>
                        <a:ext cx="150813"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86021" name="Group 25">
            <a:extLst>
              <a:ext uri="{FF2B5EF4-FFF2-40B4-BE49-F238E27FC236}">
                <a16:creationId xmlns:a16="http://schemas.microsoft.com/office/drawing/2014/main" id="{2F074C2B-BBEF-41A2-A1A7-D98953EA252A}"/>
              </a:ext>
            </a:extLst>
          </p:cNvPr>
          <p:cNvGrpSpPr>
            <a:grpSpLocks/>
          </p:cNvGrpSpPr>
          <p:nvPr/>
        </p:nvGrpSpPr>
        <p:grpSpPr bwMode="auto">
          <a:xfrm>
            <a:off x="5053013" y="1274763"/>
            <a:ext cx="414337" cy="209550"/>
            <a:chOff x="1253" y="1795"/>
            <a:chExt cx="261" cy="132"/>
          </a:xfrm>
        </p:grpSpPr>
        <p:sp>
          <p:nvSpPr>
            <p:cNvPr id="86022" name="AutoShape 26">
              <a:extLst>
                <a:ext uri="{FF2B5EF4-FFF2-40B4-BE49-F238E27FC236}">
                  <a16:creationId xmlns:a16="http://schemas.microsoft.com/office/drawing/2014/main" id="{D08BC4FE-6BF0-4001-A066-D467B62F82E3}"/>
                </a:ext>
              </a:extLst>
            </p:cNvPr>
            <p:cNvSpPr>
              <a:spLocks noChangeArrowheads="1"/>
            </p:cNvSpPr>
            <p:nvPr/>
          </p:nvSpPr>
          <p:spPr bwMode="auto">
            <a:xfrm rot="16200000" flipV="1">
              <a:off x="1382" y="1795"/>
              <a:ext cx="132" cy="132"/>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86023" name="Line 27">
              <a:extLst>
                <a:ext uri="{FF2B5EF4-FFF2-40B4-BE49-F238E27FC236}">
                  <a16:creationId xmlns:a16="http://schemas.microsoft.com/office/drawing/2014/main" id="{67450648-8842-4136-A011-C52A98CB1B9D}"/>
                </a:ext>
              </a:extLst>
            </p:cNvPr>
            <p:cNvSpPr>
              <a:spLocks noChangeShapeType="1"/>
            </p:cNvSpPr>
            <p:nvPr/>
          </p:nvSpPr>
          <p:spPr bwMode="auto">
            <a:xfrm flipH="1">
              <a:off x="1256" y="1797"/>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024" name="Line 28">
              <a:extLst>
                <a:ext uri="{FF2B5EF4-FFF2-40B4-BE49-F238E27FC236}">
                  <a16:creationId xmlns:a16="http://schemas.microsoft.com/office/drawing/2014/main" id="{CD37922F-8D0D-4956-96E4-FFEB2E1EA6DE}"/>
                </a:ext>
              </a:extLst>
            </p:cNvPr>
            <p:cNvSpPr>
              <a:spLocks noChangeShapeType="1"/>
            </p:cNvSpPr>
            <p:nvPr/>
          </p:nvSpPr>
          <p:spPr bwMode="auto">
            <a:xfrm flipH="1">
              <a:off x="1253" y="1920"/>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a:extLst>
              <a:ext uri="{FF2B5EF4-FFF2-40B4-BE49-F238E27FC236}">
                <a16:creationId xmlns:a16="http://schemas.microsoft.com/office/drawing/2014/main" id="{B9543D26-8761-4204-B680-5D617D1FDCB2}"/>
              </a:ext>
            </a:extLst>
          </p:cNvPr>
          <p:cNvSpPr>
            <a:spLocks noGrp="1" noChangeArrowheads="1"/>
          </p:cNvSpPr>
          <p:nvPr>
            <p:ph type="title"/>
          </p:nvPr>
        </p:nvSpPr>
        <p:spPr>
          <a:xfrm>
            <a:off x="768350" y="117475"/>
            <a:ext cx="8375650" cy="609600"/>
          </a:xfrm>
        </p:spPr>
        <p:txBody>
          <a:bodyPr/>
          <a:lstStyle/>
          <a:p>
            <a:pPr>
              <a:defRPr/>
            </a:pPr>
            <a:r>
              <a:rPr lang="en-US" altLang="zh-CN" dirty="0">
                <a:effectLst>
                  <a:outerShdw blurRad="38100" dist="38100" dir="2700000" algn="tl">
                    <a:srgbClr val="C0C0C0"/>
                  </a:outerShdw>
                </a:effectLst>
                <a:ea typeface="ＭＳ Ｐゴシック" pitchFamily="34" charset="-128"/>
              </a:rPr>
              <a:t>1.4 </a:t>
            </a:r>
            <a:r>
              <a:rPr lang="zh-CN" altLang="en-US" dirty="0">
                <a:effectLst>
                  <a:outerShdw blurRad="38100" dist="38100" dir="2700000" algn="tl">
                    <a:srgbClr val="C0C0C0"/>
                  </a:outerShdw>
                </a:effectLst>
                <a:ea typeface="ＭＳ Ｐゴシック" pitchFamily="34" charset="-128"/>
              </a:rPr>
              <a:t>表达式计算 </a:t>
            </a:r>
            <a:r>
              <a:rPr lang="en-US" altLang="zh-CN" dirty="0">
                <a:effectLst>
                  <a:outerShdw blurRad="38100" dist="38100" dir="2700000" algn="tl">
                    <a:srgbClr val="C0C0C0"/>
                  </a:outerShdw>
                </a:effectLst>
                <a:ea typeface="ＭＳ Ｐゴシック" pitchFamily="34" charset="-128"/>
              </a:rPr>
              <a:t>Evaluation of Expressions</a:t>
            </a:r>
          </a:p>
        </p:txBody>
      </p:sp>
      <p:sp>
        <p:nvSpPr>
          <p:cNvPr id="88067" name="Rectangle 3">
            <a:extLst>
              <a:ext uri="{FF2B5EF4-FFF2-40B4-BE49-F238E27FC236}">
                <a16:creationId xmlns:a16="http://schemas.microsoft.com/office/drawing/2014/main" id="{B04D488F-F23E-4508-A984-B567C4F83182}"/>
              </a:ext>
            </a:extLst>
          </p:cNvPr>
          <p:cNvSpPr>
            <a:spLocks noGrp="1" noChangeArrowheads="1"/>
          </p:cNvSpPr>
          <p:nvPr>
            <p:ph type="body" idx="1"/>
          </p:nvPr>
        </p:nvSpPr>
        <p:spPr/>
        <p:txBody>
          <a:bodyPr/>
          <a:lstStyle/>
          <a:p>
            <a:pPr>
              <a:lnSpc>
                <a:spcPct val="150000"/>
              </a:lnSpc>
              <a:buFont typeface="Wingdings" panose="05000000000000000000" pitchFamily="2" charset="2"/>
              <a:buChar char="l"/>
            </a:pPr>
            <a:r>
              <a:rPr lang="zh-CN" altLang="en-US" sz="2000" dirty="0"/>
              <a:t>至今，我们已经研究了单个运算如何执行</a:t>
            </a:r>
            <a:endParaRPr lang="en-US" altLang="zh-CN" sz="2000" dirty="0"/>
          </a:p>
          <a:p>
            <a:pPr>
              <a:lnSpc>
                <a:spcPct val="150000"/>
              </a:lnSpc>
              <a:buFont typeface="Wingdings" panose="05000000000000000000" pitchFamily="2" charset="2"/>
              <a:buChar char="l"/>
            </a:pPr>
            <a:r>
              <a:rPr lang="zh-CN" altLang="en-US" sz="2000" dirty="0"/>
              <a:t>执行包含多个运算的整个表达式树的可选方案</a:t>
            </a:r>
            <a:endParaRPr lang="en-US" altLang="zh-CN" sz="2000" dirty="0"/>
          </a:p>
          <a:p>
            <a:pPr lvl="1">
              <a:lnSpc>
                <a:spcPct val="150000"/>
              </a:lnSpc>
              <a:buFont typeface="Wingdings" panose="05000000000000000000" pitchFamily="2" charset="2"/>
              <a:buChar char="l"/>
            </a:pPr>
            <a:r>
              <a:rPr lang="zh-CN" altLang="en-US" sz="2000" b="1" dirty="0">
                <a:solidFill>
                  <a:srgbClr val="3366CC"/>
                </a:solidFill>
              </a:rPr>
              <a:t>物化 </a:t>
            </a:r>
            <a:r>
              <a:rPr lang="en-US" altLang="zh-CN" sz="2000" b="1" dirty="0">
                <a:solidFill>
                  <a:srgbClr val="3366CC"/>
                </a:solidFill>
              </a:rPr>
              <a:t>Materialization</a:t>
            </a:r>
            <a:r>
              <a:rPr lang="en-US" altLang="zh-CN" sz="2000" dirty="0"/>
              <a:t>:  </a:t>
            </a:r>
            <a:r>
              <a:rPr lang="zh-CN" altLang="en-US" sz="2000" dirty="0"/>
              <a:t>将</a:t>
            </a:r>
            <a:r>
              <a:rPr lang="zh-CN" altLang="en-US" sz="2000" dirty="0">
                <a:latin typeface="黑体" panose="02010609060101010101" pitchFamily="49" charset="-122"/>
                <a:ea typeface="黑体" panose="02010609060101010101" pitchFamily="49" charset="-122"/>
              </a:rPr>
              <a:t>每次计算的结果物化</a:t>
            </a:r>
            <a:r>
              <a:rPr lang="en-US" altLang="zh-CN" sz="2000" b="1" dirty="0">
                <a:solidFill>
                  <a:srgbClr val="3366CC"/>
                </a:solidFill>
                <a:latin typeface="黑体" panose="02010609060101010101" pitchFamily="49" charset="-122"/>
                <a:ea typeface="黑体" panose="02010609060101010101" pitchFamily="49" charset="-122"/>
              </a:rPr>
              <a:t>materialize</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存储</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到磁盘上的一个临时关系，</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重复</a:t>
            </a:r>
            <a:r>
              <a:rPr lang="en-US" altLang="zh-CN" sz="2000" dirty="0"/>
              <a:t>.</a:t>
            </a:r>
          </a:p>
          <a:p>
            <a:pPr lvl="1">
              <a:lnSpc>
                <a:spcPct val="150000"/>
              </a:lnSpc>
              <a:buFont typeface="Wingdings" panose="05000000000000000000" pitchFamily="2" charset="2"/>
              <a:buChar char="l"/>
            </a:pPr>
            <a:r>
              <a:rPr lang="zh-CN" altLang="en-US" sz="2000" b="1" dirty="0">
                <a:solidFill>
                  <a:srgbClr val="3366CC"/>
                </a:solidFill>
              </a:rPr>
              <a:t>流水线</a:t>
            </a:r>
            <a:r>
              <a:rPr lang="en-US" altLang="zh-CN" sz="2000" b="1" dirty="0">
                <a:solidFill>
                  <a:srgbClr val="3366CC"/>
                </a:solidFill>
              </a:rPr>
              <a:t>Pipelining</a:t>
            </a:r>
            <a:r>
              <a:rPr lang="en-US" altLang="zh-CN" sz="2000" dirty="0"/>
              <a:t>:  </a:t>
            </a:r>
            <a:r>
              <a:rPr lang="zh-CN" altLang="en-US" sz="2000" dirty="0"/>
              <a:t>一个运算的结果传递给下一个，而不必保存临时关系。</a:t>
            </a:r>
            <a:endParaRPr lang="en-US" altLang="zh-CN" sz="2000" dirty="0"/>
          </a:p>
          <a:p>
            <a:pPr marL="0" indent="0">
              <a:buNone/>
            </a:pPr>
            <a:endParaRPr lang="en-US" altLang="zh-CN"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3822993B-DB80-4184-9491-90086E17C4D1}"/>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ea typeface="ＭＳ Ｐゴシック" pitchFamily="34" charset="-128"/>
              </a:rPr>
              <a:t>11.4.1 </a:t>
            </a:r>
            <a:r>
              <a:rPr lang="zh-CN" altLang="en-US" dirty="0">
                <a:effectLst>
                  <a:outerShdw blurRad="38100" dist="38100" dir="2700000" algn="tl">
                    <a:srgbClr val="C0C0C0"/>
                  </a:outerShdw>
                </a:effectLst>
                <a:ea typeface="ＭＳ Ｐゴシック" pitchFamily="34" charset="-128"/>
              </a:rPr>
              <a:t>物化 </a:t>
            </a:r>
            <a:r>
              <a:rPr lang="en-US" altLang="zh-CN" dirty="0">
                <a:effectLst>
                  <a:outerShdw blurRad="38100" dist="38100" dir="2700000" algn="tl">
                    <a:srgbClr val="C0C0C0"/>
                  </a:outerShdw>
                </a:effectLst>
                <a:ea typeface="ＭＳ Ｐゴシック" pitchFamily="34" charset="-128"/>
              </a:rPr>
              <a:t>Materialization</a:t>
            </a:r>
          </a:p>
        </p:txBody>
      </p:sp>
      <p:sp>
        <p:nvSpPr>
          <p:cNvPr id="90115" name="Rectangle 3">
            <a:extLst>
              <a:ext uri="{FF2B5EF4-FFF2-40B4-BE49-F238E27FC236}">
                <a16:creationId xmlns:a16="http://schemas.microsoft.com/office/drawing/2014/main" id="{BB5D714C-B718-40D1-A447-227F48836385}"/>
              </a:ext>
            </a:extLst>
          </p:cNvPr>
          <p:cNvSpPr>
            <a:spLocks noGrp="1" noChangeArrowheads="1"/>
          </p:cNvSpPr>
          <p:nvPr>
            <p:ph type="body" idx="1"/>
          </p:nvPr>
        </p:nvSpPr>
        <p:spPr>
          <a:xfrm>
            <a:off x="814388" y="1093788"/>
            <a:ext cx="7975600" cy="2687637"/>
          </a:xfrm>
        </p:spPr>
        <p:txBody>
          <a:bodyPr/>
          <a:lstStyle/>
          <a:p>
            <a:pPr>
              <a:buFont typeface="Wingdings" panose="05000000000000000000" pitchFamily="2" charset="2"/>
              <a:buChar char="l"/>
            </a:pPr>
            <a:r>
              <a:rPr lang="zh-CN" altLang="en-US" sz="2000" b="1" dirty="0">
                <a:solidFill>
                  <a:srgbClr val="3366CC"/>
                </a:solidFill>
              </a:rPr>
              <a:t>物化执行 </a:t>
            </a:r>
            <a:r>
              <a:rPr lang="en-US" altLang="zh-CN" sz="2000" b="1" dirty="0">
                <a:solidFill>
                  <a:srgbClr val="3366CC"/>
                </a:solidFill>
              </a:rPr>
              <a:t>Materialized evaluation</a:t>
            </a:r>
            <a:r>
              <a:rPr lang="en-US" altLang="zh-CN" sz="2000" b="1" dirty="0"/>
              <a:t>:</a:t>
            </a:r>
            <a:r>
              <a:rPr lang="zh-CN" altLang="en-US" sz="2000" dirty="0"/>
              <a:t>从最底层（树的底部）开始</a:t>
            </a:r>
            <a:r>
              <a:rPr lang="en-US" altLang="zh-CN" sz="2000" dirty="0"/>
              <a:t>,</a:t>
            </a:r>
            <a:r>
              <a:rPr lang="zh-CN" altLang="en-US" sz="2000" dirty="0"/>
              <a:t>一次执行一个操作。</a:t>
            </a:r>
            <a:r>
              <a:rPr lang="en-US" altLang="zh-CN" sz="2000" dirty="0"/>
              <a:t> </a:t>
            </a:r>
            <a:r>
              <a:rPr lang="zh-CN" altLang="en-US" sz="2000" dirty="0"/>
              <a:t>将中间结果物化到一个临时关系，用来执行下一层操作。</a:t>
            </a:r>
            <a:endParaRPr lang="en-US" altLang="zh-CN" sz="2000" dirty="0"/>
          </a:p>
          <a:p>
            <a:pPr>
              <a:buFont typeface="Wingdings" panose="05000000000000000000" pitchFamily="2" charset="2"/>
              <a:buChar char="l"/>
            </a:pPr>
            <a:r>
              <a:rPr lang="zh-CN" altLang="en-US" sz="2000" dirty="0"/>
              <a:t>例如</a:t>
            </a:r>
            <a:r>
              <a:rPr lang="en-US" altLang="zh-CN" sz="2000" dirty="0"/>
              <a:t>, </a:t>
            </a:r>
            <a:r>
              <a:rPr lang="zh-CN" altLang="en-US" sz="2000" dirty="0"/>
              <a:t>对下图的表达式树，先计算并存储</a:t>
            </a:r>
            <a:br>
              <a:rPr lang="en-US" altLang="zh-CN" sz="2000" dirty="0"/>
            </a:br>
            <a:br>
              <a:rPr lang="en-US" altLang="zh-CN" sz="2000" dirty="0"/>
            </a:br>
            <a:br>
              <a:rPr lang="en-US" altLang="zh-CN" sz="2000" dirty="0"/>
            </a:br>
            <a:r>
              <a:rPr lang="zh-CN" altLang="en-US" sz="2000" dirty="0"/>
              <a:t>然后再将存储的临时关系与</a:t>
            </a:r>
            <a:r>
              <a:rPr lang="en-US" altLang="zh-CN" sz="2000" i="1" dirty="0"/>
              <a:t>instructor</a:t>
            </a:r>
            <a:r>
              <a:rPr lang="zh-CN" altLang="en-US" sz="2000" i="1" dirty="0"/>
              <a:t>进行连接运算</a:t>
            </a:r>
            <a:r>
              <a:rPr lang="en-US" altLang="zh-CN" sz="2000" i="1" dirty="0"/>
              <a:t>, </a:t>
            </a:r>
            <a:r>
              <a:rPr lang="zh-CN" altLang="en-US" sz="2000" dirty="0"/>
              <a:t>最后计算在</a:t>
            </a:r>
            <a:r>
              <a:rPr lang="en-US" altLang="zh-CN" sz="2000" dirty="0"/>
              <a:t> </a:t>
            </a:r>
            <a:r>
              <a:rPr lang="en-US" altLang="zh-CN" sz="2000" i="1" dirty="0"/>
              <a:t>name</a:t>
            </a:r>
            <a:r>
              <a:rPr lang="zh-CN" altLang="en-US" sz="2000" i="1" dirty="0"/>
              <a:t>属性上的投影。</a:t>
            </a:r>
            <a:r>
              <a:rPr lang="en-US" altLang="zh-CN" i="1" dirty="0"/>
              <a:t> </a:t>
            </a:r>
            <a:endParaRPr lang="en-US" altLang="zh-CN" b="1" i="1" dirty="0"/>
          </a:p>
        </p:txBody>
      </p:sp>
      <p:graphicFrame>
        <p:nvGraphicFramePr>
          <p:cNvPr id="90116" name="Object 2">
            <a:extLst>
              <a:ext uri="{FF2B5EF4-FFF2-40B4-BE49-F238E27FC236}">
                <a16:creationId xmlns:a16="http://schemas.microsoft.com/office/drawing/2014/main" id="{22B278FC-D88C-447F-B0C0-D4687ACAE422}"/>
              </a:ext>
            </a:extLst>
          </p:cNvPr>
          <p:cNvGraphicFramePr>
            <a:graphicFrameLocks noChangeAspect="1"/>
          </p:cNvGraphicFramePr>
          <p:nvPr/>
        </p:nvGraphicFramePr>
        <p:xfrm>
          <a:off x="2339975" y="2622550"/>
          <a:ext cx="3386138" cy="484188"/>
        </p:xfrm>
        <a:graphic>
          <a:graphicData uri="http://schemas.openxmlformats.org/presentationml/2006/ole">
            <mc:AlternateContent xmlns:mc="http://schemas.openxmlformats.org/markup-compatibility/2006">
              <mc:Choice xmlns:v="urn:schemas-microsoft-com:vml" Requires="v">
                <p:oleObj spid="_x0000_s90223" name="Equation" r:id="rId4" imgW="1676400" imgH="241300" progId="Equation.3">
                  <p:embed/>
                </p:oleObj>
              </mc:Choice>
              <mc:Fallback>
                <p:oleObj name="Equation" r:id="rId4" imgW="1676400" imgH="2413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2622550"/>
                        <a:ext cx="3386138"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90117" name="Picture 14">
            <a:extLst>
              <a:ext uri="{FF2B5EF4-FFF2-40B4-BE49-F238E27FC236}">
                <a16:creationId xmlns:a16="http://schemas.microsoft.com/office/drawing/2014/main" id="{3C4F4B37-58FD-4811-94E2-017EFBC1FB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7175" y="3771900"/>
            <a:ext cx="3827463"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B84EEE39-147E-41C9-AB79-20B19307E8DA}"/>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Materialization (Cont.)</a:t>
            </a:r>
          </a:p>
        </p:txBody>
      </p:sp>
      <p:sp>
        <p:nvSpPr>
          <p:cNvPr id="92163" name="Rectangle 3">
            <a:extLst>
              <a:ext uri="{FF2B5EF4-FFF2-40B4-BE49-F238E27FC236}">
                <a16:creationId xmlns:a16="http://schemas.microsoft.com/office/drawing/2014/main" id="{49A03681-ED76-4AB9-9047-C94536781550}"/>
              </a:ext>
            </a:extLst>
          </p:cNvPr>
          <p:cNvSpPr>
            <a:spLocks noGrp="1" noChangeArrowheads="1"/>
          </p:cNvSpPr>
          <p:nvPr>
            <p:ph type="body" idx="1"/>
          </p:nvPr>
        </p:nvSpPr>
        <p:spPr/>
        <p:txBody>
          <a:bodyPr/>
          <a:lstStyle/>
          <a:p>
            <a:pPr>
              <a:buFont typeface="Wingdings" panose="05000000000000000000" pitchFamily="2" charset="2"/>
              <a:buChar char="l"/>
            </a:pPr>
            <a:r>
              <a:rPr lang="zh-CN" altLang="en-US" sz="2000" dirty="0"/>
              <a:t>物化执行总是可以应用的。</a:t>
            </a:r>
            <a:endParaRPr lang="en-US" altLang="zh-CN" sz="2000" dirty="0"/>
          </a:p>
          <a:p>
            <a:pPr>
              <a:buFont typeface="Wingdings" panose="05000000000000000000" pitchFamily="2" charset="2"/>
              <a:buChar char="l"/>
            </a:pPr>
            <a:r>
              <a:rPr lang="zh-CN" altLang="en-US" sz="2000" dirty="0"/>
              <a:t>写中间结果到磁盘和读回它们的代价可能是非常高的。</a:t>
            </a:r>
            <a:endParaRPr lang="en-US" altLang="zh-CN" sz="2000" dirty="0"/>
          </a:p>
          <a:p>
            <a:pPr lvl="1">
              <a:buFont typeface="Wingdings" panose="05000000000000000000" pitchFamily="2" charset="2"/>
              <a:buChar char="l"/>
            </a:pPr>
            <a:r>
              <a:rPr lang="zh-CN" altLang="en-US" sz="2000" dirty="0"/>
              <a:t>之前的操作成本公式忽略了写中间结果到磁盘</a:t>
            </a:r>
            <a:r>
              <a:rPr lang="en-US" altLang="zh-CN" sz="2000" dirty="0"/>
              <a:t>, </a:t>
            </a:r>
            <a:r>
              <a:rPr lang="zh-CN" altLang="en-US" sz="2000" dirty="0"/>
              <a:t>所以</a:t>
            </a:r>
            <a:endParaRPr lang="en-US" altLang="zh-CN" sz="2000" dirty="0"/>
          </a:p>
          <a:p>
            <a:pPr lvl="2">
              <a:buFont typeface="Wingdings" panose="05000000000000000000" pitchFamily="2" charset="2"/>
              <a:buChar char="l"/>
            </a:pPr>
            <a:r>
              <a:rPr lang="en-US" altLang="zh-CN" sz="2000" dirty="0"/>
              <a:t>Overall cost  =  Sum of costs of individual operations + </a:t>
            </a:r>
            <a:br>
              <a:rPr lang="en-US" altLang="zh-CN" sz="2000" dirty="0"/>
            </a:br>
            <a:r>
              <a:rPr lang="en-US" altLang="zh-CN" sz="2000" dirty="0"/>
              <a:t>                         cost of writing intermediate results to disk</a:t>
            </a:r>
          </a:p>
          <a:p>
            <a:pPr>
              <a:buFont typeface="Wingdings" panose="05000000000000000000" pitchFamily="2" charset="2"/>
              <a:buChar char="l"/>
            </a:pPr>
            <a:r>
              <a:rPr lang="zh-CN" altLang="en-US" sz="2000" b="1" dirty="0">
                <a:solidFill>
                  <a:srgbClr val="3366CC"/>
                </a:solidFill>
              </a:rPr>
              <a:t>双缓冲 </a:t>
            </a:r>
            <a:r>
              <a:rPr lang="en-US" altLang="zh-CN" sz="2000" b="1" dirty="0">
                <a:solidFill>
                  <a:srgbClr val="3366CC"/>
                </a:solidFill>
              </a:rPr>
              <a:t>Double buffering</a:t>
            </a:r>
            <a:r>
              <a:rPr lang="en-US" altLang="zh-CN" sz="2000" dirty="0"/>
              <a:t>: use two output buffers for each operation, when one is full write it to disk while the other is getting filled</a:t>
            </a:r>
          </a:p>
          <a:p>
            <a:pPr lvl="1">
              <a:buFont typeface="Wingdings" panose="05000000000000000000" pitchFamily="2" charset="2"/>
              <a:buChar char="l"/>
            </a:pPr>
            <a:r>
              <a:rPr lang="en-US" altLang="zh-CN" sz="2000" dirty="0"/>
              <a:t>Allows overlap of disk writes with computation and reduces execution time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050">
            <a:extLst>
              <a:ext uri="{FF2B5EF4-FFF2-40B4-BE49-F238E27FC236}">
                <a16:creationId xmlns:a16="http://schemas.microsoft.com/office/drawing/2014/main" id="{9C59C461-CE18-4180-9D52-D5E0684DC81C}"/>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ea typeface="ＭＳ Ｐゴシック" pitchFamily="34" charset="-128"/>
              </a:rPr>
              <a:t>11.4.2 </a:t>
            </a:r>
            <a:r>
              <a:rPr lang="zh-CN" altLang="en-US" dirty="0">
                <a:effectLst>
                  <a:outerShdw blurRad="38100" dist="38100" dir="2700000" algn="tl">
                    <a:srgbClr val="C0C0C0"/>
                  </a:outerShdw>
                </a:effectLst>
                <a:ea typeface="ＭＳ Ｐゴシック" pitchFamily="34" charset="-128"/>
              </a:rPr>
              <a:t>流水线 </a:t>
            </a:r>
            <a:r>
              <a:rPr lang="en-US" altLang="zh-CN" dirty="0">
                <a:effectLst>
                  <a:outerShdw blurRad="38100" dist="38100" dir="2700000" algn="tl">
                    <a:srgbClr val="C0C0C0"/>
                  </a:outerShdw>
                </a:effectLst>
                <a:ea typeface="ＭＳ Ｐゴシック" pitchFamily="34" charset="-128"/>
              </a:rPr>
              <a:t>Pipelining</a:t>
            </a:r>
          </a:p>
        </p:txBody>
      </p:sp>
      <p:sp>
        <p:nvSpPr>
          <p:cNvPr id="94211" name="Rectangle 2051">
            <a:extLst>
              <a:ext uri="{FF2B5EF4-FFF2-40B4-BE49-F238E27FC236}">
                <a16:creationId xmlns:a16="http://schemas.microsoft.com/office/drawing/2014/main" id="{ED217FAA-A987-4839-A644-298EF4141418}"/>
              </a:ext>
            </a:extLst>
          </p:cNvPr>
          <p:cNvSpPr>
            <a:spLocks noGrp="1" noChangeArrowheads="1"/>
          </p:cNvSpPr>
          <p:nvPr>
            <p:ph type="body" idx="1"/>
          </p:nvPr>
        </p:nvSpPr>
        <p:spPr>
          <a:xfrm>
            <a:off x="842963" y="1165225"/>
            <a:ext cx="8089900" cy="5232400"/>
          </a:xfrm>
        </p:spPr>
        <p:txBody>
          <a:bodyPr/>
          <a:lstStyle/>
          <a:p>
            <a:pPr>
              <a:lnSpc>
                <a:spcPct val="90000"/>
              </a:lnSpc>
              <a:buFont typeface="Wingdings" panose="05000000000000000000" pitchFamily="2" charset="2"/>
              <a:buChar char="l"/>
            </a:pPr>
            <a:r>
              <a:rPr lang="zh-CN" altLang="en-US" sz="2000" b="1" dirty="0">
                <a:solidFill>
                  <a:srgbClr val="3366CC"/>
                </a:solidFill>
              </a:rPr>
              <a:t>流水线计算 </a:t>
            </a:r>
            <a:r>
              <a:rPr lang="en-US" altLang="zh-CN" sz="2000" b="1" dirty="0">
                <a:solidFill>
                  <a:srgbClr val="3366CC"/>
                </a:solidFill>
              </a:rPr>
              <a:t>Pipelined evaluation</a:t>
            </a:r>
            <a:r>
              <a:rPr lang="en-US" altLang="zh-CN" sz="2000" b="1" dirty="0">
                <a:solidFill>
                  <a:schemeClr val="tx2"/>
                </a:solidFill>
              </a:rPr>
              <a:t> </a:t>
            </a:r>
            <a:r>
              <a:rPr lang="en-US" altLang="zh-CN" sz="2000" b="1" dirty="0"/>
              <a:t>:</a:t>
            </a:r>
            <a:r>
              <a:rPr lang="en-US" altLang="zh-CN" sz="2000" dirty="0"/>
              <a:t>  </a:t>
            </a:r>
            <a:r>
              <a:rPr lang="zh-CN" altLang="en-US" sz="2000" dirty="0"/>
              <a:t>为减少临时文件，将多个关系操作组合成一个操作的流水线来实现，将一个操作的结果传递给下一个操作。</a:t>
            </a:r>
            <a:endParaRPr lang="en-US" altLang="zh-CN" sz="2000" dirty="0"/>
          </a:p>
          <a:p>
            <a:pPr>
              <a:lnSpc>
                <a:spcPct val="90000"/>
              </a:lnSpc>
              <a:buFont typeface="Wingdings" panose="05000000000000000000" pitchFamily="2" charset="2"/>
              <a:buChar char="l"/>
            </a:pPr>
            <a:r>
              <a:rPr lang="zh-CN" altLang="en-US" sz="2000" dirty="0"/>
              <a:t>例如</a:t>
            </a:r>
            <a:r>
              <a:rPr lang="en-US" altLang="zh-CN" sz="2000" dirty="0"/>
              <a:t>, </a:t>
            </a:r>
            <a:r>
              <a:rPr lang="zh-CN" altLang="en-US" sz="2000" dirty="0"/>
              <a:t>在前一个表达式树中</a:t>
            </a:r>
            <a:r>
              <a:rPr lang="en-US" altLang="zh-CN" sz="2000" dirty="0"/>
              <a:t>, </a:t>
            </a:r>
            <a:r>
              <a:rPr lang="zh-CN" altLang="en-US" sz="2000" dirty="0"/>
              <a:t>存储以下操作的结果</a:t>
            </a:r>
            <a:br>
              <a:rPr lang="en-US" altLang="ja-JP" sz="2000" dirty="0"/>
            </a:br>
            <a:br>
              <a:rPr lang="en-US" altLang="ja-JP" sz="2000" dirty="0"/>
            </a:br>
            <a:r>
              <a:rPr lang="en-US" altLang="ja-JP" sz="2000" dirty="0"/>
              <a:t> </a:t>
            </a:r>
          </a:p>
          <a:p>
            <a:pPr lvl="1">
              <a:lnSpc>
                <a:spcPct val="90000"/>
              </a:lnSpc>
              <a:buFont typeface="Wingdings" panose="05000000000000000000" pitchFamily="2" charset="2"/>
              <a:buChar char="l"/>
            </a:pPr>
            <a:r>
              <a:rPr lang="zh-CN" altLang="en-US" sz="2000" dirty="0"/>
              <a:t>而是将元组直接转递给</a:t>
            </a:r>
            <a:r>
              <a:rPr lang="en-US" altLang="zh-CN" sz="2000" dirty="0"/>
              <a:t>join..</a:t>
            </a:r>
            <a:r>
              <a:rPr lang="zh-CN" altLang="en-US" sz="2000" dirty="0"/>
              <a:t>连接运算；</a:t>
            </a:r>
            <a:r>
              <a:rPr lang="en-US" altLang="zh-CN" sz="2000" dirty="0"/>
              <a:t> </a:t>
            </a:r>
            <a:r>
              <a:rPr lang="zh-CN" altLang="en-US" sz="2000" dirty="0"/>
              <a:t>不存储连接运算的结果</a:t>
            </a:r>
            <a:r>
              <a:rPr lang="en-US" altLang="ja-JP" sz="2000" dirty="0"/>
              <a:t>, </a:t>
            </a:r>
            <a:r>
              <a:rPr lang="zh-CN" altLang="en-US" sz="2000" dirty="0"/>
              <a:t>直接将元组传递给投影运算。</a:t>
            </a:r>
            <a:r>
              <a:rPr lang="en-US" altLang="ja-JP" sz="2000" dirty="0"/>
              <a:t> </a:t>
            </a:r>
          </a:p>
          <a:p>
            <a:pPr>
              <a:lnSpc>
                <a:spcPct val="90000"/>
              </a:lnSpc>
              <a:buFont typeface="Wingdings" panose="05000000000000000000" pitchFamily="2" charset="2"/>
              <a:buChar char="l"/>
            </a:pPr>
            <a:r>
              <a:rPr lang="en-US" altLang="zh-CN" sz="2000" dirty="0"/>
              <a:t>Much cheaper than materialization: no need to store a temporary relation to disk.</a:t>
            </a:r>
          </a:p>
          <a:p>
            <a:pPr>
              <a:lnSpc>
                <a:spcPct val="90000"/>
              </a:lnSpc>
              <a:buFont typeface="Wingdings" panose="05000000000000000000" pitchFamily="2" charset="2"/>
              <a:buChar char="l"/>
            </a:pPr>
            <a:r>
              <a:rPr lang="zh-CN" altLang="en-US" sz="2000" dirty="0"/>
              <a:t>流水线可能不总是可用的</a:t>
            </a:r>
            <a:r>
              <a:rPr lang="en-US" altLang="zh-CN" sz="2000" dirty="0"/>
              <a:t> – </a:t>
            </a:r>
            <a:r>
              <a:rPr lang="zh-CN" altLang="en-US" sz="2000" dirty="0"/>
              <a:t>例如，排序</a:t>
            </a:r>
            <a:r>
              <a:rPr lang="en-US" altLang="zh-CN" sz="2000" dirty="0"/>
              <a:t>, </a:t>
            </a:r>
            <a:r>
              <a:rPr lang="zh-CN" altLang="en-US" sz="2000" dirty="0"/>
              <a:t>散列连接</a:t>
            </a:r>
            <a:r>
              <a:rPr lang="en-US" altLang="zh-CN" sz="2000" dirty="0"/>
              <a:t>hash-join. </a:t>
            </a:r>
          </a:p>
          <a:p>
            <a:pPr>
              <a:lnSpc>
                <a:spcPct val="90000"/>
              </a:lnSpc>
              <a:buFont typeface="Wingdings" panose="05000000000000000000" pitchFamily="2" charset="2"/>
              <a:buChar char="l"/>
            </a:pPr>
            <a:r>
              <a:rPr lang="en-US" altLang="zh-CN" sz="2000" dirty="0"/>
              <a:t>For pipelining to be effective, use evaluation algorithms that generate output tuples even as tuples are received for inputs to the operation. </a:t>
            </a:r>
          </a:p>
          <a:p>
            <a:pPr>
              <a:lnSpc>
                <a:spcPct val="90000"/>
              </a:lnSpc>
              <a:buFont typeface="Wingdings" panose="05000000000000000000" pitchFamily="2" charset="2"/>
              <a:buChar char="l"/>
            </a:pPr>
            <a:r>
              <a:rPr lang="en-US" altLang="zh-CN" sz="2000" dirty="0"/>
              <a:t>Pipelines can be executed in two ways:  </a:t>
            </a:r>
            <a:r>
              <a:rPr lang="en-US" altLang="zh-CN" sz="2000" b="1" dirty="0">
                <a:solidFill>
                  <a:srgbClr val="3366CC"/>
                </a:solidFill>
              </a:rPr>
              <a:t>demand driven</a:t>
            </a:r>
            <a:r>
              <a:rPr lang="en-US" altLang="zh-CN" sz="2000" dirty="0"/>
              <a:t> and </a:t>
            </a:r>
            <a:r>
              <a:rPr lang="en-US" altLang="zh-CN" sz="2000" b="1" dirty="0">
                <a:solidFill>
                  <a:srgbClr val="3366CC"/>
                </a:solidFill>
              </a:rPr>
              <a:t>producer driven</a:t>
            </a:r>
            <a:r>
              <a:rPr lang="en-US" altLang="zh-CN" dirty="0">
                <a:solidFill>
                  <a:srgbClr val="3366CC"/>
                </a:solidFill>
              </a:rPr>
              <a:t> </a:t>
            </a:r>
          </a:p>
        </p:txBody>
      </p:sp>
      <p:graphicFrame>
        <p:nvGraphicFramePr>
          <p:cNvPr id="94212" name="Object 5">
            <a:extLst>
              <a:ext uri="{FF2B5EF4-FFF2-40B4-BE49-F238E27FC236}">
                <a16:creationId xmlns:a16="http://schemas.microsoft.com/office/drawing/2014/main" id="{B4263539-C53A-40A9-B45E-659C9759D27D}"/>
              </a:ext>
            </a:extLst>
          </p:cNvPr>
          <p:cNvGraphicFramePr>
            <a:graphicFrameLocks noChangeAspect="1"/>
          </p:cNvGraphicFramePr>
          <p:nvPr/>
        </p:nvGraphicFramePr>
        <p:xfrm>
          <a:off x="2324100" y="2225675"/>
          <a:ext cx="3386138" cy="484188"/>
        </p:xfrm>
        <a:graphic>
          <a:graphicData uri="http://schemas.openxmlformats.org/presentationml/2006/ole">
            <mc:AlternateContent xmlns:mc="http://schemas.openxmlformats.org/markup-compatibility/2006">
              <mc:Choice xmlns:v="urn:schemas-microsoft-com:vml" Requires="v">
                <p:oleObj spid="_x0000_s94318" name="Equation" r:id="rId4" imgW="1676400" imgH="241300" progId="Equation.3">
                  <p:embed/>
                </p:oleObj>
              </mc:Choice>
              <mc:Fallback>
                <p:oleObj name="Equation" r:id="rId4" imgW="1676400" imgH="241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4100" y="2225675"/>
                        <a:ext cx="3386138"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a:extLst>
              <a:ext uri="{FF2B5EF4-FFF2-40B4-BE49-F238E27FC236}">
                <a16:creationId xmlns:a16="http://schemas.microsoft.com/office/drawing/2014/main" id="{AF5E9FE4-1B59-4171-AC92-9DFF0BFB3D1C}"/>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Pipelining (Cont.)</a:t>
            </a:r>
          </a:p>
        </p:txBody>
      </p:sp>
      <p:sp>
        <p:nvSpPr>
          <p:cNvPr id="96259" name="Rectangle 3">
            <a:extLst>
              <a:ext uri="{FF2B5EF4-FFF2-40B4-BE49-F238E27FC236}">
                <a16:creationId xmlns:a16="http://schemas.microsoft.com/office/drawing/2014/main" id="{2A2B0735-BD62-49A1-933A-718422E526EF}"/>
              </a:ext>
            </a:extLst>
          </p:cNvPr>
          <p:cNvSpPr>
            <a:spLocks noGrp="1" noChangeArrowheads="1"/>
          </p:cNvSpPr>
          <p:nvPr>
            <p:ph type="body" idx="1"/>
          </p:nvPr>
        </p:nvSpPr>
        <p:spPr>
          <a:xfrm>
            <a:off x="459581" y="814351"/>
            <a:ext cx="8224838" cy="5384800"/>
          </a:xfrm>
        </p:spPr>
        <p:txBody>
          <a:bodyPr/>
          <a:lstStyle/>
          <a:p>
            <a:pPr marL="0" indent="0">
              <a:buNone/>
            </a:pPr>
            <a:r>
              <a:rPr lang="zh-CN" altLang="en-US" sz="2000" dirty="0"/>
              <a:t>流水线可按以下两种方式之一来执行：</a:t>
            </a:r>
            <a:endParaRPr lang="en-US" altLang="zh-CN" sz="2000" dirty="0"/>
          </a:p>
          <a:p>
            <a:pPr>
              <a:buFont typeface="Wingdings" panose="05000000000000000000" pitchFamily="2" charset="2"/>
              <a:buChar char="l"/>
            </a:pPr>
            <a:r>
              <a:rPr lang="zh-CN" altLang="en-US" sz="2000" b="1" dirty="0">
                <a:solidFill>
                  <a:srgbClr val="3366CC"/>
                </a:solidFill>
              </a:rPr>
              <a:t>需求驱动</a:t>
            </a:r>
            <a:r>
              <a:rPr lang="en-US" altLang="zh-CN" sz="2000" b="1" dirty="0">
                <a:solidFill>
                  <a:srgbClr val="3366CC"/>
                </a:solidFill>
              </a:rPr>
              <a:t>demand driven</a:t>
            </a:r>
            <a:r>
              <a:rPr lang="en-US" altLang="zh-CN" sz="2000" b="1" dirty="0"/>
              <a:t> </a:t>
            </a:r>
            <a:r>
              <a:rPr lang="en-US" altLang="zh-CN" sz="2000" dirty="0"/>
              <a:t> or </a:t>
            </a:r>
            <a:r>
              <a:rPr lang="en-US" altLang="zh-CN" sz="2000" b="1" dirty="0">
                <a:solidFill>
                  <a:srgbClr val="3366CC"/>
                </a:solidFill>
              </a:rPr>
              <a:t>lazy</a:t>
            </a:r>
            <a:r>
              <a:rPr lang="en-US" altLang="zh-CN" sz="2000" b="1" dirty="0"/>
              <a:t> </a:t>
            </a:r>
            <a:r>
              <a:rPr lang="zh-CN" altLang="en-US" sz="2000" b="1" dirty="0"/>
              <a:t>执行</a:t>
            </a:r>
            <a:endParaRPr lang="en-US" altLang="zh-CN" sz="2000" dirty="0"/>
          </a:p>
          <a:p>
            <a:pPr lvl="1">
              <a:buFont typeface="Wingdings" panose="05000000000000000000" pitchFamily="2" charset="2"/>
              <a:buChar char="l"/>
            </a:pPr>
            <a:r>
              <a:rPr lang="en-US" altLang="zh-CN" dirty="0"/>
              <a:t>system repeatedly requests next tuple  from top level operation</a:t>
            </a:r>
          </a:p>
          <a:p>
            <a:pPr lvl="1">
              <a:buFont typeface="Wingdings" panose="05000000000000000000" pitchFamily="2" charset="2"/>
              <a:buChar char="l"/>
            </a:pPr>
            <a:r>
              <a:rPr lang="en-US" altLang="zh-CN" dirty="0"/>
              <a:t>Each operation requests  next tuple from children operations as required, in order to output its next tuple</a:t>
            </a:r>
          </a:p>
          <a:p>
            <a:pPr lvl="1">
              <a:buFont typeface="Wingdings" panose="05000000000000000000" pitchFamily="2" charset="2"/>
              <a:buChar char="l"/>
            </a:pPr>
            <a:r>
              <a:rPr lang="en-US" altLang="zh-CN" dirty="0"/>
              <a:t>In between calls, operation has to maintain </a:t>
            </a:r>
            <a:r>
              <a:rPr lang="ja-JP" altLang="en-US" dirty="0"/>
              <a:t>“</a:t>
            </a:r>
            <a:r>
              <a:rPr lang="en-US" altLang="ja-JP" b="1" dirty="0">
                <a:solidFill>
                  <a:srgbClr val="3366CC"/>
                </a:solidFill>
              </a:rPr>
              <a:t>state</a:t>
            </a:r>
            <a:r>
              <a:rPr lang="ja-JP" altLang="en-US" dirty="0"/>
              <a:t>”</a:t>
            </a:r>
            <a:r>
              <a:rPr lang="en-US" altLang="ja-JP" dirty="0"/>
              <a:t> so it knows what to return next</a:t>
            </a:r>
          </a:p>
          <a:p>
            <a:pPr>
              <a:buFont typeface="Wingdings" panose="05000000000000000000" pitchFamily="2" charset="2"/>
              <a:buChar char="l"/>
            </a:pPr>
            <a:r>
              <a:rPr lang="zh-CN" altLang="en-US" sz="2000" b="1" dirty="0">
                <a:solidFill>
                  <a:srgbClr val="3366CC"/>
                </a:solidFill>
              </a:rPr>
              <a:t>生产者驱动 </a:t>
            </a:r>
            <a:r>
              <a:rPr lang="en-US" altLang="zh-CN" sz="2000" b="1" dirty="0">
                <a:solidFill>
                  <a:srgbClr val="3366CC"/>
                </a:solidFill>
              </a:rPr>
              <a:t>producer-driven</a:t>
            </a:r>
            <a:r>
              <a:rPr lang="en-US" altLang="zh-CN" sz="2000" dirty="0"/>
              <a:t> or </a:t>
            </a:r>
            <a:r>
              <a:rPr lang="en-US" altLang="zh-CN" sz="2000" b="1" dirty="0">
                <a:solidFill>
                  <a:srgbClr val="3366CC"/>
                </a:solidFill>
              </a:rPr>
              <a:t>eager</a:t>
            </a:r>
            <a:r>
              <a:rPr lang="en-US" altLang="zh-CN" sz="2000" dirty="0"/>
              <a:t> </a:t>
            </a:r>
            <a:r>
              <a:rPr lang="zh-CN" altLang="en-US" sz="2000" dirty="0"/>
              <a:t>流水线</a:t>
            </a:r>
            <a:endParaRPr lang="en-US" altLang="zh-CN" sz="2000" dirty="0"/>
          </a:p>
          <a:p>
            <a:pPr lvl="1">
              <a:buFont typeface="Wingdings" panose="05000000000000000000" pitchFamily="2" charset="2"/>
              <a:buChar char="l"/>
            </a:pPr>
            <a:r>
              <a:rPr lang="en-US" altLang="zh-CN" dirty="0"/>
              <a:t>Operators produce tuples eagerly and pass them up to their parents</a:t>
            </a:r>
          </a:p>
          <a:p>
            <a:pPr lvl="2">
              <a:buFont typeface="Wingdings" panose="05000000000000000000" pitchFamily="2" charset="2"/>
              <a:buChar char="l"/>
            </a:pPr>
            <a:r>
              <a:rPr lang="en-US" altLang="zh-CN" dirty="0"/>
              <a:t>Buffer maintained between operators, child puts tuples in buffer, parent removes tuples from buffer</a:t>
            </a:r>
          </a:p>
          <a:p>
            <a:pPr lvl="2">
              <a:buFont typeface="Wingdings" panose="05000000000000000000" pitchFamily="2" charset="2"/>
              <a:buChar char="l"/>
            </a:pPr>
            <a:r>
              <a:rPr lang="en-US" altLang="zh-CN" dirty="0"/>
              <a:t>if buffer is full, child waits till there is space in the buffer, and then generates more tuples</a:t>
            </a:r>
          </a:p>
          <a:p>
            <a:pPr lvl="1">
              <a:buFont typeface="Wingdings" panose="05000000000000000000" pitchFamily="2" charset="2"/>
              <a:buChar char="l"/>
            </a:pPr>
            <a:r>
              <a:rPr lang="en-US" altLang="zh-CN" dirty="0"/>
              <a:t>System schedules operations that have space in output buffer and can process more input tuples</a:t>
            </a:r>
          </a:p>
          <a:p>
            <a:pPr>
              <a:buFont typeface="Wingdings" panose="05000000000000000000" pitchFamily="2" charset="2"/>
              <a:buChar char="l"/>
            </a:pPr>
            <a:r>
              <a:rPr lang="zh-CN" altLang="en-US" sz="2000" dirty="0"/>
              <a:t>可替代的名称</a:t>
            </a:r>
            <a:r>
              <a:rPr lang="en-US" altLang="zh-CN" sz="2000" dirty="0"/>
              <a:t>:</a:t>
            </a:r>
            <a:r>
              <a:rPr lang="zh-CN" altLang="en-US" sz="2000" dirty="0"/>
              <a:t>流水线的 </a:t>
            </a:r>
            <a:r>
              <a:rPr lang="zh-CN" altLang="en-US" sz="2000" b="1" dirty="0">
                <a:solidFill>
                  <a:srgbClr val="3366CC"/>
                </a:solidFill>
              </a:rPr>
              <a:t>拉</a:t>
            </a:r>
            <a:r>
              <a:rPr lang="en-US" altLang="zh-CN" sz="2000" b="1" dirty="0">
                <a:solidFill>
                  <a:srgbClr val="3366CC"/>
                </a:solidFill>
              </a:rPr>
              <a:t>pull</a:t>
            </a:r>
            <a:r>
              <a:rPr lang="en-US" altLang="zh-CN" sz="2000" dirty="0"/>
              <a:t> </a:t>
            </a:r>
            <a:r>
              <a:rPr lang="zh-CN" altLang="en-US" sz="2000" dirty="0"/>
              <a:t>和 </a:t>
            </a:r>
            <a:r>
              <a:rPr lang="zh-CN" altLang="en-US" sz="2000" b="1" dirty="0">
                <a:solidFill>
                  <a:srgbClr val="3366CC"/>
                </a:solidFill>
              </a:rPr>
              <a:t>推</a:t>
            </a:r>
            <a:r>
              <a:rPr lang="en-US" altLang="zh-CN" sz="2000" b="1" dirty="0">
                <a:solidFill>
                  <a:srgbClr val="3366CC"/>
                </a:solidFill>
              </a:rPr>
              <a:t>push</a:t>
            </a:r>
            <a:r>
              <a:rPr lang="en-US" altLang="zh-CN" sz="2000" dirty="0"/>
              <a:t> </a:t>
            </a:r>
            <a:r>
              <a:rPr lang="zh-CN" altLang="en-US" sz="2000" dirty="0"/>
              <a:t>模式</a:t>
            </a:r>
            <a:endParaRPr lang="en-US" altLang="zh-CN" sz="2000" dirty="0"/>
          </a:p>
          <a:p>
            <a:pPr>
              <a:buFont typeface="Monotype Sorts" charset="2"/>
              <a:buNone/>
            </a:pPr>
            <a:endParaRPr lang="en-US" altLang="zh-CN"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DD420F65-290C-4EEC-AC7E-10A9EF7F5A37}"/>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Pipelining (Cont.)</a:t>
            </a:r>
          </a:p>
        </p:txBody>
      </p:sp>
      <p:sp>
        <p:nvSpPr>
          <p:cNvPr id="98307" name="Rectangle 3">
            <a:extLst>
              <a:ext uri="{FF2B5EF4-FFF2-40B4-BE49-F238E27FC236}">
                <a16:creationId xmlns:a16="http://schemas.microsoft.com/office/drawing/2014/main" id="{C34D738F-5B4F-44A5-9C2F-EAFE6F10E928}"/>
              </a:ext>
            </a:extLst>
          </p:cNvPr>
          <p:cNvSpPr>
            <a:spLocks noGrp="1" noChangeArrowheads="1"/>
          </p:cNvSpPr>
          <p:nvPr>
            <p:ph type="body" idx="1"/>
          </p:nvPr>
        </p:nvSpPr>
        <p:spPr>
          <a:xfrm>
            <a:off x="539750" y="1093788"/>
            <a:ext cx="8255000" cy="4903787"/>
          </a:xfrm>
        </p:spPr>
        <p:txBody>
          <a:bodyPr/>
          <a:lstStyle/>
          <a:p>
            <a:pPr>
              <a:lnSpc>
                <a:spcPct val="90000"/>
              </a:lnSpc>
            </a:pPr>
            <a:r>
              <a:rPr lang="en-US" altLang="zh-CN" sz="2000"/>
              <a:t>Implementation of demand-driven pipelining</a:t>
            </a:r>
          </a:p>
          <a:p>
            <a:pPr lvl="1">
              <a:lnSpc>
                <a:spcPct val="90000"/>
              </a:lnSpc>
            </a:pPr>
            <a:r>
              <a:rPr lang="en-US" altLang="zh-CN" sz="2000"/>
              <a:t>Each operation is implemented as an </a:t>
            </a:r>
            <a:r>
              <a:rPr lang="en-US" altLang="zh-CN" sz="2000" b="1">
                <a:solidFill>
                  <a:srgbClr val="3366CC"/>
                </a:solidFill>
              </a:rPr>
              <a:t>iterator</a:t>
            </a:r>
            <a:r>
              <a:rPr lang="en-US" altLang="zh-CN" sz="2000"/>
              <a:t> implementing the following operations</a:t>
            </a:r>
          </a:p>
          <a:p>
            <a:pPr lvl="2">
              <a:lnSpc>
                <a:spcPct val="90000"/>
              </a:lnSpc>
            </a:pPr>
            <a:r>
              <a:rPr lang="en-US" altLang="zh-CN" sz="2000" b="1"/>
              <a:t>open()</a:t>
            </a:r>
          </a:p>
          <a:p>
            <a:pPr lvl="3">
              <a:lnSpc>
                <a:spcPct val="90000"/>
              </a:lnSpc>
            </a:pPr>
            <a:r>
              <a:rPr lang="en-US" altLang="zh-CN" sz="2000"/>
              <a:t>E.g. file scan: initialize file scan</a:t>
            </a:r>
          </a:p>
          <a:p>
            <a:pPr lvl="4">
              <a:lnSpc>
                <a:spcPct val="90000"/>
              </a:lnSpc>
            </a:pPr>
            <a:r>
              <a:rPr lang="en-US" altLang="zh-CN" sz="2000"/>
              <a:t> state: pointer to beginning of file</a:t>
            </a:r>
          </a:p>
          <a:p>
            <a:pPr lvl="3">
              <a:lnSpc>
                <a:spcPct val="90000"/>
              </a:lnSpc>
            </a:pPr>
            <a:r>
              <a:rPr lang="en-US" altLang="zh-CN" sz="2000"/>
              <a:t>E.g.merge join: sort relations;</a:t>
            </a:r>
          </a:p>
          <a:p>
            <a:pPr lvl="4">
              <a:lnSpc>
                <a:spcPct val="90000"/>
              </a:lnSpc>
            </a:pPr>
            <a:r>
              <a:rPr lang="en-US" altLang="zh-CN" sz="2000"/>
              <a:t> state: pointers to beginning of sorted relations</a:t>
            </a:r>
          </a:p>
          <a:p>
            <a:pPr lvl="2">
              <a:lnSpc>
                <a:spcPct val="90000"/>
              </a:lnSpc>
            </a:pPr>
            <a:r>
              <a:rPr lang="en-US" altLang="zh-CN" sz="2000"/>
              <a:t> </a:t>
            </a:r>
            <a:r>
              <a:rPr lang="en-US" altLang="zh-CN" sz="2000" b="1"/>
              <a:t>next()</a:t>
            </a:r>
          </a:p>
          <a:p>
            <a:pPr lvl="3">
              <a:lnSpc>
                <a:spcPct val="90000"/>
              </a:lnSpc>
            </a:pPr>
            <a:r>
              <a:rPr lang="en-US" altLang="zh-CN" sz="2000"/>
              <a:t>E.g. for file scan: Output next tuple, and advance and store file pointer</a:t>
            </a:r>
          </a:p>
          <a:p>
            <a:pPr lvl="3">
              <a:lnSpc>
                <a:spcPct val="90000"/>
              </a:lnSpc>
            </a:pPr>
            <a:r>
              <a:rPr lang="en-US" altLang="zh-CN" sz="2000"/>
              <a:t>E.g. for merge join:  continue with merge from earlier state till </a:t>
            </a:r>
            <a:br>
              <a:rPr lang="en-US" altLang="zh-CN" sz="2000"/>
            </a:br>
            <a:r>
              <a:rPr lang="en-US" altLang="zh-CN" sz="2000"/>
              <a:t>next output tuple is found.  Save pointers as iterator state.</a:t>
            </a:r>
          </a:p>
          <a:p>
            <a:pPr lvl="2">
              <a:lnSpc>
                <a:spcPct val="90000"/>
              </a:lnSpc>
            </a:pPr>
            <a:r>
              <a:rPr lang="en-US" altLang="zh-CN" sz="2000" b="1"/>
              <a:t>close()</a:t>
            </a:r>
          </a:p>
          <a:p>
            <a:pPr>
              <a:lnSpc>
                <a:spcPct val="90000"/>
              </a:lnSpc>
            </a:pPr>
            <a:endParaRPr lang="en-US" altLang="zh-CN"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a:extLst>
              <a:ext uri="{FF2B5EF4-FFF2-40B4-BE49-F238E27FC236}">
                <a16:creationId xmlns:a16="http://schemas.microsoft.com/office/drawing/2014/main" id="{AD52A873-B03B-4E0A-8794-69F93B419984}"/>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Evaluation Algorithms for Pipelining</a:t>
            </a:r>
          </a:p>
        </p:txBody>
      </p:sp>
      <p:sp>
        <p:nvSpPr>
          <p:cNvPr id="100355" name="Rectangle 3">
            <a:extLst>
              <a:ext uri="{FF2B5EF4-FFF2-40B4-BE49-F238E27FC236}">
                <a16:creationId xmlns:a16="http://schemas.microsoft.com/office/drawing/2014/main" id="{CF013A0A-98CA-4446-A3D4-902FD22F6ED4}"/>
              </a:ext>
            </a:extLst>
          </p:cNvPr>
          <p:cNvSpPr>
            <a:spLocks noGrp="1" noChangeArrowheads="1"/>
          </p:cNvSpPr>
          <p:nvPr>
            <p:ph type="body" idx="1"/>
          </p:nvPr>
        </p:nvSpPr>
        <p:spPr>
          <a:xfrm>
            <a:off x="842963" y="1165225"/>
            <a:ext cx="8023225" cy="5197475"/>
          </a:xfrm>
        </p:spPr>
        <p:txBody>
          <a:bodyPr/>
          <a:lstStyle/>
          <a:p>
            <a:r>
              <a:rPr lang="en-US" altLang="zh-CN" sz="2000"/>
              <a:t>Some algorithms are not able to output results even as they get input tuples</a:t>
            </a:r>
          </a:p>
          <a:p>
            <a:pPr lvl="1"/>
            <a:r>
              <a:rPr lang="en-US" altLang="zh-CN"/>
              <a:t>E.g. merge join, or hash join</a:t>
            </a:r>
          </a:p>
          <a:p>
            <a:pPr lvl="1"/>
            <a:r>
              <a:rPr lang="en-US" altLang="zh-CN"/>
              <a:t>intermediate results written to disk and then read back</a:t>
            </a:r>
          </a:p>
          <a:p>
            <a:r>
              <a:rPr lang="en-US" altLang="zh-CN" sz="2000"/>
              <a:t>Algorithm variants to generate (at least some) results on the fly, as input tuples are read in</a:t>
            </a:r>
          </a:p>
          <a:p>
            <a:pPr lvl="1"/>
            <a:r>
              <a:rPr lang="en-US" altLang="zh-CN"/>
              <a:t>E.g. hybrid hash join generates output tuples even as probe relation tuples in the in-memory partition (partition 0) are read in</a:t>
            </a:r>
          </a:p>
          <a:p>
            <a:pPr lvl="1"/>
            <a:r>
              <a:rPr lang="en-US" altLang="zh-CN" b="1">
                <a:solidFill>
                  <a:srgbClr val="3366CC"/>
                </a:solidFill>
              </a:rPr>
              <a:t>Double-pipelined join technique</a:t>
            </a:r>
            <a:r>
              <a:rPr lang="en-US" altLang="zh-CN"/>
              <a:t>: Hybrid hash join, modified to buffer partition 0 tuples of both relations in-memory, reading them as they become available, and output results of any matches between partition 0 tuples</a:t>
            </a:r>
          </a:p>
          <a:p>
            <a:pPr lvl="2"/>
            <a:r>
              <a:rPr lang="en-US" altLang="zh-CN"/>
              <a:t>When a new r</a:t>
            </a:r>
            <a:r>
              <a:rPr lang="en-US" altLang="zh-CN" sz="2400" baseline="-25000"/>
              <a:t>0</a:t>
            </a:r>
            <a:r>
              <a:rPr lang="en-US" altLang="zh-CN"/>
              <a:t> tuple is found, match it with existing s</a:t>
            </a:r>
            <a:r>
              <a:rPr lang="en-US" altLang="zh-CN" sz="2400" baseline="-25000"/>
              <a:t>0</a:t>
            </a:r>
            <a:r>
              <a:rPr lang="en-US" altLang="zh-CN"/>
              <a:t> tuples, output matches, and save it in r</a:t>
            </a:r>
            <a:r>
              <a:rPr lang="en-US" altLang="zh-CN" sz="2400" baseline="-25000"/>
              <a:t>0</a:t>
            </a:r>
            <a:endParaRPr lang="en-US" altLang="zh-CN"/>
          </a:p>
          <a:p>
            <a:pPr lvl="2"/>
            <a:r>
              <a:rPr lang="en-US" altLang="zh-CN"/>
              <a:t>Symmetrically for s</a:t>
            </a:r>
            <a:r>
              <a:rPr lang="en-US" altLang="zh-CN" sz="2400" baseline="-25000"/>
              <a:t>0</a:t>
            </a:r>
            <a:r>
              <a:rPr lang="en-US" altLang="zh-CN"/>
              <a:t> tuples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4AC47B9D-3FC2-4E97-97D2-465AFE42A91F}"/>
              </a:ext>
            </a:extLst>
          </p:cNvPr>
          <p:cNvSpPr>
            <a:spLocks noGrp="1" noChangeArrowheads="1"/>
          </p:cNvSpPr>
          <p:nvPr>
            <p:ph type="title"/>
          </p:nvPr>
        </p:nvSpPr>
        <p:spPr>
          <a:xfrm>
            <a:off x="885825" y="301625"/>
            <a:ext cx="8077200" cy="609600"/>
          </a:xfrm>
        </p:spPr>
        <p:txBody>
          <a:bodyPr/>
          <a:lstStyle/>
          <a:p>
            <a:pPr>
              <a:defRPr/>
            </a:pPr>
            <a:r>
              <a:rPr lang="en-US" altLang="zh-CN" dirty="0">
                <a:effectLst>
                  <a:outerShdw blurRad="38100" dist="38100" dir="2700000" algn="tl">
                    <a:srgbClr val="C0C0C0"/>
                  </a:outerShdw>
                </a:effectLst>
                <a:ea typeface="ＭＳ Ｐゴシック" pitchFamily="34" charset="-128"/>
              </a:rPr>
              <a:t>Basic Steps in Query Processing : </a:t>
            </a:r>
            <a:br>
              <a:rPr lang="en-US" altLang="zh-CN" dirty="0">
                <a:effectLst>
                  <a:outerShdw blurRad="38100" dist="38100" dir="2700000" algn="tl">
                    <a:srgbClr val="C0C0C0"/>
                  </a:outerShdw>
                </a:effectLst>
                <a:ea typeface="ＭＳ Ｐゴシック" pitchFamily="34" charset="-128"/>
              </a:rPr>
            </a:br>
            <a:r>
              <a:rPr lang="zh-CN" altLang="en-US" dirty="0">
                <a:effectLst>
                  <a:outerShdw blurRad="38100" dist="38100" dir="2700000" algn="tl">
                    <a:srgbClr val="C0C0C0"/>
                  </a:outerShdw>
                </a:effectLst>
                <a:ea typeface="ＭＳ Ｐゴシック" pitchFamily="34" charset="-128"/>
              </a:rPr>
              <a:t>优化</a:t>
            </a:r>
            <a:r>
              <a:rPr lang="en-US" altLang="zh-CN" dirty="0">
                <a:effectLst>
                  <a:outerShdw blurRad="38100" dist="38100" dir="2700000" algn="tl">
                    <a:srgbClr val="C0C0C0"/>
                  </a:outerShdw>
                </a:effectLst>
                <a:ea typeface="ＭＳ Ｐゴシック" pitchFamily="34" charset="-128"/>
              </a:rPr>
              <a:t>(Optimization)</a:t>
            </a:r>
          </a:p>
        </p:txBody>
      </p:sp>
      <p:sp>
        <p:nvSpPr>
          <p:cNvPr id="13315" name="Rectangle 3">
            <a:extLst>
              <a:ext uri="{FF2B5EF4-FFF2-40B4-BE49-F238E27FC236}">
                <a16:creationId xmlns:a16="http://schemas.microsoft.com/office/drawing/2014/main" id="{E9F8B7CE-84B9-4763-86E9-822382312E3E}"/>
              </a:ext>
            </a:extLst>
          </p:cNvPr>
          <p:cNvSpPr>
            <a:spLocks noGrp="1" noChangeArrowheads="1"/>
          </p:cNvSpPr>
          <p:nvPr>
            <p:ph type="body" idx="1"/>
          </p:nvPr>
        </p:nvSpPr>
        <p:spPr>
          <a:xfrm>
            <a:off x="660400" y="1149350"/>
            <a:ext cx="8217786" cy="5180013"/>
          </a:xfrm>
        </p:spPr>
        <p:txBody>
          <a:bodyPr/>
          <a:lstStyle/>
          <a:p>
            <a:pPr>
              <a:lnSpc>
                <a:spcPct val="130000"/>
              </a:lnSpc>
              <a:buFont typeface="Wingdings" panose="05000000000000000000" pitchFamily="2" charset="2"/>
              <a:buChar char="l"/>
            </a:pPr>
            <a:r>
              <a:rPr lang="zh-CN" altLang="en-US" sz="2000" dirty="0"/>
              <a:t>一个关系代数表达式</a:t>
            </a:r>
            <a:r>
              <a:rPr lang="en-US" altLang="zh-CN" sz="2000" dirty="0">
                <a:solidFill>
                  <a:srgbClr val="C00000"/>
                </a:solidFill>
              </a:rPr>
              <a:t>relational algebra expression </a:t>
            </a:r>
            <a:r>
              <a:rPr lang="zh-CN" altLang="en-US" sz="2000" dirty="0"/>
              <a:t>可以有多种等价的表达</a:t>
            </a:r>
            <a:endParaRPr lang="en-US" altLang="zh-CN" sz="2000" dirty="0"/>
          </a:p>
          <a:p>
            <a:pPr lvl="1">
              <a:lnSpc>
                <a:spcPct val="130000"/>
              </a:lnSpc>
              <a:buFont typeface="Wingdings" panose="05000000000000000000" pitchFamily="2" charset="2"/>
              <a:buChar char="l"/>
            </a:pPr>
            <a:r>
              <a:rPr lang="zh-CN" altLang="en-US" sz="2000" dirty="0"/>
              <a:t>例</a:t>
            </a:r>
            <a:r>
              <a:rPr lang="en-US" altLang="zh-CN" sz="2000" dirty="0"/>
              <a:t>, </a:t>
            </a:r>
            <a:r>
              <a:rPr lang="en-US" altLang="zh-CN" sz="2400" dirty="0">
                <a:solidFill>
                  <a:srgbClr val="C00000"/>
                </a:solidFill>
                <a:sym typeface="Symbol" panose="05050102010706020507" pitchFamily="18" charset="2"/>
              </a:rPr>
              <a:t></a:t>
            </a:r>
            <a:r>
              <a:rPr lang="en-US" altLang="zh-CN" sz="2400" i="1" baseline="-25000" dirty="0">
                <a:solidFill>
                  <a:srgbClr val="C00000"/>
                </a:solidFill>
                <a:sym typeface="Symbol" panose="05050102010706020507" pitchFamily="18" charset="2"/>
              </a:rPr>
              <a:t>salary</a:t>
            </a:r>
            <a:r>
              <a:rPr lang="en-US" altLang="zh-CN" sz="2400" baseline="-25000" dirty="0">
                <a:solidFill>
                  <a:srgbClr val="C00000"/>
                </a:solidFill>
                <a:sym typeface="Symbol" panose="05050102010706020507" pitchFamily="18" charset="2"/>
              </a:rPr>
              <a:t>75000</a:t>
            </a:r>
            <a:r>
              <a:rPr lang="en-US" altLang="zh-CN" sz="2000" dirty="0">
                <a:solidFill>
                  <a:srgbClr val="C00000"/>
                </a:solidFill>
                <a:sym typeface="Symbol" panose="05050102010706020507" pitchFamily="18" charset="2"/>
              </a:rPr>
              <a:t>(</a:t>
            </a:r>
            <a:r>
              <a:rPr lang="en-US" altLang="zh-CN" dirty="0">
                <a:solidFill>
                  <a:srgbClr val="C00000"/>
                </a:solidFill>
                <a:sym typeface="Symbol" panose="05050102010706020507" pitchFamily="18" charset="2"/>
              </a:rPr>
              <a:t></a:t>
            </a:r>
            <a:r>
              <a:rPr lang="en-US" altLang="zh-CN" sz="2000" i="1" baseline="-25000" dirty="0">
                <a:solidFill>
                  <a:srgbClr val="C00000"/>
                </a:solidFill>
                <a:sym typeface="Symbol" panose="05050102010706020507" pitchFamily="18" charset="2"/>
              </a:rPr>
              <a:t>salary</a:t>
            </a:r>
            <a:r>
              <a:rPr lang="en-US" altLang="zh-CN" sz="2000" dirty="0">
                <a:solidFill>
                  <a:srgbClr val="C00000"/>
                </a:solidFill>
                <a:sym typeface="Symbol" panose="05050102010706020507" pitchFamily="18" charset="2"/>
              </a:rPr>
              <a:t>(</a:t>
            </a:r>
            <a:r>
              <a:rPr lang="en-US" altLang="zh-CN" sz="2000" i="1" dirty="0">
                <a:solidFill>
                  <a:srgbClr val="C00000"/>
                </a:solidFill>
                <a:sym typeface="Symbol" panose="05050102010706020507" pitchFamily="18" charset="2"/>
              </a:rPr>
              <a:t>instructor)) </a:t>
            </a:r>
            <a:r>
              <a:rPr lang="en-US" altLang="zh-CN" sz="2000" dirty="0">
                <a:sym typeface="Symbol" panose="05050102010706020507" pitchFamily="18" charset="2"/>
              </a:rPr>
              <a:t>is equivalent to </a:t>
            </a:r>
            <a:br>
              <a:rPr lang="en-US" altLang="zh-CN" sz="2000" dirty="0">
                <a:sym typeface="Symbol" panose="05050102010706020507" pitchFamily="18" charset="2"/>
              </a:rPr>
            </a:br>
            <a:r>
              <a:rPr lang="en-US" altLang="zh-CN" sz="2000" dirty="0">
                <a:sym typeface="Symbol" panose="05050102010706020507" pitchFamily="18" charset="2"/>
              </a:rPr>
              <a:t>         </a:t>
            </a:r>
            <a:r>
              <a:rPr lang="en-US" altLang="zh-CN" dirty="0">
                <a:solidFill>
                  <a:srgbClr val="C00000"/>
                </a:solidFill>
                <a:sym typeface="Symbol" panose="05050102010706020507" pitchFamily="18" charset="2"/>
              </a:rPr>
              <a:t></a:t>
            </a:r>
            <a:r>
              <a:rPr lang="en-US" altLang="zh-CN" sz="2400" i="1" baseline="-25000" dirty="0">
                <a:solidFill>
                  <a:srgbClr val="C00000"/>
                </a:solidFill>
                <a:sym typeface="Symbol" panose="05050102010706020507" pitchFamily="18" charset="2"/>
              </a:rPr>
              <a:t>salary</a:t>
            </a:r>
            <a:r>
              <a:rPr lang="en-US" altLang="zh-CN" sz="2000" dirty="0">
                <a:solidFill>
                  <a:srgbClr val="C00000"/>
                </a:solidFill>
                <a:sym typeface="Symbol" panose="05050102010706020507" pitchFamily="18" charset="2"/>
              </a:rPr>
              <a:t>(</a:t>
            </a:r>
            <a:r>
              <a:rPr lang="en-US" altLang="zh-CN" sz="2400" dirty="0">
                <a:solidFill>
                  <a:srgbClr val="C00000"/>
                </a:solidFill>
                <a:sym typeface="Symbol" panose="05050102010706020507" pitchFamily="18" charset="2"/>
              </a:rPr>
              <a:t></a:t>
            </a:r>
            <a:r>
              <a:rPr lang="en-US" altLang="zh-CN" sz="2400" i="1" baseline="-25000" dirty="0">
                <a:solidFill>
                  <a:srgbClr val="C00000"/>
                </a:solidFill>
                <a:sym typeface="Symbol" panose="05050102010706020507" pitchFamily="18" charset="2"/>
              </a:rPr>
              <a:t>salary</a:t>
            </a:r>
            <a:r>
              <a:rPr lang="en-US" altLang="zh-CN" sz="2400" baseline="-25000" dirty="0">
                <a:solidFill>
                  <a:srgbClr val="C00000"/>
                </a:solidFill>
                <a:sym typeface="Symbol" panose="05050102010706020507" pitchFamily="18" charset="2"/>
              </a:rPr>
              <a:t>75000</a:t>
            </a:r>
            <a:r>
              <a:rPr lang="en-US" altLang="zh-CN" sz="2000" dirty="0">
                <a:solidFill>
                  <a:srgbClr val="C00000"/>
                </a:solidFill>
                <a:sym typeface="Symbol" panose="05050102010706020507" pitchFamily="18" charset="2"/>
              </a:rPr>
              <a:t>(</a:t>
            </a:r>
            <a:r>
              <a:rPr lang="en-US" altLang="zh-CN" sz="2000" i="1" dirty="0">
                <a:solidFill>
                  <a:srgbClr val="C00000"/>
                </a:solidFill>
                <a:sym typeface="Symbol" panose="05050102010706020507" pitchFamily="18" charset="2"/>
              </a:rPr>
              <a:t>instructor))</a:t>
            </a:r>
          </a:p>
          <a:p>
            <a:pPr>
              <a:lnSpc>
                <a:spcPct val="130000"/>
              </a:lnSpc>
              <a:buFont typeface="Wingdings" panose="05000000000000000000" pitchFamily="2" charset="2"/>
              <a:buChar char="l"/>
            </a:pPr>
            <a:r>
              <a:rPr lang="en-US" altLang="zh-CN" sz="2000" dirty="0">
                <a:sym typeface="Symbol" panose="05050102010706020507" pitchFamily="18" charset="2"/>
              </a:rPr>
              <a:t>Each relational algebra operation can be </a:t>
            </a:r>
            <a:r>
              <a:rPr lang="en-US" altLang="zh-CN" sz="2000" dirty="0">
                <a:solidFill>
                  <a:srgbClr val="C00000"/>
                </a:solidFill>
                <a:sym typeface="Symbol" panose="05050102010706020507" pitchFamily="18" charset="2"/>
              </a:rPr>
              <a:t>evaluated</a:t>
            </a:r>
            <a:r>
              <a:rPr lang="en-US" altLang="zh-CN" sz="2000" dirty="0">
                <a:sym typeface="Symbol" panose="05050102010706020507" pitchFamily="18" charset="2"/>
              </a:rPr>
              <a:t> using one of several different algorithms</a:t>
            </a:r>
          </a:p>
          <a:p>
            <a:pPr lvl="1">
              <a:lnSpc>
                <a:spcPct val="130000"/>
              </a:lnSpc>
              <a:buFont typeface="Wingdings" panose="05000000000000000000" pitchFamily="2" charset="2"/>
              <a:buChar char="l"/>
            </a:pPr>
            <a:r>
              <a:rPr lang="zh-CN" altLang="en-US" sz="2000" dirty="0">
                <a:sym typeface="Symbol" panose="05050102010706020507" pitchFamily="18" charset="2"/>
              </a:rPr>
              <a:t>相应的</a:t>
            </a:r>
            <a:r>
              <a:rPr lang="en-US" altLang="zh-CN" sz="2000" dirty="0">
                <a:sym typeface="Symbol" panose="05050102010706020507" pitchFamily="18" charset="2"/>
              </a:rPr>
              <a:t>, </a:t>
            </a:r>
            <a:r>
              <a:rPr lang="zh-CN" altLang="en-US" sz="2000" dirty="0">
                <a:sym typeface="Symbol" panose="05050102010706020507" pitchFamily="18" charset="2"/>
              </a:rPr>
              <a:t>一个关系集合表达式可以用多种形式执行。</a:t>
            </a:r>
            <a:endParaRPr lang="en-US" altLang="zh-CN" sz="2000" dirty="0">
              <a:sym typeface="Symbol" panose="05050102010706020507" pitchFamily="18" charset="2"/>
            </a:endParaRPr>
          </a:p>
          <a:p>
            <a:pPr>
              <a:lnSpc>
                <a:spcPct val="130000"/>
              </a:lnSpc>
              <a:buFont typeface="Wingdings" panose="05000000000000000000" pitchFamily="2" charset="2"/>
              <a:buChar char="l"/>
            </a:pPr>
            <a:r>
              <a:rPr lang="zh-CN" altLang="en-US" sz="2000" dirty="0">
                <a:solidFill>
                  <a:srgbClr val="C00000"/>
                </a:solidFill>
                <a:sym typeface="Symbol" panose="05050102010706020507" pitchFamily="18" charset="2"/>
              </a:rPr>
              <a:t>注解</a:t>
            </a:r>
            <a:r>
              <a:rPr lang="zh-CN" altLang="en-US" sz="2000" dirty="0">
                <a:sym typeface="Symbol" panose="05050102010706020507" pitchFamily="18" charset="2"/>
              </a:rPr>
              <a:t>了具体执行细节的执行策略称作</a:t>
            </a:r>
            <a:r>
              <a:rPr lang="en-US" altLang="zh-CN" sz="2000" b="1" dirty="0">
                <a:solidFill>
                  <a:srgbClr val="3366CC"/>
                </a:solidFill>
                <a:sym typeface="Symbol" panose="05050102010706020507" pitchFamily="18" charset="2"/>
              </a:rPr>
              <a:t>evaluation-plan</a:t>
            </a:r>
            <a:r>
              <a:rPr lang="zh-CN" altLang="en-US" sz="2000" b="1" dirty="0">
                <a:solidFill>
                  <a:srgbClr val="3366CC"/>
                </a:solidFill>
                <a:sym typeface="Symbol" panose="05050102010706020507" pitchFamily="18" charset="2"/>
              </a:rPr>
              <a:t>执行计划</a:t>
            </a:r>
            <a:r>
              <a:rPr lang="en-US" altLang="zh-CN" sz="2000" dirty="0">
                <a:sym typeface="Symbol" panose="05050102010706020507" pitchFamily="18" charset="2"/>
              </a:rPr>
              <a:t>.</a:t>
            </a:r>
          </a:p>
          <a:p>
            <a:pPr lvl="1">
              <a:lnSpc>
                <a:spcPct val="130000"/>
              </a:lnSpc>
              <a:buFont typeface="Wingdings" panose="05000000000000000000" pitchFamily="2" charset="2"/>
              <a:buChar char="l"/>
            </a:pPr>
            <a:r>
              <a:rPr lang="zh-CN" altLang="en-US" sz="2000" dirty="0">
                <a:sym typeface="Symbol" panose="05050102010706020507" pitchFamily="18" charset="2"/>
              </a:rPr>
              <a:t>例</a:t>
            </a:r>
            <a:r>
              <a:rPr lang="en-US" altLang="zh-CN" sz="2000" dirty="0">
                <a:sym typeface="Symbol" panose="05050102010706020507" pitchFamily="18" charset="2"/>
              </a:rPr>
              <a:t>, </a:t>
            </a:r>
            <a:r>
              <a:rPr lang="zh-CN" altLang="en-US" sz="2000" dirty="0">
                <a:sym typeface="Symbol" panose="05050102010706020507" pitchFamily="18" charset="2"/>
              </a:rPr>
              <a:t>可以使用一个</a:t>
            </a:r>
            <a:r>
              <a:rPr lang="en-US" altLang="zh-CN" sz="2000" dirty="0">
                <a:solidFill>
                  <a:srgbClr val="7030A0"/>
                </a:solidFill>
                <a:sym typeface="Symbol" panose="05050102010706020507" pitchFamily="18" charset="2"/>
              </a:rPr>
              <a:t> index on </a:t>
            </a:r>
            <a:r>
              <a:rPr lang="en-US" altLang="zh-CN" sz="2000" i="1" dirty="0">
                <a:solidFill>
                  <a:srgbClr val="7030A0"/>
                </a:solidFill>
                <a:sym typeface="Symbol" panose="05050102010706020507" pitchFamily="18" charset="2"/>
              </a:rPr>
              <a:t>salary</a:t>
            </a:r>
            <a:r>
              <a:rPr lang="en-US" altLang="zh-CN" sz="2000" dirty="0">
                <a:solidFill>
                  <a:srgbClr val="7030A0"/>
                </a:solidFill>
                <a:sym typeface="Symbol" panose="05050102010706020507" pitchFamily="18" charset="2"/>
              </a:rPr>
              <a:t> </a:t>
            </a:r>
            <a:r>
              <a:rPr lang="zh-CN" altLang="en-US" sz="2000" dirty="0">
                <a:solidFill>
                  <a:srgbClr val="3366CC"/>
                </a:solidFill>
                <a:sym typeface="Symbol" panose="05050102010706020507" pitchFamily="18" charset="2"/>
              </a:rPr>
              <a:t>来找到</a:t>
            </a:r>
            <a:r>
              <a:rPr lang="en-US" altLang="zh-CN" sz="2000" dirty="0">
                <a:solidFill>
                  <a:srgbClr val="3366CC"/>
                </a:solidFill>
                <a:sym typeface="Symbol" panose="05050102010706020507" pitchFamily="18" charset="2"/>
              </a:rPr>
              <a:t> salary &lt; 75000</a:t>
            </a:r>
            <a:r>
              <a:rPr lang="zh-CN" altLang="en-US" sz="2000" dirty="0">
                <a:solidFill>
                  <a:srgbClr val="3366CC"/>
                </a:solidFill>
                <a:sym typeface="Symbol" panose="05050102010706020507" pitchFamily="18" charset="2"/>
              </a:rPr>
              <a:t>的教工</a:t>
            </a:r>
            <a:endParaRPr lang="en-US" altLang="zh-CN" sz="2000" dirty="0">
              <a:solidFill>
                <a:srgbClr val="3366CC"/>
              </a:solidFill>
              <a:sym typeface="Symbol" panose="05050102010706020507" pitchFamily="18" charset="2"/>
            </a:endParaRPr>
          </a:p>
          <a:p>
            <a:pPr lvl="1">
              <a:lnSpc>
                <a:spcPct val="130000"/>
              </a:lnSpc>
              <a:buFont typeface="Wingdings" panose="05000000000000000000" pitchFamily="2" charset="2"/>
              <a:buChar char="l"/>
            </a:pPr>
            <a:r>
              <a:rPr lang="zh-CN" altLang="en-US" sz="2000" dirty="0">
                <a:sym typeface="Symbol" panose="05050102010706020507" pitchFamily="18" charset="2"/>
              </a:rPr>
              <a:t>或</a:t>
            </a:r>
            <a:r>
              <a:rPr lang="zh-CN" altLang="en-US" sz="2000" dirty="0">
                <a:solidFill>
                  <a:srgbClr val="3366CC"/>
                </a:solidFill>
                <a:sym typeface="Symbol" panose="05050102010706020507" pitchFamily="18" charset="2"/>
              </a:rPr>
              <a:t>可以执行</a:t>
            </a:r>
            <a:r>
              <a:rPr lang="en-US" altLang="zh-CN" sz="2000" dirty="0">
                <a:solidFill>
                  <a:srgbClr val="7030A0"/>
                </a:solidFill>
                <a:sym typeface="Symbol" panose="05050102010706020507" pitchFamily="18" charset="2"/>
              </a:rPr>
              <a:t>complete relation scan , </a:t>
            </a:r>
            <a:r>
              <a:rPr lang="zh-CN" altLang="en-US" sz="2000" dirty="0">
                <a:solidFill>
                  <a:srgbClr val="3366CC"/>
                </a:solidFill>
                <a:sym typeface="Symbol" panose="05050102010706020507" pitchFamily="18" charset="2"/>
              </a:rPr>
              <a:t>丢弃掉</a:t>
            </a:r>
            <a:r>
              <a:rPr lang="en-US" altLang="zh-CN" sz="2000" dirty="0">
                <a:solidFill>
                  <a:srgbClr val="3366CC"/>
                </a:solidFill>
                <a:sym typeface="Symbol" panose="05050102010706020507" pitchFamily="18" charset="2"/>
              </a:rPr>
              <a:t> salary  75000</a:t>
            </a:r>
            <a:r>
              <a:rPr lang="zh-CN" altLang="en-US" sz="2000" dirty="0">
                <a:solidFill>
                  <a:srgbClr val="3366CC"/>
                </a:solidFill>
                <a:sym typeface="Symbol" panose="05050102010706020507" pitchFamily="18" charset="2"/>
              </a:rPr>
              <a:t>的教工</a:t>
            </a:r>
            <a:endParaRPr lang="en-US" altLang="zh-CN" sz="2000" dirty="0">
              <a:solidFill>
                <a:srgbClr val="3366CC"/>
              </a:solidFill>
              <a:sym typeface="Symbol" panose="05050102010706020507" pitchFamily="18" charset="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D56D604-727E-402B-A214-B57BBBF20C59}"/>
              </a:ext>
            </a:extLst>
          </p:cNvPr>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ea typeface="ＭＳ Ｐゴシック" pitchFamily="34" charset="-128"/>
              </a:rPr>
              <a:t>  11.5</a:t>
            </a:r>
            <a:r>
              <a:rPr lang="zh-CN" altLang="en-US" dirty="0">
                <a:effectLst>
                  <a:outerShdw blurRad="38100" dist="38100" dir="2700000" algn="tl">
                    <a:srgbClr val="C0C0C0"/>
                  </a:outerShdw>
                </a:effectLst>
                <a:ea typeface="ＭＳ Ｐゴシック" pitchFamily="34" charset="-128"/>
              </a:rPr>
              <a:t> 查询优化 </a:t>
            </a:r>
            <a:r>
              <a:rPr lang="en-US" altLang="zh-CN" dirty="0">
                <a:effectLst>
                  <a:outerShdw blurRad="38100" dist="38100" dir="2700000" algn="tl">
                    <a:srgbClr val="C0C0C0"/>
                  </a:outerShdw>
                </a:effectLst>
                <a:ea typeface="ＭＳ Ｐゴシック" pitchFamily="34" charset="-128"/>
              </a:rPr>
              <a:t>Query Optimization</a:t>
            </a:r>
          </a:p>
        </p:txBody>
      </p:sp>
      <p:sp>
        <p:nvSpPr>
          <p:cNvPr id="106499" name="Rectangle 3">
            <a:extLst>
              <a:ext uri="{FF2B5EF4-FFF2-40B4-BE49-F238E27FC236}">
                <a16:creationId xmlns:a16="http://schemas.microsoft.com/office/drawing/2014/main" id="{ED674F44-845E-4C7D-8C37-0282B3D7E45F}"/>
              </a:ext>
            </a:extLst>
          </p:cNvPr>
          <p:cNvSpPr>
            <a:spLocks noGrp="1" noChangeArrowheads="1"/>
          </p:cNvSpPr>
          <p:nvPr>
            <p:ph type="body" idx="1"/>
          </p:nvPr>
        </p:nvSpPr>
        <p:spPr>
          <a:xfrm>
            <a:off x="814387" y="1093788"/>
            <a:ext cx="7861779" cy="4138612"/>
          </a:xfrm>
        </p:spPr>
        <p:txBody>
          <a:bodyPr/>
          <a:lstStyle/>
          <a:p>
            <a:pPr>
              <a:lnSpc>
                <a:spcPct val="150000"/>
              </a:lnSpc>
              <a:buFont typeface="Wingdings" panose="05000000000000000000" pitchFamily="2" charset="2"/>
              <a:buChar char="l"/>
            </a:pPr>
            <a:r>
              <a:rPr lang="zh-CN" altLang="en-US" sz="2400" dirty="0"/>
              <a:t>查询优化概述</a:t>
            </a:r>
            <a:endParaRPr lang="en-US" altLang="zh-CN" sz="2400" dirty="0"/>
          </a:p>
          <a:p>
            <a:pPr>
              <a:lnSpc>
                <a:spcPct val="150000"/>
              </a:lnSpc>
              <a:buFont typeface="Wingdings" panose="05000000000000000000" pitchFamily="2" charset="2"/>
              <a:buChar char="l"/>
            </a:pPr>
            <a:r>
              <a:rPr lang="zh-CN" altLang="en-US" sz="2400" dirty="0"/>
              <a:t>关系表达式转换</a:t>
            </a:r>
            <a:endParaRPr lang="en-US" altLang="zh-CN" sz="2400" dirty="0"/>
          </a:p>
          <a:p>
            <a:pPr>
              <a:lnSpc>
                <a:spcPct val="150000"/>
              </a:lnSpc>
              <a:buFont typeface="Wingdings" panose="05000000000000000000" pitchFamily="2" charset="2"/>
              <a:buChar char="l"/>
            </a:pPr>
            <a:r>
              <a:rPr lang="zh-CN" altLang="en-US" sz="2400" dirty="0"/>
              <a:t>表达式结果集统计大小的估计</a:t>
            </a:r>
            <a:endParaRPr lang="en-US" altLang="zh-CN" sz="2400" dirty="0"/>
          </a:p>
          <a:p>
            <a:pPr>
              <a:lnSpc>
                <a:spcPct val="150000"/>
              </a:lnSpc>
              <a:buFont typeface="Wingdings" panose="05000000000000000000" pitchFamily="2" charset="2"/>
              <a:buChar char="l"/>
            </a:pPr>
            <a:r>
              <a:rPr lang="zh-CN" altLang="en-US" sz="2400" dirty="0"/>
              <a:t>执行计划选择</a:t>
            </a:r>
            <a:endParaRPr lang="en-US" altLang="zh-CN" sz="2400" dirty="0"/>
          </a:p>
          <a:p>
            <a:pPr marL="0" indent="0">
              <a:buNone/>
            </a:pPr>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6" name="Rectangle 6">
            <a:extLst>
              <a:ext uri="{FF2B5EF4-FFF2-40B4-BE49-F238E27FC236}">
                <a16:creationId xmlns:a16="http://schemas.microsoft.com/office/drawing/2014/main" id="{58041004-6661-45AB-836F-0ACD4CD6A471}"/>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Introduction</a:t>
            </a:r>
          </a:p>
        </p:txBody>
      </p:sp>
      <p:sp>
        <p:nvSpPr>
          <p:cNvPr id="108547" name="Rectangle 7">
            <a:extLst>
              <a:ext uri="{FF2B5EF4-FFF2-40B4-BE49-F238E27FC236}">
                <a16:creationId xmlns:a16="http://schemas.microsoft.com/office/drawing/2014/main" id="{3A4F4BC7-A1FB-472B-9732-FA7C27626B37}"/>
              </a:ext>
            </a:extLst>
          </p:cNvPr>
          <p:cNvSpPr>
            <a:spLocks noGrp="1" noChangeArrowheads="1"/>
          </p:cNvSpPr>
          <p:nvPr>
            <p:ph type="body" idx="1"/>
          </p:nvPr>
        </p:nvSpPr>
        <p:spPr>
          <a:xfrm>
            <a:off x="796925" y="978196"/>
            <a:ext cx="7857977" cy="4943180"/>
          </a:xfrm>
        </p:spPr>
        <p:txBody>
          <a:bodyPr/>
          <a:lstStyle/>
          <a:p>
            <a:pPr>
              <a:buFont typeface="Wingdings" panose="05000000000000000000" pitchFamily="2" charset="2"/>
              <a:buChar char="l"/>
            </a:pPr>
            <a:r>
              <a:rPr lang="en-US" altLang="zh-CN" sz="2000" dirty="0"/>
              <a:t>Alternative ways of evaluating a given query</a:t>
            </a:r>
          </a:p>
          <a:p>
            <a:pPr lvl="1">
              <a:buFont typeface="Wingdings" panose="05000000000000000000" pitchFamily="2" charset="2"/>
              <a:buChar char="l"/>
            </a:pPr>
            <a:r>
              <a:rPr lang="en-US" altLang="zh-CN" sz="2000" dirty="0"/>
              <a:t>Equivalent expressions</a:t>
            </a:r>
          </a:p>
          <a:p>
            <a:pPr lvl="1">
              <a:buFont typeface="Wingdings" panose="05000000000000000000" pitchFamily="2" charset="2"/>
              <a:buChar char="l"/>
            </a:pPr>
            <a:endParaRPr lang="en-US" altLang="zh-CN" sz="2000" dirty="0"/>
          </a:p>
          <a:p>
            <a:pPr lvl="1">
              <a:buFont typeface="Wingdings" panose="05000000000000000000" pitchFamily="2" charset="2"/>
              <a:buChar char="l"/>
            </a:pPr>
            <a:endParaRPr lang="en-US" altLang="zh-CN" sz="2000" dirty="0"/>
          </a:p>
          <a:p>
            <a:pPr lvl="1">
              <a:buFont typeface="Wingdings" panose="05000000000000000000" pitchFamily="2" charset="2"/>
              <a:buChar char="l"/>
            </a:pPr>
            <a:r>
              <a:rPr lang="en-US" altLang="zh-CN" sz="2000" dirty="0"/>
              <a:t>Different algorithms for each operation</a:t>
            </a:r>
          </a:p>
        </p:txBody>
      </p:sp>
      <p:pic>
        <p:nvPicPr>
          <p:cNvPr id="108548" name="Picture 12" descr="13">
            <a:extLst>
              <a:ext uri="{FF2B5EF4-FFF2-40B4-BE49-F238E27FC236}">
                <a16:creationId xmlns:a16="http://schemas.microsoft.com/office/drawing/2014/main" id="{97842DD1-4BB9-4DE4-96A3-28A119BEB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25" y="2994617"/>
            <a:ext cx="735012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1135765B-F1F8-4FF4-9EB4-5B0A5F05ADA3}"/>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17268" y="1723693"/>
            <a:ext cx="7787771" cy="477245"/>
          </a:xfrm>
          <a:prstGeom prst="rect">
            <a:avLst/>
          </a:prstGeom>
        </p:spPr>
      </p:pic>
      <p:pic>
        <p:nvPicPr>
          <p:cNvPr id="5" name="图片 4">
            <a:extLst>
              <a:ext uri="{FF2B5EF4-FFF2-40B4-BE49-F238E27FC236}">
                <a16:creationId xmlns:a16="http://schemas.microsoft.com/office/drawing/2014/main" id="{E755AB63-6EB4-43D8-9716-F9B5BC878D5D}"/>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Lst>
          </a:blip>
          <a:stretch>
            <a:fillRect/>
          </a:stretch>
        </p:blipFill>
        <p:spPr>
          <a:xfrm>
            <a:off x="1317268" y="2187461"/>
            <a:ext cx="7688947" cy="47724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ACB33A3E-6A1A-44B0-8BD7-6028D5DDBADC}"/>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Introduction (Cont.)</a:t>
            </a:r>
          </a:p>
        </p:txBody>
      </p:sp>
      <p:sp>
        <p:nvSpPr>
          <p:cNvPr id="110595" name="Rectangle 3">
            <a:extLst>
              <a:ext uri="{FF2B5EF4-FFF2-40B4-BE49-F238E27FC236}">
                <a16:creationId xmlns:a16="http://schemas.microsoft.com/office/drawing/2014/main" id="{EBDB2275-C3D8-4B8B-A07F-F8924E5FDDAB}"/>
              </a:ext>
            </a:extLst>
          </p:cNvPr>
          <p:cNvSpPr>
            <a:spLocks noGrp="1" noChangeArrowheads="1"/>
          </p:cNvSpPr>
          <p:nvPr>
            <p:ph type="body" idx="1"/>
          </p:nvPr>
        </p:nvSpPr>
        <p:spPr>
          <a:xfrm>
            <a:off x="457200" y="1120775"/>
            <a:ext cx="8255000" cy="1096963"/>
          </a:xfrm>
        </p:spPr>
        <p:txBody>
          <a:bodyPr/>
          <a:lstStyle/>
          <a:p>
            <a:pPr>
              <a:buFont typeface="Wingdings" panose="05000000000000000000" pitchFamily="2" charset="2"/>
              <a:buChar char="l"/>
            </a:pPr>
            <a:r>
              <a:rPr lang="zh-CN" altLang="en-US" sz="2000" dirty="0"/>
              <a:t>一个执行计划</a:t>
            </a:r>
            <a:r>
              <a:rPr lang="en-US" altLang="zh-CN" sz="2000" b="1" dirty="0">
                <a:solidFill>
                  <a:schemeClr val="tx2"/>
                </a:solidFill>
              </a:rPr>
              <a:t>evaluation plan</a:t>
            </a:r>
            <a:r>
              <a:rPr lang="zh-CN" altLang="en-US" sz="2000" dirty="0"/>
              <a:t>定义了每个运算使用的算法，以及运算之间的执行应该如何协调。</a:t>
            </a:r>
            <a:endParaRPr lang="en-US" altLang="zh-CN" sz="2000" dirty="0"/>
          </a:p>
        </p:txBody>
      </p:sp>
      <p:pic>
        <p:nvPicPr>
          <p:cNvPr id="110596" name="Picture 7" descr="13">
            <a:extLst>
              <a:ext uri="{FF2B5EF4-FFF2-40B4-BE49-F238E27FC236}">
                <a16:creationId xmlns:a16="http://schemas.microsoft.com/office/drawing/2014/main" id="{35684655-E69F-45BF-A192-1DA8ED46B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525" y="1979613"/>
            <a:ext cx="6105525"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27850D7B-6CF6-47D1-951D-2D2D967CC20B}"/>
              </a:ext>
            </a:extLst>
          </p:cNvPr>
          <p:cNvSpPr>
            <a:spLocks noGrp="1" noChangeArrowheads="1"/>
          </p:cNvSpPr>
          <p:nvPr>
            <p:ph type="title"/>
          </p:nvPr>
        </p:nvSpPr>
        <p:spPr>
          <a:xfrm>
            <a:off x="533400" y="209550"/>
            <a:ext cx="8248650" cy="457200"/>
          </a:xfrm>
        </p:spPr>
        <p:txBody>
          <a:bodyPr/>
          <a:lstStyle/>
          <a:p>
            <a:pPr>
              <a:defRPr/>
            </a:pPr>
            <a:r>
              <a:rPr lang="en-US" altLang="zh-CN">
                <a:effectLst>
                  <a:outerShdw blurRad="38100" dist="38100" dir="2700000" algn="tl">
                    <a:srgbClr val="C0C0C0"/>
                  </a:outerShdw>
                </a:effectLst>
                <a:ea typeface="ＭＳ Ｐゴシック" pitchFamily="34" charset="-128"/>
              </a:rPr>
              <a:t>Introduction (Cont.)</a:t>
            </a:r>
          </a:p>
        </p:txBody>
      </p:sp>
      <p:sp>
        <p:nvSpPr>
          <p:cNvPr id="112643" name="Rectangle 3">
            <a:extLst>
              <a:ext uri="{FF2B5EF4-FFF2-40B4-BE49-F238E27FC236}">
                <a16:creationId xmlns:a16="http://schemas.microsoft.com/office/drawing/2014/main" id="{3041038E-CB7A-44F5-8505-58AEA736E1EC}"/>
              </a:ext>
            </a:extLst>
          </p:cNvPr>
          <p:cNvSpPr>
            <a:spLocks noGrp="1" noChangeArrowheads="1"/>
          </p:cNvSpPr>
          <p:nvPr>
            <p:ph type="body" idx="1"/>
          </p:nvPr>
        </p:nvSpPr>
        <p:spPr>
          <a:xfrm>
            <a:off x="377825" y="1120775"/>
            <a:ext cx="8131175" cy="5189538"/>
          </a:xfrm>
        </p:spPr>
        <p:txBody>
          <a:bodyPr/>
          <a:lstStyle/>
          <a:p>
            <a:pPr>
              <a:lnSpc>
                <a:spcPct val="90000"/>
              </a:lnSpc>
              <a:buFont typeface="Wingdings" panose="05000000000000000000" pitchFamily="2" charset="2"/>
              <a:buChar char="l"/>
            </a:pPr>
            <a:r>
              <a:rPr lang="en-US" altLang="zh-CN" sz="2000" dirty="0"/>
              <a:t>Cost difference between evaluation plans for a query can be enormous</a:t>
            </a:r>
          </a:p>
          <a:p>
            <a:pPr marL="800100" lvl="1" indent="-342900">
              <a:lnSpc>
                <a:spcPct val="90000"/>
              </a:lnSpc>
            </a:pPr>
            <a:r>
              <a:rPr lang="en-US" altLang="zh-CN" sz="2000" dirty="0"/>
              <a:t>E.g. seconds vs. days in some cases</a:t>
            </a:r>
          </a:p>
          <a:p>
            <a:pPr>
              <a:lnSpc>
                <a:spcPct val="90000"/>
              </a:lnSpc>
              <a:buFont typeface="Wingdings" panose="05000000000000000000" pitchFamily="2" charset="2"/>
              <a:buChar char="l"/>
            </a:pPr>
            <a:r>
              <a:rPr lang="en-US" altLang="zh-CN" sz="2000" dirty="0"/>
              <a:t>Steps in </a:t>
            </a:r>
            <a:r>
              <a:rPr lang="en-US" altLang="zh-CN" sz="2000" b="1" dirty="0">
                <a:solidFill>
                  <a:srgbClr val="3366CC"/>
                </a:solidFill>
              </a:rPr>
              <a:t>cost-based query optimization</a:t>
            </a:r>
          </a:p>
          <a:p>
            <a:pPr marL="800100" lvl="1" indent="-342900">
              <a:lnSpc>
                <a:spcPct val="90000"/>
              </a:lnSpc>
              <a:buFont typeface="Monotype Sorts" charset="2"/>
              <a:buAutoNum type="arabicPeriod"/>
            </a:pPr>
            <a:r>
              <a:rPr lang="en-US" altLang="zh-CN" sz="2000" dirty="0"/>
              <a:t>Generate logically equivalent expressions using </a:t>
            </a:r>
            <a:r>
              <a:rPr lang="en-US" altLang="zh-CN" sz="2000" b="1" dirty="0">
                <a:solidFill>
                  <a:srgbClr val="3366CC"/>
                </a:solidFill>
              </a:rPr>
              <a:t>equivalence rules</a:t>
            </a:r>
            <a:endParaRPr lang="en-US" altLang="zh-CN" sz="2000" dirty="0">
              <a:solidFill>
                <a:srgbClr val="3366CC"/>
              </a:solidFill>
            </a:endParaRPr>
          </a:p>
          <a:p>
            <a:pPr marL="800100" lvl="1" indent="-342900">
              <a:lnSpc>
                <a:spcPct val="90000"/>
              </a:lnSpc>
              <a:buFont typeface="Monotype Sorts" charset="2"/>
              <a:buAutoNum type="arabicPeriod"/>
            </a:pPr>
            <a:r>
              <a:rPr lang="en-US" altLang="zh-CN" sz="2000" dirty="0"/>
              <a:t>Annotate resultant expressions to get alternative query plans</a:t>
            </a:r>
          </a:p>
          <a:p>
            <a:pPr marL="800100" lvl="1" indent="-342900">
              <a:lnSpc>
                <a:spcPct val="90000"/>
              </a:lnSpc>
              <a:buFont typeface="Monotype Sorts" charset="2"/>
              <a:buAutoNum type="arabicPeriod"/>
            </a:pPr>
            <a:r>
              <a:rPr lang="en-US" altLang="zh-CN" sz="2000" dirty="0"/>
              <a:t>Choose the cheapest plan based on </a:t>
            </a:r>
            <a:r>
              <a:rPr lang="en-US" altLang="zh-CN" sz="2000" b="1" dirty="0">
                <a:solidFill>
                  <a:srgbClr val="3366CC"/>
                </a:solidFill>
              </a:rPr>
              <a:t>estimated cost</a:t>
            </a:r>
            <a:endParaRPr lang="en-US" altLang="zh-CN" sz="2000" dirty="0">
              <a:solidFill>
                <a:srgbClr val="3366CC"/>
              </a:solidFill>
            </a:endParaRPr>
          </a:p>
          <a:p>
            <a:pPr>
              <a:lnSpc>
                <a:spcPct val="90000"/>
              </a:lnSpc>
              <a:buFont typeface="Wingdings" panose="05000000000000000000" pitchFamily="2" charset="2"/>
              <a:buChar char="l"/>
            </a:pPr>
            <a:r>
              <a:rPr lang="en-US" altLang="zh-CN" sz="2000" dirty="0"/>
              <a:t>Estimation of plan cost based on:</a:t>
            </a:r>
          </a:p>
          <a:p>
            <a:pPr lvl="1">
              <a:lnSpc>
                <a:spcPct val="90000"/>
              </a:lnSpc>
              <a:buFont typeface="Wingdings" panose="05000000000000000000" pitchFamily="2" charset="2"/>
              <a:buChar char="u"/>
            </a:pPr>
            <a:r>
              <a:rPr lang="en-US" altLang="zh-CN" sz="2000" dirty="0"/>
              <a:t>Statistical information about relations. Examples:</a:t>
            </a:r>
          </a:p>
          <a:p>
            <a:pPr marL="1200150" lvl="2" indent="-342900">
              <a:lnSpc>
                <a:spcPct val="90000"/>
              </a:lnSpc>
            </a:pPr>
            <a:r>
              <a:rPr lang="en-US" altLang="zh-CN" sz="2000" dirty="0"/>
              <a:t>number of tuples, number of distinct values for an attribute</a:t>
            </a:r>
          </a:p>
          <a:p>
            <a:pPr lvl="1">
              <a:lnSpc>
                <a:spcPct val="90000"/>
              </a:lnSpc>
              <a:buFont typeface="Wingdings" panose="05000000000000000000" pitchFamily="2" charset="2"/>
              <a:buChar char="u"/>
            </a:pPr>
            <a:r>
              <a:rPr lang="en-US" altLang="zh-CN" sz="2000" dirty="0"/>
              <a:t>Statistics estimation for intermediate results</a:t>
            </a:r>
          </a:p>
          <a:p>
            <a:pPr marL="1200150" lvl="2" indent="-342900">
              <a:lnSpc>
                <a:spcPct val="90000"/>
              </a:lnSpc>
            </a:pPr>
            <a:r>
              <a:rPr lang="en-US" altLang="zh-CN" sz="2000" dirty="0"/>
              <a:t>to compute cost of complex expressions</a:t>
            </a:r>
          </a:p>
          <a:p>
            <a:pPr lvl="1">
              <a:lnSpc>
                <a:spcPct val="90000"/>
              </a:lnSpc>
              <a:buFont typeface="Wingdings" panose="05000000000000000000" pitchFamily="2" charset="2"/>
              <a:buChar char="u"/>
            </a:pPr>
            <a:r>
              <a:rPr lang="en-US" altLang="zh-CN" sz="2000" dirty="0"/>
              <a:t>Cost formulae for algorithms, computed using statistics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27F5F59B-AC27-42C2-8F4E-2DC099D092ED}"/>
              </a:ext>
            </a:extLst>
          </p:cNvPr>
          <p:cNvSpPr>
            <a:spLocks noGrp="1" noChangeArrowheads="1"/>
          </p:cNvSpPr>
          <p:nvPr>
            <p:ph type="title"/>
          </p:nvPr>
        </p:nvSpPr>
        <p:spPr>
          <a:xfrm>
            <a:off x="481013" y="15875"/>
            <a:ext cx="9121775" cy="638175"/>
          </a:xfrm>
        </p:spPr>
        <p:txBody>
          <a:bodyPr/>
          <a:lstStyle/>
          <a:p>
            <a:pPr>
              <a:lnSpc>
                <a:spcPct val="150000"/>
              </a:lnSpc>
            </a:pPr>
            <a:r>
              <a:rPr lang="zh-CN" altLang="en-US" sz="3200" dirty="0">
                <a:latin typeface="黑体" panose="02010609060101010101" pitchFamily="49" charset="-122"/>
                <a:ea typeface="黑体" panose="02010609060101010101" pitchFamily="49" charset="-122"/>
              </a:rPr>
              <a:t>关系表达式转换</a:t>
            </a:r>
            <a:endParaRPr lang="en-US" altLang="zh-CN" sz="3200" dirty="0">
              <a:latin typeface="黑体" panose="02010609060101010101" pitchFamily="49" charset="-122"/>
              <a:ea typeface="黑体" panose="02010609060101010101" pitchFamily="49" charset="-122"/>
            </a:endParaRPr>
          </a:p>
        </p:txBody>
      </p:sp>
      <p:sp>
        <p:nvSpPr>
          <p:cNvPr id="116739" name="Rectangle 3">
            <a:extLst>
              <a:ext uri="{FF2B5EF4-FFF2-40B4-BE49-F238E27FC236}">
                <a16:creationId xmlns:a16="http://schemas.microsoft.com/office/drawing/2014/main" id="{F11E7507-3419-4610-915F-86F82B494991}"/>
              </a:ext>
            </a:extLst>
          </p:cNvPr>
          <p:cNvSpPr>
            <a:spLocks noGrp="1" noChangeArrowheads="1"/>
          </p:cNvSpPr>
          <p:nvPr>
            <p:ph type="body" idx="1"/>
          </p:nvPr>
        </p:nvSpPr>
        <p:spPr>
          <a:xfrm>
            <a:off x="814388" y="1093788"/>
            <a:ext cx="7767637" cy="4903787"/>
          </a:xfrm>
        </p:spPr>
        <p:txBody>
          <a:bodyPr/>
          <a:lstStyle/>
          <a:p>
            <a:pPr>
              <a:buFont typeface="Wingdings" panose="05000000000000000000" pitchFamily="2" charset="2"/>
              <a:buChar char="l"/>
            </a:pPr>
            <a:r>
              <a:rPr lang="en-US" altLang="zh-CN" sz="2000" dirty="0"/>
              <a:t>Two relational algebra expressions are said to be </a:t>
            </a:r>
            <a:r>
              <a:rPr lang="en-US" altLang="zh-CN" sz="2000" b="1" dirty="0">
                <a:solidFill>
                  <a:srgbClr val="3366CC"/>
                </a:solidFill>
              </a:rPr>
              <a:t>equivalent</a:t>
            </a:r>
            <a:r>
              <a:rPr lang="en-US" altLang="zh-CN" sz="2000" dirty="0"/>
              <a:t> if the two expressions generate the same set of tuples on every </a:t>
            </a:r>
            <a:r>
              <a:rPr lang="en-US" altLang="zh-CN" sz="2000" i="1" dirty="0"/>
              <a:t>legal</a:t>
            </a:r>
            <a:r>
              <a:rPr lang="en-US" altLang="zh-CN" sz="2000" dirty="0"/>
              <a:t> database instance</a:t>
            </a:r>
          </a:p>
          <a:p>
            <a:pPr lvl="1">
              <a:buFont typeface="Wingdings" panose="05000000000000000000" pitchFamily="2" charset="2"/>
              <a:buChar char="l"/>
            </a:pPr>
            <a:r>
              <a:rPr lang="en-US" altLang="zh-CN" sz="2000" dirty="0"/>
              <a:t>Note: order of tuples is irrelevant</a:t>
            </a:r>
          </a:p>
          <a:p>
            <a:pPr lvl="1">
              <a:buFont typeface="Wingdings" panose="05000000000000000000" pitchFamily="2" charset="2"/>
              <a:buChar char="l"/>
            </a:pPr>
            <a:r>
              <a:rPr lang="en-US" altLang="zh-CN" sz="2000" dirty="0"/>
              <a:t>we don</a:t>
            </a:r>
            <a:r>
              <a:rPr lang="ja-JP" altLang="en-US" sz="2000" dirty="0"/>
              <a:t>’</a:t>
            </a:r>
            <a:r>
              <a:rPr lang="en-US" altLang="ja-JP" sz="2000" dirty="0"/>
              <a:t>t care if they generate different results on databases that violate integrity constraints</a:t>
            </a:r>
          </a:p>
          <a:p>
            <a:pPr>
              <a:buFont typeface="Wingdings" panose="05000000000000000000" pitchFamily="2" charset="2"/>
              <a:buChar char="l"/>
            </a:pPr>
            <a:r>
              <a:rPr lang="en-US" altLang="zh-CN" sz="2000" dirty="0"/>
              <a:t>In SQL, inputs and outputs are multisets of tuples</a:t>
            </a:r>
          </a:p>
          <a:p>
            <a:pPr lvl="1">
              <a:buFont typeface="Wingdings" panose="05000000000000000000" pitchFamily="2" charset="2"/>
              <a:buChar char="l"/>
            </a:pPr>
            <a:r>
              <a:rPr lang="en-US" altLang="zh-CN" sz="2000" dirty="0"/>
              <a:t>Two expressions in the multiset version of the relational algebra are said to be equivalent if the two expressions generate the same multiset of tuples on every legal database instance. </a:t>
            </a:r>
          </a:p>
          <a:p>
            <a:pPr>
              <a:buFont typeface="Wingdings" panose="05000000000000000000" pitchFamily="2" charset="2"/>
              <a:buChar char="l"/>
            </a:pPr>
            <a:r>
              <a:rPr lang="en-US" altLang="zh-CN" sz="2000" dirty="0"/>
              <a:t>An </a:t>
            </a:r>
            <a:r>
              <a:rPr lang="en-US" altLang="zh-CN" sz="2000" b="1" dirty="0">
                <a:solidFill>
                  <a:srgbClr val="3366CC"/>
                </a:solidFill>
              </a:rPr>
              <a:t>equivalence rule</a:t>
            </a:r>
            <a:r>
              <a:rPr lang="en-US" altLang="zh-CN" sz="2000" dirty="0"/>
              <a:t> says that expressions of two forms are equivalent</a:t>
            </a:r>
          </a:p>
          <a:p>
            <a:pPr lvl="1">
              <a:buFont typeface="Wingdings" panose="05000000000000000000" pitchFamily="2" charset="2"/>
              <a:buChar char="l"/>
            </a:pPr>
            <a:r>
              <a:rPr lang="en-US" altLang="zh-CN" sz="2000" dirty="0"/>
              <a:t>Can replace expression of first form by second, or vice versa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4925CC4A-8F1A-4154-B1D4-F91E7EFE7D66}"/>
              </a:ext>
            </a:extLst>
          </p:cNvPr>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ＭＳ Ｐゴシック" pitchFamily="34" charset="-128"/>
              </a:rPr>
              <a:t>等价规则 </a:t>
            </a:r>
            <a:r>
              <a:rPr lang="en-US" altLang="zh-CN" dirty="0">
                <a:effectLst>
                  <a:outerShdw blurRad="38100" dist="38100" dir="2700000" algn="tl">
                    <a:srgbClr val="C0C0C0"/>
                  </a:outerShdw>
                </a:effectLst>
                <a:ea typeface="ＭＳ Ｐゴシック" pitchFamily="34" charset="-128"/>
              </a:rPr>
              <a:t>Equivalence Rules</a:t>
            </a:r>
          </a:p>
        </p:txBody>
      </p:sp>
      <p:sp>
        <p:nvSpPr>
          <p:cNvPr id="358403" name="Rectangle 3">
            <a:extLst>
              <a:ext uri="{FF2B5EF4-FFF2-40B4-BE49-F238E27FC236}">
                <a16:creationId xmlns:a16="http://schemas.microsoft.com/office/drawing/2014/main" id="{D5CEB858-6E87-4727-AD6D-FEF0AFECF8E8}"/>
              </a:ext>
            </a:extLst>
          </p:cNvPr>
          <p:cNvSpPr>
            <a:spLocks noGrp="1" noChangeArrowheads="1"/>
          </p:cNvSpPr>
          <p:nvPr>
            <p:ph type="body" idx="1"/>
          </p:nvPr>
        </p:nvSpPr>
        <p:spPr>
          <a:xfrm>
            <a:off x="914400" y="1120775"/>
            <a:ext cx="7566025" cy="5160963"/>
          </a:xfrm>
        </p:spPr>
        <p:txBody>
          <a:bodyPr/>
          <a:lstStyle/>
          <a:p>
            <a:pPr marL="381000" indent="-381000">
              <a:buFont typeface="Monotype Sorts" charset="2"/>
              <a:buNone/>
            </a:pPr>
            <a:r>
              <a:rPr lang="en-US" altLang="zh-CN" sz="2000" dirty="0"/>
              <a:t>1.	</a:t>
            </a:r>
            <a:r>
              <a:rPr lang="zh-CN" altLang="en-US" sz="2000" dirty="0"/>
              <a:t>合取选择运算可分解为单个选择运算的序列</a:t>
            </a:r>
            <a:endParaRPr lang="en-US" altLang="zh-CN" sz="2000" dirty="0"/>
          </a:p>
          <a:p>
            <a:pPr marL="381000" indent="-381000">
              <a:buFont typeface="Monotype Sorts" charset="2"/>
              <a:buNone/>
            </a:pPr>
            <a:endParaRPr lang="en-US" altLang="zh-CN" sz="2000" dirty="0"/>
          </a:p>
          <a:p>
            <a:pPr marL="381000" indent="-381000">
              <a:buFont typeface="Monotype Sorts" charset="2"/>
              <a:buNone/>
            </a:pPr>
            <a:endParaRPr lang="en-US" altLang="zh-CN" sz="2000" dirty="0"/>
          </a:p>
          <a:p>
            <a:pPr marL="381000" indent="-381000">
              <a:buFont typeface="Monotype Sorts" charset="2"/>
              <a:buNone/>
            </a:pPr>
            <a:r>
              <a:rPr lang="en-US" altLang="zh-CN" sz="2000" dirty="0"/>
              <a:t>2.	</a:t>
            </a:r>
            <a:r>
              <a:rPr lang="zh-CN" altLang="en-US" sz="2000" dirty="0"/>
              <a:t>选择运算满足交换律</a:t>
            </a:r>
            <a:r>
              <a:rPr lang="en-US" altLang="zh-CN" sz="2000" dirty="0"/>
              <a:t>.</a:t>
            </a:r>
            <a:br>
              <a:rPr lang="en-US" altLang="zh-CN" sz="2000" dirty="0"/>
            </a:br>
            <a:br>
              <a:rPr lang="en-US" altLang="zh-CN" sz="2000" dirty="0"/>
            </a:br>
            <a:endParaRPr lang="en-US" altLang="zh-CN" sz="2000" dirty="0"/>
          </a:p>
          <a:p>
            <a:pPr marL="381000" indent="-381000">
              <a:buFont typeface="Monotype Sorts" charset="2"/>
              <a:buNone/>
            </a:pPr>
            <a:r>
              <a:rPr lang="en-US" altLang="zh-CN" sz="2000" dirty="0"/>
              <a:t>3.	</a:t>
            </a:r>
            <a:r>
              <a:rPr lang="zh-CN" altLang="en-US" sz="2000" dirty="0"/>
              <a:t>一系列投影运算中只有最后一个运算是必需的，其余的可省略</a:t>
            </a:r>
            <a:r>
              <a:rPr lang="en-US" altLang="zh-CN" sz="2000" dirty="0"/>
              <a:t>.</a:t>
            </a:r>
            <a:br>
              <a:rPr lang="en-US" altLang="zh-CN" sz="2000" dirty="0"/>
            </a:br>
            <a:br>
              <a:rPr lang="en-US" altLang="zh-CN" sz="2000" dirty="0"/>
            </a:br>
            <a:endParaRPr lang="en-US" altLang="zh-CN" sz="2000" dirty="0"/>
          </a:p>
          <a:p>
            <a:pPr marL="381000" indent="-381000">
              <a:buFont typeface="Monotype Sorts" charset="2"/>
              <a:buAutoNum type="arabicPeriod" startAt="4"/>
            </a:pPr>
            <a:r>
              <a:rPr lang="zh-CN" altLang="en-US" sz="2000" dirty="0"/>
              <a:t>选择运算可与笛卡尔积以及</a:t>
            </a:r>
            <a:r>
              <a:rPr kumimoji="0" lang="en-US" altLang="zh-CN" sz="2000" dirty="0">
                <a:solidFill>
                  <a:srgbClr val="000000"/>
                </a:solidFill>
                <a:sym typeface="Symbol" panose="05050102010706020507" pitchFamily="18" charset="2"/>
              </a:rPr>
              <a:t></a:t>
            </a:r>
            <a:r>
              <a:rPr lang="en-US" altLang="zh-CN" sz="2000" dirty="0"/>
              <a:t> </a:t>
            </a:r>
            <a:r>
              <a:rPr lang="zh-CN" altLang="en-US" sz="2000" dirty="0"/>
              <a:t>连接相结合</a:t>
            </a:r>
            <a:r>
              <a:rPr lang="en-US" altLang="zh-CN" sz="2000" dirty="0"/>
              <a:t>.</a:t>
            </a:r>
          </a:p>
          <a:p>
            <a:pPr marL="800100" lvl="1" indent="-342900">
              <a:buFont typeface="Monotype Sorts" charset="2"/>
              <a:buAutoNum type="alphaLcPeriod"/>
            </a:pPr>
            <a:r>
              <a:rPr lang="en-US" altLang="zh-CN" sz="2000" dirty="0">
                <a:sym typeface="Symbol" panose="05050102010706020507" pitchFamily="18" charset="2"/>
              </a:rPr>
              <a:t></a:t>
            </a:r>
            <a:r>
              <a:rPr lang="en-US" altLang="zh-CN" sz="2400" baseline="-25000" dirty="0">
                <a:sym typeface="Symbol" panose="05050102010706020507" pitchFamily="18" charset="2"/>
              </a:rPr>
              <a:t></a:t>
            </a:r>
            <a:r>
              <a:rPr lang="en-US" altLang="zh-CN" sz="2000" dirty="0">
                <a:sym typeface="Symbol" panose="05050102010706020507" pitchFamily="18" charset="2"/>
              </a:rPr>
              <a:t>(E</a:t>
            </a:r>
            <a:r>
              <a:rPr lang="en-US" altLang="zh-CN" sz="2400" baseline="-25000" dirty="0">
                <a:sym typeface="Symbol" panose="05050102010706020507" pitchFamily="18" charset="2"/>
              </a:rPr>
              <a:t>1</a:t>
            </a:r>
            <a:r>
              <a:rPr lang="en-US" altLang="zh-CN" sz="2000" baseline="-25000" dirty="0">
                <a:sym typeface="Symbol" panose="05050102010706020507" pitchFamily="18" charset="2"/>
              </a:rPr>
              <a:t> </a:t>
            </a:r>
            <a:r>
              <a:rPr lang="en-US" altLang="zh-CN" sz="2000" dirty="0">
                <a:sym typeface="Symbol" panose="05050102010706020507" pitchFamily="18" charset="2"/>
              </a:rPr>
              <a:t>X E</a:t>
            </a:r>
            <a:r>
              <a:rPr lang="en-US" altLang="zh-CN" sz="2000" baseline="-25000" dirty="0">
                <a:sym typeface="Symbol" panose="05050102010706020507" pitchFamily="18" charset="2"/>
              </a:rPr>
              <a:t>2</a:t>
            </a:r>
            <a:r>
              <a:rPr lang="en-US" altLang="zh-CN" sz="2000" dirty="0">
                <a:sym typeface="Symbol" panose="05050102010706020507" pitchFamily="18" charset="2"/>
              </a:rPr>
              <a:t>) =  E</a:t>
            </a:r>
            <a:r>
              <a:rPr lang="en-US" altLang="zh-CN" sz="2400" baseline="-25000" dirty="0">
                <a:sym typeface="Symbol" panose="05050102010706020507" pitchFamily="18" charset="2"/>
              </a:rPr>
              <a:t>1</a:t>
            </a:r>
            <a:r>
              <a:rPr lang="en-US" altLang="zh-CN" sz="2000" dirty="0">
                <a:sym typeface="Symbol" panose="05050102010706020507" pitchFamily="18" charset="2"/>
              </a:rPr>
              <a:t>     </a:t>
            </a:r>
            <a:r>
              <a:rPr lang="en-US" altLang="zh-CN" sz="2400" baseline="-25000" dirty="0">
                <a:sym typeface="Symbol" panose="05050102010706020507" pitchFamily="18" charset="2"/>
              </a:rPr>
              <a:t> </a:t>
            </a:r>
            <a:r>
              <a:rPr lang="en-US" altLang="zh-CN" sz="2000" dirty="0">
                <a:sym typeface="Symbol" panose="05050102010706020507" pitchFamily="18" charset="2"/>
              </a:rPr>
              <a:t>E</a:t>
            </a:r>
            <a:r>
              <a:rPr lang="en-US" altLang="zh-CN" sz="2400" baseline="-25000" dirty="0">
                <a:sym typeface="Symbol" panose="05050102010706020507" pitchFamily="18" charset="2"/>
              </a:rPr>
              <a:t>2</a:t>
            </a:r>
            <a:r>
              <a:rPr lang="en-US" altLang="zh-CN" sz="2000" dirty="0">
                <a:sym typeface="Symbol" panose="05050102010706020507" pitchFamily="18" charset="2"/>
              </a:rPr>
              <a:t> </a:t>
            </a:r>
          </a:p>
          <a:p>
            <a:pPr marL="800100" lvl="1" indent="-342900">
              <a:buFont typeface="Monotype Sorts" charset="2"/>
              <a:buAutoNum type="alphaLcPeriod"/>
            </a:pPr>
            <a:r>
              <a:rPr lang="en-US" altLang="zh-CN" sz="2000" dirty="0">
                <a:sym typeface="Symbol" panose="05050102010706020507" pitchFamily="18" charset="2"/>
              </a:rPr>
              <a:t></a:t>
            </a:r>
            <a:r>
              <a:rPr lang="en-US" altLang="zh-CN" sz="2400" baseline="-25000" dirty="0">
                <a:sym typeface="Symbol" panose="05050102010706020507" pitchFamily="18" charset="2"/>
              </a:rPr>
              <a:t>1</a:t>
            </a:r>
            <a:r>
              <a:rPr lang="en-US" altLang="zh-CN" sz="2000" dirty="0">
                <a:sym typeface="Symbol" panose="05050102010706020507" pitchFamily="18" charset="2"/>
              </a:rPr>
              <a:t>(E</a:t>
            </a:r>
            <a:r>
              <a:rPr lang="en-US" altLang="zh-CN" sz="2400" baseline="-25000" dirty="0">
                <a:sym typeface="Symbol" panose="05050102010706020507" pitchFamily="18" charset="2"/>
              </a:rPr>
              <a:t>1</a:t>
            </a:r>
            <a:r>
              <a:rPr lang="en-US" altLang="zh-CN" sz="2000" baseline="-25000" dirty="0">
                <a:sym typeface="Symbol" panose="05050102010706020507" pitchFamily="18" charset="2"/>
              </a:rPr>
              <a:t> </a:t>
            </a:r>
            <a:r>
              <a:rPr lang="en-US" altLang="zh-CN" sz="2000" dirty="0">
                <a:sym typeface="Symbol" panose="05050102010706020507" pitchFamily="18" charset="2"/>
              </a:rPr>
              <a:t>    </a:t>
            </a:r>
            <a:r>
              <a:rPr lang="en-US" altLang="zh-CN" sz="2400" baseline="-25000" dirty="0">
                <a:sym typeface="Symbol" panose="05050102010706020507" pitchFamily="18" charset="2"/>
              </a:rPr>
              <a:t>2</a:t>
            </a:r>
            <a:r>
              <a:rPr lang="en-US" altLang="zh-CN" sz="2000" dirty="0">
                <a:sym typeface="Symbol" panose="05050102010706020507" pitchFamily="18" charset="2"/>
              </a:rPr>
              <a:t> E</a:t>
            </a:r>
            <a:r>
              <a:rPr lang="en-US" altLang="zh-CN" sz="2400" baseline="-25000" dirty="0">
                <a:sym typeface="Symbol" panose="05050102010706020507" pitchFamily="18" charset="2"/>
              </a:rPr>
              <a:t>2</a:t>
            </a:r>
            <a:r>
              <a:rPr lang="en-US" altLang="zh-CN" sz="2000" dirty="0">
                <a:sym typeface="Symbol" panose="05050102010706020507" pitchFamily="18" charset="2"/>
              </a:rPr>
              <a:t>) =  E</a:t>
            </a:r>
            <a:r>
              <a:rPr lang="en-US" altLang="zh-CN" sz="2400" baseline="-25000" dirty="0">
                <a:sym typeface="Symbol" panose="05050102010706020507" pitchFamily="18" charset="2"/>
              </a:rPr>
              <a:t>1</a:t>
            </a:r>
            <a:r>
              <a:rPr lang="en-US" altLang="zh-CN" sz="2000" dirty="0">
                <a:sym typeface="Symbol" panose="05050102010706020507" pitchFamily="18" charset="2"/>
              </a:rPr>
              <a:t>     </a:t>
            </a:r>
            <a:r>
              <a:rPr lang="en-US" altLang="zh-CN" sz="2400" baseline="-25000" dirty="0">
                <a:sym typeface="Symbol" panose="05050102010706020507" pitchFamily="18" charset="2"/>
              </a:rPr>
              <a:t>1 2</a:t>
            </a:r>
            <a:r>
              <a:rPr lang="en-US" altLang="zh-CN" sz="2000" baseline="-25000" dirty="0">
                <a:sym typeface="Symbol" panose="05050102010706020507" pitchFamily="18" charset="2"/>
              </a:rPr>
              <a:t> </a:t>
            </a:r>
            <a:r>
              <a:rPr lang="en-US" altLang="zh-CN" sz="2000" dirty="0">
                <a:sym typeface="Symbol" panose="05050102010706020507" pitchFamily="18" charset="2"/>
              </a:rPr>
              <a:t>E</a:t>
            </a:r>
            <a:r>
              <a:rPr lang="en-US" altLang="zh-CN" sz="2400" baseline="-25000" dirty="0">
                <a:sym typeface="Symbol" panose="05050102010706020507" pitchFamily="18" charset="2"/>
              </a:rPr>
              <a:t>2</a:t>
            </a:r>
            <a:r>
              <a:rPr lang="en-US" altLang="zh-CN" dirty="0">
                <a:sym typeface="Symbol" panose="05050102010706020507" pitchFamily="18" charset="2"/>
              </a:rPr>
              <a:t> </a:t>
            </a:r>
          </a:p>
          <a:p>
            <a:pPr marL="800100" lvl="1" indent="-342900">
              <a:buFont typeface="Monotype Sorts" charset="2"/>
              <a:buAutoNum type="alphaLcPeriod"/>
            </a:pPr>
            <a:endParaRPr lang="en-US" altLang="zh-CN" dirty="0">
              <a:sym typeface="Symbol" panose="05050102010706020507" pitchFamily="18" charset="2"/>
            </a:endParaRPr>
          </a:p>
          <a:p>
            <a:pPr marL="800100" lvl="1" indent="-342900">
              <a:buFont typeface="Monotype Sorts" charset="2"/>
              <a:buAutoNum type="alphaLcPeriod"/>
            </a:pPr>
            <a:endParaRPr lang="en-US" altLang="zh-CN" dirty="0">
              <a:sym typeface="Symbol" panose="05050102010706020507" pitchFamily="18" charset="2"/>
            </a:endParaRPr>
          </a:p>
        </p:txBody>
      </p:sp>
      <p:graphicFrame>
        <p:nvGraphicFramePr>
          <p:cNvPr id="358404" name="Object 2">
            <a:extLst>
              <a:ext uri="{FF2B5EF4-FFF2-40B4-BE49-F238E27FC236}">
                <a16:creationId xmlns:a16="http://schemas.microsoft.com/office/drawing/2014/main" id="{5A1D740E-D365-4CCC-865E-0E639603F4FA}"/>
              </a:ext>
            </a:extLst>
          </p:cNvPr>
          <p:cNvGraphicFramePr>
            <a:graphicFrameLocks noChangeAspect="1"/>
          </p:cNvGraphicFramePr>
          <p:nvPr/>
        </p:nvGraphicFramePr>
        <p:xfrm>
          <a:off x="2744788" y="2608263"/>
          <a:ext cx="2940050" cy="430212"/>
        </p:xfrm>
        <a:graphic>
          <a:graphicData uri="http://schemas.openxmlformats.org/presentationml/2006/ole">
            <mc:AlternateContent xmlns:mc="http://schemas.openxmlformats.org/markup-compatibility/2006">
              <mc:Choice xmlns:v="urn:schemas-microsoft-com:vml" Requires="v">
                <p:oleObj spid="_x0000_s119109" name="Equation" r:id="rId4" imgW="1627200" imgH="228240" progId="Equation.3">
                  <p:embed/>
                </p:oleObj>
              </mc:Choice>
              <mc:Fallback>
                <p:oleObj name="Equation" r:id="rId4" imgW="1627200" imgH="2282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788" y="2608263"/>
                        <a:ext cx="294005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405" name="Object 3">
            <a:extLst>
              <a:ext uri="{FF2B5EF4-FFF2-40B4-BE49-F238E27FC236}">
                <a16:creationId xmlns:a16="http://schemas.microsoft.com/office/drawing/2014/main" id="{19728C94-8C23-41E5-84CE-47ABD611E5FC}"/>
              </a:ext>
            </a:extLst>
          </p:cNvPr>
          <p:cNvGraphicFramePr>
            <a:graphicFrameLocks noChangeAspect="1"/>
          </p:cNvGraphicFramePr>
          <p:nvPr/>
        </p:nvGraphicFramePr>
        <p:xfrm>
          <a:off x="2873375" y="1797050"/>
          <a:ext cx="2792413" cy="457200"/>
        </p:xfrm>
        <a:graphic>
          <a:graphicData uri="http://schemas.openxmlformats.org/presentationml/2006/ole">
            <mc:AlternateContent xmlns:mc="http://schemas.openxmlformats.org/markup-compatibility/2006">
              <mc:Choice xmlns:v="urn:schemas-microsoft-com:vml" Requires="v">
                <p:oleObj spid="_x0000_s119110" name="Equation" r:id="rId6" imgW="1462680" imgH="228240" progId="Equation.3">
                  <p:embed/>
                </p:oleObj>
              </mc:Choice>
              <mc:Fallback>
                <p:oleObj name="Equation" r:id="rId6" imgW="1462680" imgH="2282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3375" y="1797050"/>
                        <a:ext cx="2792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406" name="Object 4">
            <a:extLst>
              <a:ext uri="{FF2B5EF4-FFF2-40B4-BE49-F238E27FC236}">
                <a16:creationId xmlns:a16="http://schemas.microsoft.com/office/drawing/2014/main" id="{A5EF0E4E-F7A5-4FD5-B59E-3F837173C07E}"/>
              </a:ext>
            </a:extLst>
          </p:cNvPr>
          <p:cNvGraphicFramePr>
            <a:graphicFrameLocks noChangeAspect="1"/>
          </p:cNvGraphicFramePr>
          <p:nvPr/>
        </p:nvGraphicFramePr>
        <p:xfrm>
          <a:off x="2792413" y="3913188"/>
          <a:ext cx="4094162" cy="450850"/>
        </p:xfrm>
        <a:graphic>
          <a:graphicData uri="http://schemas.openxmlformats.org/presentationml/2006/ole">
            <mc:AlternateContent xmlns:mc="http://schemas.openxmlformats.org/markup-compatibility/2006">
              <mc:Choice xmlns:v="urn:schemas-microsoft-com:vml" Requires="v">
                <p:oleObj spid="_x0000_s119111" name="Equation" r:id="rId8" imgW="2171700" imgH="241300" progId="Equation.3">
                  <p:embed/>
                </p:oleObj>
              </mc:Choice>
              <mc:Fallback>
                <p:oleObj name="Equation" r:id="rId8" imgW="2171700" imgH="2413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2413" y="3913188"/>
                        <a:ext cx="4094162"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58409" name="AutoShape 9">
            <a:extLst>
              <a:ext uri="{FF2B5EF4-FFF2-40B4-BE49-F238E27FC236}">
                <a16:creationId xmlns:a16="http://schemas.microsoft.com/office/drawing/2014/main" id="{AA351A23-3E4F-4619-B7DF-5FCAB32D32CD}"/>
              </a:ext>
            </a:extLst>
          </p:cNvPr>
          <p:cNvSpPr>
            <a:spLocks noChangeArrowheads="1"/>
          </p:cNvSpPr>
          <p:nvPr/>
        </p:nvSpPr>
        <p:spPr bwMode="auto">
          <a:xfrm rot="5400000">
            <a:off x="3779837" y="496040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358410" name="AutoShape 10">
            <a:extLst>
              <a:ext uri="{FF2B5EF4-FFF2-40B4-BE49-F238E27FC236}">
                <a16:creationId xmlns:a16="http://schemas.microsoft.com/office/drawing/2014/main" id="{87A4B9AF-3388-4D40-882A-86AE2290B842}"/>
              </a:ext>
            </a:extLst>
          </p:cNvPr>
          <p:cNvSpPr>
            <a:spLocks noChangeArrowheads="1"/>
          </p:cNvSpPr>
          <p:nvPr/>
        </p:nvSpPr>
        <p:spPr bwMode="auto">
          <a:xfrm rot="5400000">
            <a:off x="2566987" y="541443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358411" name="AutoShape 11">
            <a:extLst>
              <a:ext uri="{FF2B5EF4-FFF2-40B4-BE49-F238E27FC236}">
                <a16:creationId xmlns:a16="http://schemas.microsoft.com/office/drawing/2014/main" id="{82563F6C-AB31-44C0-B8AF-FBC0468E2B1A}"/>
              </a:ext>
            </a:extLst>
          </p:cNvPr>
          <p:cNvSpPr>
            <a:spLocks noChangeArrowheads="1"/>
          </p:cNvSpPr>
          <p:nvPr/>
        </p:nvSpPr>
        <p:spPr bwMode="auto">
          <a:xfrm rot="5400000">
            <a:off x="4233862" y="535093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0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0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0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840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840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840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840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84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8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P spid="358409" grpId="0" animBg="1"/>
      <p:bldP spid="358410" grpId="0" animBg="1"/>
      <p:bldP spid="3584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359D2ABC-DF0B-40EB-8C6D-9A2194BCA2F8}"/>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Equivalence Rules (Cont.)</a:t>
            </a:r>
          </a:p>
        </p:txBody>
      </p:sp>
      <p:sp>
        <p:nvSpPr>
          <p:cNvPr id="359427" name="Rectangle 3">
            <a:extLst>
              <a:ext uri="{FF2B5EF4-FFF2-40B4-BE49-F238E27FC236}">
                <a16:creationId xmlns:a16="http://schemas.microsoft.com/office/drawing/2014/main" id="{E057CF33-96C5-492B-9A9D-ECE80EF76801}"/>
              </a:ext>
            </a:extLst>
          </p:cNvPr>
          <p:cNvSpPr>
            <a:spLocks noGrp="1" noChangeArrowheads="1"/>
          </p:cNvSpPr>
          <p:nvPr>
            <p:ph type="body" idx="1"/>
          </p:nvPr>
        </p:nvSpPr>
        <p:spPr/>
        <p:txBody>
          <a:bodyPr/>
          <a:lstStyle/>
          <a:p>
            <a:pPr>
              <a:buNone/>
              <a:tabLst>
                <a:tab pos="3376613" algn="ctr"/>
              </a:tabLst>
            </a:pPr>
            <a:r>
              <a:rPr lang="en-US" altLang="zh-CN" sz="2000" dirty="0"/>
              <a:t>5.	</a:t>
            </a:r>
            <a:r>
              <a:rPr kumimoji="0" lang="en-US" altLang="zh-CN" sz="2000" dirty="0">
                <a:solidFill>
                  <a:srgbClr val="000000"/>
                </a:solidFill>
                <a:sym typeface="Symbol" panose="05050102010706020507" pitchFamily="18" charset="2"/>
              </a:rPr>
              <a:t> </a:t>
            </a:r>
            <a:r>
              <a:rPr lang="en-US" altLang="zh-CN" sz="2000" dirty="0"/>
              <a:t> </a:t>
            </a:r>
            <a:r>
              <a:rPr lang="zh-CN" altLang="en-US" sz="2000" dirty="0"/>
              <a:t>连接运算满足</a:t>
            </a:r>
            <a:r>
              <a:rPr lang="en-US" altLang="zh-CN" sz="2000" dirty="0"/>
              <a:t>(and natural joins) </a:t>
            </a:r>
            <a:r>
              <a:rPr lang="zh-CN" altLang="en-US" sz="2000" dirty="0"/>
              <a:t>满足交换</a:t>
            </a:r>
            <a:r>
              <a:rPr lang="zh-CN" altLang="en-US" sz="2000" dirty="0">
                <a:sym typeface="Greek Symbols"/>
              </a:rPr>
              <a:t>律</a:t>
            </a:r>
            <a:r>
              <a:rPr lang="en-US" altLang="zh-CN" sz="2000" dirty="0"/>
              <a:t>.</a:t>
            </a:r>
            <a:br>
              <a:rPr lang="en-US" altLang="zh-CN" sz="2000" dirty="0"/>
            </a:br>
            <a:r>
              <a:rPr lang="en-US" altLang="zh-CN" sz="2000" dirty="0"/>
              <a:t>	</a:t>
            </a:r>
            <a:r>
              <a:rPr lang="en-US" altLang="zh-CN" sz="2000" i="1" dirty="0"/>
              <a:t>E</a:t>
            </a:r>
            <a:r>
              <a:rPr lang="en-US" altLang="zh-CN" sz="2000" baseline="-25000" dirty="0"/>
              <a:t>1      </a:t>
            </a:r>
            <a:r>
              <a:rPr lang="en-US" altLang="zh-CN" sz="2400" baseline="-25000" dirty="0">
                <a:sym typeface="Symbol" panose="05050102010706020507" pitchFamily="18" charset="2"/>
              </a:rPr>
              <a:t></a:t>
            </a:r>
            <a:r>
              <a:rPr lang="en-US" altLang="zh-CN" sz="2000" baseline="-25000" dirty="0">
                <a:sym typeface="Symbol" panose="05050102010706020507" pitchFamily="18" charset="2"/>
              </a:rPr>
              <a:t>  </a:t>
            </a:r>
            <a:r>
              <a:rPr lang="en-US" altLang="zh-CN" sz="2000" i="1" dirty="0">
                <a:sym typeface="Greek Symbols"/>
              </a:rPr>
              <a:t>E</a:t>
            </a:r>
            <a:r>
              <a:rPr lang="en-US" altLang="zh-CN" sz="2000" baseline="-25000" dirty="0">
                <a:sym typeface="Greek Symbols"/>
              </a:rPr>
              <a:t>2</a:t>
            </a:r>
            <a:r>
              <a:rPr lang="en-US" altLang="zh-CN" sz="2000" dirty="0">
                <a:sym typeface="Greek Symbols"/>
              </a:rPr>
              <a:t> = </a:t>
            </a:r>
            <a:r>
              <a:rPr lang="en-US" altLang="zh-CN" sz="2000" i="1" dirty="0">
                <a:sym typeface="Greek Symbols"/>
              </a:rPr>
              <a:t>E</a:t>
            </a:r>
            <a:r>
              <a:rPr lang="en-US" altLang="zh-CN" sz="2000" baseline="-25000" dirty="0">
                <a:sym typeface="Greek Symbols"/>
              </a:rPr>
              <a:t>2</a:t>
            </a:r>
            <a:r>
              <a:rPr lang="en-US" altLang="zh-CN" sz="2000" dirty="0">
                <a:sym typeface="Greek Symbols"/>
              </a:rPr>
              <a:t>     </a:t>
            </a:r>
            <a:r>
              <a:rPr lang="en-US" altLang="zh-CN" sz="2400" baseline="-25000" dirty="0">
                <a:sym typeface="Symbol" panose="05050102010706020507" pitchFamily="18" charset="2"/>
              </a:rPr>
              <a:t></a:t>
            </a:r>
            <a:r>
              <a:rPr lang="en-US" altLang="zh-CN" sz="2000" baseline="-25000" dirty="0">
                <a:sym typeface="Symbol" panose="05050102010706020507" pitchFamily="18" charset="2"/>
              </a:rPr>
              <a:t>  </a:t>
            </a:r>
            <a:r>
              <a:rPr lang="en-US" altLang="zh-CN" sz="2000" i="1" dirty="0">
                <a:sym typeface="Greek Symbols"/>
              </a:rPr>
              <a:t>E</a:t>
            </a:r>
            <a:r>
              <a:rPr lang="en-US" altLang="zh-CN" sz="2000" baseline="-25000" dirty="0">
                <a:sym typeface="Greek Symbols"/>
              </a:rPr>
              <a:t>1</a:t>
            </a:r>
          </a:p>
          <a:p>
            <a:pPr>
              <a:buFont typeface="Monotype Sorts" charset="2"/>
              <a:buNone/>
              <a:tabLst>
                <a:tab pos="3376613" algn="ctr"/>
              </a:tabLst>
            </a:pPr>
            <a:r>
              <a:rPr lang="en-US" altLang="zh-CN" sz="2000" dirty="0">
                <a:sym typeface="Greek Symbols"/>
              </a:rPr>
              <a:t>6.	(a) </a:t>
            </a:r>
            <a:r>
              <a:rPr lang="zh-CN" altLang="en-US" sz="2000" dirty="0">
                <a:sym typeface="Greek Symbols"/>
              </a:rPr>
              <a:t>自然连接</a:t>
            </a:r>
            <a:r>
              <a:rPr lang="en-US" altLang="zh-CN" sz="2000" dirty="0">
                <a:sym typeface="Greek Symbols"/>
              </a:rPr>
              <a:t>Natural join</a:t>
            </a:r>
            <a:r>
              <a:rPr lang="zh-CN" altLang="en-US" sz="2000" dirty="0">
                <a:sym typeface="Greek Symbols"/>
              </a:rPr>
              <a:t>满足结合律</a:t>
            </a:r>
            <a:r>
              <a:rPr lang="en-US" altLang="zh-CN" sz="2000" dirty="0">
                <a:sym typeface="Greek Symbols"/>
              </a:rPr>
              <a:t>:</a:t>
            </a:r>
          </a:p>
          <a:p>
            <a:pPr>
              <a:buNone/>
              <a:tabLst>
                <a:tab pos="3376613" algn="ctr"/>
              </a:tabLst>
            </a:pPr>
            <a:r>
              <a:rPr lang="en-US" altLang="zh-CN" sz="2000" dirty="0">
                <a:sym typeface="Greek Symbols"/>
              </a:rPr>
              <a:t>		 (</a:t>
            </a:r>
            <a:r>
              <a:rPr lang="en-US" altLang="zh-CN" sz="2000" i="1" dirty="0"/>
              <a:t>E</a:t>
            </a:r>
            <a:r>
              <a:rPr lang="en-US" altLang="zh-CN" sz="2000" baseline="-25000" dirty="0"/>
              <a:t>1      </a:t>
            </a:r>
            <a:r>
              <a:rPr lang="en-US" altLang="zh-CN" sz="2000" i="1" dirty="0"/>
              <a:t>E</a:t>
            </a:r>
            <a:r>
              <a:rPr lang="en-US" altLang="zh-CN" sz="2000" i="1" baseline="-25000" dirty="0"/>
              <a:t>2</a:t>
            </a:r>
            <a:r>
              <a:rPr lang="en-US" altLang="zh-CN" sz="2000" dirty="0"/>
              <a:t>)    </a:t>
            </a:r>
            <a:r>
              <a:rPr lang="en-US" altLang="zh-CN" sz="2000" i="1" dirty="0"/>
              <a:t>E</a:t>
            </a:r>
            <a:r>
              <a:rPr lang="en-US" altLang="zh-CN" sz="2000" i="1" baseline="-25000" dirty="0"/>
              <a:t>3</a:t>
            </a:r>
            <a:r>
              <a:rPr lang="en-US" altLang="zh-CN" sz="2000" i="1" dirty="0"/>
              <a:t> = E</a:t>
            </a:r>
            <a:r>
              <a:rPr lang="en-US" altLang="zh-CN" sz="2000" baseline="-25000" dirty="0"/>
              <a:t>1      </a:t>
            </a:r>
            <a:r>
              <a:rPr lang="en-US" altLang="zh-CN" sz="2000" dirty="0"/>
              <a:t>(</a:t>
            </a:r>
            <a:r>
              <a:rPr lang="en-US" altLang="zh-CN" sz="2000" i="1" dirty="0"/>
              <a:t>E</a:t>
            </a:r>
            <a:r>
              <a:rPr lang="en-US" altLang="zh-CN" sz="2000" baseline="-25000" dirty="0"/>
              <a:t>2</a:t>
            </a:r>
            <a:r>
              <a:rPr lang="en-US" altLang="zh-CN" sz="2000" i="1" dirty="0"/>
              <a:t>     E</a:t>
            </a:r>
            <a:r>
              <a:rPr lang="en-US" altLang="zh-CN" sz="2000" baseline="-25000" dirty="0"/>
              <a:t>3</a:t>
            </a:r>
            <a:r>
              <a:rPr lang="en-US" altLang="zh-CN" sz="2000" dirty="0"/>
              <a:t>)</a:t>
            </a:r>
            <a:br>
              <a:rPr lang="en-US" altLang="zh-CN" sz="2000" dirty="0"/>
            </a:br>
            <a:br>
              <a:rPr lang="en-US" altLang="zh-CN" sz="2000" dirty="0"/>
            </a:br>
            <a:r>
              <a:rPr lang="en-US" altLang="zh-CN" sz="2000" dirty="0"/>
              <a:t>(b) </a:t>
            </a:r>
            <a:r>
              <a:rPr kumimoji="0" lang="en-US" altLang="zh-CN" sz="2000" dirty="0">
                <a:solidFill>
                  <a:srgbClr val="000000"/>
                </a:solidFill>
                <a:sym typeface="Symbol" panose="05050102010706020507" pitchFamily="18" charset="2"/>
              </a:rPr>
              <a:t></a:t>
            </a:r>
            <a:r>
              <a:rPr lang="en-US" altLang="zh-CN" sz="2000" dirty="0"/>
              <a:t> </a:t>
            </a:r>
            <a:r>
              <a:rPr lang="zh-CN" altLang="en-US" sz="2000" dirty="0"/>
              <a:t>连接具有以下方式的结合律</a:t>
            </a:r>
            <a:r>
              <a:rPr lang="en-US" altLang="zh-CN" sz="2000" dirty="0"/>
              <a:t>:</a:t>
            </a:r>
            <a:br>
              <a:rPr lang="en-US" altLang="zh-CN" sz="2000" dirty="0"/>
            </a:br>
            <a:br>
              <a:rPr lang="en-US" altLang="zh-CN" sz="2000" dirty="0"/>
            </a:br>
            <a:r>
              <a:rPr lang="en-US" altLang="zh-CN" sz="2000" dirty="0"/>
              <a:t>	 </a:t>
            </a:r>
            <a:r>
              <a:rPr lang="en-US" altLang="zh-CN" sz="2000" dirty="0">
                <a:sym typeface="Greek Symbols"/>
              </a:rPr>
              <a:t>(</a:t>
            </a:r>
            <a:r>
              <a:rPr lang="en-US" altLang="zh-CN" sz="2000" i="1" dirty="0"/>
              <a:t>E</a:t>
            </a:r>
            <a:r>
              <a:rPr lang="en-US" altLang="zh-CN" sz="2000" baseline="-25000" dirty="0"/>
              <a:t>1       </a:t>
            </a:r>
            <a:r>
              <a:rPr lang="en-US" altLang="zh-CN" sz="2400" baseline="-25000" dirty="0">
                <a:sym typeface="Symbol" panose="05050102010706020507" pitchFamily="18" charset="2"/>
              </a:rPr>
              <a:t>1</a:t>
            </a:r>
            <a:r>
              <a:rPr lang="en-US" altLang="zh-CN" sz="2000" baseline="-25000" dirty="0">
                <a:sym typeface="Symbol" panose="05050102010706020507" pitchFamily="18" charset="2"/>
              </a:rPr>
              <a:t> </a:t>
            </a:r>
            <a:r>
              <a:rPr lang="en-US" altLang="zh-CN" sz="2000" i="1" dirty="0"/>
              <a:t>E</a:t>
            </a:r>
            <a:r>
              <a:rPr lang="en-US" altLang="zh-CN" sz="2000" i="1" baseline="-25000" dirty="0"/>
              <a:t>2</a:t>
            </a:r>
            <a:r>
              <a:rPr lang="en-US" altLang="zh-CN" sz="2000" dirty="0"/>
              <a:t>)     </a:t>
            </a:r>
            <a:r>
              <a:rPr lang="en-US" altLang="zh-CN" sz="2400" baseline="-25000" dirty="0">
                <a:sym typeface="Symbol" panose="05050102010706020507" pitchFamily="18" charset="2"/>
              </a:rPr>
              <a:t></a:t>
            </a:r>
            <a:r>
              <a:rPr lang="en-US" altLang="zh-CN" sz="2400" baseline="-25000" dirty="0">
                <a:sym typeface="Greek Symbols"/>
              </a:rPr>
              <a:t>2</a:t>
            </a:r>
            <a:r>
              <a:rPr lang="en-US" altLang="zh-CN" sz="2400" baseline="-25000" dirty="0">
                <a:sym typeface="Symbol" panose="05050102010706020507" pitchFamily="18" charset="2"/>
              </a:rPr>
              <a:t> </a:t>
            </a:r>
            <a:r>
              <a:rPr lang="en-US" altLang="zh-CN" sz="2400" i="1" baseline="-25000" dirty="0"/>
              <a:t>3</a:t>
            </a:r>
            <a:r>
              <a:rPr lang="en-US" altLang="zh-CN" sz="2000" dirty="0"/>
              <a:t> </a:t>
            </a:r>
            <a:r>
              <a:rPr lang="en-US" altLang="zh-CN" sz="2000" i="1" dirty="0"/>
              <a:t>E</a:t>
            </a:r>
            <a:r>
              <a:rPr lang="en-US" altLang="zh-CN" sz="2000" i="1" baseline="-25000" dirty="0"/>
              <a:t>3</a:t>
            </a:r>
            <a:r>
              <a:rPr lang="en-US" altLang="zh-CN" sz="2000" i="1" dirty="0"/>
              <a:t> = E</a:t>
            </a:r>
            <a:r>
              <a:rPr lang="en-US" altLang="zh-CN" sz="2000" baseline="-25000" dirty="0"/>
              <a:t>1        </a:t>
            </a:r>
            <a:r>
              <a:rPr lang="en-US" altLang="zh-CN" sz="2400" baseline="-25000" dirty="0">
                <a:sym typeface="Symbol" panose="05050102010706020507" pitchFamily="18" charset="2"/>
              </a:rPr>
              <a:t></a:t>
            </a:r>
            <a:r>
              <a:rPr lang="en-US" altLang="zh-CN" sz="2400" baseline="-25000" dirty="0">
                <a:sym typeface="Greek Symbols"/>
              </a:rPr>
              <a:t>1</a:t>
            </a:r>
            <a:r>
              <a:rPr lang="en-US" altLang="zh-CN" sz="2400" baseline="-25000" dirty="0">
                <a:sym typeface="Symbol" panose="05050102010706020507" pitchFamily="18" charset="2"/>
              </a:rPr>
              <a:t> </a:t>
            </a:r>
            <a:r>
              <a:rPr lang="en-US" altLang="zh-CN" sz="2400" i="1" baseline="-25000" dirty="0"/>
              <a:t>3</a:t>
            </a:r>
            <a:r>
              <a:rPr lang="en-US" altLang="zh-CN" sz="2000" dirty="0"/>
              <a:t> (</a:t>
            </a:r>
            <a:r>
              <a:rPr lang="en-US" altLang="zh-CN" sz="2000" i="1" dirty="0"/>
              <a:t>E</a:t>
            </a:r>
            <a:r>
              <a:rPr lang="en-US" altLang="zh-CN" sz="2000" baseline="-25000" dirty="0"/>
              <a:t>2</a:t>
            </a:r>
            <a:r>
              <a:rPr lang="en-US" altLang="zh-CN" sz="2000" i="1" dirty="0"/>
              <a:t>     </a:t>
            </a:r>
            <a:r>
              <a:rPr lang="en-US" altLang="zh-CN" sz="2400" baseline="-25000" dirty="0">
                <a:sym typeface="Symbol" panose="05050102010706020507" pitchFamily="18" charset="2"/>
              </a:rPr>
              <a:t></a:t>
            </a:r>
            <a:r>
              <a:rPr lang="en-US" altLang="zh-CN" sz="2400" baseline="-25000" dirty="0">
                <a:sym typeface="Greek Symbols"/>
              </a:rPr>
              <a:t>2</a:t>
            </a:r>
            <a:r>
              <a:rPr lang="en-US" altLang="zh-CN" sz="2000" i="1" dirty="0"/>
              <a:t> E</a:t>
            </a:r>
            <a:r>
              <a:rPr lang="en-US" altLang="zh-CN" sz="2000" baseline="-25000" dirty="0"/>
              <a:t>3</a:t>
            </a:r>
            <a:r>
              <a:rPr lang="en-US" altLang="zh-CN" sz="2000" dirty="0"/>
              <a:t>)</a:t>
            </a:r>
            <a:br>
              <a:rPr lang="en-US" altLang="zh-CN" sz="2000" dirty="0"/>
            </a:br>
            <a:r>
              <a:rPr lang="en-US" altLang="zh-CN" sz="2000" dirty="0"/>
              <a:t>     </a:t>
            </a:r>
            <a:br>
              <a:rPr lang="en-US" altLang="zh-CN" sz="2000" dirty="0"/>
            </a:br>
            <a:r>
              <a:rPr lang="en-US" altLang="zh-CN" sz="2000" dirty="0"/>
              <a:t>      </a:t>
            </a:r>
            <a:r>
              <a:rPr lang="en-US" altLang="zh-CN" sz="2000" dirty="0">
                <a:sym typeface="Symbol" panose="05050102010706020507" pitchFamily="18" charset="2"/>
              </a:rPr>
              <a:t></a:t>
            </a:r>
            <a:r>
              <a:rPr lang="en-US" altLang="zh-CN" sz="2000" i="1" baseline="-25000" dirty="0">
                <a:sym typeface="Greek Symbols"/>
              </a:rPr>
              <a:t>2</a:t>
            </a:r>
            <a:r>
              <a:rPr lang="en-US" altLang="zh-CN" sz="2000" i="1" dirty="0">
                <a:sym typeface="Greek Symbols"/>
              </a:rPr>
              <a:t> </a:t>
            </a:r>
            <a:r>
              <a:rPr lang="zh-CN" altLang="en-US" sz="2000" dirty="0">
                <a:sym typeface="Greek Symbols"/>
              </a:rPr>
              <a:t>只涉及</a:t>
            </a:r>
            <a:r>
              <a:rPr lang="en-US" altLang="zh-CN" sz="2000" dirty="0">
                <a:sym typeface="Greek Symbols"/>
              </a:rPr>
              <a:t> </a:t>
            </a:r>
            <a:r>
              <a:rPr lang="en-US" altLang="zh-CN" sz="2000" i="1" dirty="0">
                <a:sym typeface="Greek Symbols"/>
              </a:rPr>
              <a:t>E</a:t>
            </a:r>
            <a:r>
              <a:rPr lang="en-US" altLang="zh-CN" sz="2000" baseline="-25000" dirty="0">
                <a:sym typeface="Greek Symbols"/>
              </a:rPr>
              <a:t>2</a:t>
            </a:r>
            <a:r>
              <a:rPr lang="en-US" altLang="zh-CN" sz="2000" dirty="0">
                <a:sym typeface="Greek Symbols"/>
              </a:rPr>
              <a:t> </a:t>
            </a:r>
            <a:r>
              <a:rPr lang="zh-CN" altLang="en-US" sz="2000" dirty="0">
                <a:sym typeface="Greek Symbols"/>
              </a:rPr>
              <a:t>和</a:t>
            </a:r>
            <a:r>
              <a:rPr lang="en-US" altLang="zh-CN" sz="2000" dirty="0">
                <a:sym typeface="Greek Symbols"/>
              </a:rPr>
              <a:t> </a:t>
            </a:r>
            <a:r>
              <a:rPr lang="en-US" altLang="zh-CN" sz="2000" i="1" dirty="0">
                <a:sym typeface="Greek Symbols"/>
              </a:rPr>
              <a:t>E</a:t>
            </a:r>
            <a:r>
              <a:rPr lang="en-US" altLang="zh-CN" sz="2000" i="1" baseline="-25000" dirty="0">
                <a:sym typeface="Greek Symbols"/>
              </a:rPr>
              <a:t>3</a:t>
            </a:r>
            <a:r>
              <a:rPr lang="zh-CN" altLang="en-US" sz="2000" i="1" dirty="0">
                <a:sym typeface="Greek Symbols"/>
              </a:rPr>
              <a:t>中的属性</a:t>
            </a:r>
            <a:endParaRPr lang="en-US" altLang="zh-CN" sz="2000" i="1" dirty="0">
              <a:sym typeface="Greek Symbols"/>
            </a:endParaRPr>
          </a:p>
        </p:txBody>
      </p:sp>
      <p:sp>
        <p:nvSpPr>
          <p:cNvPr id="359428" name="AutoShape 4">
            <a:extLst>
              <a:ext uri="{FF2B5EF4-FFF2-40B4-BE49-F238E27FC236}">
                <a16:creationId xmlns:a16="http://schemas.microsoft.com/office/drawing/2014/main" id="{2FEAA43B-F5C3-4B07-8395-013CBCE7BC54}"/>
              </a:ext>
            </a:extLst>
          </p:cNvPr>
          <p:cNvSpPr>
            <a:spLocks noChangeArrowheads="1"/>
          </p:cNvSpPr>
          <p:nvPr/>
        </p:nvSpPr>
        <p:spPr bwMode="auto">
          <a:xfrm rot="5400000">
            <a:off x="1954212" y="35798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359429" name="AutoShape 5">
            <a:extLst>
              <a:ext uri="{FF2B5EF4-FFF2-40B4-BE49-F238E27FC236}">
                <a16:creationId xmlns:a16="http://schemas.microsoft.com/office/drawing/2014/main" id="{8E501B14-74DA-4D47-94EC-E4D60215C285}"/>
              </a:ext>
            </a:extLst>
          </p:cNvPr>
          <p:cNvSpPr>
            <a:spLocks noChangeArrowheads="1"/>
          </p:cNvSpPr>
          <p:nvPr/>
        </p:nvSpPr>
        <p:spPr bwMode="auto">
          <a:xfrm rot="5400000">
            <a:off x="2909888" y="356870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359430" name="AutoShape 6">
            <a:extLst>
              <a:ext uri="{FF2B5EF4-FFF2-40B4-BE49-F238E27FC236}">
                <a16:creationId xmlns:a16="http://schemas.microsoft.com/office/drawing/2014/main" id="{BD5623A3-DE36-49BE-A0B3-0E32D21A9CF2}"/>
              </a:ext>
            </a:extLst>
          </p:cNvPr>
          <p:cNvSpPr>
            <a:spLocks noChangeArrowheads="1"/>
          </p:cNvSpPr>
          <p:nvPr/>
        </p:nvSpPr>
        <p:spPr bwMode="auto">
          <a:xfrm rot="5400000">
            <a:off x="4791075" y="357663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359431" name="AutoShape 7">
            <a:extLst>
              <a:ext uri="{FF2B5EF4-FFF2-40B4-BE49-F238E27FC236}">
                <a16:creationId xmlns:a16="http://schemas.microsoft.com/office/drawing/2014/main" id="{84380FCB-96A5-47FC-8CC4-F3B4542E9414}"/>
              </a:ext>
            </a:extLst>
          </p:cNvPr>
          <p:cNvSpPr>
            <a:spLocks noChangeArrowheads="1"/>
          </p:cNvSpPr>
          <p:nvPr/>
        </p:nvSpPr>
        <p:spPr bwMode="auto">
          <a:xfrm rot="5400000">
            <a:off x="6159501" y="35718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359432" name="AutoShape 8">
            <a:extLst>
              <a:ext uri="{FF2B5EF4-FFF2-40B4-BE49-F238E27FC236}">
                <a16:creationId xmlns:a16="http://schemas.microsoft.com/office/drawing/2014/main" id="{71A1888C-019C-4599-B066-63F94F88122F}"/>
              </a:ext>
            </a:extLst>
          </p:cNvPr>
          <p:cNvSpPr>
            <a:spLocks noChangeArrowheads="1"/>
          </p:cNvSpPr>
          <p:nvPr/>
        </p:nvSpPr>
        <p:spPr bwMode="auto">
          <a:xfrm rot="5400000">
            <a:off x="5378450" y="231298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359433" name="AutoShape 9">
            <a:extLst>
              <a:ext uri="{FF2B5EF4-FFF2-40B4-BE49-F238E27FC236}">
                <a16:creationId xmlns:a16="http://schemas.microsoft.com/office/drawing/2014/main" id="{D174C3D8-9A88-497D-A47C-A53BDC1A0541}"/>
              </a:ext>
            </a:extLst>
          </p:cNvPr>
          <p:cNvSpPr>
            <a:spLocks noChangeArrowheads="1"/>
          </p:cNvSpPr>
          <p:nvPr/>
        </p:nvSpPr>
        <p:spPr bwMode="auto">
          <a:xfrm rot="5400000">
            <a:off x="4748212" y="23383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359434" name="AutoShape 10">
            <a:extLst>
              <a:ext uri="{FF2B5EF4-FFF2-40B4-BE49-F238E27FC236}">
                <a16:creationId xmlns:a16="http://schemas.microsoft.com/office/drawing/2014/main" id="{427F262B-A5FD-4352-B35C-30A47F0EDFB4}"/>
              </a:ext>
            </a:extLst>
          </p:cNvPr>
          <p:cNvSpPr>
            <a:spLocks noChangeArrowheads="1"/>
          </p:cNvSpPr>
          <p:nvPr/>
        </p:nvSpPr>
        <p:spPr bwMode="auto">
          <a:xfrm rot="5400000">
            <a:off x="3667126" y="23272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359435" name="AutoShape 11">
            <a:extLst>
              <a:ext uri="{FF2B5EF4-FFF2-40B4-BE49-F238E27FC236}">
                <a16:creationId xmlns:a16="http://schemas.microsoft.com/office/drawing/2014/main" id="{E82ABBF8-0C31-4FBA-972B-30F5F01C3FF6}"/>
              </a:ext>
            </a:extLst>
          </p:cNvPr>
          <p:cNvSpPr>
            <a:spLocks noChangeArrowheads="1"/>
          </p:cNvSpPr>
          <p:nvPr/>
        </p:nvSpPr>
        <p:spPr bwMode="auto">
          <a:xfrm rot="5400000">
            <a:off x="3035301" y="233045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359436" name="AutoShape 12">
            <a:extLst>
              <a:ext uri="{FF2B5EF4-FFF2-40B4-BE49-F238E27FC236}">
                <a16:creationId xmlns:a16="http://schemas.microsoft.com/office/drawing/2014/main" id="{4A91E931-05DD-4D00-9833-255156E1D4C4}"/>
              </a:ext>
            </a:extLst>
          </p:cNvPr>
          <p:cNvSpPr>
            <a:spLocks noChangeArrowheads="1"/>
          </p:cNvSpPr>
          <p:nvPr/>
        </p:nvSpPr>
        <p:spPr bwMode="auto">
          <a:xfrm rot="5400000">
            <a:off x="4764087" y="1522562"/>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359437" name="AutoShape 13">
            <a:extLst>
              <a:ext uri="{FF2B5EF4-FFF2-40B4-BE49-F238E27FC236}">
                <a16:creationId xmlns:a16="http://schemas.microsoft.com/office/drawing/2014/main" id="{AD961372-7AB0-490E-8D84-9254217284D8}"/>
              </a:ext>
            </a:extLst>
          </p:cNvPr>
          <p:cNvSpPr>
            <a:spLocks noChangeArrowheads="1"/>
          </p:cNvSpPr>
          <p:nvPr/>
        </p:nvSpPr>
        <p:spPr bwMode="auto">
          <a:xfrm rot="5400000">
            <a:off x="3413125" y="149701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94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94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942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942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942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942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94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94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94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94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9427">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942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9427">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94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94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94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9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p:bldP spid="359428" grpId="0" animBg="1"/>
      <p:bldP spid="359429" grpId="0" animBg="1"/>
      <p:bldP spid="359430" grpId="0" animBg="1"/>
      <p:bldP spid="359431" grpId="0" animBg="1"/>
      <p:bldP spid="359432" grpId="0" animBg="1"/>
      <p:bldP spid="359433" grpId="0" animBg="1"/>
      <p:bldP spid="359434" grpId="0" animBg="1"/>
      <p:bldP spid="359435" grpId="0" animBg="1"/>
      <p:bldP spid="359436" grpId="0" animBg="1"/>
      <p:bldP spid="35943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C4288CA7-6365-4C34-B390-E68EE21C4E66}"/>
              </a:ext>
            </a:extLst>
          </p:cNvPr>
          <p:cNvSpPr>
            <a:spLocks noGrp="1" noChangeArrowheads="1"/>
          </p:cNvSpPr>
          <p:nvPr>
            <p:ph type="title"/>
          </p:nvPr>
        </p:nvSpPr>
        <p:spPr>
          <a:xfrm>
            <a:off x="966788" y="55563"/>
            <a:ext cx="8077200" cy="609600"/>
          </a:xfrm>
        </p:spPr>
        <p:txBody>
          <a:bodyPr/>
          <a:lstStyle/>
          <a:p>
            <a:pPr>
              <a:defRPr/>
            </a:pPr>
            <a:r>
              <a:rPr lang="en-US" altLang="zh-CN">
                <a:effectLst>
                  <a:outerShdw blurRad="38100" dist="38100" dir="2700000" algn="tl">
                    <a:srgbClr val="C0C0C0"/>
                  </a:outerShdw>
                </a:effectLst>
                <a:ea typeface="ＭＳ Ｐゴシック" pitchFamily="34" charset="-128"/>
              </a:rPr>
              <a:t>Pictorial Depiction of Equivalence Rules</a:t>
            </a:r>
          </a:p>
        </p:txBody>
      </p:sp>
      <p:pic>
        <p:nvPicPr>
          <p:cNvPr id="122883" name="Picture 5">
            <a:extLst>
              <a:ext uri="{FF2B5EF4-FFF2-40B4-BE49-F238E27FC236}">
                <a16:creationId xmlns:a16="http://schemas.microsoft.com/office/drawing/2014/main" id="{490A3740-71F9-46AA-81F9-44433C0B73E9}"/>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642" t="2286" r="642" b="2000"/>
          <a:stretch>
            <a:fillRect/>
          </a:stretch>
        </p:blipFill>
        <p:spPr>
          <a:xfrm>
            <a:off x="1273175" y="1093788"/>
            <a:ext cx="6743700" cy="4903787"/>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F6AB5D24-EBB7-49C9-9EB9-DC2F7F0E4F7B}"/>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Equivalence Rules (Cont.)</a:t>
            </a:r>
          </a:p>
        </p:txBody>
      </p:sp>
      <p:sp>
        <p:nvSpPr>
          <p:cNvPr id="124931" name="Rectangle 3">
            <a:extLst>
              <a:ext uri="{FF2B5EF4-FFF2-40B4-BE49-F238E27FC236}">
                <a16:creationId xmlns:a16="http://schemas.microsoft.com/office/drawing/2014/main" id="{3A1664FF-9CCE-4F8E-B89C-1AC0AB7C8117}"/>
              </a:ext>
            </a:extLst>
          </p:cNvPr>
          <p:cNvSpPr>
            <a:spLocks noGrp="1" noChangeArrowheads="1"/>
          </p:cNvSpPr>
          <p:nvPr>
            <p:ph type="body" idx="1"/>
          </p:nvPr>
        </p:nvSpPr>
        <p:spPr>
          <a:xfrm>
            <a:off x="814388" y="1146953"/>
            <a:ext cx="7920037" cy="4903787"/>
          </a:xfrm>
        </p:spPr>
        <p:txBody>
          <a:bodyPr/>
          <a:lstStyle/>
          <a:p>
            <a:pPr>
              <a:buFont typeface="Monotype Sorts" charset="2"/>
              <a:buNone/>
            </a:pPr>
            <a:r>
              <a:rPr lang="en-US" altLang="zh-CN" dirty="0"/>
              <a:t>7.	</a:t>
            </a:r>
            <a:r>
              <a:rPr lang="zh-CN" altLang="en-US" sz="2000" dirty="0"/>
              <a:t>选择运算在下面两个条件下对</a:t>
            </a:r>
            <a:r>
              <a:rPr lang="en-US" altLang="zh-CN" sz="2000" dirty="0"/>
              <a:t> </a:t>
            </a:r>
            <a:r>
              <a:rPr kumimoji="0" lang="en-US" altLang="zh-CN" sz="2000" dirty="0">
                <a:solidFill>
                  <a:srgbClr val="000000"/>
                </a:solidFill>
                <a:sym typeface="Symbol" panose="05050102010706020507" pitchFamily="18" charset="2"/>
              </a:rPr>
              <a:t></a:t>
            </a:r>
            <a:r>
              <a:rPr lang="en-US" altLang="zh-CN" sz="2000" dirty="0"/>
              <a:t> </a:t>
            </a:r>
            <a:r>
              <a:rPr lang="zh-CN" altLang="en-US" sz="2000" dirty="0"/>
              <a:t>连接运算具有分配律</a:t>
            </a:r>
            <a:r>
              <a:rPr lang="en-US" altLang="zh-CN" sz="2000" dirty="0"/>
              <a:t>:</a:t>
            </a:r>
          </a:p>
          <a:p>
            <a:pPr>
              <a:buFont typeface="Monotype Sorts" charset="2"/>
              <a:buNone/>
            </a:pPr>
            <a:br>
              <a:rPr lang="en-US" altLang="zh-CN" sz="2000" dirty="0"/>
            </a:br>
            <a:r>
              <a:rPr lang="en-US" altLang="zh-CN" sz="2000" dirty="0"/>
              <a:t>(a)  When all the attributes in </a:t>
            </a:r>
            <a:r>
              <a:rPr lang="en-US" altLang="zh-CN" sz="2000" dirty="0">
                <a:sym typeface="Symbol" panose="05050102010706020507" pitchFamily="18" charset="2"/>
              </a:rPr>
              <a:t></a:t>
            </a:r>
            <a:r>
              <a:rPr lang="en-US" altLang="zh-CN" sz="2000" baseline="-25000" dirty="0">
                <a:sym typeface="Greek Symbols"/>
              </a:rPr>
              <a:t>0 </a:t>
            </a:r>
            <a:r>
              <a:rPr lang="en-US" altLang="zh-CN" sz="2000" dirty="0">
                <a:sym typeface="Greek Symbols"/>
              </a:rPr>
              <a:t> involve only the attributes of one </a:t>
            </a:r>
            <a:br>
              <a:rPr lang="en-US" altLang="zh-CN" sz="2000" dirty="0">
                <a:sym typeface="Greek Symbols"/>
              </a:rPr>
            </a:br>
            <a:r>
              <a:rPr lang="en-US" altLang="zh-CN" sz="2000" dirty="0">
                <a:sym typeface="Greek Symbols"/>
              </a:rPr>
              <a:t>       of the expressions (</a:t>
            </a:r>
            <a:r>
              <a:rPr lang="en-US" altLang="zh-CN" sz="2000" i="1" dirty="0">
                <a:sym typeface="Greek Symbols"/>
              </a:rPr>
              <a:t>E</a:t>
            </a:r>
            <a:r>
              <a:rPr lang="en-US" altLang="zh-CN" sz="2000" baseline="-25000" dirty="0">
                <a:sym typeface="Greek Symbols"/>
              </a:rPr>
              <a:t>1</a:t>
            </a:r>
            <a:r>
              <a:rPr lang="en-US" altLang="zh-CN" sz="2000" dirty="0">
                <a:sym typeface="Greek Symbols"/>
              </a:rPr>
              <a:t>) being joined.</a:t>
            </a:r>
            <a:br>
              <a:rPr lang="en-US" altLang="zh-CN" sz="2000" dirty="0">
                <a:sym typeface="Greek Symbols"/>
              </a:rPr>
            </a:br>
            <a:br>
              <a:rPr lang="en-US" altLang="zh-CN" sz="2000" dirty="0">
                <a:sym typeface="Greek Symbols"/>
              </a:rPr>
            </a:br>
            <a:r>
              <a:rPr lang="en-US" altLang="zh-CN" sz="2000" dirty="0">
                <a:sym typeface="Greek Symbols"/>
              </a:rPr>
              <a:t>                </a:t>
            </a:r>
            <a:r>
              <a:rPr lang="en-US" altLang="zh-CN" sz="2000" dirty="0">
                <a:sym typeface="Symbol" panose="05050102010706020507" pitchFamily="18" charset="2"/>
              </a:rPr>
              <a:t></a:t>
            </a:r>
            <a:r>
              <a:rPr lang="en-US" altLang="zh-CN" sz="2000" baseline="-25000" dirty="0">
                <a:sym typeface="Symbol" panose="05050102010706020507" pitchFamily="18" charset="2"/>
              </a:rPr>
              <a:t>0</a:t>
            </a:r>
            <a:r>
              <a:rPr lang="en-US" altLang="zh-CN" sz="2000" dirty="0">
                <a:sym typeface="Symbol" panose="05050102010706020507" pitchFamily="18" charset="2"/>
              </a:rPr>
              <a:t>E</a:t>
            </a:r>
            <a:r>
              <a:rPr lang="en-US" altLang="zh-CN" sz="2000" baseline="-25000" dirty="0">
                <a:sym typeface="Symbol" panose="05050102010706020507" pitchFamily="18" charset="2"/>
              </a:rPr>
              <a:t>1  </a:t>
            </a:r>
            <a:r>
              <a:rPr lang="en-US" altLang="zh-CN" sz="2000" dirty="0">
                <a:sym typeface="Symbol" panose="05050102010706020507" pitchFamily="18" charset="2"/>
              </a:rPr>
              <a:t>   </a:t>
            </a:r>
            <a:r>
              <a:rPr lang="en-US" altLang="zh-CN" sz="2000" baseline="-25000" dirty="0">
                <a:sym typeface="Symbol" panose="05050102010706020507" pitchFamily="18" charset="2"/>
              </a:rPr>
              <a:t></a:t>
            </a:r>
            <a:r>
              <a:rPr lang="en-US" altLang="zh-CN" sz="2000" dirty="0">
                <a:sym typeface="Symbol" panose="05050102010706020507" pitchFamily="18" charset="2"/>
              </a:rPr>
              <a:t> E</a:t>
            </a:r>
            <a:r>
              <a:rPr lang="en-US" altLang="zh-CN" sz="2000" baseline="-25000" dirty="0">
                <a:sym typeface="Symbol" panose="05050102010706020507" pitchFamily="18" charset="2"/>
              </a:rPr>
              <a:t>2</a:t>
            </a:r>
            <a:r>
              <a:rPr lang="en-US" altLang="zh-CN" sz="2000" dirty="0">
                <a:sym typeface="Symbol" panose="05050102010706020507" pitchFamily="18" charset="2"/>
              </a:rPr>
              <a:t>) = (</a:t>
            </a:r>
            <a:r>
              <a:rPr lang="en-US" altLang="zh-CN" sz="2000" baseline="-25000" dirty="0">
                <a:sym typeface="Symbol" panose="05050102010706020507" pitchFamily="18" charset="2"/>
              </a:rPr>
              <a:t>0</a:t>
            </a:r>
            <a:r>
              <a:rPr lang="en-US" altLang="zh-CN" sz="2000" dirty="0">
                <a:sym typeface="Symbol" panose="05050102010706020507" pitchFamily="18" charset="2"/>
              </a:rPr>
              <a:t>(E</a:t>
            </a:r>
            <a:r>
              <a:rPr lang="en-US" altLang="zh-CN" sz="2000" baseline="-25000" dirty="0">
                <a:sym typeface="Symbol" panose="05050102010706020507" pitchFamily="18" charset="2"/>
              </a:rPr>
              <a:t>1</a:t>
            </a:r>
            <a:r>
              <a:rPr lang="en-US" altLang="zh-CN" sz="2000" dirty="0">
                <a:sym typeface="Symbol" panose="05050102010706020507" pitchFamily="18" charset="2"/>
              </a:rPr>
              <a:t>))    </a:t>
            </a:r>
            <a:r>
              <a:rPr lang="en-US" altLang="zh-CN" sz="2000" baseline="-25000" dirty="0">
                <a:sym typeface="Symbol" panose="05050102010706020507" pitchFamily="18" charset="2"/>
              </a:rPr>
              <a:t></a:t>
            </a:r>
            <a:r>
              <a:rPr lang="en-US" altLang="zh-CN" sz="2000" dirty="0">
                <a:sym typeface="Symbol" panose="05050102010706020507" pitchFamily="18" charset="2"/>
              </a:rPr>
              <a:t> E</a:t>
            </a:r>
            <a:r>
              <a:rPr lang="en-US" altLang="zh-CN" sz="2000" baseline="-25000" dirty="0">
                <a:sym typeface="Symbol" panose="05050102010706020507" pitchFamily="18" charset="2"/>
              </a:rPr>
              <a:t>2</a:t>
            </a:r>
            <a:r>
              <a:rPr lang="en-US" altLang="zh-CN" sz="2000" dirty="0">
                <a:sym typeface="Greek Symbols"/>
              </a:rPr>
              <a:t> </a:t>
            </a:r>
            <a:br>
              <a:rPr lang="en-US" altLang="zh-CN" sz="2000" dirty="0">
                <a:sym typeface="Greek Symbols"/>
              </a:rPr>
            </a:br>
            <a:endParaRPr lang="en-US" altLang="zh-CN" sz="2000" dirty="0">
              <a:sym typeface="Greek Symbols"/>
            </a:endParaRPr>
          </a:p>
          <a:p>
            <a:pPr>
              <a:buFont typeface="Monotype Sorts" charset="2"/>
              <a:buNone/>
            </a:pPr>
            <a:r>
              <a:rPr lang="en-US" altLang="zh-CN" sz="2000" dirty="0">
                <a:sym typeface="Greek Symbols"/>
              </a:rPr>
              <a:t>	(b) When </a:t>
            </a:r>
            <a:r>
              <a:rPr lang="en-US" altLang="zh-CN" sz="2000" dirty="0">
                <a:sym typeface="Symbol" panose="05050102010706020507" pitchFamily="18" charset="2"/>
              </a:rPr>
              <a:t></a:t>
            </a:r>
            <a:r>
              <a:rPr lang="en-US" altLang="zh-CN" sz="2000" dirty="0">
                <a:sym typeface="Greek Symbols"/>
              </a:rPr>
              <a:t> </a:t>
            </a:r>
            <a:r>
              <a:rPr lang="en-US" altLang="zh-CN" sz="2000" baseline="-25000" dirty="0">
                <a:sym typeface="Greek Symbols"/>
              </a:rPr>
              <a:t>1 </a:t>
            </a:r>
            <a:r>
              <a:rPr lang="en-US" altLang="zh-CN" sz="2000" dirty="0">
                <a:sym typeface="Greek Symbols"/>
              </a:rPr>
              <a:t>involves only the attributes of </a:t>
            </a:r>
            <a:r>
              <a:rPr lang="en-US" altLang="zh-CN" sz="2000" i="1" dirty="0">
                <a:sym typeface="Greek Symbols"/>
              </a:rPr>
              <a:t>E</a:t>
            </a:r>
            <a:r>
              <a:rPr lang="en-US" altLang="zh-CN" sz="2000" baseline="-25000" dirty="0">
                <a:sym typeface="Greek Symbols"/>
              </a:rPr>
              <a:t>1</a:t>
            </a:r>
            <a:r>
              <a:rPr lang="en-US" altLang="zh-CN" sz="2000" dirty="0">
                <a:sym typeface="Greek Symbols"/>
              </a:rPr>
              <a:t> and</a:t>
            </a:r>
            <a:r>
              <a:rPr lang="en-US" altLang="zh-CN" sz="2000" i="1" dirty="0">
                <a:sym typeface="Greek Symbols"/>
              </a:rPr>
              <a:t> </a:t>
            </a:r>
            <a:r>
              <a:rPr lang="en-US" altLang="zh-CN" sz="2000" dirty="0">
                <a:sym typeface="Symbol" panose="05050102010706020507" pitchFamily="18" charset="2"/>
              </a:rPr>
              <a:t></a:t>
            </a:r>
            <a:r>
              <a:rPr lang="en-US" altLang="zh-CN" sz="2000" baseline="-25000" dirty="0">
                <a:sym typeface="Greek Symbols"/>
              </a:rPr>
              <a:t>2 </a:t>
            </a:r>
            <a:r>
              <a:rPr lang="en-US" altLang="zh-CN" sz="2000" dirty="0">
                <a:sym typeface="Greek Symbols"/>
              </a:rPr>
              <a:t> involves  </a:t>
            </a:r>
            <a:br>
              <a:rPr lang="en-US" altLang="zh-CN" sz="2000" dirty="0">
                <a:sym typeface="Greek Symbols"/>
              </a:rPr>
            </a:br>
            <a:r>
              <a:rPr lang="en-US" altLang="zh-CN" sz="2000" dirty="0">
                <a:sym typeface="Greek Symbols"/>
              </a:rPr>
              <a:t>      only the attributes of </a:t>
            </a:r>
            <a:r>
              <a:rPr lang="en-US" altLang="zh-CN" sz="2000" i="1" dirty="0">
                <a:sym typeface="Greek Symbols"/>
              </a:rPr>
              <a:t>E</a:t>
            </a:r>
            <a:r>
              <a:rPr lang="en-US" altLang="zh-CN" sz="2000" baseline="-25000" dirty="0">
                <a:sym typeface="Greek Symbols"/>
              </a:rPr>
              <a:t>2</a:t>
            </a:r>
            <a:r>
              <a:rPr lang="en-US" altLang="zh-CN" sz="2000" dirty="0">
                <a:sym typeface="Greek Symbols"/>
              </a:rPr>
              <a:t>.</a:t>
            </a:r>
          </a:p>
          <a:p>
            <a:pPr>
              <a:buFont typeface="Monotype Sorts" charset="2"/>
              <a:buNone/>
            </a:pPr>
            <a:r>
              <a:rPr lang="en-US" altLang="zh-CN" sz="2000" dirty="0">
                <a:sym typeface="Symbol" panose="05050102010706020507" pitchFamily="18" charset="2"/>
              </a:rPr>
              <a:t>	                  </a:t>
            </a:r>
            <a:r>
              <a:rPr lang="en-US" altLang="zh-CN" sz="2000" baseline="-25000" dirty="0">
                <a:sym typeface="Symbol" panose="05050102010706020507" pitchFamily="18" charset="2"/>
              </a:rPr>
              <a:t>1</a:t>
            </a:r>
            <a:r>
              <a:rPr lang="en-US" altLang="zh-CN" sz="2000" dirty="0">
                <a:sym typeface="Symbol" panose="05050102010706020507" pitchFamily="18" charset="2"/>
              </a:rPr>
              <a:t></a:t>
            </a:r>
            <a:r>
              <a:rPr lang="en-US" altLang="zh-CN" sz="2000" baseline="-25000" dirty="0">
                <a:sym typeface="Symbol" panose="05050102010706020507" pitchFamily="18" charset="2"/>
              </a:rPr>
              <a:t> </a:t>
            </a:r>
            <a:r>
              <a:rPr lang="en-US" altLang="zh-CN" sz="2000" dirty="0">
                <a:sym typeface="Symbol" panose="05050102010706020507" pitchFamily="18" charset="2"/>
              </a:rPr>
              <a:t>E</a:t>
            </a:r>
            <a:r>
              <a:rPr lang="en-US" altLang="zh-CN" sz="2000" baseline="-25000" dirty="0">
                <a:sym typeface="Symbol" panose="05050102010706020507" pitchFamily="18" charset="2"/>
              </a:rPr>
              <a:t>1</a:t>
            </a:r>
            <a:r>
              <a:rPr lang="en-US" altLang="zh-CN" sz="2000" dirty="0">
                <a:sym typeface="Symbol" panose="05050102010706020507" pitchFamily="18" charset="2"/>
              </a:rPr>
              <a:t>    </a:t>
            </a:r>
            <a:r>
              <a:rPr lang="en-US" altLang="zh-CN" sz="2000" baseline="-25000" dirty="0">
                <a:sym typeface="Symbol" panose="05050102010706020507" pitchFamily="18" charset="2"/>
              </a:rPr>
              <a:t></a:t>
            </a:r>
            <a:r>
              <a:rPr lang="en-US" altLang="zh-CN" sz="2000" dirty="0">
                <a:sym typeface="Symbol" panose="05050102010706020507" pitchFamily="18" charset="2"/>
              </a:rPr>
              <a:t> E</a:t>
            </a:r>
            <a:r>
              <a:rPr lang="en-US" altLang="zh-CN" sz="2000" baseline="-25000" dirty="0">
                <a:sym typeface="Symbol" panose="05050102010706020507" pitchFamily="18" charset="2"/>
              </a:rPr>
              <a:t>2</a:t>
            </a:r>
            <a:r>
              <a:rPr lang="en-US" altLang="zh-CN" sz="2000" dirty="0">
                <a:sym typeface="Symbol" panose="05050102010706020507" pitchFamily="18" charset="2"/>
              </a:rPr>
              <a:t>) =  (</a:t>
            </a:r>
            <a:r>
              <a:rPr lang="en-US" altLang="zh-CN" sz="2000" baseline="-25000" dirty="0">
                <a:sym typeface="Symbol" panose="05050102010706020507" pitchFamily="18" charset="2"/>
              </a:rPr>
              <a:t>1</a:t>
            </a:r>
            <a:r>
              <a:rPr lang="en-US" altLang="zh-CN" sz="2000" dirty="0">
                <a:sym typeface="Symbol" panose="05050102010706020507" pitchFamily="18" charset="2"/>
              </a:rPr>
              <a:t>(E</a:t>
            </a:r>
            <a:r>
              <a:rPr lang="en-US" altLang="zh-CN" sz="2000" baseline="-25000" dirty="0">
                <a:sym typeface="Symbol" panose="05050102010706020507" pitchFamily="18" charset="2"/>
              </a:rPr>
              <a:t>1</a:t>
            </a:r>
            <a:r>
              <a:rPr lang="en-US" altLang="zh-CN" sz="2000" dirty="0">
                <a:sym typeface="Symbol" panose="05050102010706020507" pitchFamily="18" charset="2"/>
              </a:rPr>
              <a:t>))    </a:t>
            </a:r>
            <a:r>
              <a:rPr lang="en-US" altLang="zh-CN" sz="2000" baseline="-25000" dirty="0">
                <a:sym typeface="Symbol" panose="05050102010706020507" pitchFamily="18" charset="2"/>
              </a:rPr>
              <a:t></a:t>
            </a:r>
            <a:r>
              <a:rPr lang="en-US" altLang="zh-CN" sz="2000" dirty="0">
                <a:sym typeface="Symbol" panose="05050102010706020507" pitchFamily="18" charset="2"/>
              </a:rPr>
              <a:t> (</a:t>
            </a:r>
            <a:r>
              <a:rPr lang="en-US" altLang="zh-CN" sz="2000" baseline="-25000" dirty="0">
                <a:sym typeface="Symbol" panose="05050102010706020507" pitchFamily="18" charset="2"/>
              </a:rPr>
              <a:t> </a:t>
            </a:r>
            <a:r>
              <a:rPr lang="en-US" altLang="zh-CN" sz="2000" dirty="0">
                <a:sym typeface="Symbol" panose="05050102010706020507" pitchFamily="18" charset="2"/>
              </a:rPr>
              <a:t>(E</a:t>
            </a:r>
            <a:r>
              <a:rPr lang="en-US" altLang="zh-CN" sz="2000" baseline="-25000" dirty="0">
                <a:sym typeface="Symbol" panose="05050102010706020507" pitchFamily="18" charset="2"/>
              </a:rPr>
              <a:t>2</a:t>
            </a:r>
            <a:r>
              <a:rPr lang="en-US" altLang="zh-CN" sz="2000" dirty="0">
                <a:sym typeface="Symbol" panose="05050102010706020507" pitchFamily="18" charset="2"/>
              </a:rPr>
              <a:t>))</a:t>
            </a:r>
          </a:p>
        </p:txBody>
      </p:sp>
      <p:sp>
        <p:nvSpPr>
          <p:cNvPr id="124932" name="AutoShape 7">
            <a:extLst>
              <a:ext uri="{FF2B5EF4-FFF2-40B4-BE49-F238E27FC236}">
                <a16:creationId xmlns:a16="http://schemas.microsoft.com/office/drawing/2014/main" id="{C60BAC86-1AAD-4B73-9B55-CCCCC264490B}"/>
              </a:ext>
            </a:extLst>
          </p:cNvPr>
          <p:cNvSpPr>
            <a:spLocks noChangeArrowheads="1"/>
          </p:cNvSpPr>
          <p:nvPr/>
        </p:nvSpPr>
        <p:spPr bwMode="auto">
          <a:xfrm rot="5400000">
            <a:off x="3095626" y="2878254"/>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24933" name="AutoShape 8">
            <a:extLst>
              <a:ext uri="{FF2B5EF4-FFF2-40B4-BE49-F238E27FC236}">
                <a16:creationId xmlns:a16="http://schemas.microsoft.com/office/drawing/2014/main" id="{DCE8F6B3-D29B-4569-8645-E8DDB9BD69F1}"/>
              </a:ext>
            </a:extLst>
          </p:cNvPr>
          <p:cNvSpPr>
            <a:spLocks noChangeArrowheads="1"/>
          </p:cNvSpPr>
          <p:nvPr/>
        </p:nvSpPr>
        <p:spPr bwMode="auto">
          <a:xfrm rot="5400000">
            <a:off x="3582988" y="4313354"/>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24934" name="AutoShape 9">
            <a:extLst>
              <a:ext uri="{FF2B5EF4-FFF2-40B4-BE49-F238E27FC236}">
                <a16:creationId xmlns:a16="http://schemas.microsoft.com/office/drawing/2014/main" id="{16674D0A-0691-40CD-9E61-34FADEAB6211}"/>
              </a:ext>
            </a:extLst>
          </p:cNvPr>
          <p:cNvSpPr>
            <a:spLocks noChangeArrowheads="1"/>
          </p:cNvSpPr>
          <p:nvPr/>
        </p:nvSpPr>
        <p:spPr bwMode="auto">
          <a:xfrm rot="5400000">
            <a:off x="5105400" y="2876667"/>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24935" name="AutoShape 10">
            <a:extLst>
              <a:ext uri="{FF2B5EF4-FFF2-40B4-BE49-F238E27FC236}">
                <a16:creationId xmlns:a16="http://schemas.microsoft.com/office/drawing/2014/main" id="{E884D71D-E283-43BD-AE58-6ADD09FC6A3D}"/>
              </a:ext>
            </a:extLst>
          </p:cNvPr>
          <p:cNvSpPr>
            <a:spLocks noChangeArrowheads="1"/>
          </p:cNvSpPr>
          <p:nvPr/>
        </p:nvSpPr>
        <p:spPr bwMode="auto">
          <a:xfrm rot="5400000">
            <a:off x="5673725" y="4324467"/>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a:extLst>
              <a:ext uri="{FF2B5EF4-FFF2-40B4-BE49-F238E27FC236}">
                <a16:creationId xmlns:a16="http://schemas.microsoft.com/office/drawing/2014/main" id="{75DF1FF7-B02C-496F-919E-6C264DE64E28}"/>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Equivalence Rules (Cont.)</a:t>
            </a:r>
          </a:p>
        </p:txBody>
      </p:sp>
      <p:sp>
        <p:nvSpPr>
          <p:cNvPr id="126979" name="Rectangle 3">
            <a:extLst>
              <a:ext uri="{FF2B5EF4-FFF2-40B4-BE49-F238E27FC236}">
                <a16:creationId xmlns:a16="http://schemas.microsoft.com/office/drawing/2014/main" id="{71E20321-8FDC-4A2E-A05D-6B2C449C032A}"/>
              </a:ext>
            </a:extLst>
          </p:cNvPr>
          <p:cNvSpPr>
            <a:spLocks noGrp="1" noChangeArrowheads="1"/>
          </p:cNvSpPr>
          <p:nvPr>
            <p:ph type="body" idx="1"/>
          </p:nvPr>
        </p:nvSpPr>
        <p:spPr>
          <a:xfrm>
            <a:off x="857250" y="1054100"/>
            <a:ext cx="7899400" cy="4827588"/>
          </a:xfrm>
        </p:spPr>
        <p:txBody>
          <a:bodyPr/>
          <a:lstStyle/>
          <a:p>
            <a:pPr>
              <a:buFont typeface="Monotype Sorts" charset="2"/>
              <a:buNone/>
              <a:tabLst>
                <a:tab pos="3087688" algn="ctr"/>
              </a:tabLst>
            </a:pPr>
            <a:r>
              <a:rPr lang="en-US" altLang="zh-CN" dirty="0"/>
              <a:t>8.	</a:t>
            </a:r>
            <a:r>
              <a:rPr lang="zh-CN" altLang="en-US" sz="2000" dirty="0"/>
              <a:t>投影运算在下面条件下对</a:t>
            </a:r>
            <a:r>
              <a:rPr kumimoji="0" lang="en-US" altLang="zh-CN" sz="2000" dirty="0">
                <a:solidFill>
                  <a:srgbClr val="000000"/>
                </a:solidFill>
                <a:sym typeface="Symbol" panose="05050102010706020507" pitchFamily="18" charset="2"/>
              </a:rPr>
              <a:t></a:t>
            </a:r>
            <a:r>
              <a:rPr lang="en-US" altLang="zh-CN" sz="2000" dirty="0"/>
              <a:t> </a:t>
            </a:r>
            <a:r>
              <a:rPr lang="zh-CN" altLang="en-US" sz="2000" dirty="0"/>
              <a:t>运算具有分配律</a:t>
            </a:r>
            <a:r>
              <a:rPr lang="en-US" altLang="zh-CN" sz="2000" dirty="0"/>
              <a:t>:</a:t>
            </a:r>
          </a:p>
          <a:p>
            <a:pPr>
              <a:buFont typeface="Monotype Sorts" charset="2"/>
              <a:buNone/>
              <a:tabLst>
                <a:tab pos="3087688" algn="ctr"/>
              </a:tabLst>
            </a:pPr>
            <a:r>
              <a:rPr lang="en-US" altLang="zh-CN" sz="2000" dirty="0"/>
              <a:t>	(a) if </a:t>
            </a:r>
            <a:r>
              <a:rPr kumimoji="0" lang="en-US" altLang="zh-CN" sz="2000" dirty="0">
                <a:solidFill>
                  <a:srgbClr val="000000"/>
                </a:solidFill>
                <a:sym typeface="Symbol" panose="05050102010706020507" pitchFamily="18" charset="2"/>
              </a:rPr>
              <a:t></a:t>
            </a:r>
            <a:r>
              <a:rPr lang="en-US" altLang="zh-CN" sz="2000" dirty="0">
                <a:sym typeface="Greek Symbols"/>
              </a:rPr>
              <a:t> involves only attributes from </a:t>
            </a:r>
            <a:r>
              <a:rPr lang="en-US" altLang="zh-CN" sz="2000" i="1" dirty="0">
                <a:sym typeface="Greek Symbols"/>
              </a:rPr>
              <a:t>L</a:t>
            </a:r>
            <a:r>
              <a:rPr lang="en-US" altLang="zh-CN" sz="2000" baseline="-25000" dirty="0">
                <a:sym typeface="Greek Symbols"/>
              </a:rPr>
              <a:t>1</a:t>
            </a:r>
            <a:r>
              <a:rPr lang="en-US" altLang="zh-CN" sz="2000" dirty="0">
                <a:sym typeface="Greek Symbols"/>
              </a:rPr>
              <a:t> </a:t>
            </a:r>
            <a:r>
              <a:rPr lang="en-US" altLang="zh-CN" sz="2000" dirty="0">
                <a:sym typeface="Symbol" panose="05050102010706020507" pitchFamily="18" charset="2"/>
              </a:rPr>
              <a:t> </a:t>
            </a:r>
            <a:r>
              <a:rPr lang="en-US" altLang="zh-CN" sz="2000" i="1" dirty="0">
                <a:sym typeface="Symbol" panose="05050102010706020507" pitchFamily="18" charset="2"/>
              </a:rPr>
              <a:t>L</a:t>
            </a:r>
            <a:r>
              <a:rPr lang="en-US" altLang="zh-CN" sz="2000" baseline="-25000" dirty="0">
                <a:sym typeface="Symbol" panose="05050102010706020507" pitchFamily="18" charset="2"/>
              </a:rPr>
              <a:t>2</a:t>
            </a:r>
            <a:r>
              <a:rPr lang="en-US" altLang="zh-CN" sz="2000" dirty="0">
                <a:sym typeface="Symbol" panose="05050102010706020507" pitchFamily="18" charset="2"/>
              </a:rPr>
              <a:t>:</a:t>
            </a:r>
            <a:br>
              <a:rPr lang="en-US" altLang="zh-CN" sz="2000" dirty="0">
                <a:sym typeface="Symbol" panose="05050102010706020507" pitchFamily="18" charset="2"/>
              </a:rPr>
            </a:br>
            <a:br>
              <a:rPr lang="en-US" altLang="zh-CN" sz="2000" dirty="0">
                <a:sym typeface="Symbol" panose="05050102010706020507" pitchFamily="18" charset="2"/>
              </a:rPr>
            </a:br>
            <a:r>
              <a:rPr lang="en-US" altLang="zh-CN" sz="2000" dirty="0">
                <a:sym typeface="Symbol" panose="05050102010706020507" pitchFamily="18" charset="2"/>
              </a:rPr>
              <a:t>	</a:t>
            </a:r>
          </a:p>
          <a:p>
            <a:pPr>
              <a:buFont typeface="Monotype Sorts" charset="2"/>
              <a:buNone/>
              <a:tabLst>
                <a:tab pos="3087688" algn="ctr"/>
              </a:tabLst>
            </a:pPr>
            <a:r>
              <a:rPr lang="en-US" altLang="zh-CN" sz="2000" dirty="0">
                <a:sym typeface="Symbol" panose="05050102010706020507" pitchFamily="18" charset="2"/>
              </a:rPr>
              <a:t>	(b) Consider a join </a:t>
            </a:r>
            <a:r>
              <a:rPr lang="en-US" altLang="zh-CN" sz="2000" i="1" dirty="0">
                <a:sym typeface="Symbol" panose="05050102010706020507" pitchFamily="18" charset="2"/>
              </a:rPr>
              <a:t>E</a:t>
            </a:r>
            <a:r>
              <a:rPr lang="en-US" altLang="zh-CN" sz="2000" baseline="-25000" dirty="0">
                <a:sym typeface="Symbol" panose="05050102010706020507" pitchFamily="18" charset="2"/>
              </a:rPr>
              <a:t>1      </a:t>
            </a:r>
            <a:r>
              <a:rPr lang="en-US" altLang="zh-CN" sz="2000" i="1" dirty="0">
                <a:sym typeface="Greek Symbols"/>
              </a:rPr>
              <a:t> E</a:t>
            </a:r>
            <a:r>
              <a:rPr lang="en-US" altLang="zh-CN" sz="2000" baseline="-25000" dirty="0">
                <a:sym typeface="Greek Symbols"/>
              </a:rPr>
              <a:t>2</a:t>
            </a:r>
            <a:r>
              <a:rPr lang="en-US" altLang="zh-CN" sz="2000" dirty="0">
                <a:sym typeface="Greek Symbols"/>
              </a:rPr>
              <a:t>. </a:t>
            </a:r>
          </a:p>
          <a:p>
            <a:pPr lvl="1">
              <a:tabLst>
                <a:tab pos="3087688" algn="ctr"/>
              </a:tabLst>
            </a:pPr>
            <a:r>
              <a:rPr lang="en-US" altLang="zh-CN" sz="2000" dirty="0">
                <a:sym typeface="Greek Symbols"/>
              </a:rPr>
              <a:t> Let </a:t>
            </a:r>
            <a:r>
              <a:rPr lang="en-US" altLang="zh-CN" sz="2000" i="1" dirty="0">
                <a:sym typeface="Greek Symbols"/>
              </a:rPr>
              <a:t>L</a:t>
            </a:r>
            <a:r>
              <a:rPr lang="en-US" altLang="zh-CN" sz="2000" baseline="-25000" dirty="0">
                <a:sym typeface="Greek Symbols"/>
              </a:rPr>
              <a:t>1</a:t>
            </a:r>
            <a:r>
              <a:rPr lang="en-US" altLang="zh-CN" sz="2000" dirty="0">
                <a:sym typeface="Greek Symbols"/>
              </a:rPr>
              <a:t> and </a:t>
            </a:r>
            <a:r>
              <a:rPr lang="en-US" altLang="zh-CN" sz="2000" i="1" dirty="0">
                <a:sym typeface="Symbol" panose="05050102010706020507" pitchFamily="18" charset="2"/>
              </a:rPr>
              <a:t>L</a:t>
            </a:r>
            <a:r>
              <a:rPr lang="en-US" altLang="zh-CN" sz="2000" baseline="-25000" dirty="0">
                <a:sym typeface="Symbol" panose="05050102010706020507" pitchFamily="18" charset="2"/>
              </a:rPr>
              <a:t>2</a:t>
            </a:r>
            <a:r>
              <a:rPr lang="en-US" altLang="zh-CN" sz="2000" dirty="0">
                <a:sym typeface="Symbol" panose="05050102010706020507" pitchFamily="18" charset="2"/>
              </a:rPr>
              <a:t> be sets of attributes from </a:t>
            </a:r>
            <a:r>
              <a:rPr lang="en-US" altLang="zh-CN" sz="2000" i="1" dirty="0">
                <a:sym typeface="Symbol" panose="05050102010706020507" pitchFamily="18" charset="2"/>
              </a:rPr>
              <a:t>E</a:t>
            </a:r>
            <a:r>
              <a:rPr lang="en-US" altLang="zh-CN" sz="2000" baseline="-25000" dirty="0">
                <a:sym typeface="Symbol" panose="05050102010706020507" pitchFamily="18" charset="2"/>
              </a:rPr>
              <a:t>1</a:t>
            </a:r>
            <a:r>
              <a:rPr lang="en-US" altLang="zh-CN" sz="2000" dirty="0">
                <a:sym typeface="Symbol" panose="05050102010706020507" pitchFamily="18" charset="2"/>
              </a:rPr>
              <a:t> and </a:t>
            </a:r>
            <a:r>
              <a:rPr lang="en-US" altLang="zh-CN" sz="2000" i="1" dirty="0">
                <a:sym typeface="Greek Symbols"/>
              </a:rPr>
              <a:t>E</a:t>
            </a:r>
            <a:r>
              <a:rPr lang="en-US" altLang="zh-CN" sz="2000" baseline="-25000" dirty="0">
                <a:sym typeface="Greek Symbols"/>
              </a:rPr>
              <a:t>2</a:t>
            </a:r>
            <a:r>
              <a:rPr lang="en-US" altLang="zh-CN" sz="2000" dirty="0">
                <a:sym typeface="Greek Symbols"/>
              </a:rPr>
              <a:t>, respectively.  </a:t>
            </a:r>
          </a:p>
          <a:p>
            <a:pPr lvl="1">
              <a:tabLst>
                <a:tab pos="3087688" algn="ctr"/>
              </a:tabLst>
            </a:pPr>
            <a:r>
              <a:rPr lang="en-US" altLang="zh-CN" sz="2000" dirty="0">
                <a:sym typeface="Greek Symbols"/>
              </a:rPr>
              <a:t>Let </a:t>
            </a:r>
            <a:r>
              <a:rPr lang="en-US" altLang="zh-CN" sz="2000" i="1" dirty="0">
                <a:sym typeface="Symbol" panose="05050102010706020507" pitchFamily="18" charset="2"/>
              </a:rPr>
              <a:t>L</a:t>
            </a:r>
            <a:r>
              <a:rPr lang="en-US" altLang="zh-CN" sz="2000" baseline="-25000" dirty="0">
                <a:sym typeface="Symbol" panose="05050102010706020507" pitchFamily="18" charset="2"/>
              </a:rPr>
              <a:t>3</a:t>
            </a:r>
            <a:r>
              <a:rPr lang="en-US" altLang="zh-CN" sz="2000" dirty="0">
                <a:sym typeface="Symbol" panose="05050102010706020507" pitchFamily="18" charset="2"/>
              </a:rPr>
              <a:t> be attributes of </a:t>
            </a:r>
            <a:r>
              <a:rPr lang="en-US" altLang="zh-CN" sz="2000" i="1" dirty="0">
                <a:sym typeface="Symbol" panose="05050102010706020507" pitchFamily="18" charset="2"/>
              </a:rPr>
              <a:t>E</a:t>
            </a:r>
            <a:r>
              <a:rPr lang="en-US" altLang="zh-CN" sz="2000" baseline="-25000" dirty="0">
                <a:sym typeface="Symbol" panose="05050102010706020507" pitchFamily="18" charset="2"/>
              </a:rPr>
              <a:t>1</a:t>
            </a:r>
            <a:r>
              <a:rPr lang="en-US" altLang="zh-CN" sz="2000" dirty="0">
                <a:sym typeface="Symbol" panose="05050102010706020507" pitchFamily="18" charset="2"/>
              </a:rPr>
              <a:t> that are involved in join condition </a:t>
            </a:r>
            <a:r>
              <a:rPr lang="en-US" altLang="zh-CN" sz="2000" i="1" dirty="0">
                <a:sym typeface="Greek Symbols"/>
              </a:rPr>
              <a:t>, </a:t>
            </a:r>
            <a:r>
              <a:rPr lang="en-US" altLang="zh-CN" sz="2000" dirty="0">
                <a:sym typeface="Greek Symbols"/>
              </a:rPr>
              <a:t>but are not in </a:t>
            </a:r>
            <a:r>
              <a:rPr lang="en-US" altLang="zh-CN" sz="2000" i="1" dirty="0">
                <a:sym typeface="Greek Symbols"/>
              </a:rPr>
              <a:t>L</a:t>
            </a:r>
            <a:r>
              <a:rPr lang="en-US" altLang="zh-CN" sz="2000" baseline="-25000" dirty="0">
                <a:sym typeface="Greek Symbols"/>
              </a:rPr>
              <a:t>1</a:t>
            </a:r>
            <a:r>
              <a:rPr lang="en-US" altLang="zh-CN" sz="2000" dirty="0">
                <a:sym typeface="Greek Symbols"/>
              </a:rPr>
              <a:t> </a:t>
            </a:r>
            <a:r>
              <a:rPr lang="en-US" altLang="zh-CN" sz="2000" dirty="0">
                <a:sym typeface="Symbol" panose="05050102010706020507" pitchFamily="18" charset="2"/>
              </a:rPr>
              <a:t> </a:t>
            </a:r>
            <a:r>
              <a:rPr lang="en-US" altLang="zh-CN" sz="2000" i="1" dirty="0">
                <a:sym typeface="Symbol" panose="05050102010706020507" pitchFamily="18" charset="2"/>
              </a:rPr>
              <a:t>L</a:t>
            </a:r>
            <a:r>
              <a:rPr lang="en-US" altLang="zh-CN" sz="2000" baseline="-25000" dirty="0">
                <a:sym typeface="Symbol" panose="05050102010706020507" pitchFamily="18" charset="2"/>
              </a:rPr>
              <a:t>2</a:t>
            </a:r>
            <a:r>
              <a:rPr lang="en-US" altLang="zh-CN" sz="2000" dirty="0">
                <a:sym typeface="Symbol" panose="05050102010706020507" pitchFamily="18" charset="2"/>
              </a:rPr>
              <a:t>, and</a:t>
            </a:r>
          </a:p>
          <a:p>
            <a:pPr lvl="1">
              <a:tabLst>
                <a:tab pos="3087688" algn="ctr"/>
              </a:tabLst>
            </a:pPr>
            <a:r>
              <a:rPr lang="en-US" altLang="zh-CN" sz="2000" dirty="0">
                <a:sym typeface="Symbol" panose="05050102010706020507" pitchFamily="18" charset="2"/>
              </a:rPr>
              <a:t> let </a:t>
            </a:r>
            <a:r>
              <a:rPr lang="en-US" altLang="zh-CN" sz="2000" i="1" dirty="0">
                <a:sym typeface="Greek Symbols"/>
              </a:rPr>
              <a:t>L</a:t>
            </a:r>
            <a:r>
              <a:rPr lang="en-US" altLang="zh-CN" sz="2000" baseline="-25000" dirty="0">
                <a:sym typeface="Greek Symbols"/>
              </a:rPr>
              <a:t>4</a:t>
            </a:r>
            <a:r>
              <a:rPr lang="en-US" altLang="zh-CN" sz="2000" dirty="0">
                <a:sym typeface="Greek Symbols"/>
              </a:rPr>
              <a:t> be attributes of </a:t>
            </a:r>
            <a:r>
              <a:rPr lang="en-US" altLang="zh-CN" sz="2000" i="1" dirty="0">
                <a:sym typeface="Greek Symbols"/>
              </a:rPr>
              <a:t>E</a:t>
            </a:r>
            <a:r>
              <a:rPr lang="en-US" altLang="zh-CN" sz="2000" baseline="-25000" dirty="0">
                <a:sym typeface="Greek Symbols"/>
              </a:rPr>
              <a:t>2 </a:t>
            </a:r>
            <a:r>
              <a:rPr lang="en-US" altLang="zh-CN" sz="2000" dirty="0">
                <a:sym typeface="Greek Symbols"/>
              </a:rPr>
              <a:t>that are involved in join condition </a:t>
            </a:r>
            <a:r>
              <a:rPr lang="en-US" altLang="zh-CN" sz="2000" dirty="0">
                <a:sym typeface="Symbol" panose="05050102010706020507" pitchFamily="18" charset="2"/>
              </a:rPr>
              <a:t></a:t>
            </a:r>
            <a:r>
              <a:rPr lang="en-US" altLang="zh-CN" sz="2000" dirty="0">
                <a:sym typeface="Greek Symbols"/>
              </a:rPr>
              <a:t>, but are not in </a:t>
            </a:r>
            <a:r>
              <a:rPr lang="en-US" altLang="zh-CN" sz="2000" i="1" dirty="0">
                <a:sym typeface="Greek Symbols"/>
              </a:rPr>
              <a:t>L</a:t>
            </a:r>
            <a:r>
              <a:rPr lang="en-US" altLang="zh-CN" sz="2000" baseline="-25000" dirty="0">
                <a:sym typeface="Greek Symbols"/>
              </a:rPr>
              <a:t>1</a:t>
            </a:r>
            <a:r>
              <a:rPr lang="en-US" altLang="zh-CN" sz="2000" dirty="0">
                <a:sym typeface="Greek Symbols"/>
              </a:rPr>
              <a:t> </a:t>
            </a:r>
            <a:r>
              <a:rPr lang="en-US" altLang="zh-CN" sz="2000" dirty="0">
                <a:sym typeface="Symbol" panose="05050102010706020507" pitchFamily="18" charset="2"/>
              </a:rPr>
              <a:t> </a:t>
            </a:r>
            <a:r>
              <a:rPr lang="en-US" altLang="zh-CN" sz="2000" i="1" dirty="0">
                <a:sym typeface="Symbol" panose="05050102010706020507" pitchFamily="18" charset="2"/>
              </a:rPr>
              <a:t>L</a:t>
            </a:r>
            <a:r>
              <a:rPr lang="en-US" altLang="zh-CN" sz="2000" baseline="-25000" dirty="0">
                <a:sym typeface="Symbol" panose="05050102010706020507" pitchFamily="18" charset="2"/>
              </a:rPr>
              <a:t>2</a:t>
            </a:r>
            <a:r>
              <a:rPr lang="en-US" altLang="zh-CN" sz="2000" dirty="0">
                <a:sym typeface="Symbol" panose="05050102010706020507" pitchFamily="18" charset="2"/>
              </a:rPr>
              <a:t>.</a:t>
            </a:r>
          </a:p>
        </p:txBody>
      </p:sp>
      <p:sp>
        <p:nvSpPr>
          <p:cNvPr id="126980" name="AutoShape 6">
            <a:extLst>
              <a:ext uri="{FF2B5EF4-FFF2-40B4-BE49-F238E27FC236}">
                <a16:creationId xmlns:a16="http://schemas.microsoft.com/office/drawing/2014/main" id="{5D084C11-D820-4623-BC3C-EFEBFD4D111E}"/>
              </a:ext>
            </a:extLst>
          </p:cNvPr>
          <p:cNvSpPr>
            <a:spLocks noChangeArrowheads="1"/>
          </p:cNvSpPr>
          <p:nvPr/>
        </p:nvSpPr>
        <p:spPr bwMode="auto">
          <a:xfrm rot="5400000">
            <a:off x="3759200" y="2638826"/>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grpSp>
        <p:nvGrpSpPr>
          <p:cNvPr id="126981" name="Group 94">
            <a:extLst>
              <a:ext uri="{FF2B5EF4-FFF2-40B4-BE49-F238E27FC236}">
                <a16:creationId xmlns:a16="http://schemas.microsoft.com/office/drawing/2014/main" id="{87D9F372-9ACF-421D-8A5C-E1738C02EE3B}"/>
              </a:ext>
            </a:extLst>
          </p:cNvPr>
          <p:cNvGrpSpPr>
            <a:grpSpLocks/>
          </p:cNvGrpSpPr>
          <p:nvPr/>
        </p:nvGrpSpPr>
        <p:grpSpPr bwMode="auto">
          <a:xfrm>
            <a:off x="2435225" y="2179638"/>
            <a:ext cx="4603750" cy="400050"/>
            <a:chOff x="1515" y="1364"/>
            <a:chExt cx="2920" cy="271"/>
          </a:xfrm>
        </p:grpSpPr>
        <p:sp>
          <p:nvSpPr>
            <p:cNvPr id="127028" name="Rectangle 14">
              <a:extLst>
                <a:ext uri="{FF2B5EF4-FFF2-40B4-BE49-F238E27FC236}">
                  <a16:creationId xmlns:a16="http://schemas.microsoft.com/office/drawing/2014/main" id="{B42ED215-35C9-4BE9-A7A8-51937688A24E}"/>
                </a:ext>
              </a:extLst>
            </p:cNvPr>
            <p:cNvSpPr>
              <a:spLocks noChangeArrowheads="1"/>
            </p:cNvSpPr>
            <p:nvPr/>
          </p:nvSpPr>
          <p:spPr bwMode="auto">
            <a:xfrm>
              <a:off x="4316" y="1383"/>
              <a:ext cx="11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200">
                  <a:solidFill>
                    <a:srgbClr val="000000"/>
                  </a:solidFill>
                  <a:latin typeface="Times New Roman" panose="02020603050405020304" pitchFamily="18" charset="0"/>
                </a:rPr>
                <a:t>))</a:t>
              </a:r>
              <a:endParaRPr kumimoji="0" lang="en-US" altLang="zh-CN"/>
            </a:p>
          </p:txBody>
        </p:sp>
        <p:sp>
          <p:nvSpPr>
            <p:cNvPr id="127029" name="Rectangle 15">
              <a:extLst>
                <a:ext uri="{FF2B5EF4-FFF2-40B4-BE49-F238E27FC236}">
                  <a16:creationId xmlns:a16="http://schemas.microsoft.com/office/drawing/2014/main" id="{73DC03C4-24E8-4BC0-BDE3-4917CFA1EAB2}"/>
                </a:ext>
              </a:extLst>
            </p:cNvPr>
            <p:cNvSpPr>
              <a:spLocks noChangeArrowheads="1"/>
            </p:cNvSpPr>
            <p:nvPr/>
          </p:nvSpPr>
          <p:spPr bwMode="auto">
            <a:xfrm>
              <a:off x="4072" y="1383"/>
              <a:ext cx="6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200">
                  <a:solidFill>
                    <a:srgbClr val="000000"/>
                  </a:solidFill>
                  <a:latin typeface="Times New Roman" panose="02020603050405020304" pitchFamily="18" charset="0"/>
                </a:rPr>
                <a:t>(</a:t>
              </a:r>
              <a:endParaRPr kumimoji="0" lang="en-US" altLang="zh-CN"/>
            </a:p>
          </p:txBody>
        </p:sp>
        <p:sp>
          <p:nvSpPr>
            <p:cNvPr id="127030" name="Rectangle 16">
              <a:extLst>
                <a:ext uri="{FF2B5EF4-FFF2-40B4-BE49-F238E27FC236}">
                  <a16:creationId xmlns:a16="http://schemas.microsoft.com/office/drawing/2014/main" id="{E37344D7-A2D2-450D-A305-2BCAF00C1CEF}"/>
                </a:ext>
              </a:extLst>
            </p:cNvPr>
            <p:cNvSpPr>
              <a:spLocks noChangeArrowheads="1"/>
            </p:cNvSpPr>
            <p:nvPr/>
          </p:nvSpPr>
          <p:spPr bwMode="auto">
            <a:xfrm>
              <a:off x="3736"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200">
                  <a:solidFill>
                    <a:srgbClr val="000000"/>
                  </a:solidFill>
                  <a:latin typeface="Times New Roman" panose="02020603050405020304" pitchFamily="18" charset="0"/>
                </a:rPr>
                <a:t>(</a:t>
              </a:r>
              <a:endParaRPr kumimoji="0" lang="en-US" altLang="zh-CN"/>
            </a:p>
          </p:txBody>
        </p:sp>
        <p:sp>
          <p:nvSpPr>
            <p:cNvPr id="127031" name="Rectangle 17">
              <a:extLst>
                <a:ext uri="{FF2B5EF4-FFF2-40B4-BE49-F238E27FC236}">
                  <a16:creationId xmlns:a16="http://schemas.microsoft.com/office/drawing/2014/main" id="{8B2CB4E8-51D1-4808-96D6-50F63930C7FA}"/>
                </a:ext>
              </a:extLst>
            </p:cNvPr>
            <p:cNvSpPr>
              <a:spLocks noChangeArrowheads="1"/>
            </p:cNvSpPr>
            <p:nvPr/>
          </p:nvSpPr>
          <p:spPr bwMode="auto">
            <a:xfrm>
              <a:off x="3388" y="1383"/>
              <a:ext cx="11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200">
                  <a:solidFill>
                    <a:srgbClr val="000000"/>
                  </a:solidFill>
                  <a:latin typeface="Times New Roman" panose="02020603050405020304" pitchFamily="18" charset="0"/>
                </a:rPr>
                <a:t>))</a:t>
              </a:r>
              <a:endParaRPr kumimoji="0" lang="en-US" altLang="zh-CN"/>
            </a:p>
          </p:txBody>
        </p:sp>
        <p:sp>
          <p:nvSpPr>
            <p:cNvPr id="127032" name="Rectangle 18">
              <a:extLst>
                <a:ext uri="{FF2B5EF4-FFF2-40B4-BE49-F238E27FC236}">
                  <a16:creationId xmlns:a16="http://schemas.microsoft.com/office/drawing/2014/main" id="{267FD6D4-8198-45FA-80AD-48DCA3485167}"/>
                </a:ext>
              </a:extLst>
            </p:cNvPr>
            <p:cNvSpPr>
              <a:spLocks noChangeArrowheads="1"/>
            </p:cNvSpPr>
            <p:nvPr/>
          </p:nvSpPr>
          <p:spPr bwMode="auto">
            <a:xfrm>
              <a:off x="3162"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200">
                  <a:solidFill>
                    <a:srgbClr val="000000"/>
                  </a:solidFill>
                  <a:latin typeface="Times New Roman" panose="02020603050405020304" pitchFamily="18" charset="0"/>
                </a:rPr>
                <a:t>(</a:t>
              </a:r>
              <a:endParaRPr kumimoji="0" lang="en-US" altLang="zh-CN"/>
            </a:p>
          </p:txBody>
        </p:sp>
        <p:sp>
          <p:nvSpPr>
            <p:cNvPr id="127033" name="Rectangle 19">
              <a:extLst>
                <a:ext uri="{FF2B5EF4-FFF2-40B4-BE49-F238E27FC236}">
                  <a16:creationId xmlns:a16="http://schemas.microsoft.com/office/drawing/2014/main" id="{59F8762D-114C-46C9-BDD1-F2309F52C0A1}"/>
                </a:ext>
              </a:extLst>
            </p:cNvPr>
            <p:cNvSpPr>
              <a:spLocks noChangeArrowheads="1"/>
            </p:cNvSpPr>
            <p:nvPr/>
          </p:nvSpPr>
          <p:spPr bwMode="auto">
            <a:xfrm>
              <a:off x="2840"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200">
                  <a:solidFill>
                    <a:srgbClr val="000000"/>
                  </a:solidFill>
                  <a:latin typeface="Times New Roman" panose="02020603050405020304" pitchFamily="18" charset="0"/>
                </a:rPr>
                <a:t>(</a:t>
              </a:r>
              <a:endParaRPr kumimoji="0" lang="en-US" altLang="zh-CN"/>
            </a:p>
          </p:txBody>
        </p:sp>
        <p:sp>
          <p:nvSpPr>
            <p:cNvPr id="127034" name="Rectangle 20">
              <a:extLst>
                <a:ext uri="{FF2B5EF4-FFF2-40B4-BE49-F238E27FC236}">
                  <a16:creationId xmlns:a16="http://schemas.microsoft.com/office/drawing/2014/main" id="{7D2868CD-AAD5-4559-BFA9-98E39CBEAAFF}"/>
                </a:ext>
              </a:extLst>
            </p:cNvPr>
            <p:cNvSpPr>
              <a:spLocks noChangeArrowheads="1"/>
            </p:cNvSpPr>
            <p:nvPr/>
          </p:nvSpPr>
          <p:spPr bwMode="auto">
            <a:xfrm>
              <a:off x="2611" y="1383"/>
              <a:ext cx="6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200">
                  <a:solidFill>
                    <a:srgbClr val="000000"/>
                  </a:solidFill>
                  <a:latin typeface="Times New Roman" panose="02020603050405020304" pitchFamily="18" charset="0"/>
                </a:rPr>
                <a:t>)</a:t>
              </a:r>
              <a:endParaRPr kumimoji="0" lang="en-US" altLang="zh-CN"/>
            </a:p>
          </p:txBody>
        </p:sp>
        <p:sp>
          <p:nvSpPr>
            <p:cNvPr id="127035" name="Rectangle 21">
              <a:extLst>
                <a:ext uri="{FF2B5EF4-FFF2-40B4-BE49-F238E27FC236}">
                  <a16:creationId xmlns:a16="http://schemas.microsoft.com/office/drawing/2014/main" id="{A84A69D3-43C4-4BDD-A942-91F0DBDDDC13}"/>
                </a:ext>
              </a:extLst>
            </p:cNvPr>
            <p:cNvSpPr>
              <a:spLocks noChangeArrowheads="1"/>
            </p:cNvSpPr>
            <p:nvPr/>
          </p:nvSpPr>
          <p:spPr bwMode="auto">
            <a:xfrm>
              <a:off x="1968" y="1383"/>
              <a:ext cx="5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200">
                  <a:solidFill>
                    <a:srgbClr val="000000"/>
                  </a:solidFill>
                  <a:latin typeface="Times New Roman" panose="02020603050405020304" pitchFamily="18" charset="0"/>
                </a:rPr>
                <a:t>(</a:t>
              </a:r>
              <a:endParaRPr kumimoji="0" lang="en-US" altLang="zh-CN"/>
            </a:p>
          </p:txBody>
        </p:sp>
        <p:sp>
          <p:nvSpPr>
            <p:cNvPr id="127036" name="Rectangle 22">
              <a:extLst>
                <a:ext uri="{FF2B5EF4-FFF2-40B4-BE49-F238E27FC236}">
                  <a16:creationId xmlns:a16="http://schemas.microsoft.com/office/drawing/2014/main" id="{462E180E-966E-4188-81F9-14A1AF0907C3}"/>
                </a:ext>
              </a:extLst>
            </p:cNvPr>
            <p:cNvSpPr>
              <a:spLocks noChangeArrowheads="1"/>
            </p:cNvSpPr>
            <p:nvPr/>
          </p:nvSpPr>
          <p:spPr bwMode="auto">
            <a:xfrm>
              <a:off x="4247" y="1491"/>
              <a:ext cx="5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300">
                  <a:solidFill>
                    <a:srgbClr val="000000"/>
                  </a:solidFill>
                  <a:latin typeface="Times New Roman" panose="02020603050405020304" pitchFamily="18" charset="0"/>
                </a:rPr>
                <a:t>2</a:t>
              </a:r>
              <a:endParaRPr kumimoji="0" lang="en-US" altLang="zh-CN"/>
            </a:p>
          </p:txBody>
        </p:sp>
        <p:sp>
          <p:nvSpPr>
            <p:cNvPr id="127037" name="Rectangle 24">
              <a:extLst>
                <a:ext uri="{FF2B5EF4-FFF2-40B4-BE49-F238E27FC236}">
                  <a16:creationId xmlns:a16="http://schemas.microsoft.com/office/drawing/2014/main" id="{063C5060-6335-4873-90D7-99D1D391FDF5}"/>
                </a:ext>
              </a:extLst>
            </p:cNvPr>
            <p:cNvSpPr>
              <a:spLocks noChangeArrowheads="1"/>
            </p:cNvSpPr>
            <p:nvPr/>
          </p:nvSpPr>
          <p:spPr bwMode="auto">
            <a:xfrm>
              <a:off x="3326" y="1491"/>
              <a:ext cx="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300">
                  <a:solidFill>
                    <a:srgbClr val="000000"/>
                  </a:solidFill>
                  <a:latin typeface="Times New Roman" panose="02020603050405020304" pitchFamily="18" charset="0"/>
                </a:rPr>
                <a:t>1</a:t>
              </a:r>
              <a:endParaRPr kumimoji="0" lang="en-US" altLang="zh-CN"/>
            </a:p>
          </p:txBody>
        </p:sp>
        <p:sp>
          <p:nvSpPr>
            <p:cNvPr id="127038" name="Rectangle 25">
              <a:extLst>
                <a:ext uri="{FF2B5EF4-FFF2-40B4-BE49-F238E27FC236}">
                  <a16:creationId xmlns:a16="http://schemas.microsoft.com/office/drawing/2014/main" id="{64390711-761D-4348-BFBD-DFA43D79F913}"/>
                </a:ext>
              </a:extLst>
            </p:cNvPr>
            <p:cNvSpPr>
              <a:spLocks noChangeArrowheads="1"/>
            </p:cNvSpPr>
            <p:nvPr/>
          </p:nvSpPr>
          <p:spPr bwMode="auto">
            <a:xfrm>
              <a:off x="2542" y="1491"/>
              <a:ext cx="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300">
                  <a:solidFill>
                    <a:srgbClr val="000000"/>
                  </a:solidFill>
                  <a:latin typeface="Times New Roman" panose="02020603050405020304" pitchFamily="18" charset="0"/>
                </a:rPr>
                <a:t>2</a:t>
              </a:r>
              <a:endParaRPr kumimoji="0" lang="en-US" altLang="zh-CN"/>
            </a:p>
          </p:txBody>
        </p:sp>
        <p:sp>
          <p:nvSpPr>
            <p:cNvPr id="127039" name="Rectangle 27">
              <a:extLst>
                <a:ext uri="{FF2B5EF4-FFF2-40B4-BE49-F238E27FC236}">
                  <a16:creationId xmlns:a16="http://schemas.microsoft.com/office/drawing/2014/main" id="{71E7056B-CDC5-4792-890E-B4B46F8BAD7C}"/>
                </a:ext>
              </a:extLst>
            </p:cNvPr>
            <p:cNvSpPr>
              <a:spLocks noChangeArrowheads="1"/>
            </p:cNvSpPr>
            <p:nvPr/>
          </p:nvSpPr>
          <p:spPr bwMode="auto">
            <a:xfrm>
              <a:off x="2132" y="1491"/>
              <a:ext cx="5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300">
                  <a:solidFill>
                    <a:srgbClr val="000000"/>
                  </a:solidFill>
                  <a:latin typeface="Times New Roman" panose="02020603050405020304" pitchFamily="18" charset="0"/>
                </a:rPr>
                <a:t>1</a:t>
              </a:r>
              <a:endParaRPr kumimoji="0" lang="en-US" altLang="zh-CN"/>
            </a:p>
          </p:txBody>
        </p:sp>
        <p:sp>
          <p:nvSpPr>
            <p:cNvPr id="127040" name="Rectangle 28">
              <a:extLst>
                <a:ext uri="{FF2B5EF4-FFF2-40B4-BE49-F238E27FC236}">
                  <a16:creationId xmlns:a16="http://schemas.microsoft.com/office/drawing/2014/main" id="{1F8A9049-F5C6-4121-B899-792111726791}"/>
                </a:ext>
              </a:extLst>
            </p:cNvPr>
            <p:cNvSpPr>
              <a:spLocks noChangeArrowheads="1"/>
            </p:cNvSpPr>
            <p:nvPr/>
          </p:nvSpPr>
          <p:spPr bwMode="auto">
            <a:xfrm>
              <a:off x="4005" y="1542"/>
              <a:ext cx="3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900">
                  <a:solidFill>
                    <a:srgbClr val="000000"/>
                  </a:solidFill>
                  <a:latin typeface="Times New Roman" panose="02020603050405020304" pitchFamily="18" charset="0"/>
                </a:rPr>
                <a:t>2</a:t>
              </a:r>
              <a:endParaRPr kumimoji="0" lang="en-US" altLang="zh-CN"/>
            </a:p>
          </p:txBody>
        </p:sp>
        <p:sp>
          <p:nvSpPr>
            <p:cNvPr id="127041" name="Rectangle 29">
              <a:extLst>
                <a:ext uri="{FF2B5EF4-FFF2-40B4-BE49-F238E27FC236}">
                  <a16:creationId xmlns:a16="http://schemas.microsoft.com/office/drawing/2014/main" id="{9F4E30D7-3095-447B-A2EB-7F0702AB2294}"/>
                </a:ext>
              </a:extLst>
            </p:cNvPr>
            <p:cNvSpPr>
              <a:spLocks noChangeArrowheads="1"/>
            </p:cNvSpPr>
            <p:nvPr/>
          </p:nvSpPr>
          <p:spPr bwMode="auto">
            <a:xfrm>
              <a:off x="3100" y="1542"/>
              <a:ext cx="3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900">
                  <a:solidFill>
                    <a:srgbClr val="000000"/>
                  </a:solidFill>
                  <a:latin typeface="Times New Roman" panose="02020603050405020304" pitchFamily="18" charset="0"/>
                </a:rPr>
                <a:t>1</a:t>
              </a:r>
              <a:endParaRPr kumimoji="0" lang="en-US" altLang="zh-CN"/>
            </a:p>
          </p:txBody>
        </p:sp>
        <p:sp>
          <p:nvSpPr>
            <p:cNvPr id="127042" name="Rectangle 30">
              <a:extLst>
                <a:ext uri="{FF2B5EF4-FFF2-40B4-BE49-F238E27FC236}">
                  <a16:creationId xmlns:a16="http://schemas.microsoft.com/office/drawing/2014/main" id="{71DD4B70-BDF9-4251-B508-378377559CA5}"/>
                </a:ext>
              </a:extLst>
            </p:cNvPr>
            <p:cNvSpPr>
              <a:spLocks noChangeArrowheads="1"/>
            </p:cNvSpPr>
            <p:nvPr/>
          </p:nvSpPr>
          <p:spPr bwMode="auto">
            <a:xfrm>
              <a:off x="1901" y="1542"/>
              <a:ext cx="3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900">
                  <a:solidFill>
                    <a:srgbClr val="000000"/>
                  </a:solidFill>
                  <a:latin typeface="Times New Roman" panose="02020603050405020304" pitchFamily="18" charset="0"/>
                </a:rPr>
                <a:t>2</a:t>
              </a:r>
              <a:endParaRPr kumimoji="0" lang="en-US" altLang="zh-CN"/>
            </a:p>
          </p:txBody>
        </p:sp>
        <p:sp>
          <p:nvSpPr>
            <p:cNvPr id="127043" name="Rectangle 31">
              <a:extLst>
                <a:ext uri="{FF2B5EF4-FFF2-40B4-BE49-F238E27FC236}">
                  <a16:creationId xmlns:a16="http://schemas.microsoft.com/office/drawing/2014/main" id="{45D97895-EF6D-41D6-B57C-B350C38A5E56}"/>
                </a:ext>
              </a:extLst>
            </p:cNvPr>
            <p:cNvSpPr>
              <a:spLocks noChangeArrowheads="1"/>
            </p:cNvSpPr>
            <p:nvPr/>
          </p:nvSpPr>
          <p:spPr bwMode="auto">
            <a:xfrm>
              <a:off x="1717" y="1542"/>
              <a:ext cx="3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900">
                  <a:solidFill>
                    <a:srgbClr val="000000"/>
                  </a:solidFill>
                  <a:latin typeface="Times New Roman" panose="02020603050405020304" pitchFamily="18" charset="0"/>
                </a:rPr>
                <a:t>1</a:t>
              </a:r>
              <a:endParaRPr kumimoji="0" lang="en-US" altLang="zh-CN"/>
            </a:p>
          </p:txBody>
        </p:sp>
        <p:sp>
          <p:nvSpPr>
            <p:cNvPr id="127044" name="Rectangle 32">
              <a:extLst>
                <a:ext uri="{FF2B5EF4-FFF2-40B4-BE49-F238E27FC236}">
                  <a16:creationId xmlns:a16="http://schemas.microsoft.com/office/drawing/2014/main" id="{ED839C8E-7A86-4B84-ADC4-4FB1405B95D6}"/>
                </a:ext>
              </a:extLst>
            </p:cNvPr>
            <p:cNvSpPr>
              <a:spLocks noChangeArrowheads="1"/>
            </p:cNvSpPr>
            <p:nvPr/>
          </p:nvSpPr>
          <p:spPr bwMode="auto">
            <a:xfrm>
              <a:off x="4139" y="1383"/>
              <a:ext cx="1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200" i="1">
                  <a:solidFill>
                    <a:srgbClr val="000000"/>
                  </a:solidFill>
                  <a:latin typeface="Times New Roman" panose="02020603050405020304" pitchFamily="18" charset="0"/>
                </a:rPr>
                <a:t>E</a:t>
              </a:r>
              <a:endParaRPr kumimoji="0" lang="en-US" altLang="zh-CN"/>
            </a:p>
          </p:txBody>
        </p:sp>
        <p:sp>
          <p:nvSpPr>
            <p:cNvPr id="127045" name="Rectangle 33">
              <a:extLst>
                <a:ext uri="{FF2B5EF4-FFF2-40B4-BE49-F238E27FC236}">
                  <a16:creationId xmlns:a16="http://schemas.microsoft.com/office/drawing/2014/main" id="{149B6066-C4F4-4243-91E8-FF5119A7DD34}"/>
                </a:ext>
              </a:extLst>
            </p:cNvPr>
            <p:cNvSpPr>
              <a:spLocks noChangeArrowheads="1"/>
            </p:cNvSpPr>
            <p:nvPr/>
          </p:nvSpPr>
          <p:spPr bwMode="auto">
            <a:xfrm>
              <a:off x="3230" y="1383"/>
              <a:ext cx="1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200" i="1">
                  <a:solidFill>
                    <a:srgbClr val="000000"/>
                  </a:solidFill>
                  <a:latin typeface="Times New Roman" panose="02020603050405020304" pitchFamily="18" charset="0"/>
                </a:rPr>
                <a:t>E</a:t>
              </a:r>
              <a:endParaRPr kumimoji="0" lang="en-US" altLang="zh-CN"/>
            </a:p>
          </p:txBody>
        </p:sp>
        <p:sp>
          <p:nvSpPr>
            <p:cNvPr id="127046" name="Rectangle 34">
              <a:extLst>
                <a:ext uri="{FF2B5EF4-FFF2-40B4-BE49-F238E27FC236}">
                  <a16:creationId xmlns:a16="http://schemas.microsoft.com/office/drawing/2014/main" id="{1FDE072E-0AA1-459B-9FD2-BB59EFC109EB}"/>
                </a:ext>
              </a:extLst>
            </p:cNvPr>
            <p:cNvSpPr>
              <a:spLocks noChangeArrowheads="1"/>
            </p:cNvSpPr>
            <p:nvPr/>
          </p:nvSpPr>
          <p:spPr bwMode="auto">
            <a:xfrm>
              <a:off x="2434" y="1383"/>
              <a:ext cx="1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200" i="1">
                  <a:solidFill>
                    <a:srgbClr val="000000"/>
                  </a:solidFill>
                  <a:latin typeface="Times New Roman" panose="02020603050405020304" pitchFamily="18" charset="0"/>
                </a:rPr>
                <a:t>E</a:t>
              </a:r>
              <a:endParaRPr kumimoji="0" lang="en-US" altLang="zh-CN"/>
            </a:p>
          </p:txBody>
        </p:sp>
        <p:sp>
          <p:nvSpPr>
            <p:cNvPr id="127047" name="Rectangle 35">
              <a:extLst>
                <a:ext uri="{FF2B5EF4-FFF2-40B4-BE49-F238E27FC236}">
                  <a16:creationId xmlns:a16="http://schemas.microsoft.com/office/drawing/2014/main" id="{EAF70FA1-18CC-47FD-AE5F-3B248ACBA410}"/>
                </a:ext>
              </a:extLst>
            </p:cNvPr>
            <p:cNvSpPr>
              <a:spLocks noChangeArrowheads="1"/>
            </p:cNvSpPr>
            <p:nvPr/>
          </p:nvSpPr>
          <p:spPr bwMode="auto">
            <a:xfrm>
              <a:off x="2036" y="1383"/>
              <a:ext cx="1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200" i="1">
                  <a:solidFill>
                    <a:srgbClr val="000000"/>
                  </a:solidFill>
                  <a:latin typeface="Times New Roman" panose="02020603050405020304" pitchFamily="18" charset="0"/>
                </a:rPr>
                <a:t>E</a:t>
              </a:r>
              <a:endParaRPr kumimoji="0" lang="en-US" altLang="zh-CN"/>
            </a:p>
          </p:txBody>
        </p:sp>
        <p:sp>
          <p:nvSpPr>
            <p:cNvPr id="127048" name="Rectangle 36">
              <a:extLst>
                <a:ext uri="{FF2B5EF4-FFF2-40B4-BE49-F238E27FC236}">
                  <a16:creationId xmlns:a16="http://schemas.microsoft.com/office/drawing/2014/main" id="{19AF67DF-E608-4870-B33C-0229756378BA}"/>
                </a:ext>
              </a:extLst>
            </p:cNvPr>
            <p:cNvSpPr>
              <a:spLocks noChangeArrowheads="1"/>
            </p:cNvSpPr>
            <p:nvPr/>
          </p:nvSpPr>
          <p:spPr bwMode="auto">
            <a:xfrm>
              <a:off x="3950" y="1491"/>
              <a:ext cx="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300" i="1">
                  <a:solidFill>
                    <a:srgbClr val="000000"/>
                  </a:solidFill>
                  <a:latin typeface="Times New Roman" panose="02020603050405020304" pitchFamily="18" charset="0"/>
                </a:rPr>
                <a:t>L</a:t>
              </a:r>
              <a:endParaRPr kumimoji="0" lang="en-US" altLang="zh-CN"/>
            </a:p>
          </p:txBody>
        </p:sp>
        <p:sp>
          <p:nvSpPr>
            <p:cNvPr id="127049" name="Rectangle 37">
              <a:extLst>
                <a:ext uri="{FF2B5EF4-FFF2-40B4-BE49-F238E27FC236}">
                  <a16:creationId xmlns:a16="http://schemas.microsoft.com/office/drawing/2014/main" id="{A3F2BE82-37CF-414A-A07D-3F001629DC69}"/>
                </a:ext>
              </a:extLst>
            </p:cNvPr>
            <p:cNvSpPr>
              <a:spLocks noChangeArrowheads="1"/>
            </p:cNvSpPr>
            <p:nvPr/>
          </p:nvSpPr>
          <p:spPr bwMode="auto">
            <a:xfrm>
              <a:off x="3054" y="1491"/>
              <a:ext cx="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300" i="1">
                  <a:solidFill>
                    <a:srgbClr val="000000"/>
                  </a:solidFill>
                  <a:latin typeface="Times New Roman" panose="02020603050405020304" pitchFamily="18" charset="0"/>
                </a:rPr>
                <a:t>L</a:t>
              </a:r>
              <a:endParaRPr kumimoji="0" lang="en-US" altLang="zh-CN"/>
            </a:p>
          </p:txBody>
        </p:sp>
        <p:sp>
          <p:nvSpPr>
            <p:cNvPr id="127050" name="Rectangle 38">
              <a:extLst>
                <a:ext uri="{FF2B5EF4-FFF2-40B4-BE49-F238E27FC236}">
                  <a16:creationId xmlns:a16="http://schemas.microsoft.com/office/drawing/2014/main" id="{840D3918-479F-44AF-8F76-580248D10654}"/>
                </a:ext>
              </a:extLst>
            </p:cNvPr>
            <p:cNvSpPr>
              <a:spLocks noChangeArrowheads="1"/>
            </p:cNvSpPr>
            <p:nvPr/>
          </p:nvSpPr>
          <p:spPr bwMode="auto">
            <a:xfrm>
              <a:off x="1846" y="1491"/>
              <a:ext cx="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300" i="1">
                  <a:solidFill>
                    <a:srgbClr val="000000"/>
                  </a:solidFill>
                  <a:latin typeface="Times New Roman" panose="02020603050405020304" pitchFamily="18" charset="0"/>
                </a:rPr>
                <a:t>L</a:t>
              </a:r>
              <a:endParaRPr kumimoji="0" lang="en-US" altLang="zh-CN"/>
            </a:p>
          </p:txBody>
        </p:sp>
        <p:sp>
          <p:nvSpPr>
            <p:cNvPr id="127051" name="Rectangle 39">
              <a:extLst>
                <a:ext uri="{FF2B5EF4-FFF2-40B4-BE49-F238E27FC236}">
                  <a16:creationId xmlns:a16="http://schemas.microsoft.com/office/drawing/2014/main" id="{729FF8F7-C1CC-4A1D-A264-5290C7CE8289}"/>
                </a:ext>
              </a:extLst>
            </p:cNvPr>
            <p:cNvSpPr>
              <a:spLocks noChangeArrowheads="1"/>
            </p:cNvSpPr>
            <p:nvPr/>
          </p:nvSpPr>
          <p:spPr bwMode="auto">
            <a:xfrm>
              <a:off x="1670" y="1491"/>
              <a:ext cx="5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300" i="1">
                  <a:solidFill>
                    <a:srgbClr val="000000"/>
                  </a:solidFill>
                  <a:latin typeface="Times New Roman" panose="02020603050405020304" pitchFamily="18" charset="0"/>
                </a:rPr>
                <a:t>L</a:t>
              </a:r>
              <a:endParaRPr kumimoji="0" lang="en-US" altLang="zh-CN"/>
            </a:p>
          </p:txBody>
        </p:sp>
        <p:sp>
          <p:nvSpPr>
            <p:cNvPr id="127052" name="Rectangle 40">
              <a:extLst>
                <a:ext uri="{FF2B5EF4-FFF2-40B4-BE49-F238E27FC236}">
                  <a16:creationId xmlns:a16="http://schemas.microsoft.com/office/drawing/2014/main" id="{65EC9B67-8AC3-4DD8-8440-2415D0845C9D}"/>
                </a:ext>
              </a:extLst>
            </p:cNvPr>
            <p:cNvSpPr>
              <a:spLocks noChangeArrowheads="1"/>
            </p:cNvSpPr>
            <p:nvPr/>
          </p:nvSpPr>
          <p:spPr bwMode="auto">
            <a:xfrm>
              <a:off x="3795" y="1364"/>
              <a:ext cx="1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200">
                  <a:solidFill>
                    <a:srgbClr val="000000"/>
                  </a:solidFill>
                  <a:latin typeface="Symbol" panose="05050102010706020507" pitchFamily="18" charset="2"/>
                </a:rPr>
                <a:t>Õ</a:t>
              </a:r>
              <a:endParaRPr kumimoji="0" lang="en-US" altLang="zh-CN"/>
            </a:p>
          </p:txBody>
        </p:sp>
        <p:sp>
          <p:nvSpPr>
            <p:cNvPr id="127053" name="Rectangle 41">
              <a:extLst>
                <a:ext uri="{FF2B5EF4-FFF2-40B4-BE49-F238E27FC236}">
                  <a16:creationId xmlns:a16="http://schemas.microsoft.com/office/drawing/2014/main" id="{50FD4138-FE66-4136-83D6-B1DCB181836F}"/>
                </a:ext>
              </a:extLst>
            </p:cNvPr>
            <p:cNvSpPr>
              <a:spLocks noChangeArrowheads="1"/>
            </p:cNvSpPr>
            <p:nvPr/>
          </p:nvSpPr>
          <p:spPr bwMode="auto">
            <a:xfrm>
              <a:off x="2899" y="1364"/>
              <a:ext cx="1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200">
                  <a:solidFill>
                    <a:srgbClr val="000000"/>
                  </a:solidFill>
                  <a:latin typeface="Symbol" panose="05050102010706020507" pitchFamily="18" charset="2"/>
                </a:rPr>
                <a:t>Õ</a:t>
              </a:r>
              <a:endParaRPr kumimoji="0" lang="en-US" altLang="zh-CN"/>
            </a:p>
          </p:txBody>
        </p:sp>
        <p:sp>
          <p:nvSpPr>
            <p:cNvPr id="127054" name="Rectangle 42">
              <a:extLst>
                <a:ext uri="{FF2B5EF4-FFF2-40B4-BE49-F238E27FC236}">
                  <a16:creationId xmlns:a16="http://schemas.microsoft.com/office/drawing/2014/main" id="{B5B408AE-5D2C-4C8D-A44B-4E3C5650C91D}"/>
                </a:ext>
              </a:extLst>
            </p:cNvPr>
            <p:cNvSpPr>
              <a:spLocks noChangeArrowheads="1"/>
            </p:cNvSpPr>
            <p:nvPr/>
          </p:nvSpPr>
          <p:spPr bwMode="auto">
            <a:xfrm>
              <a:off x="2708" y="1364"/>
              <a:ext cx="9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200">
                  <a:solidFill>
                    <a:srgbClr val="000000"/>
                  </a:solidFill>
                  <a:latin typeface="Symbol" panose="05050102010706020507" pitchFamily="18" charset="2"/>
                </a:rPr>
                <a:t>=</a:t>
              </a:r>
              <a:endParaRPr kumimoji="0" lang="en-US" altLang="zh-CN"/>
            </a:p>
          </p:txBody>
        </p:sp>
        <p:sp>
          <p:nvSpPr>
            <p:cNvPr id="127055" name="Rectangle 43">
              <a:extLst>
                <a:ext uri="{FF2B5EF4-FFF2-40B4-BE49-F238E27FC236}">
                  <a16:creationId xmlns:a16="http://schemas.microsoft.com/office/drawing/2014/main" id="{F763893B-0D72-4D33-9C82-465D6C6C4A7A}"/>
                </a:ext>
              </a:extLst>
            </p:cNvPr>
            <p:cNvSpPr>
              <a:spLocks noChangeArrowheads="1"/>
            </p:cNvSpPr>
            <p:nvPr/>
          </p:nvSpPr>
          <p:spPr bwMode="auto">
            <a:xfrm>
              <a:off x="1515" y="1364"/>
              <a:ext cx="1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200">
                  <a:solidFill>
                    <a:srgbClr val="000000"/>
                  </a:solidFill>
                  <a:latin typeface="Symbol" panose="05050102010706020507" pitchFamily="18" charset="2"/>
                </a:rPr>
                <a:t>Õ</a:t>
              </a:r>
              <a:endParaRPr kumimoji="0" lang="en-US" altLang="zh-CN"/>
            </a:p>
          </p:txBody>
        </p:sp>
        <p:sp>
          <p:nvSpPr>
            <p:cNvPr id="127056" name="Rectangle 44">
              <a:extLst>
                <a:ext uri="{FF2B5EF4-FFF2-40B4-BE49-F238E27FC236}">
                  <a16:creationId xmlns:a16="http://schemas.microsoft.com/office/drawing/2014/main" id="{37EED2A4-B298-46A1-B3E0-5B77C8906EDD}"/>
                </a:ext>
              </a:extLst>
            </p:cNvPr>
            <p:cNvSpPr>
              <a:spLocks noChangeArrowheads="1"/>
            </p:cNvSpPr>
            <p:nvPr/>
          </p:nvSpPr>
          <p:spPr bwMode="auto">
            <a:xfrm>
              <a:off x="1762" y="1480"/>
              <a:ext cx="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300">
                  <a:solidFill>
                    <a:srgbClr val="000000"/>
                  </a:solidFill>
                  <a:latin typeface="Symbol" panose="05050102010706020507" pitchFamily="18" charset="2"/>
                </a:rPr>
                <a:t>È</a:t>
              </a:r>
              <a:endParaRPr kumimoji="0" lang="en-US" altLang="zh-CN"/>
            </a:p>
          </p:txBody>
        </p:sp>
        <p:sp>
          <p:nvSpPr>
            <p:cNvPr id="127057" name="Rectangle 45">
              <a:extLst>
                <a:ext uri="{FF2B5EF4-FFF2-40B4-BE49-F238E27FC236}">
                  <a16:creationId xmlns:a16="http://schemas.microsoft.com/office/drawing/2014/main" id="{49E0D39A-E818-42F0-B38C-03E7F8029A44}"/>
                </a:ext>
              </a:extLst>
            </p:cNvPr>
            <p:cNvSpPr>
              <a:spLocks noChangeArrowheads="1"/>
            </p:cNvSpPr>
            <p:nvPr/>
          </p:nvSpPr>
          <p:spPr bwMode="auto">
            <a:xfrm>
              <a:off x="3649" y="1489"/>
              <a:ext cx="5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300" i="1">
                  <a:solidFill>
                    <a:srgbClr val="000000"/>
                  </a:solidFill>
                  <a:latin typeface="Symbol" panose="05050102010706020507" pitchFamily="18" charset="2"/>
                </a:rPr>
                <a:t>q</a:t>
              </a:r>
              <a:endParaRPr kumimoji="0" lang="en-US" altLang="zh-CN"/>
            </a:p>
          </p:txBody>
        </p:sp>
        <p:sp>
          <p:nvSpPr>
            <p:cNvPr id="127058" name="Rectangle 46">
              <a:extLst>
                <a:ext uri="{FF2B5EF4-FFF2-40B4-BE49-F238E27FC236}">
                  <a16:creationId xmlns:a16="http://schemas.microsoft.com/office/drawing/2014/main" id="{5D243849-A071-46AE-B331-04ADEDB84B47}"/>
                </a:ext>
              </a:extLst>
            </p:cNvPr>
            <p:cNvSpPr>
              <a:spLocks noChangeArrowheads="1"/>
            </p:cNvSpPr>
            <p:nvPr/>
          </p:nvSpPr>
          <p:spPr bwMode="auto">
            <a:xfrm>
              <a:off x="2352" y="1489"/>
              <a:ext cx="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300" i="1">
                  <a:solidFill>
                    <a:srgbClr val="000000"/>
                  </a:solidFill>
                  <a:latin typeface="Symbol" panose="05050102010706020507" pitchFamily="18" charset="2"/>
                </a:rPr>
                <a:t>q</a:t>
              </a:r>
              <a:endParaRPr kumimoji="0" lang="en-US" altLang="zh-CN"/>
            </a:p>
          </p:txBody>
        </p:sp>
        <p:grpSp>
          <p:nvGrpSpPr>
            <p:cNvPr id="127059" name="Group 47">
              <a:extLst>
                <a:ext uri="{FF2B5EF4-FFF2-40B4-BE49-F238E27FC236}">
                  <a16:creationId xmlns:a16="http://schemas.microsoft.com/office/drawing/2014/main" id="{ED7BE526-C8FC-423A-B12D-A0F3454E0A33}"/>
                </a:ext>
              </a:extLst>
            </p:cNvPr>
            <p:cNvGrpSpPr>
              <a:grpSpLocks/>
            </p:cNvGrpSpPr>
            <p:nvPr/>
          </p:nvGrpSpPr>
          <p:grpSpPr bwMode="auto">
            <a:xfrm>
              <a:off x="2219" y="1439"/>
              <a:ext cx="1422" cy="121"/>
              <a:chOff x="2219" y="1439"/>
              <a:chExt cx="1422" cy="121"/>
            </a:xfrm>
          </p:grpSpPr>
          <p:sp>
            <p:nvSpPr>
              <p:cNvPr id="127060" name="AutoShape 7">
                <a:extLst>
                  <a:ext uri="{FF2B5EF4-FFF2-40B4-BE49-F238E27FC236}">
                    <a16:creationId xmlns:a16="http://schemas.microsoft.com/office/drawing/2014/main" id="{8127E9E3-1063-402A-81A2-FF1A5446CDBD}"/>
                  </a:ext>
                </a:extLst>
              </p:cNvPr>
              <p:cNvSpPr>
                <a:spLocks noChangeArrowheads="1"/>
              </p:cNvSpPr>
              <p:nvPr/>
            </p:nvSpPr>
            <p:spPr bwMode="auto">
              <a:xfrm rot="5400000">
                <a:off x="2214" y="1444"/>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27061" name="AutoShape 8">
                <a:extLst>
                  <a:ext uri="{FF2B5EF4-FFF2-40B4-BE49-F238E27FC236}">
                    <a16:creationId xmlns:a16="http://schemas.microsoft.com/office/drawing/2014/main" id="{288240F2-3455-487F-8AF3-49972F7E9507}"/>
                  </a:ext>
                </a:extLst>
              </p:cNvPr>
              <p:cNvSpPr>
                <a:spLocks noChangeArrowheads="1"/>
              </p:cNvSpPr>
              <p:nvPr/>
            </p:nvSpPr>
            <p:spPr bwMode="auto">
              <a:xfrm rot="5400000">
                <a:off x="3527" y="1446"/>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grpSp>
      </p:grpSp>
      <p:sp>
        <p:nvSpPr>
          <p:cNvPr id="126982" name="Rectangle 48">
            <a:extLst>
              <a:ext uri="{FF2B5EF4-FFF2-40B4-BE49-F238E27FC236}">
                <a16:creationId xmlns:a16="http://schemas.microsoft.com/office/drawing/2014/main" id="{7DC251AE-8BF8-479A-80E1-99EF4F7A009B}"/>
              </a:ext>
            </a:extLst>
          </p:cNvPr>
          <p:cNvSpPr>
            <a:spLocks noChangeArrowheads="1"/>
          </p:cNvSpPr>
          <p:nvPr/>
        </p:nvSpPr>
        <p:spPr bwMode="auto">
          <a:xfrm>
            <a:off x="7694613" y="5456238"/>
            <a:ext cx="252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t>
            </a:r>
            <a:endParaRPr kumimoji="0" lang="en-US" altLang="zh-CN"/>
          </a:p>
        </p:txBody>
      </p:sp>
      <p:sp>
        <p:nvSpPr>
          <p:cNvPr id="126983" name="Rectangle 49">
            <a:extLst>
              <a:ext uri="{FF2B5EF4-FFF2-40B4-BE49-F238E27FC236}">
                <a16:creationId xmlns:a16="http://schemas.microsoft.com/office/drawing/2014/main" id="{A4FAEAA8-278B-44A9-8C1B-3C02B0868A50}"/>
              </a:ext>
            </a:extLst>
          </p:cNvPr>
          <p:cNvSpPr>
            <a:spLocks noChangeArrowheads="1"/>
          </p:cNvSpPr>
          <p:nvPr/>
        </p:nvSpPr>
        <p:spPr bwMode="auto">
          <a:xfrm>
            <a:off x="7329488" y="5456238"/>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t>
            </a:r>
            <a:endParaRPr kumimoji="0" lang="en-US" altLang="zh-CN"/>
          </a:p>
        </p:txBody>
      </p:sp>
      <p:sp>
        <p:nvSpPr>
          <p:cNvPr id="126984" name="Rectangle 50">
            <a:extLst>
              <a:ext uri="{FF2B5EF4-FFF2-40B4-BE49-F238E27FC236}">
                <a16:creationId xmlns:a16="http://schemas.microsoft.com/office/drawing/2014/main" id="{88F31652-DEA7-481D-B129-FD4D129FC7C2}"/>
              </a:ext>
            </a:extLst>
          </p:cNvPr>
          <p:cNvSpPr>
            <a:spLocks noChangeArrowheads="1"/>
          </p:cNvSpPr>
          <p:nvPr/>
        </p:nvSpPr>
        <p:spPr bwMode="auto">
          <a:xfrm>
            <a:off x="6543675" y="54562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t>
            </a:r>
            <a:endParaRPr kumimoji="0" lang="en-US" altLang="zh-CN"/>
          </a:p>
        </p:txBody>
      </p:sp>
      <p:sp>
        <p:nvSpPr>
          <p:cNvPr id="126985" name="Rectangle 51">
            <a:extLst>
              <a:ext uri="{FF2B5EF4-FFF2-40B4-BE49-F238E27FC236}">
                <a16:creationId xmlns:a16="http://schemas.microsoft.com/office/drawing/2014/main" id="{F192D234-AB0D-451F-808D-C04AC0AFF23E}"/>
              </a:ext>
            </a:extLst>
          </p:cNvPr>
          <p:cNvSpPr>
            <a:spLocks noChangeArrowheads="1"/>
          </p:cNvSpPr>
          <p:nvPr/>
        </p:nvSpPr>
        <p:spPr bwMode="auto">
          <a:xfrm>
            <a:off x="6024563" y="5456238"/>
            <a:ext cx="168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t>
            </a:r>
            <a:endParaRPr kumimoji="0" lang="en-US" altLang="zh-CN"/>
          </a:p>
        </p:txBody>
      </p:sp>
      <p:sp>
        <p:nvSpPr>
          <p:cNvPr id="126986" name="Rectangle 52">
            <a:extLst>
              <a:ext uri="{FF2B5EF4-FFF2-40B4-BE49-F238E27FC236}">
                <a16:creationId xmlns:a16="http://schemas.microsoft.com/office/drawing/2014/main" id="{97EBAF26-A15A-40A9-9F4F-184F61EF21ED}"/>
              </a:ext>
            </a:extLst>
          </p:cNvPr>
          <p:cNvSpPr>
            <a:spLocks noChangeArrowheads="1"/>
          </p:cNvSpPr>
          <p:nvPr/>
        </p:nvSpPr>
        <p:spPr bwMode="auto">
          <a:xfrm>
            <a:off x="5686425" y="5456238"/>
            <a:ext cx="84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t>
            </a:r>
            <a:endParaRPr kumimoji="0" lang="en-US" altLang="zh-CN"/>
          </a:p>
        </p:txBody>
      </p:sp>
      <p:sp>
        <p:nvSpPr>
          <p:cNvPr id="126987" name="Rectangle 53">
            <a:extLst>
              <a:ext uri="{FF2B5EF4-FFF2-40B4-BE49-F238E27FC236}">
                <a16:creationId xmlns:a16="http://schemas.microsoft.com/office/drawing/2014/main" id="{1BBD083C-47E9-4C23-A147-DEB33D98764B}"/>
              </a:ext>
            </a:extLst>
          </p:cNvPr>
          <p:cNvSpPr>
            <a:spLocks noChangeArrowheads="1"/>
          </p:cNvSpPr>
          <p:nvPr/>
        </p:nvSpPr>
        <p:spPr bwMode="auto">
          <a:xfrm>
            <a:off x="4843463" y="5456238"/>
            <a:ext cx="168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t>
            </a:r>
            <a:endParaRPr kumimoji="0" lang="en-US" altLang="zh-CN"/>
          </a:p>
        </p:txBody>
      </p:sp>
      <p:sp>
        <p:nvSpPr>
          <p:cNvPr id="126988" name="Rectangle 54">
            <a:extLst>
              <a:ext uri="{FF2B5EF4-FFF2-40B4-BE49-F238E27FC236}">
                <a16:creationId xmlns:a16="http://schemas.microsoft.com/office/drawing/2014/main" id="{64561379-12B4-46D7-BD61-B9ED7E1CD24C}"/>
              </a:ext>
            </a:extLst>
          </p:cNvPr>
          <p:cNvSpPr>
            <a:spLocks noChangeArrowheads="1"/>
          </p:cNvSpPr>
          <p:nvPr/>
        </p:nvSpPr>
        <p:spPr bwMode="auto">
          <a:xfrm>
            <a:off x="3824288" y="5456238"/>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t>
            </a:r>
            <a:endParaRPr kumimoji="0" lang="en-US" altLang="zh-CN"/>
          </a:p>
        </p:txBody>
      </p:sp>
      <p:sp>
        <p:nvSpPr>
          <p:cNvPr id="126989" name="Rectangle 56">
            <a:extLst>
              <a:ext uri="{FF2B5EF4-FFF2-40B4-BE49-F238E27FC236}">
                <a16:creationId xmlns:a16="http://schemas.microsoft.com/office/drawing/2014/main" id="{D3FEE259-7EC9-4048-980B-FD365A0AF9F7}"/>
              </a:ext>
            </a:extLst>
          </p:cNvPr>
          <p:cNvSpPr>
            <a:spLocks noChangeArrowheads="1"/>
          </p:cNvSpPr>
          <p:nvPr/>
        </p:nvSpPr>
        <p:spPr bwMode="auto">
          <a:xfrm>
            <a:off x="2789238" y="5456238"/>
            <a:ext cx="84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t>
            </a:r>
            <a:endParaRPr kumimoji="0" lang="en-US" altLang="zh-CN"/>
          </a:p>
        </p:txBody>
      </p:sp>
      <p:sp>
        <p:nvSpPr>
          <p:cNvPr id="126990" name="Rectangle 57">
            <a:extLst>
              <a:ext uri="{FF2B5EF4-FFF2-40B4-BE49-F238E27FC236}">
                <a16:creationId xmlns:a16="http://schemas.microsoft.com/office/drawing/2014/main" id="{9CA31A6F-2151-4BA3-9113-4A64FC6AD5D7}"/>
              </a:ext>
            </a:extLst>
          </p:cNvPr>
          <p:cNvSpPr>
            <a:spLocks noChangeArrowheads="1"/>
          </p:cNvSpPr>
          <p:nvPr/>
        </p:nvSpPr>
        <p:spPr bwMode="auto">
          <a:xfrm>
            <a:off x="7591425" y="5613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a:solidFill>
                  <a:srgbClr val="000000"/>
                </a:solidFill>
                <a:latin typeface="Times New Roman" panose="02020603050405020304" pitchFamily="18" charset="0"/>
              </a:rPr>
              <a:t>2</a:t>
            </a:r>
            <a:endParaRPr kumimoji="0" lang="en-US" altLang="zh-CN"/>
          </a:p>
        </p:txBody>
      </p:sp>
      <p:sp>
        <p:nvSpPr>
          <p:cNvPr id="126991" name="Rectangle 59">
            <a:extLst>
              <a:ext uri="{FF2B5EF4-FFF2-40B4-BE49-F238E27FC236}">
                <a16:creationId xmlns:a16="http://schemas.microsoft.com/office/drawing/2014/main" id="{5267BFFA-D387-47F7-B96C-ACAEDFD5E4AE}"/>
              </a:ext>
            </a:extLst>
          </p:cNvPr>
          <p:cNvSpPr>
            <a:spLocks noChangeArrowheads="1"/>
          </p:cNvSpPr>
          <p:nvPr/>
        </p:nvSpPr>
        <p:spPr bwMode="auto">
          <a:xfrm>
            <a:off x="5930900" y="5613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a:solidFill>
                  <a:srgbClr val="000000"/>
                </a:solidFill>
                <a:latin typeface="Times New Roman" panose="02020603050405020304" pitchFamily="18" charset="0"/>
              </a:rPr>
              <a:t>1</a:t>
            </a:r>
            <a:endParaRPr kumimoji="0" lang="en-US" altLang="zh-CN"/>
          </a:p>
        </p:txBody>
      </p:sp>
      <p:sp>
        <p:nvSpPr>
          <p:cNvPr id="126992" name="Rectangle 60">
            <a:extLst>
              <a:ext uri="{FF2B5EF4-FFF2-40B4-BE49-F238E27FC236}">
                <a16:creationId xmlns:a16="http://schemas.microsoft.com/office/drawing/2014/main" id="{D2924C86-7A00-4D50-8170-736253E993A6}"/>
              </a:ext>
            </a:extLst>
          </p:cNvPr>
          <p:cNvSpPr>
            <a:spLocks noChangeArrowheads="1"/>
          </p:cNvSpPr>
          <p:nvPr/>
        </p:nvSpPr>
        <p:spPr bwMode="auto">
          <a:xfrm>
            <a:off x="3721100" y="5613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a:solidFill>
                  <a:srgbClr val="000000"/>
                </a:solidFill>
                <a:latin typeface="Times New Roman" panose="02020603050405020304" pitchFamily="18" charset="0"/>
              </a:rPr>
              <a:t>2</a:t>
            </a:r>
            <a:endParaRPr kumimoji="0" lang="en-US" altLang="zh-CN"/>
          </a:p>
        </p:txBody>
      </p:sp>
      <p:sp>
        <p:nvSpPr>
          <p:cNvPr id="126993" name="Rectangle 61">
            <a:extLst>
              <a:ext uri="{FF2B5EF4-FFF2-40B4-BE49-F238E27FC236}">
                <a16:creationId xmlns:a16="http://schemas.microsoft.com/office/drawing/2014/main" id="{91CC70FB-D260-4AD2-AE77-79BE8F61B615}"/>
              </a:ext>
            </a:extLst>
          </p:cNvPr>
          <p:cNvSpPr>
            <a:spLocks noChangeArrowheads="1"/>
          </p:cNvSpPr>
          <p:nvPr/>
        </p:nvSpPr>
        <p:spPr bwMode="auto">
          <a:xfrm>
            <a:off x="3035300" y="56134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a:solidFill>
                  <a:srgbClr val="000000"/>
                </a:solidFill>
                <a:latin typeface="Times New Roman" panose="02020603050405020304" pitchFamily="18" charset="0"/>
              </a:rPr>
              <a:t>1</a:t>
            </a:r>
            <a:endParaRPr kumimoji="0" lang="en-US" altLang="zh-CN"/>
          </a:p>
        </p:txBody>
      </p:sp>
      <p:sp>
        <p:nvSpPr>
          <p:cNvPr id="126994" name="Rectangle 62">
            <a:extLst>
              <a:ext uri="{FF2B5EF4-FFF2-40B4-BE49-F238E27FC236}">
                <a16:creationId xmlns:a16="http://schemas.microsoft.com/office/drawing/2014/main" id="{839F311C-322B-4FFD-80A4-468DD2995040}"/>
              </a:ext>
            </a:extLst>
          </p:cNvPr>
          <p:cNvSpPr>
            <a:spLocks noChangeArrowheads="1"/>
          </p:cNvSpPr>
          <p:nvPr/>
        </p:nvSpPr>
        <p:spPr bwMode="auto">
          <a:xfrm>
            <a:off x="7229475"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800">
                <a:solidFill>
                  <a:srgbClr val="000000"/>
                </a:solidFill>
                <a:latin typeface="Times New Roman" panose="02020603050405020304" pitchFamily="18" charset="0"/>
              </a:rPr>
              <a:t>4</a:t>
            </a:r>
            <a:endParaRPr kumimoji="0" lang="en-US" altLang="zh-CN"/>
          </a:p>
        </p:txBody>
      </p:sp>
      <p:sp>
        <p:nvSpPr>
          <p:cNvPr id="126995" name="Rectangle 63">
            <a:extLst>
              <a:ext uri="{FF2B5EF4-FFF2-40B4-BE49-F238E27FC236}">
                <a16:creationId xmlns:a16="http://schemas.microsoft.com/office/drawing/2014/main" id="{90A38978-A56B-4527-9BD4-4571907538D3}"/>
              </a:ext>
            </a:extLst>
          </p:cNvPr>
          <p:cNvSpPr>
            <a:spLocks noChangeArrowheads="1"/>
          </p:cNvSpPr>
          <p:nvPr/>
        </p:nvSpPr>
        <p:spPr bwMode="auto">
          <a:xfrm>
            <a:off x="6945313"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800">
                <a:solidFill>
                  <a:srgbClr val="000000"/>
                </a:solidFill>
                <a:latin typeface="Times New Roman" panose="02020603050405020304" pitchFamily="18" charset="0"/>
              </a:rPr>
              <a:t>2</a:t>
            </a:r>
            <a:endParaRPr kumimoji="0" lang="en-US" altLang="zh-CN"/>
          </a:p>
        </p:txBody>
      </p:sp>
      <p:sp>
        <p:nvSpPr>
          <p:cNvPr id="126996" name="Rectangle 64">
            <a:extLst>
              <a:ext uri="{FF2B5EF4-FFF2-40B4-BE49-F238E27FC236}">
                <a16:creationId xmlns:a16="http://schemas.microsoft.com/office/drawing/2014/main" id="{1C5AEB3D-CB7C-46BD-A4E6-88D1FE86EAA6}"/>
              </a:ext>
            </a:extLst>
          </p:cNvPr>
          <p:cNvSpPr>
            <a:spLocks noChangeArrowheads="1"/>
          </p:cNvSpPr>
          <p:nvPr/>
        </p:nvSpPr>
        <p:spPr bwMode="auto">
          <a:xfrm>
            <a:off x="5589588"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800">
                <a:solidFill>
                  <a:srgbClr val="000000"/>
                </a:solidFill>
                <a:latin typeface="Times New Roman" panose="02020603050405020304" pitchFamily="18" charset="0"/>
              </a:rPr>
              <a:t>3</a:t>
            </a:r>
            <a:endParaRPr kumimoji="0" lang="en-US" altLang="zh-CN"/>
          </a:p>
        </p:txBody>
      </p:sp>
      <p:sp>
        <p:nvSpPr>
          <p:cNvPr id="126997" name="Rectangle 65">
            <a:extLst>
              <a:ext uri="{FF2B5EF4-FFF2-40B4-BE49-F238E27FC236}">
                <a16:creationId xmlns:a16="http://schemas.microsoft.com/office/drawing/2014/main" id="{492B62DB-075A-4B94-B387-7EC92C267D4E}"/>
              </a:ext>
            </a:extLst>
          </p:cNvPr>
          <p:cNvSpPr>
            <a:spLocks noChangeArrowheads="1"/>
          </p:cNvSpPr>
          <p:nvPr/>
        </p:nvSpPr>
        <p:spPr bwMode="auto">
          <a:xfrm>
            <a:off x="5318125"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800">
                <a:solidFill>
                  <a:srgbClr val="000000"/>
                </a:solidFill>
                <a:latin typeface="Times New Roman" panose="02020603050405020304" pitchFamily="18" charset="0"/>
              </a:rPr>
              <a:t>1</a:t>
            </a:r>
            <a:endParaRPr kumimoji="0" lang="en-US" altLang="zh-CN"/>
          </a:p>
        </p:txBody>
      </p:sp>
      <p:sp>
        <p:nvSpPr>
          <p:cNvPr id="126998" name="Rectangle 66">
            <a:extLst>
              <a:ext uri="{FF2B5EF4-FFF2-40B4-BE49-F238E27FC236}">
                <a16:creationId xmlns:a16="http://schemas.microsoft.com/office/drawing/2014/main" id="{FF3C43F4-005D-47BF-9D9E-21999595565C}"/>
              </a:ext>
            </a:extLst>
          </p:cNvPr>
          <p:cNvSpPr>
            <a:spLocks noChangeArrowheads="1"/>
          </p:cNvSpPr>
          <p:nvPr/>
        </p:nvSpPr>
        <p:spPr bwMode="auto">
          <a:xfrm>
            <a:off x="4743450"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800">
                <a:solidFill>
                  <a:srgbClr val="000000"/>
                </a:solidFill>
                <a:latin typeface="Times New Roman" panose="02020603050405020304" pitchFamily="18" charset="0"/>
              </a:rPr>
              <a:t>2</a:t>
            </a:r>
            <a:endParaRPr kumimoji="0" lang="en-US" altLang="zh-CN"/>
          </a:p>
        </p:txBody>
      </p:sp>
      <p:sp>
        <p:nvSpPr>
          <p:cNvPr id="126999" name="Rectangle 67">
            <a:extLst>
              <a:ext uri="{FF2B5EF4-FFF2-40B4-BE49-F238E27FC236}">
                <a16:creationId xmlns:a16="http://schemas.microsoft.com/office/drawing/2014/main" id="{7D9C7A00-449E-44D4-9D11-924714D7AC0C}"/>
              </a:ext>
            </a:extLst>
          </p:cNvPr>
          <p:cNvSpPr>
            <a:spLocks noChangeArrowheads="1"/>
          </p:cNvSpPr>
          <p:nvPr/>
        </p:nvSpPr>
        <p:spPr bwMode="auto">
          <a:xfrm>
            <a:off x="4467225"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800">
                <a:solidFill>
                  <a:srgbClr val="000000"/>
                </a:solidFill>
                <a:latin typeface="Times New Roman" panose="02020603050405020304" pitchFamily="18" charset="0"/>
              </a:rPr>
              <a:t>1</a:t>
            </a:r>
            <a:endParaRPr kumimoji="0" lang="en-US" altLang="zh-CN"/>
          </a:p>
        </p:txBody>
      </p:sp>
      <p:sp>
        <p:nvSpPr>
          <p:cNvPr id="127000" name="Rectangle 68">
            <a:extLst>
              <a:ext uri="{FF2B5EF4-FFF2-40B4-BE49-F238E27FC236}">
                <a16:creationId xmlns:a16="http://schemas.microsoft.com/office/drawing/2014/main" id="{221F8564-A567-4FB8-90EC-32C86DC4E3A4}"/>
              </a:ext>
            </a:extLst>
          </p:cNvPr>
          <p:cNvSpPr>
            <a:spLocks noChangeArrowheads="1"/>
          </p:cNvSpPr>
          <p:nvPr/>
        </p:nvSpPr>
        <p:spPr bwMode="auto">
          <a:xfrm>
            <a:off x="2689225"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800">
                <a:solidFill>
                  <a:srgbClr val="000000"/>
                </a:solidFill>
                <a:latin typeface="Times New Roman" panose="02020603050405020304" pitchFamily="18" charset="0"/>
              </a:rPr>
              <a:t>2</a:t>
            </a:r>
            <a:endParaRPr kumimoji="0" lang="en-US" altLang="zh-CN"/>
          </a:p>
        </p:txBody>
      </p:sp>
      <p:sp>
        <p:nvSpPr>
          <p:cNvPr id="127001" name="Rectangle 69">
            <a:extLst>
              <a:ext uri="{FF2B5EF4-FFF2-40B4-BE49-F238E27FC236}">
                <a16:creationId xmlns:a16="http://schemas.microsoft.com/office/drawing/2014/main" id="{D7671799-3706-43CC-9DFD-AA75786E2A22}"/>
              </a:ext>
            </a:extLst>
          </p:cNvPr>
          <p:cNvSpPr>
            <a:spLocks noChangeArrowheads="1"/>
          </p:cNvSpPr>
          <p:nvPr/>
        </p:nvSpPr>
        <p:spPr bwMode="auto">
          <a:xfrm>
            <a:off x="2414588" y="56896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800">
                <a:solidFill>
                  <a:srgbClr val="000000"/>
                </a:solidFill>
                <a:latin typeface="Times New Roman" panose="02020603050405020304" pitchFamily="18" charset="0"/>
              </a:rPr>
              <a:t>1</a:t>
            </a:r>
            <a:endParaRPr kumimoji="0" lang="en-US" altLang="zh-CN"/>
          </a:p>
        </p:txBody>
      </p:sp>
      <p:sp>
        <p:nvSpPr>
          <p:cNvPr id="127002" name="Rectangle 70">
            <a:extLst>
              <a:ext uri="{FF2B5EF4-FFF2-40B4-BE49-F238E27FC236}">
                <a16:creationId xmlns:a16="http://schemas.microsoft.com/office/drawing/2014/main" id="{177CBEC6-D9EC-4E3D-BE09-B06843C1B1A3}"/>
              </a:ext>
            </a:extLst>
          </p:cNvPr>
          <p:cNvSpPr>
            <a:spLocks noChangeArrowheads="1"/>
          </p:cNvSpPr>
          <p:nvPr/>
        </p:nvSpPr>
        <p:spPr bwMode="auto">
          <a:xfrm>
            <a:off x="7429500" y="54562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000" i="1">
                <a:solidFill>
                  <a:srgbClr val="000000"/>
                </a:solidFill>
                <a:latin typeface="Times New Roman" panose="02020603050405020304" pitchFamily="18" charset="0"/>
              </a:rPr>
              <a:t>E</a:t>
            </a:r>
            <a:endParaRPr kumimoji="0" lang="en-US" altLang="zh-CN"/>
          </a:p>
        </p:txBody>
      </p:sp>
      <p:sp>
        <p:nvSpPr>
          <p:cNvPr id="127003" name="Rectangle 71">
            <a:extLst>
              <a:ext uri="{FF2B5EF4-FFF2-40B4-BE49-F238E27FC236}">
                <a16:creationId xmlns:a16="http://schemas.microsoft.com/office/drawing/2014/main" id="{91A0080D-1F4A-4E12-B891-B819139AC357}"/>
              </a:ext>
            </a:extLst>
          </p:cNvPr>
          <p:cNvSpPr>
            <a:spLocks noChangeArrowheads="1"/>
          </p:cNvSpPr>
          <p:nvPr/>
        </p:nvSpPr>
        <p:spPr bwMode="auto">
          <a:xfrm>
            <a:off x="5788025" y="54562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000" i="1">
                <a:solidFill>
                  <a:srgbClr val="000000"/>
                </a:solidFill>
                <a:latin typeface="Times New Roman" panose="02020603050405020304" pitchFamily="18" charset="0"/>
              </a:rPr>
              <a:t>E</a:t>
            </a:r>
            <a:endParaRPr kumimoji="0" lang="en-US" altLang="zh-CN"/>
          </a:p>
        </p:txBody>
      </p:sp>
      <p:sp>
        <p:nvSpPr>
          <p:cNvPr id="127004" name="Rectangle 72">
            <a:extLst>
              <a:ext uri="{FF2B5EF4-FFF2-40B4-BE49-F238E27FC236}">
                <a16:creationId xmlns:a16="http://schemas.microsoft.com/office/drawing/2014/main" id="{211F51BB-E57F-4F57-9B62-7B56389DBCD0}"/>
              </a:ext>
            </a:extLst>
          </p:cNvPr>
          <p:cNvSpPr>
            <a:spLocks noChangeArrowheads="1"/>
          </p:cNvSpPr>
          <p:nvPr/>
        </p:nvSpPr>
        <p:spPr bwMode="auto">
          <a:xfrm>
            <a:off x="3560763" y="54562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000" i="1">
                <a:solidFill>
                  <a:srgbClr val="000000"/>
                </a:solidFill>
                <a:latin typeface="Times New Roman" panose="02020603050405020304" pitchFamily="18" charset="0"/>
              </a:rPr>
              <a:t>E</a:t>
            </a:r>
            <a:endParaRPr kumimoji="0" lang="en-US" altLang="zh-CN"/>
          </a:p>
        </p:txBody>
      </p:sp>
      <p:sp>
        <p:nvSpPr>
          <p:cNvPr id="127005" name="Rectangle 73">
            <a:extLst>
              <a:ext uri="{FF2B5EF4-FFF2-40B4-BE49-F238E27FC236}">
                <a16:creationId xmlns:a16="http://schemas.microsoft.com/office/drawing/2014/main" id="{E78703FB-A1F5-4808-A1DC-9F70B2F6FEA7}"/>
              </a:ext>
            </a:extLst>
          </p:cNvPr>
          <p:cNvSpPr>
            <a:spLocks noChangeArrowheads="1"/>
          </p:cNvSpPr>
          <p:nvPr/>
        </p:nvSpPr>
        <p:spPr bwMode="auto">
          <a:xfrm>
            <a:off x="2890838" y="54562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000" i="1">
                <a:solidFill>
                  <a:srgbClr val="000000"/>
                </a:solidFill>
                <a:latin typeface="Times New Roman" panose="02020603050405020304" pitchFamily="18" charset="0"/>
              </a:rPr>
              <a:t>E</a:t>
            </a:r>
            <a:endParaRPr kumimoji="0" lang="en-US" altLang="zh-CN"/>
          </a:p>
        </p:txBody>
      </p:sp>
      <p:sp>
        <p:nvSpPr>
          <p:cNvPr id="127006" name="Rectangle 74">
            <a:extLst>
              <a:ext uri="{FF2B5EF4-FFF2-40B4-BE49-F238E27FC236}">
                <a16:creationId xmlns:a16="http://schemas.microsoft.com/office/drawing/2014/main" id="{3611DA41-B565-4A8D-9CB8-A76AC6DDA6E5}"/>
              </a:ext>
            </a:extLst>
          </p:cNvPr>
          <p:cNvSpPr>
            <a:spLocks noChangeArrowheads="1"/>
          </p:cNvSpPr>
          <p:nvPr/>
        </p:nvSpPr>
        <p:spPr bwMode="auto">
          <a:xfrm>
            <a:off x="7146925"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i="1">
                <a:solidFill>
                  <a:srgbClr val="000000"/>
                </a:solidFill>
                <a:latin typeface="Times New Roman" panose="02020603050405020304" pitchFamily="18" charset="0"/>
              </a:rPr>
              <a:t>L</a:t>
            </a:r>
            <a:endParaRPr kumimoji="0" lang="en-US" altLang="zh-CN"/>
          </a:p>
        </p:txBody>
      </p:sp>
      <p:sp>
        <p:nvSpPr>
          <p:cNvPr id="127007" name="Rectangle 75">
            <a:extLst>
              <a:ext uri="{FF2B5EF4-FFF2-40B4-BE49-F238E27FC236}">
                <a16:creationId xmlns:a16="http://schemas.microsoft.com/office/drawing/2014/main" id="{0A2AD6F4-43BE-48B6-9767-E02169C8DE2D}"/>
              </a:ext>
            </a:extLst>
          </p:cNvPr>
          <p:cNvSpPr>
            <a:spLocks noChangeArrowheads="1"/>
          </p:cNvSpPr>
          <p:nvPr/>
        </p:nvSpPr>
        <p:spPr bwMode="auto">
          <a:xfrm>
            <a:off x="6864350"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i="1">
                <a:solidFill>
                  <a:srgbClr val="000000"/>
                </a:solidFill>
                <a:latin typeface="Times New Roman" panose="02020603050405020304" pitchFamily="18" charset="0"/>
              </a:rPr>
              <a:t>L</a:t>
            </a:r>
            <a:endParaRPr kumimoji="0" lang="en-US" altLang="zh-CN"/>
          </a:p>
        </p:txBody>
      </p:sp>
      <p:sp>
        <p:nvSpPr>
          <p:cNvPr id="127008" name="Rectangle 76">
            <a:extLst>
              <a:ext uri="{FF2B5EF4-FFF2-40B4-BE49-F238E27FC236}">
                <a16:creationId xmlns:a16="http://schemas.microsoft.com/office/drawing/2014/main" id="{FE1E1D7B-B7E9-450B-9C5E-DB2B6CC54831}"/>
              </a:ext>
            </a:extLst>
          </p:cNvPr>
          <p:cNvSpPr>
            <a:spLocks noChangeArrowheads="1"/>
          </p:cNvSpPr>
          <p:nvPr/>
        </p:nvSpPr>
        <p:spPr bwMode="auto">
          <a:xfrm>
            <a:off x="5511800"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i="1">
                <a:solidFill>
                  <a:srgbClr val="000000"/>
                </a:solidFill>
                <a:latin typeface="Times New Roman" panose="02020603050405020304" pitchFamily="18" charset="0"/>
              </a:rPr>
              <a:t>L</a:t>
            </a:r>
            <a:endParaRPr kumimoji="0" lang="en-US" altLang="zh-CN"/>
          </a:p>
        </p:txBody>
      </p:sp>
      <p:sp>
        <p:nvSpPr>
          <p:cNvPr id="127009" name="Rectangle 77">
            <a:extLst>
              <a:ext uri="{FF2B5EF4-FFF2-40B4-BE49-F238E27FC236}">
                <a16:creationId xmlns:a16="http://schemas.microsoft.com/office/drawing/2014/main" id="{78F667A6-27CA-457F-BB38-696461F7DF28}"/>
              </a:ext>
            </a:extLst>
          </p:cNvPr>
          <p:cNvSpPr>
            <a:spLocks noChangeArrowheads="1"/>
          </p:cNvSpPr>
          <p:nvPr/>
        </p:nvSpPr>
        <p:spPr bwMode="auto">
          <a:xfrm>
            <a:off x="5248275"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i="1">
                <a:solidFill>
                  <a:srgbClr val="000000"/>
                </a:solidFill>
                <a:latin typeface="Times New Roman" panose="02020603050405020304" pitchFamily="18" charset="0"/>
              </a:rPr>
              <a:t>L</a:t>
            </a:r>
            <a:endParaRPr kumimoji="0" lang="en-US" altLang="zh-CN"/>
          </a:p>
        </p:txBody>
      </p:sp>
      <p:sp>
        <p:nvSpPr>
          <p:cNvPr id="127010" name="Rectangle 78">
            <a:extLst>
              <a:ext uri="{FF2B5EF4-FFF2-40B4-BE49-F238E27FC236}">
                <a16:creationId xmlns:a16="http://schemas.microsoft.com/office/drawing/2014/main" id="{AE37DBDC-F0A2-483C-A23F-EF8C3E5828F0}"/>
              </a:ext>
            </a:extLst>
          </p:cNvPr>
          <p:cNvSpPr>
            <a:spLocks noChangeArrowheads="1"/>
          </p:cNvSpPr>
          <p:nvPr/>
        </p:nvSpPr>
        <p:spPr bwMode="auto">
          <a:xfrm>
            <a:off x="4660900"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i="1">
                <a:solidFill>
                  <a:srgbClr val="000000"/>
                </a:solidFill>
                <a:latin typeface="Times New Roman" panose="02020603050405020304" pitchFamily="18" charset="0"/>
              </a:rPr>
              <a:t>L</a:t>
            </a:r>
            <a:endParaRPr kumimoji="0" lang="en-US" altLang="zh-CN"/>
          </a:p>
        </p:txBody>
      </p:sp>
      <p:sp>
        <p:nvSpPr>
          <p:cNvPr id="127011" name="Rectangle 79">
            <a:extLst>
              <a:ext uri="{FF2B5EF4-FFF2-40B4-BE49-F238E27FC236}">
                <a16:creationId xmlns:a16="http://schemas.microsoft.com/office/drawing/2014/main" id="{3DF71F46-FDCD-4DFE-9EEE-CC5016FD0089}"/>
              </a:ext>
            </a:extLst>
          </p:cNvPr>
          <p:cNvSpPr>
            <a:spLocks noChangeArrowheads="1"/>
          </p:cNvSpPr>
          <p:nvPr/>
        </p:nvSpPr>
        <p:spPr bwMode="auto">
          <a:xfrm>
            <a:off x="4397375" y="56134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i="1">
                <a:solidFill>
                  <a:srgbClr val="000000"/>
                </a:solidFill>
                <a:latin typeface="Times New Roman" panose="02020603050405020304" pitchFamily="18" charset="0"/>
              </a:rPr>
              <a:t>L</a:t>
            </a:r>
            <a:endParaRPr kumimoji="0" lang="en-US" altLang="zh-CN"/>
          </a:p>
        </p:txBody>
      </p:sp>
      <p:sp>
        <p:nvSpPr>
          <p:cNvPr id="127012" name="Rectangle 80">
            <a:extLst>
              <a:ext uri="{FF2B5EF4-FFF2-40B4-BE49-F238E27FC236}">
                <a16:creationId xmlns:a16="http://schemas.microsoft.com/office/drawing/2014/main" id="{518EA67E-4B4F-4BD3-A115-1D6E818D23DE}"/>
              </a:ext>
            </a:extLst>
          </p:cNvPr>
          <p:cNvSpPr>
            <a:spLocks noChangeArrowheads="1"/>
          </p:cNvSpPr>
          <p:nvPr/>
        </p:nvSpPr>
        <p:spPr bwMode="auto">
          <a:xfrm>
            <a:off x="2608263" y="5613400"/>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i="1">
                <a:solidFill>
                  <a:srgbClr val="000000"/>
                </a:solidFill>
                <a:latin typeface="Times New Roman" panose="02020603050405020304" pitchFamily="18" charset="0"/>
              </a:rPr>
              <a:t>L</a:t>
            </a:r>
            <a:endParaRPr kumimoji="0" lang="en-US" altLang="zh-CN"/>
          </a:p>
        </p:txBody>
      </p:sp>
      <p:sp>
        <p:nvSpPr>
          <p:cNvPr id="127013" name="Rectangle 81">
            <a:extLst>
              <a:ext uri="{FF2B5EF4-FFF2-40B4-BE49-F238E27FC236}">
                <a16:creationId xmlns:a16="http://schemas.microsoft.com/office/drawing/2014/main" id="{14F7314C-3C6A-467F-A4E2-A22E8BDC57C2}"/>
              </a:ext>
            </a:extLst>
          </p:cNvPr>
          <p:cNvSpPr>
            <a:spLocks noChangeArrowheads="1"/>
          </p:cNvSpPr>
          <p:nvPr/>
        </p:nvSpPr>
        <p:spPr bwMode="auto">
          <a:xfrm>
            <a:off x="2344738" y="5613400"/>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i="1">
                <a:solidFill>
                  <a:srgbClr val="000000"/>
                </a:solidFill>
                <a:latin typeface="Times New Roman" panose="02020603050405020304" pitchFamily="18" charset="0"/>
              </a:rPr>
              <a:t>L</a:t>
            </a:r>
            <a:endParaRPr kumimoji="0" lang="en-US" altLang="zh-CN"/>
          </a:p>
        </p:txBody>
      </p:sp>
      <p:sp>
        <p:nvSpPr>
          <p:cNvPr id="127014" name="Rectangle 82">
            <a:extLst>
              <a:ext uri="{FF2B5EF4-FFF2-40B4-BE49-F238E27FC236}">
                <a16:creationId xmlns:a16="http://schemas.microsoft.com/office/drawing/2014/main" id="{1EC867D3-2A63-48EF-9FF0-DB8D3965A369}"/>
              </a:ext>
            </a:extLst>
          </p:cNvPr>
          <p:cNvSpPr>
            <a:spLocks noChangeArrowheads="1"/>
          </p:cNvSpPr>
          <p:nvPr/>
        </p:nvSpPr>
        <p:spPr bwMode="auto">
          <a:xfrm>
            <a:off x="7021513" y="5597525"/>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a:solidFill>
                  <a:srgbClr val="000000"/>
                </a:solidFill>
                <a:latin typeface="Symbol" panose="05050102010706020507" pitchFamily="18" charset="2"/>
              </a:rPr>
              <a:t>È</a:t>
            </a:r>
            <a:endParaRPr kumimoji="0" lang="en-US" altLang="zh-CN"/>
          </a:p>
        </p:txBody>
      </p:sp>
      <p:sp>
        <p:nvSpPr>
          <p:cNvPr id="127015" name="Rectangle 83">
            <a:extLst>
              <a:ext uri="{FF2B5EF4-FFF2-40B4-BE49-F238E27FC236}">
                <a16:creationId xmlns:a16="http://schemas.microsoft.com/office/drawing/2014/main" id="{A9CC192A-0E43-4A59-9D6E-3D9AD5E562D1}"/>
              </a:ext>
            </a:extLst>
          </p:cNvPr>
          <p:cNvSpPr>
            <a:spLocks noChangeArrowheads="1"/>
          </p:cNvSpPr>
          <p:nvPr/>
        </p:nvSpPr>
        <p:spPr bwMode="auto">
          <a:xfrm>
            <a:off x="5384800" y="5597525"/>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a:solidFill>
                  <a:srgbClr val="000000"/>
                </a:solidFill>
                <a:latin typeface="Symbol" panose="05050102010706020507" pitchFamily="18" charset="2"/>
              </a:rPr>
              <a:t>È</a:t>
            </a:r>
            <a:endParaRPr kumimoji="0" lang="en-US" altLang="zh-CN"/>
          </a:p>
        </p:txBody>
      </p:sp>
      <p:sp>
        <p:nvSpPr>
          <p:cNvPr id="127016" name="Rectangle 84">
            <a:extLst>
              <a:ext uri="{FF2B5EF4-FFF2-40B4-BE49-F238E27FC236}">
                <a16:creationId xmlns:a16="http://schemas.microsoft.com/office/drawing/2014/main" id="{B225DCF4-F3F1-45E7-9937-5290BA3849C6}"/>
              </a:ext>
            </a:extLst>
          </p:cNvPr>
          <p:cNvSpPr>
            <a:spLocks noChangeArrowheads="1"/>
          </p:cNvSpPr>
          <p:nvPr/>
        </p:nvSpPr>
        <p:spPr bwMode="auto">
          <a:xfrm>
            <a:off x="4535488" y="5597525"/>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a:solidFill>
                  <a:srgbClr val="000000"/>
                </a:solidFill>
                <a:latin typeface="Symbol" panose="05050102010706020507" pitchFamily="18" charset="2"/>
              </a:rPr>
              <a:t>È</a:t>
            </a:r>
            <a:endParaRPr kumimoji="0" lang="en-US" altLang="zh-CN"/>
          </a:p>
        </p:txBody>
      </p:sp>
      <p:sp>
        <p:nvSpPr>
          <p:cNvPr id="127017" name="Rectangle 85">
            <a:extLst>
              <a:ext uri="{FF2B5EF4-FFF2-40B4-BE49-F238E27FC236}">
                <a16:creationId xmlns:a16="http://schemas.microsoft.com/office/drawing/2014/main" id="{F389D483-D4CA-44C2-AE1C-C60A6D18823D}"/>
              </a:ext>
            </a:extLst>
          </p:cNvPr>
          <p:cNvSpPr>
            <a:spLocks noChangeArrowheads="1"/>
          </p:cNvSpPr>
          <p:nvPr/>
        </p:nvSpPr>
        <p:spPr bwMode="auto">
          <a:xfrm>
            <a:off x="2481263" y="5597525"/>
            <a:ext cx="117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a:solidFill>
                  <a:srgbClr val="000000"/>
                </a:solidFill>
                <a:latin typeface="Symbol" panose="05050102010706020507" pitchFamily="18" charset="2"/>
              </a:rPr>
              <a:t>È</a:t>
            </a:r>
            <a:endParaRPr kumimoji="0" lang="en-US" altLang="zh-CN"/>
          </a:p>
        </p:txBody>
      </p:sp>
      <p:sp>
        <p:nvSpPr>
          <p:cNvPr id="127018" name="Rectangle 86">
            <a:extLst>
              <a:ext uri="{FF2B5EF4-FFF2-40B4-BE49-F238E27FC236}">
                <a16:creationId xmlns:a16="http://schemas.microsoft.com/office/drawing/2014/main" id="{E25BC9E7-04E3-4294-B34F-EFA82CB50A77}"/>
              </a:ext>
            </a:extLst>
          </p:cNvPr>
          <p:cNvSpPr>
            <a:spLocks noChangeArrowheads="1"/>
          </p:cNvSpPr>
          <p:nvPr/>
        </p:nvSpPr>
        <p:spPr bwMode="auto">
          <a:xfrm>
            <a:off x="6632575" y="542607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000">
                <a:solidFill>
                  <a:srgbClr val="000000"/>
                </a:solidFill>
                <a:latin typeface="Symbol" panose="05050102010706020507" pitchFamily="18" charset="2"/>
              </a:rPr>
              <a:t>Õ</a:t>
            </a:r>
            <a:endParaRPr kumimoji="0" lang="en-US" altLang="zh-CN"/>
          </a:p>
        </p:txBody>
      </p:sp>
      <p:sp>
        <p:nvSpPr>
          <p:cNvPr id="127019" name="Rectangle 87">
            <a:extLst>
              <a:ext uri="{FF2B5EF4-FFF2-40B4-BE49-F238E27FC236}">
                <a16:creationId xmlns:a16="http://schemas.microsoft.com/office/drawing/2014/main" id="{7BE7649D-0199-4AC9-B3BF-AE2A83686E0F}"/>
              </a:ext>
            </a:extLst>
          </p:cNvPr>
          <p:cNvSpPr>
            <a:spLocks noChangeArrowheads="1"/>
          </p:cNvSpPr>
          <p:nvPr/>
        </p:nvSpPr>
        <p:spPr bwMode="auto">
          <a:xfrm>
            <a:off x="5016500" y="542607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000">
                <a:solidFill>
                  <a:srgbClr val="000000"/>
                </a:solidFill>
                <a:latin typeface="Symbol" panose="05050102010706020507" pitchFamily="18" charset="2"/>
              </a:rPr>
              <a:t>Õ</a:t>
            </a:r>
            <a:endParaRPr kumimoji="0" lang="en-US" altLang="zh-CN"/>
          </a:p>
        </p:txBody>
      </p:sp>
      <p:sp>
        <p:nvSpPr>
          <p:cNvPr id="127020" name="Rectangle 88">
            <a:extLst>
              <a:ext uri="{FF2B5EF4-FFF2-40B4-BE49-F238E27FC236}">
                <a16:creationId xmlns:a16="http://schemas.microsoft.com/office/drawing/2014/main" id="{12A792DB-507A-43A9-A354-5A1BB8C02042}"/>
              </a:ext>
            </a:extLst>
          </p:cNvPr>
          <p:cNvSpPr>
            <a:spLocks noChangeArrowheads="1"/>
          </p:cNvSpPr>
          <p:nvPr/>
        </p:nvSpPr>
        <p:spPr bwMode="auto">
          <a:xfrm>
            <a:off x="4167188" y="542607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000">
                <a:solidFill>
                  <a:srgbClr val="000000"/>
                </a:solidFill>
                <a:latin typeface="Symbol" panose="05050102010706020507" pitchFamily="18" charset="2"/>
              </a:rPr>
              <a:t>Õ</a:t>
            </a:r>
            <a:endParaRPr kumimoji="0" lang="en-US" altLang="zh-CN"/>
          </a:p>
        </p:txBody>
      </p:sp>
      <p:sp>
        <p:nvSpPr>
          <p:cNvPr id="127021" name="Rectangle 89">
            <a:extLst>
              <a:ext uri="{FF2B5EF4-FFF2-40B4-BE49-F238E27FC236}">
                <a16:creationId xmlns:a16="http://schemas.microsoft.com/office/drawing/2014/main" id="{14AABFF3-EFCF-476C-9DD5-85EF9755A73B}"/>
              </a:ext>
            </a:extLst>
          </p:cNvPr>
          <p:cNvSpPr>
            <a:spLocks noChangeArrowheads="1"/>
          </p:cNvSpPr>
          <p:nvPr/>
        </p:nvSpPr>
        <p:spPr bwMode="auto">
          <a:xfrm>
            <a:off x="3968750" y="5426075"/>
            <a:ext cx="139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000">
                <a:solidFill>
                  <a:srgbClr val="000000"/>
                </a:solidFill>
                <a:latin typeface="Symbol" panose="05050102010706020507" pitchFamily="18" charset="2"/>
              </a:rPr>
              <a:t>=</a:t>
            </a:r>
            <a:endParaRPr kumimoji="0" lang="en-US" altLang="zh-CN"/>
          </a:p>
        </p:txBody>
      </p:sp>
      <p:sp>
        <p:nvSpPr>
          <p:cNvPr id="127022" name="Rectangle 90">
            <a:extLst>
              <a:ext uri="{FF2B5EF4-FFF2-40B4-BE49-F238E27FC236}">
                <a16:creationId xmlns:a16="http://schemas.microsoft.com/office/drawing/2014/main" id="{1BD35DA1-11F9-44F2-803C-3AC0A0FC87CF}"/>
              </a:ext>
            </a:extLst>
          </p:cNvPr>
          <p:cNvSpPr>
            <a:spLocks noChangeArrowheads="1"/>
          </p:cNvSpPr>
          <p:nvPr/>
        </p:nvSpPr>
        <p:spPr bwMode="auto">
          <a:xfrm>
            <a:off x="2112963" y="5426075"/>
            <a:ext cx="209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2000">
                <a:solidFill>
                  <a:srgbClr val="000000"/>
                </a:solidFill>
                <a:latin typeface="Symbol" panose="05050102010706020507" pitchFamily="18" charset="2"/>
              </a:rPr>
              <a:t>Õ</a:t>
            </a:r>
            <a:endParaRPr kumimoji="0" lang="en-US" altLang="zh-CN"/>
          </a:p>
        </p:txBody>
      </p:sp>
      <p:sp>
        <p:nvSpPr>
          <p:cNvPr id="127023" name="Rectangle 91">
            <a:extLst>
              <a:ext uri="{FF2B5EF4-FFF2-40B4-BE49-F238E27FC236}">
                <a16:creationId xmlns:a16="http://schemas.microsoft.com/office/drawing/2014/main" id="{6043D7BC-4AE3-4107-AC45-955098909D7A}"/>
              </a:ext>
            </a:extLst>
          </p:cNvPr>
          <p:cNvSpPr>
            <a:spLocks noChangeArrowheads="1"/>
          </p:cNvSpPr>
          <p:nvPr/>
        </p:nvSpPr>
        <p:spPr bwMode="auto">
          <a:xfrm>
            <a:off x="6413500" y="5611813"/>
            <a:ext cx="793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i="1">
                <a:solidFill>
                  <a:srgbClr val="000000"/>
                </a:solidFill>
                <a:latin typeface="Symbol" panose="05050102010706020507" pitchFamily="18" charset="2"/>
              </a:rPr>
              <a:t>q</a:t>
            </a:r>
            <a:endParaRPr kumimoji="0" lang="en-US" altLang="zh-CN"/>
          </a:p>
        </p:txBody>
      </p:sp>
      <p:sp>
        <p:nvSpPr>
          <p:cNvPr id="127024" name="Rectangle 92">
            <a:extLst>
              <a:ext uri="{FF2B5EF4-FFF2-40B4-BE49-F238E27FC236}">
                <a16:creationId xmlns:a16="http://schemas.microsoft.com/office/drawing/2014/main" id="{BAA1D34E-BA9B-4A57-AA81-D2944DA658B5}"/>
              </a:ext>
            </a:extLst>
          </p:cNvPr>
          <p:cNvSpPr>
            <a:spLocks noChangeArrowheads="1"/>
          </p:cNvSpPr>
          <p:nvPr/>
        </p:nvSpPr>
        <p:spPr bwMode="auto">
          <a:xfrm>
            <a:off x="3417888" y="5597525"/>
            <a:ext cx="793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200" i="1">
                <a:solidFill>
                  <a:srgbClr val="000000"/>
                </a:solidFill>
                <a:latin typeface="Symbol" panose="05050102010706020507" pitchFamily="18" charset="2"/>
              </a:rPr>
              <a:t>q</a:t>
            </a:r>
            <a:endParaRPr kumimoji="0" lang="en-US" altLang="zh-CN"/>
          </a:p>
        </p:txBody>
      </p:sp>
      <p:grpSp>
        <p:nvGrpSpPr>
          <p:cNvPr id="127025" name="Group 93">
            <a:extLst>
              <a:ext uri="{FF2B5EF4-FFF2-40B4-BE49-F238E27FC236}">
                <a16:creationId xmlns:a16="http://schemas.microsoft.com/office/drawing/2014/main" id="{8CBAC63D-8192-4F61-9CA1-5D9D48AC9C7C}"/>
              </a:ext>
            </a:extLst>
          </p:cNvPr>
          <p:cNvGrpSpPr>
            <a:grpSpLocks/>
          </p:cNvGrpSpPr>
          <p:nvPr/>
        </p:nvGrpSpPr>
        <p:grpSpPr bwMode="auto">
          <a:xfrm>
            <a:off x="3211513" y="5526088"/>
            <a:ext cx="3208337" cy="192087"/>
            <a:chOff x="2023" y="3081"/>
            <a:chExt cx="2021" cy="121"/>
          </a:xfrm>
        </p:grpSpPr>
        <p:sp>
          <p:nvSpPr>
            <p:cNvPr id="127026" name="AutoShape 9">
              <a:extLst>
                <a:ext uri="{FF2B5EF4-FFF2-40B4-BE49-F238E27FC236}">
                  <a16:creationId xmlns:a16="http://schemas.microsoft.com/office/drawing/2014/main" id="{2A1ADEDE-6F7D-4B30-95D0-FFCA9BDEE84A}"/>
                </a:ext>
              </a:extLst>
            </p:cNvPr>
            <p:cNvSpPr>
              <a:spLocks noChangeArrowheads="1"/>
            </p:cNvSpPr>
            <p:nvPr/>
          </p:nvSpPr>
          <p:spPr bwMode="auto">
            <a:xfrm rot="5400000">
              <a:off x="3930" y="3086"/>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27027" name="AutoShape 10">
              <a:extLst>
                <a:ext uri="{FF2B5EF4-FFF2-40B4-BE49-F238E27FC236}">
                  <a16:creationId xmlns:a16="http://schemas.microsoft.com/office/drawing/2014/main" id="{F0EF5102-67E5-444B-9B34-00FAE6A924AE}"/>
                </a:ext>
              </a:extLst>
            </p:cNvPr>
            <p:cNvSpPr>
              <a:spLocks noChangeArrowheads="1"/>
            </p:cNvSpPr>
            <p:nvPr/>
          </p:nvSpPr>
          <p:spPr bwMode="auto">
            <a:xfrm rot="5400000">
              <a:off x="2018" y="3088"/>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E30EFACC-24A0-449E-9B9F-F5969C90D1B6}"/>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Figure 12.02</a:t>
            </a:r>
          </a:p>
        </p:txBody>
      </p:sp>
      <p:pic>
        <p:nvPicPr>
          <p:cNvPr id="15363" name="Picture 6">
            <a:extLst>
              <a:ext uri="{FF2B5EF4-FFF2-40B4-BE49-F238E27FC236}">
                <a16:creationId xmlns:a16="http://schemas.microsoft.com/office/drawing/2014/main" id="{B9AEC29A-F6E1-49DF-9B8C-3D2275D468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0463" y="1508125"/>
            <a:ext cx="4789487"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E9C73FC7-F079-4A25-9265-4DA380FFEC8B}"/>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Equivalence Rules (Cont.)</a:t>
            </a:r>
          </a:p>
        </p:txBody>
      </p:sp>
      <p:sp>
        <p:nvSpPr>
          <p:cNvPr id="362499" name="Rectangle 3">
            <a:extLst>
              <a:ext uri="{FF2B5EF4-FFF2-40B4-BE49-F238E27FC236}">
                <a16:creationId xmlns:a16="http://schemas.microsoft.com/office/drawing/2014/main" id="{B327FDD2-335F-47D6-B016-DA61C38E596B}"/>
              </a:ext>
            </a:extLst>
          </p:cNvPr>
          <p:cNvSpPr>
            <a:spLocks noGrp="1" noChangeArrowheads="1"/>
          </p:cNvSpPr>
          <p:nvPr>
            <p:ph type="body" idx="1"/>
          </p:nvPr>
        </p:nvSpPr>
        <p:spPr>
          <a:xfrm>
            <a:off x="914400" y="1120775"/>
            <a:ext cx="8015288" cy="5307013"/>
          </a:xfrm>
        </p:spPr>
        <p:txBody>
          <a:bodyPr/>
          <a:lstStyle/>
          <a:p>
            <a:pPr marL="404813" indent="-404813">
              <a:buFont typeface="Monotype Sorts" charset="2"/>
              <a:buAutoNum type="arabicPeriod" startAt="9"/>
              <a:tabLst>
                <a:tab pos="2279650" algn="l"/>
              </a:tabLst>
            </a:pPr>
            <a:r>
              <a:rPr lang="zh-CN" altLang="en-US" sz="2000" dirty="0"/>
              <a:t>集合的并与交满足交换律</a:t>
            </a:r>
            <a:br>
              <a:rPr lang="en-US" altLang="zh-CN" sz="2000" dirty="0"/>
            </a:br>
            <a:r>
              <a:rPr lang="en-US" altLang="zh-CN" sz="2000" dirty="0"/>
              <a:t>	</a:t>
            </a:r>
            <a:r>
              <a:rPr lang="en-US" altLang="zh-CN" sz="2000" i="1" dirty="0"/>
              <a:t>E</a:t>
            </a:r>
            <a:r>
              <a:rPr lang="en-US" altLang="zh-CN" sz="2000" baseline="-25000" dirty="0"/>
              <a:t>1</a:t>
            </a:r>
            <a:r>
              <a:rPr lang="en-US" altLang="zh-CN" sz="2000" dirty="0"/>
              <a:t> </a:t>
            </a:r>
            <a:r>
              <a:rPr lang="en-US" altLang="zh-CN" sz="2000" dirty="0">
                <a:sym typeface="Symbol" panose="05050102010706020507" pitchFamily="18" charset="2"/>
              </a:rPr>
              <a:t> </a:t>
            </a:r>
            <a:r>
              <a:rPr lang="en-US" altLang="zh-CN" sz="2000" i="1" dirty="0">
                <a:sym typeface="Symbol" panose="05050102010706020507" pitchFamily="18" charset="2"/>
              </a:rPr>
              <a:t>E</a:t>
            </a:r>
            <a:r>
              <a:rPr lang="en-US" altLang="zh-CN" sz="2000" baseline="-25000" dirty="0">
                <a:sym typeface="Symbol" panose="05050102010706020507" pitchFamily="18" charset="2"/>
              </a:rPr>
              <a:t>2</a:t>
            </a:r>
            <a:r>
              <a:rPr lang="en-US" altLang="zh-CN" sz="2000" dirty="0">
                <a:sym typeface="Symbol" panose="05050102010706020507" pitchFamily="18" charset="2"/>
              </a:rPr>
              <a:t>  = </a:t>
            </a:r>
            <a:r>
              <a:rPr lang="en-US" altLang="zh-CN" sz="2000" i="1" dirty="0"/>
              <a:t>E</a:t>
            </a:r>
            <a:r>
              <a:rPr lang="en-US" altLang="zh-CN" sz="2000" baseline="-25000" dirty="0"/>
              <a:t>2</a:t>
            </a:r>
            <a:r>
              <a:rPr lang="en-US" altLang="zh-CN" sz="2000" dirty="0"/>
              <a:t> </a:t>
            </a:r>
            <a:r>
              <a:rPr lang="en-US" altLang="zh-CN" sz="2000" dirty="0">
                <a:sym typeface="Symbol" panose="05050102010706020507" pitchFamily="18" charset="2"/>
              </a:rPr>
              <a:t> </a:t>
            </a:r>
            <a:r>
              <a:rPr lang="en-US" altLang="zh-CN" sz="2000" i="1" dirty="0">
                <a:sym typeface="Symbol" panose="05050102010706020507" pitchFamily="18" charset="2"/>
              </a:rPr>
              <a:t>E</a:t>
            </a:r>
            <a:r>
              <a:rPr lang="en-US" altLang="zh-CN" sz="2000" baseline="-25000" dirty="0">
                <a:sym typeface="Symbol" panose="05050102010706020507" pitchFamily="18" charset="2"/>
              </a:rPr>
              <a:t>1</a:t>
            </a:r>
            <a:r>
              <a:rPr lang="en-US" altLang="zh-CN" sz="2000" dirty="0">
                <a:sym typeface="Symbol" panose="05050102010706020507" pitchFamily="18" charset="2"/>
              </a:rPr>
              <a:t> </a:t>
            </a:r>
            <a:br>
              <a:rPr lang="en-US" altLang="zh-CN" sz="2000" dirty="0">
                <a:sym typeface="Symbol" panose="05050102010706020507" pitchFamily="18" charset="2"/>
              </a:rPr>
            </a:br>
            <a:r>
              <a:rPr lang="en-US" altLang="zh-CN" sz="2000" dirty="0">
                <a:sym typeface="Symbol" panose="05050102010706020507" pitchFamily="18" charset="2"/>
              </a:rPr>
              <a:t>	</a:t>
            </a:r>
            <a:r>
              <a:rPr lang="en-US" altLang="zh-CN" sz="2000" i="1" dirty="0"/>
              <a:t>E</a:t>
            </a:r>
            <a:r>
              <a:rPr lang="en-US" altLang="zh-CN" sz="2000" baseline="-25000" dirty="0"/>
              <a:t>1</a:t>
            </a:r>
            <a:r>
              <a:rPr lang="en-US" altLang="zh-CN" sz="2000" dirty="0"/>
              <a:t> </a:t>
            </a:r>
            <a:r>
              <a:rPr lang="en-US" altLang="zh-CN" sz="2000" dirty="0">
                <a:sym typeface="Symbol" panose="05050102010706020507" pitchFamily="18" charset="2"/>
              </a:rPr>
              <a:t> </a:t>
            </a:r>
            <a:r>
              <a:rPr lang="en-US" altLang="zh-CN" sz="2000" i="1" dirty="0">
                <a:sym typeface="Symbol" panose="05050102010706020507" pitchFamily="18" charset="2"/>
              </a:rPr>
              <a:t>E</a:t>
            </a:r>
            <a:r>
              <a:rPr lang="en-US" altLang="zh-CN" sz="2000" baseline="-25000" dirty="0">
                <a:sym typeface="Symbol" panose="05050102010706020507" pitchFamily="18" charset="2"/>
              </a:rPr>
              <a:t>2</a:t>
            </a:r>
            <a:r>
              <a:rPr lang="en-US" altLang="zh-CN" sz="2000" dirty="0">
                <a:sym typeface="Symbol" panose="05050102010706020507" pitchFamily="18" charset="2"/>
              </a:rPr>
              <a:t>  = </a:t>
            </a:r>
            <a:r>
              <a:rPr lang="en-US" altLang="zh-CN" sz="2000" i="1" dirty="0"/>
              <a:t>E</a:t>
            </a:r>
            <a:r>
              <a:rPr lang="en-US" altLang="zh-CN" sz="2000" baseline="-25000" dirty="0"/>
              <a:t>2</a:t>
            </a:r>
            <a:r>
              <a:rPr lang="en-US" altLang="zh-CN" sz="2000" dirty="0"/>
              <a:t> </a:t>
            </a:r>
            <a:r>
              <a:rPr lang="en-US" altLang="zh-CN" sz="2000" dirty="0">
                <a:sym typeface="Symbol" panose="05050102010706020507" pitchFamily="18" charset="2"/>
              </a:rPr>
              <a:t> </a:t>
            </a:r>
            <a:r>
              <a:rPr lang="en-US" altLang="zh-CN" sz="2000" i="1" dirty="0">
                <a:sym typeface="Symbol" panose="05050102010706020507" pitchFamily="18" charset="2"/>
              </a:rPr>
              <a:t>E</a:t>
            </a:r>
            <a:r>
              <a:rPr lang="en-US" altLang="zh-CN" sz="2000" baseline="-25000" dirty="0">
                <a:sym typeface="Symbol" panose="05050102010706020507" pitchFamily="18" charset="2"/>
              </a:rPr>
              <a:t>1</a:t>
            </a:r>
            <a:r>
              <a:rPr lang="en-US" altLang="zh-CN" sz="2000" dirty="0">
                <a:sym typeface="Symbol" panose="05050102010706020507" pitchFamily="18" charset="2"/>
              </a:rPr>
              <a:t> </a:t>
            </a:r>
          </a:p>
          <a:p>
            <a:pPr marL="919163" lvl="1" indent="-342900">
              <a:buFont typeface="Monotype Sorts" charset="2"/>
              <a:buChar char="n"/>
              <a:tabLst>
                <a:tab pos="2279650" algn="l"/>
              </a:tabLst>
            </a:pPr>
            <a:r>
              <a:rPr lang="en-US" altLang="zh-CN" sz="2000" dirty="0"/>
              <a:t>(set difference is not commutative).</a:t>
            </a:r>
            <a:endParaRPr lang="en-US" altLang="zh-CN" sz="2000" dirty="0">
              <a:sym typeface="Symbol" panose="05050102010706020507" pitchFamily="18" charset="2"/>
            </a:endParaRPr>
          </a:p>
          <a:p>
            <a:pPr marL="404813" indent="-404813">
              <a:buFont typeface="Monotype Sorts" charset="2"/>
              <a:buAutoNum type="arabicPeriod" startAt="10"/>
              <a:tabLst>
                <a:tab pos="2279650" algn="l"/>
              </a:tabLst>
            </a:pPr>
            <a:r>
              <a:rPr lang="zh-CN" altLang="en-US" sz="2000" dirty="0"/>
              <a:t>集合的并与交满足结合律</a:t>
            </a:r>
            <a:r>
              <a:rPr lang="en-US" altLang="zh-CN" sz="2000" dirty="0">
                <a:sym typeface="Symbol" panose="05050102010706020507" pitchFamily="18" charset="2"/>
              </a:rPr>
              <a:t>.</a:t>
            </a:r>
          </a:p>
          <a:p>
            <a:pPr marL="404813" indent="-404813">
              <a:buFont typeface="Monotype Sorts" charset="2"/>
              <a:buNone/>
              <a:tabLst>
                <a:tab pos="2279650" algn="l"/>
              </a:tabLst>
            </a:pPr>
            <a:r>
              <a:rPr lang="en-US" altLang="zh-CN" sz="2000" dirty="0">
                <a:sym typeface="Symbol" panose="05050102010706020507" pitchFamily="18" charset="2"/>
              </a:rPr>
              <a:t>	                 (</a:t>
            </a:r>
            <a:r>
              <a:rPr lang="en-US" altLang="zh-CN" sz="2000" i="1" dirty="0"/>
              <a:t>E</a:t>
            </a:r>
            <a:r>
              <a:rPr lang="en-US" altLang="zh-CN" sz="2000" baseline="-25000" dirty="0"/>
              <a:t>1</a:t>
            </a:r>
            <a:r>
              <a:rPr lang="en-US" altLang="zh-CN" sz="2000" dirty="0"/>
              <a:t> </a:t>
            </a:r>
            <a:r>
              <a:rPr lang="en-US" altLang="zh-CN" sz="2000" dirty="0">
                <a:sym typeface="Symbol" panose="05050102010706020507" pitchFamily="18" charset="2"/>
              </a:rPr>
              <a:t> </a:t>
            </a:r>
            <a:r>
              <a:rPr lang="en-US" altLang="zh-CN" sz="2000" i="1" dirty="0">
                <a:sym typeface="Symbol" panose="05050102010706020507" pitchFamily="18" charset="2"/>
              </a:rPr>
              <a:t>E</a:t>
            </a:r>
            <a:r>
              <a:rPr lang="en-US" altLang="zh-CN" sz="2000" baseline="-25000" dirty="0">
                <a:sym typeface="Symbol" panose="05050102010706020507" pitchFamily="18" charset="2"/>
              </a:rPr>
              <a:t>2</a:t>
            </a:r>
            <a:r>
              <a:rPr lang="en-US" altLang="zh-CN" sz="2000" dirty="0">
                <a:sym typeface="Symbol" panose="05050102010706020507" pitchFamily="18" charset="2"/>
              </a:rPr>
              <a:t>)  </a:t>
            </a:r>
            <a:r>
              <a:rPr lang="en-US" altLang="zh-CN" sz="2000" i="1" dirty="0">
                <a:sym typeface="Symbol" panose="05050102010706020507" pitchFamily="18" charset="2"/>
              </a:rPr>
              <a:t>E</a:t>
            </a:r>
            <a:r>
              <a:rPr lang="en-US" altLang="zh-CN" sz="2000" baseline="-25000" dirty="0">
                <a:sym typeface="Symbol" panose="05050102010706020507" pitchFamily="18" charset="2"/>
              </a:rPr>
              <a:t>3</a:t>
            </a:r>
            <a:r>
              <a:rPr lang="en-US" altLang="zh-CN" sz="2000" dirty="0">
                <a:sym typeface="Symbol" panose="05050102010706020507" pitchFamily="18" charset="2"/>
              </a:rPr>
              <a:t> = </a:t>
            </a:r>
            <a:r>
              <a:rPr lang="en-US" altLang="zh-CN" sz="2000" i="1" dirty="0"/>
              <a:t>E</a:t>
            </a:r>
            <a:r>
              <a:rPr lang="en-US" altLang="zh-CN" sz="2000" baseline="-25000" dirty="0"/>
              <a:t>1</a:t>
            </a:r>
            <a:r>
              <a:rPr lang="en-US" altLang="zh-CN" sz="2000" dirty="0"/>
              <a:t> </a:t>
            </a:r>
            <a:r>
              <a:rPr lang="en-US" altLang="zh-CN" sz="2000" dirty="0">
                <a:sym typeface="Symbol" panose="05050102010706020507" pitchFamily="18" charset="2"/>
              </a:rPr>
              <a:t> (</a:t>
            </a:r>
            <a:r>
              <a:rPr lang="en-US" altLang="zh-CN" sz="2000" i="1" dirty="0">
                <a:sym typeface="Symbol" panose="05050102010706020507" pitchFamily="18" charset="2"/>
              </a:rPr>
              <a:t>E</a:t>
            </a:r>
            <a:r>
              <a:rPr lang="en-US" altLang="zh-CN" sz="2000" baseline="-25000" dirty="0">
                <a:sym typeface="Symbol" panose="05050102010706020507" pitchFamily="18" charset="2"/>
              </a:rPr>
              <a:t>2</a:t>
            </a:r>
            <a:r>
              <a:rPr lang="en-US" altLang="zh-CN" sz="2000" dirty="0">
                <a:sym typeface="Symbol" panose="05050102010706020507" pitchFamily="18" charset="2"/>
              </a:rPr>
              <a:t>  </a:t>
            </a:r>
            <a:r>
              <a:rPr lang="en-US" altLang="zh-CN" sz="2000" i="1" dirty="0">
                <a:sym typeface="Symbol" panose="05050102010706020507" pitchFamily="18" charset="2"/>
              </a:rPr>
              <a:t>E</a:t>
            </a:r>
            <a:r>
              <a:rPr lang="en-US" altLang="zh-CN" sz="2000" baseline="-25000" dirty="0">
                <a:sym typeface="Symbol" panose="05050102010706020507" pitchFamily="18" charset="2"/>
              </a:rPr>
              <a:t>3</a:t>
            </a:r>
            <a:r>
              <a:rPr lang="en-US" altLang="zh-CN" sz="2000" dirty="0">
                <a:sym typeface="Symbol" panose="05050102010706020507" pitchFamily="18" charset="2"/>
              </a:rPr>
              <a:t>)</a:t>
            </a:r>
            <a:br>
              <a:rPr lang="en-US" altLang="zh-CN" sz="2000" dirty="0">
                <a:sym typeface="Symbol" panose="05050102010706020507" pitchFamily="18" charset="2"/>
              </a:rPr>
            </a:br>
            <a:r>
              <a:rPr lang="en-US" altLang="zh-CN" sz="2400" dirty="0">
                <a:sym typeface="Symbol" panose="05050102010706020507" pitchFamily="18" charset="2"/>
              </a:rPr>
              <a:t>              </a:t>
            </a:r>
            <a:r>
              <a:rPr lang="en-US" altLang="zh-CN" sz="2000" dirty="0">
                <a:sym typeface="Symbol" panose="05050102010706020507" pitchFamily="18" charset="2"/>
              </a:rPr>
              <a:t>(</a:t>
            </a:r>
            <a:r>
              <a:rPr lang="en-US" altLang="zh-CN" sz="2000" i="1" dirty="0"/>
              <a:t>E</a:t>
            </a:r>
            <a:r>
              <a:rPr lang="en-US" altLang="zh-CN" sz="2000" baseline="-25000" dirty="0"/>
              <a:t>1</a:t>
            </a:r>
            <a:r>
              <a:rPr lang="en-US" altLang="zh-CN" sz="2000" dirty="0"/>
              <a:t> </a:t>
            </a:r>
            <a:r>
              <a:rPr lang="en-US" altLang="zh-CN" sz="2000" dirty="0">
                <a:sym typeface="Symbol" panose="05050102010706020507" pitchFamily="18" charset="2"/>
              </a:rPr>
              <a:t> </a:t>
            </a:r>
            <a:r>
              <a:rPr lang="en-US" altLang="zh-CN" sz="2000" i="1" dirty="0">
                <a:sym typeface="Symbol" panose="05050102010706020507" pitchFamily="18" charset="2"/>
              </a:rPr>
              <a:t>E</a:t>
            </a:r>
            <a:r>
              <a:rPr lang="en-US" altLang="zh-CN" sz="2000" baseline="-25000" dirty="0">
                <a:sym typeface="Symbol" panose="05050102010706020507" pitchFamily="18" charset="2"/>
              </a:rPr>
              <a:t>2</a:t>
            </a:r>
            <a:r>
              <a:rPr lang="en-US" altLang="zh-CN" sz="2000" dirty="0">
                <a:sym typeface="Symbol" panose="05050102010706020507" pitchFamily="18" charset="2"/>
              </a:rPr>
              <a:t>)  </a:t>
            </a:r>
            <a:r>
              <a:rPr lang="en-US" altLang="zh-CN" sz="2000" i="1" dirty="0">
                <a:sym typeface="Symbol" panose="05050102010706020507" pitchFamily="18" charset="2"/>
              </a:rPr>
              <a:t>E</a:t>
            </a:r>
            <a:r>
              <a:rPr lang="en-US" altLang="zh-CN" sz="2000" baseline="-25000" dirty="0">
                <a:sym typeface="Symbol" panose="05050102010706020507" pitchFamily="18" charset="2"/>
              </a:rPr>
              <a:t>3</a:t>
            </a:r>
            <a:r>
              <a:rPr lang="en-US" altLang="zh-CN" sz="2000" dirty="0">
                <a:sym typeface="Symbol" panose="05050102010706020507" pitchFamily="18" charset="2"/>
              </a:rPr>
              <a:t> = </a:t>
            </a:r>
            <a:r>
              <a:rPr lang="en-US" altLang="zh-CN" sz="2000" i="1" dirty="0"/>
              <a:t>E</a:t>
            </a:r>
            <a:r>
              <a:rPr lang="en-US" altLang="zh-CN" sz="2000" baseline="-25000" dirty="0"/>
              <a:t>1</a:t>
            </a:r>
            <a:r>
              <a:rPr lang="en-US" altLang="zh-CN" sz="2000" dirty="0"/>
              <a:t> </a:t>
            </a:r>
            <a:r>
              <a:rPr lang="en-US" altLang="zh-CN" sz="2000" dirty="0">
                <a:sym typeface="Symbol" panose="05050102010706020507" pitchFamily="18" charset="2"/>
              </a:rPr>
              <a:t> (</a:t>
            </a:r>
            <a:r>
              <a:rPr lang="en-US" altLang="zh-CN" sz="2000" i="1" dirty="0">
                <a:sym typeface="Symbol" panose="05050102010706020507" pitchFamily="18" charset="2"/>
              </a:rPr>
              <a:t>E</a:t>
            </a:r>
            <a:r>
              <a:rPr lang="en-US" altLang="zh-CN" sz="2000" baseline="-25000" dirty="0">
                <a:sym typeface="Symbol" panose="05050102010706020507" pitchFamily="18" charset="2"/>
              </a:rPr>
              <a:t>2</a:t>
            </a:r>
            <a:r>
              <a:rPr lang="en-US" altLang="zh-CN" sz="2000" dirty="0">
                <a:sym typeface="Symbol" panose="05050102010706020507" pitchFamily="18" charset="2"/>
              </a:rPr>
              <a:t>  </a:t>
            </a:r>
            <a:r>
              <a:rPr lang="en-US" altLang="zh-CN" sz="2000" i="1" dirty="0">
                <a:sym typeface="Symbol" panose="05050102010706020507" pitchFamily="18" charset="2"/>
              </a:rPr>
              <a:t>E</a:t>
            </a:r>
            <a:r>
              <a:rPr lang="en-US" altLang="zh-CN" sz="2000" baseline="-25000" dirty="0">
                <a:sym typeface="Symbol" panose="05050102010706020507" pitchFamily="18" charset="2"/>
              </a:rPr>
              <a:t>3</a:t>
            </a:r>
            <a:r>
              <a:rPr lang="en-US" altLang="zh-CN" sz="2000" dirty="0">
                <a:sym typeface="Symbol" panose="05050102010706020507" pitchFamily="18" charset="2"/>
              </a:rPr>
              <a:t>)</a:t>
            </a:r>
          </a:p>
          <a:p>
            <a:pPr marL="404813" indent="-404813">
              <a:lnSpc>
                <a:spcPct val="90000"/>
              </a:lnSpc>
              <a:buFont typeface="Monotype Sorts" charset="2"/>
              <a:buAutoNum type="arabicPeriod" startAt="11"/>
              <a:tabLst>
                <a:tab pos="2279650" algn="l"/>
              </a:tabLst>
            </a:pPr>
            <a:r>
              <a:rPr lang="zh-CN" altLang="en-US" sz="2000" dirty="0">
                <a:sym typeface="Symbol" panose="05050102010706020507" pitchFamily="18" charset="2"/>
              </a:rPr>
              <a:t>选择运算对</a:t>
            </a:r>
            <a:r>
              <a:rPr lang="en-US" altLang="zh-CN" sz="2000" dirty="0">
                <a:sym typeface="Symbol" panose="05050102010706020507" pitchFamily="18" charset="2"/>
              </a:rPr>
              <a:t> ,  and –</a:t>
            </a:r>
            <a:r>
              <a:rPr lang="zh-CN" altLang="en-US" sz="2000" dirty="0">
                <a:sym typeface="Symbol" panose="05050102010706020507" pitchFamily="18" charset="2"/>
              </a:rPr>
              <a:t>具有分配律</a:t>
            </a:r>
            <a:br>
              <a:rPr lang="en-US" altLang="zh-CN" sz="2000" dirty="0">
                <a:sym typeface="Symbol" panose="05050102010706020507" pitchFamily="18" charset="2"/>
              </a:rPr>
            </a:br>
            <a:r>
              <a:rPr lang="en-US" altLang="zh-CN" sz="2000" dirty="0">
                <a:sym typeface="Symbol" panose="05050102010706020507" pitchFamily="18" charset="2"/>
              </a:rPr>
              <a:t>               </a:t>
            </a:r>
            <a:r>
              <a:rPr lang="en-US" altLang="zh-CN" sz="2800" dirty="0">
                <a:sym typeface="Symbol" panose="05050102010706020507" pitchFamily="18" charset="2"/>
              </a:rPr>
              <a:t>   </a:t>
            </a:r>
            <a:r>
              <a:rPr lang="en-US" altLang="zh-CN" sz="2400" i="1" dirty="0">
                <a:sym typeface="Symbol" panose="05050102010706020507" pitchFamily="18" charset="2"/>
              </a:rPr>
              <a:t></a:t>
            </a:r>
            <a:r>
              <a:rPr lang="en-US" altLang="zh-CN" sz="2400" baseline="-25000" dirty="0">
                <a:sym typeface="Symbol" panose="05050102010706020507" pitchFamily="18" charset="2"/>
              </a:rPr>
              <a:t></a:t>
            </a:r>
            <a:r>
              <a:rPr lang="en-US" altLang="zh-CN" sz="2400" i="1" dirty="0">
                <a:sym typeface="Symbol" panose="05050102010706020507" pitchFamily="18" charset="2"/>
              </a:rPr>
              <a:t> </a:t>
            </a:r>
            <a:r>
              <a:rPr lang="en-US" altLang="zh-CN" sz="2000" dirty="0">
                <a:sym typeface="Greek Symbols"/>
              </a:rPr>
              <a:t>(</a:t>
            </a:r>
            <a:r>
              <a:rPr lang="en-US" altLang="zh-CN" sz="2000" i="1" dirty="0">
                <a:sym typeface="Greek Symbols"/>
              </a:rPr>
              <a:t>E</a:t>
            </a:r>
            <a:r>
              <a:rPr lang="en-US" altLang="zh-CN" sz="2000" baseline="-25000" dirty="0">
                <a:sym typeface="Greek Symbols"/>
              </a:rPr>
              <a:t>1</a:t>
            </a:r>
            <a:r>
              <a:rPr lang="en-US" altLang="zh-CN" sz="2000" dirty="0">
                <a:sym typeface="Greek Symbols"/>
              </a:rPr>
              <a:t>  –  </a:t>
            </a:r>
            <a:r>
              <a:rPr lang="en-US" altLang="zh-CN" sz="2000" i="1" dirty="0">
                <a:sym typeface="Greek Symbols"/>
              </a:rPr>
              <a:t>E</a:t>
            </a:r>
            <a:r>
              <a:rPr lang="en-US" altLang="zh-CN" sz="2000" baseline="-25000" dirty="0">
                <a:sym typeface="Greek Symbols"/>
              </a:rPr>
              <a:t>2</a:t>
            </a:r>
            <a:r>
              <a:rPr lang="en-US" altLang="zh-CN" sz="2000" dirty="0">
                <a:sym typeface="Greek Symbols"/>
              </a:rPr>
              <a:t>) = </a:t>
            </a:r>
            <a:r>
              <a:rPr lang="en-US" altLang="zh-CN" sz="2400" i="1" dirty="0">
                <a:sym typeface="Symbol" panose="05050102010706020507" pitchFamily="18" charset="2"/>
              </a:rPr>
              <a:t></a:t>
            </a:r>
            <a:r>
              <a:rPr lang="en-US" altLang="zh-CN" sz="2400" baseline="-25000" dirty="0">
                <a:sym typeface="Symbol" panose="05050102010706020507" pitchFamily="18" charset="2"/>
              </a:rPr>
              <a:t></a:t>
            </a:r>
            <a:r>
              <a:rPr lang="en-US" altLang="zh-CN" sz="2400" i="1" dirty="0">
                <a:sym typeface="Greek Symbols"/>
              </a:rPr>
              <a:t> </a:t>
            </a:r>
            <a:r>
              <a:rPr lang="en-US" altLang="zh-CN" sz="2000" dirty="0">
                <a:sym typeface="Greek Symbols"/>
              </a:rPr>
              <a:t>(</a:t>
            </a:r>
            <a:r>
              <a:rPr lang="en-US" altLang="zh-CN" sz="2000" i="1" dirty="0">
                <a:sym typeface="Greek Symbols"/>
              </a:rPr>
              <a:t>E</a:t>
            </a:r>
            <a:r>
              <a:rPr lang="en-US" altLang="zh-CN" sz="2000" baseline="-25000" dirty="0">
                <a:sym typeface="Greek Symbols"/>
              </a:rPr>
              <a:t>1</a:t>
            </a:r>
            <a:r>
              <a:rPr lang="en-US" altLang="zh-CN" sz="2000" dirty="0">
                <a:sym typeface="Greek Symbols"/>
              </a:rPr>
              <a:t>) –  </a:t>
            </a:r>
            <a:r>
              <a:rPr lang="en-US" altLang="zh-CN" sz="2400" i="1" dirty="0">
                <a:sym typeface="Symbol" panose="05050102010706020507" pitchFamily="18" charset="2"/>
              </a:rPr>
              <a:t></a:t>
            </a:r>
            <a:r>
              <a:rPr lang="en-US" altLang="zh-CN" sz="2400" baseline="-25000" dirty="0">
                <a:sym typeface="Symbol" panose="05050102010706020507" pitchFamily="18" charset="2"/>
              </a:rPr>
              <a:t></a:t>
            </a:r>
            <a:r>
              <a:rPr lang="en-US" altLang="zh-CN" sz="2000" dirty="0">
                <a:sym typeface="Greek Symbols"/>
              </a:rPr>
              <a:t>(</a:t>
            </a:r>
            <a:r>
              <a:rPr lang="en-US" altLang="zh-CN" sz="2000" i="1" dirty="0">
                <a:sym typeface="Greek Symbols"/>
              </a:rPr>
              <a:t>E</a:t>
            </a:r>
            <a:r>
              <a:rPr lang="en-US" altLang="zh-CN" sz="2000" baseline="-25000" dirty="0">
                <a:sym typeface="Greek Symbols"/>
              </a:rPr>
              <a:t>2</a:t>
            </a:r>
            <a:r>
              <a:rPr lang="en-US" altLang="zh-CN" sz="2000" dirty="0">
                <a:sym typeface="Greek Symbols"/>
              </a:rPr>
              <a:t>)</a:t>
            </a:r>
            <a:br>
              <a:rPr lang="en-US" altLang="zh-CN" sz="2400" dirty="0">
                <a:sym typeface="Greek Symbols"/>
              </a:rPr>
            </a:br>
            <a:r>
              <a:rPr lang="en-US" altLang="zh-CN" sz="2000" dirty="0">
                <a:sym typeface="Greek Symbols"/>
              </a:rPr>
              <a:t>       </a:t>
            </a:r>
            <a:r>
              <a:rPr lang="en-US" altLang="zh-CN" sz="2800" dirty="0">
                <a:sym typeface="Greek Symbols"/>
              </a:rPr>
              <a:t>              </a:t>
            </a:r>
            <a:r>
              <a:rPr lang="en-US" altLang="zh-CN" sz="2000" dirty="0">
                <a:sym typeface="Greek Symbols"/>
              </a:rPr>
              <a:t>and similarly for </a:t>
            </a:r>
            <a:r>
              <a:rPr lang="en-US" altLang="zh-CN" sz="2000" dirty="0">
                <a:sym typeface="Symbol" panose="05050102010706020507" pitchFamily="18" charset="2"/>
              </a:rPr>
              <a:t> and  in place of  –</a:t>
            </a:r>
            <a:br>
              <a:rPr lang="en-US" altLang="zh-CN" sz="2000" dirty="0">
                <a:sym typeface="Symbol" panose="05050102010706020507" pitchFamily="18" charset="2"/>
              </a:rPr>
            </a:br>
            <a:r>
              <a:rPr lang="en-US" altLang="zh-CN" sz="2000" dirty="0">
                <a:sym typeface="Symbol" panose="05050102010706020507" pitchFamily="18" charset="2"/>
              </a:rPr>
              <a:t>A</a:t>
            </a:r>
            <a:r>
              <a:rPr lang="en-US" altLang="zh-CN" sz="2000" dirty="0">
                <a:sym typeface="Greek Symbols"/>
              </a:rPr>
              <a:t>lso:           </a:t>
            </a:r>
            <a:r>
              <a:rPr lang="en-US" altLang="zh-CN" sz="2800" i="1" dirty="0">
                <a:sym typeface="Symbol" panose="05050102010706020507" pitchFamily="18" charset="2"/>
              </a:rPr>
              <a:t></a:t>
            </a:r>
            <a:r>
              <a:rPr lang="en-US" altLang="zh-CN" sz="2400" baseline="-25000" dirty="0">
                <a:sym typeface="Symbol" panose="05050102010706020507" pitchFamily="18" charset="2"/>
              </a:rPr>
              <a:t></a:t>
            </a:r>
            <a:r>
              <a:rPr lang="en-US" altLang="zh-CN" sz="2000" i="1" dirty="0">
                <a:sym typeface="Greek Symbols"/>
              </a:rPr>
              <a:t> </a:t>
            </a:r>
            <a:r>
              <a:rPr lang="en-US" altLang="zh-CN" sz="2000" dirty="0">
                <a:sym typeface="Greek Symbols"/>
              </a:rPr>
              <a:t>(</a:t>
            </a:r>
            <a:r>
              <a:rPr lang="en-US" altLang="zh-CN" sz="2000" i="1" dirty="0">
                <a:sym typeface="Greek Symbols"/>
              </a:rPr>
              <a:t>E</a:t>
            </a:r>
            <a:r>
              <a:rPr lang="en-US" altLang="zh-CN" sz="2000" baseline="-25000" dirty="0">
                <a:sym typeface="Greek Symbols"/>
              </a:rPr>
              <a:t>1</a:t>
            </a:r>
            <a:r>
              <a:rPr lang="en-US" altLang="zh-CN" sz="2000" dirty="0">
                <a:sym typeface="Greek Symbols"/>
              </a:rPr>
              <a:t>  –  </a:t>
            </a:r>
            <a:r>
              <a:rPr lang="en-US" altLang="zh-CN" sz="2000" i="1" dirty="0">
                <a:sym typeface="Greek Symbols"/>
              </a:rPr>
              <a:t>E</a:t>
            </a:r>
            <a:r>
              <a:rPr lang="en-US" altLang="zh-CN" sz="2000" baseline="-25000" dirty="0">
                <a:sym typeface="Greek Symbols"/>
              </a:rPr>
              <a:t>2</a:t>
            </a:r>
            <a:r>
              <a:rPr lang="en-US" altLang="zh-CN" sz="2000" dirty="0">
                <a:sym typeface="Greek Symbols"/>
              </a:rPr>
              <a:t>) = </a:t>
            </a:r>
            <a:r>
              <a:rPr lang="en-US" altLang="zh-CN" sz="2400" i="1" dirty="0">
                <a:sym typeface="Symbol" panose="05050102010706020507" pitchFamily="18" charset="2"/>
              </a:rPr>
              <a:t></a:t>
            </a:r>
            <a:r>
              <a:rPr lang="en-US" altLang="zh-CN" sz="2400" baseline="-25000" dirty="0">
                <a:sym typeface="Symbol" panose="05050102010706020507" pitchFamily="18" charset="2"/>
              </a:rPr>
              <a:t></a:t>
            </a:r>
            <a:r>
              <a:rPr lang="en-US" altLang="zh-CN" sz="2000" dirty="0">
                <a:sym typeface="Greek Symbols"/>
              </a:rPr>
              <a:t>(</a:t>
            </a:r>
            <a:r>
              <a:rPr lang="en-US" altLang="zh-CN" sz="2000" i="1" dirty="0">
                <a:sym typeface="Greek Symbols"/>
              </a:rPr>
              <a:t>E</a:t>
            </a:r>
            <a:r>
              <a:rPr lang="en-US" altLang="zh-CN" sz="2000" baseline="-25000" dirty="0">
                <a:sym typeface="Greek Symbols"/>
              </a:rPr>
              <a:t>1</a:t>
            </a:r>
            <a:r>
              <a:rPr lang="en-US" altLang="zh-CN" sz="2000" dirty="0">
                <a:sym typeface="Greek Symbols"/>
              </a:rPr>
              <a:t>) –  </a:t>
            </a:r>
            <a:r>
              <a:rPr lang="en-US" altLang="zh-CN" sz="2000" i="1" dirty="0">
                <a:sym typeface="Greek Symbols"/>
              </a:rPr>
              <a:t>E</a:t>
            </a:r>
            <a:r>
              <a:rPr lang="en-US" altLang="zh-CN" sz="2000" baseline="-25000" dirty="0">
                <a:sym typeface="Greek Symbols"/>
              </a:rPr>
              <a:t>2</a:t>
            </a:r>
            <a:br>
              <a:rPr lang="en-US" altLang="zh-CN" sz="2000" dirty="0">
                <a:sym typeface="Greek Symbols"/>
              </a:rPr>
            </a:br>
            <a:r>
              <a:rPr lang="en-US" altLang="zh-CN" sz="2000" dirty="0">
                <a:sym typeface="Greek Symbols"/>
              </a:rPr>
              <a:t>                          and similarly for</a:t>
            </a:r>
            <a:r>
              <a:rPr lang="en-US" altLang="zh-CN" sz="2800" dirty="0">
                <a:sym typeface="Greek Symbols"/>
              </a:rPr>
              <a:t> </a:t>
            </a:r>
            <a:r>
              <a:rPr lang="en-US" altLang="zh-CN" sz="2000" dirty="0">
                <a:sym typeface="Symbol" panose="05050102010706020507" pitchFamily="18" charset="2"/>
              </a:rPr>
              <a:t> in place of  –, but not for </a:t>
            </a:r>
          </a:p>
          <a:p>
            <a:pPr marL="404813" indent="-404813">
              <a:buFont typeface="Monotype Sorts" charset="2"/>
              <a:buNone/>
              <a:tabLst>
                <a:tab pos="2279650" algn="l"/>
              </a:tabLst>
            </a:pPr>
            <a:r>
              <a:rPr lang="en-US" altLang="zh-CN" sz="2000" dirty="0">
                <a:sym typeface="Greek Symbols"/>
              </a:rPr>
              <a:t>12.	</a:t>
            </a:r>
            <a:r>
              <a:rPr lang="zh-CN" altLang="en-US" sz="2000" dirty="0">
                <a:sym typeface="Greek Symbols"/>
              </a:rPr>
              <a:t>投影运算对并运算具有分配律</a:t>
            </a:r>
            <a:endParaRPr lang="en-US" altLang="zh-CN" sz="2000" dirty="0">
              <a:sym typeface="Greek Symbols"/>
            </a:endParaRPr>
          </a:p>
          <a:p>
            <a:pPr marL="404813" indent="-404813">
              <a:buFont typeface="Monotype Sorts" charset="2"/>
              <a:buNone/>
              <a:tabLst>
                <a:tab pos="2279650" algn="l"/>
              </a:tabLst>
            </a:pPr>
            <a:r>
              <a:rPr lang="en-US" altLang="zh-CN" sz="2000" dirty="0">
                <a:sym typeface="Greek Symbols"/>
              </a:rPr>
              <a:t>                       </a:t>
            </a:r>
            <a:r>
              <a:rPr lang="en-US" altLang="zh-CN" sz="2000" dirty="0">
                <a:sym typeface="Symbol" panose="05050102010706020507" pitchFamily="18" charset="2"/>
              </a:rPr>
              <a:t></a:t>
            </a:r>
            <a:r>
              <a:rPr lang="en-US" altLang="zh-CN" sz="2000" baseline="-25000" dirty="0">
                <a:sym typeface="Symbol" panose="05050102010706020507" pitchFamily="18" charset="2"/>
              </a:rPr>
              <a:t>L</a:t>
            </a:r>
            <a:r>
              <a:rPr lang="en-US" altLang="zh-CN" sz="2000" dirty="0">
                <a:sym typeface="Symbol" panose="05050102010706020507" pitchFamily="18" charset="2"/>
              </a:rPr>
              <a:t>(</a:t>
            </a:r>
            <a:r>
              <a:rPr lang="en-US" altLang="zh-CN" sz="2000" i="1" dirty="0"/>
              <a:t>E</a:t>
            </a:r>
            <a:r>
              <a:rPr lang="en-US" altLang="zh-CN" sz="2000" baseline="-25000" dirty="0"/>
              <a:t>1</a:t>
            </a:r>
            <a:r>
              <a:rPr lang="en-US" altLang="zh-CN" sz="2000" dirty="0"/>
              <a:t> </a:t>
            </a:r>
            <a:r>
              <a:rPr lang="en-US" altLang="zh-CN" sz="2000" dirty="0">
                <a:sym typeface="Symbol" panose="05050102010706020507" pitchFamily="18" charset="2"/>
              </a:rPr>
              <a:t> </a:t>
            </a:r>
            <a:r>
              <a:rPr lang="en-US" altLang="zh-CN" sz="2000" i="1" dirty="0">
                <a:sym typeface="Symbol" panose="05050102010706020507" pitchFamily="18" charset="2"/>
              </a:rPr>
              <a:t>E</a:t>
            </a:r>
            <a:r>
              <a:rPr lang="en-US" altLang="zh-CN" sz="2000" baseline="-25000" dirty="0">
                <a:sym typeface="Symbol" panose="05050102010706020507" pitchFamily="18" charset="2"/>
              </a:rPr>
              <a:t>2</a:t>
            </a:r>
            <a:r>
              <a:rPr lang="en-US" altLang="zh-CN" sz="2000" dirty="0">
                <a:sym typeface="Symbol" panose="05050102010706020507" pitchFamily="18" charset="2"/>
              </a:rPr>
              <a:t>) = (</a:t>
            </a:r>
            <a:r>
              <a:rPr lang="en-US" altLang="zh-CN" sz="2000" baseline="-25000" dirty="0">
                <a:sym typeface="Symbol" panose="05050102010706020507" pitchFamily="18" charset="2"/>
              </a:rPr>
              <a:t>L</a:t>
            </a:r>
            <a:r>
              <a:rPr lang="en-US" altLang="zh-CN" sz="2000" dirty="0">
                <a:sym typeface="Symbol" panose="05050102010706020507" pitchFamily="18" charset="2"/>
              </a:rPr>
              <a:t>(</a:t>
            </a:r>
            <a:r>
              <a:rPr lang="en-US" altLang="zh-CN" sz="2000" i="1" dirty="0"/>
              <a:t>E</a:t>
            </a:r>
            <a:r>
              <a:rPr lang="en-US" altLang="zh-CN" sz="2000" baseline="-25000" dirty="0"/>
              <a:t>1</a:t>
            </a:r>
            <a:r>
              <a:rPr lang="en-US" altLang="zh-CN" sz="2000" dirty="0"/>
              <a:t>)) </a:t>
            </a:r>
            <a:r>
              <a:rPr lang="en-US" altLang="zh-CN" sz="2000" dirty="0">
                <a:sym typeface="Symbol" panose="05050102010706020507" pitchFamily="18" charset="2"/>
              </a:rPr>
              <a:t> (</a:t>
            </a:r>
            <a:r>
              <a:rPr lang="en-US" altLang="zh-CN" sz="2000" baseline="-25000" dirty="0">
                <a:sym typeface="Symbol" panose="05050102010706020507" pitchFamily="18" charset="2"/>
              </a:rPr>
              <a:t>L</a:t>
            </a:r>
            <a:r>
              <a:rPr lang="en-US" altLang="zh-CN" sz="2000" dirty="0">
                <a:sym typeface="Symbol" panose="05050102010706020507" pitchFamily="18" charset="2"/>
              </a:rPr>
              <a:t>(</a:t>
            </a:r>
            <a:r>
              <a:rPr lang="en-US" altLang="zh-CN" sz="2000" i="1" dirty="0"/>
              <a:t>E</a:t>
            </a:r>
            <a:r>
              <a:rPr lang="en-US" altLang="zh-CN" sz="2000" baseline="-25000" dirty="0"/>
              <a:t>2</a:t>
            </a:r>
            <a:r>
              <a:rPr lang="en-US" altLang="zh-CN" sz="2000" dirty="0"/>
              <a:t>)) </a:t>
            </a:r>
            <a:endParaRPr lang="en-US" altLang="zh-CN" sz="2000" dirty="0">
              <a:sym typeface="Symbol" panose="05050102010706020507" pitchFamily="18" charset="2"/>
            </a:endParaRPr>
          </a:p>
          <a:p>
            <a:pPr marL="404813" indent="-404813">
              <a:buFont typeface="Monotype Sorts" charset="2"/>
              <a:buNone/>
              <a:tabLst>
                <a:tab pos="2279650" algn="l"/>
              </a:tabLst>
            </a:pPr>
            <a:endParaRPr lang="en-US" altLang="zh-CN" sz="20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249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24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8E23-AE03-4316-A110-D1166D3618D4}"/>
              </a:ext>
            </a:extLst>
          </p:cNvPr>
          <p:cNvSpPr>
            <a:spLocks noGrp="1"/>
          </p:cNvSpPr>
          <p:nvPr>
            <p:ph type="title" idx="4294967295"/>
          </p:nvPr>
        </p:nvSpPr>
        <p:spPr/>
        <p:txBody>
          <a:bodyPr/>
          <a:lstStyle/>
          <a:p>
            <a:pPr>
              <a:defRPr/>
            </a:pPr>
            <a:r>
              <a:rPr lang="en-US" altLang="zh-CN">
                <a:effectLst>
                  <a:outerShdw blurRad="38100" dist="38100" dir="2700000" algn="tl">
                    <a:srgbClr val="C0C0C0"/>
                  </a:outerShdw>
                </a:effectLst>
                <a:ea typeface="ＭＳ Ｐゴシック" pitchFamily="34" charset="-128"/>
              </a:rPr>
              <a:t>Exercise</a:t>
            </a:r>
          </a:p>
        </p:txBody>
      </p:sp>
      <p:sp>
        <p:nvSpPr>
          <p:cNvPr id="131075" name="Content Placeholder 2">
            <a:extLst>
              <a:ext uri="{FF2B5EF4-FFF2-40B4-BE49-F238E27FC236}">
                <a16:creationId xmlns:a16="http://schemas.microsoft.com/office/drawing/2014/main" id="{5975F136-C240-43A7-A166-9ACFD61BFD94}"/>
              </a:ext>
            </a:extLst>
          </p:cNvPr>
          <p:cNvSpPr>
            <a:spLocks noGrp="1" noChangeArrowheads="1"/>
          </p:cNvSpPr>
          <p:nvPr>
            <p:ph idx="4294967295"/>
          </p:nvPr>
        </p:nvSpPr>
        <p:spPr/>
        <p:txBody>
          <a:bodyPr/>
          <a:lstStyle/>
          <a:p>
            <a:r>
              <a:rPr lang="en-US" altLang="zh-CN"/>
              <a:t>Create equivalence rules involving</a:t>
            </a:r>
          </a:p>
          <a:p>
            <a:pPr lvl="1"/>
            <a:r>
              <a:rPr lang="en-US" altLang="zh-CN"/>
              <a:t>The group by/aggregation operation</a:t>
            </a:r>
          </a:p>
          <a:p>
            <a:pPr lvl="1"/>
            <a:r>
              <a:rPr lang="en-US" altLang="zh-CN"/>
              <a:t>Left outer join operation</a:t>
            </a:r>
          </a:p>
          <a:p>
            <a:pPr lvl="1">
              <a:buFont typeface="Monotype Sorts" charset="2"/>
              <a:buNone/>
            </a:pPr>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C9A51161-197B-46C0-9DC0-68839DABA46C}"/>
              </a:ext>
            </a:extLst>
          </p:cNvPr>
          <p:cNvSpPr>
            <a:spLocks noGrp="1" noChangeArrowheads="1"/>
          </p:cNvSpPr>
          <p:nvPr>
            <p:ph type="title"/>
          </p:nvPr>
        </p:nvSpPr>
        <p:spPr/>
        <p:txBody>
          <a:bodyPr/>
          <a:lstStyle/>
          <a:p>
            <a:pPr>
              <a:defRPr/>
            </a:pPr>
            <a:r>
              <a:rPr lang="en-US" altLang="zh-CN" sz="2800">
                <a:effectLst>
                  <a:outerShdw blurRad="38100" dist="38100" dir="2700000" algn="tl">
                    <a:srgbClr val="C0C0C0"/>
                  </a:outerShdw>
                </a:effectLst>
                <a:ea typeface="ＭＳ Ｐゴシック" pitchFamily="34" charset="-128"/>
              </a:rPr>
              <a:t>Transformation Example: Pushing Selections</a:t>
            </a:r>
          </a:p>
        </p:txBody>
      </p:sp>
      <p:sp>
        <p:nvSpPr>
          <p:cNvPr id="132099" name="Rectangle 3">
            <a:extLst>
              <a:ext uri="{FF2B5EF4-FFF2-40B4-BE49-F238E27FC236}">
                <a16:creationId xmlns:a16="http://schemas.microsoft.com/office/drawing/2014/main" id="{3677E1CF-13C5-4F73-B4FD-8F6B49D69BD0}"/>
              </a:ext>
            </a:extLst>
          </p:cNvPr>
          <p:cNvSpPr>
            <a:spLocks noGrp="1" noChangeArrowheads="1"/>
          </p:cNvSpPr>
          <p:nvPr>
            <p:ph type="body" idx="1"/>
          </p:nvPr>
        </p:nvSpPr>
        <p:spPr/>
        <p:txBody>
          <a:bodyPr/>
          <a:lstStyle/>
          <a:p>
            <a:r>
              <a:rPr lang="en-US" altLang="zh-CN" sz="2000"/>
              <a:t>Query:  Find the names of all instructors in the Music department, along with the titles of the courses that they teach</a:t>
            </a:r>
          </a:p>
          <a:p>
            <a:pPr lvl="1"/>
            <a:r>
              <a:rPr lang="en-US" altLang="zh-CN" sz="2000">
                <a:sym typeface="Symbol" panose="05050102010706020507" pitchFamily="18" charset="2"/>
              </a:rPr>
              <a:t></a:t>
            </a:r>
            <a:r>
              <a:rPr lang="en-US" altLang="zh-CN" sz="2400" i="1" baseline="-25000">
                <a:sym typeface="Symbol" panose="05050102010706020507" pitchFamily="18" charset="2"/>
              </a:rPr>
              <a:t>name, title</a:t>
            </a:r>
            <a:r>
              <a:rPr lang="en-US" altLang="zh-CN" sz="2000">
                <a:sym typeface="Symbol" panose="05050102010706020507" pitchFamily="18" charset="2"/>
              </a:rPr>
              <a:t>(</a:t>
            </a:r>
            <a:r>
              <a:rPr lang="en-US" altLang="zh-CN" sz="2400" i="1" baseline="-25000">
                <a:sym typeface="Symbol" panose="05050102010706020507" pitchFamily="18" charset="2"/>
              </a:rPr>
              <a:t>dept_name= </a:t>
            </a:r>
            <a:r>
              <a:rPr lang="ja-JP" altLang="en-US" sz="2400" i="1" baseline="-25000">
                <a:sym typeface="Symbol" panose="05050102010706020507" pitchFamily="18" charset="2"/>
              </a:rPr>
              <a:t>“</a:t>
            </a:r>
            <a:r>
              <a:rPr lang="en-US" altLang="ja-JP" sz="2400" baseline="-25000">
                <a:sym typeface="Symbol" panose="05050102010706020507" pitchFamily="18" charset="2"/>
              </a:rPr>
              <a:t>Music</a:t>
            </a:r>
            <a:r>
              <a:rPr lang="ja-JP" altLang="en-US" sz="2400" baseline="-25000">
                <a:sym typeface="Symbol" panose="05050102010706020507" pitchFamily="18" charset="2"/>
              </a:rPr>
              <a:t>”</a:t>
            </a:r>
            <a:br>
              <a:rPr lang="en-US" altLang="ja-JP" sz="2400" baseline="-25000">
                <a:sym typeface="Symbol" panose="05050102010706020507" pitchFamily="18" charset="2"/>
              </a:rPr>
            </a:br>
            <a:r>
              <a:rPr lang="en-US" altLang="ja-JP" sz="2000" baseline="-25000">
                <a:sym typeface="Symbol" panose="05050102010706020507" pitchFamily="18" charset="2"/>
              </a:rPr>
              <a:t>	</a:t>
            </a:r>
            <a:r>
              <a:rPr lang="en-US" altLang="ja-JP" sz="2000">
                <a:sym typeface="Symbol" panose="05050102010706020507" pitchFamily="18" charset="2"/>
              </a:rPr>
              <a:t>(</a:t>
            </a:r>
            <a:r>
              <a:rPr lang="en-US" altLang="ja-JP" sz="2000" i="1">
                <a:sym typeface="Symbol" panose="05050102010706020507" pitchFamily="18" charset="2"/>
              </a:rPr>
              <a:t>instructor     (teaches          </a:t>
            </a:r>
            <a:r>
              <a:rPr lang="en-US" altLang="ja-JP" sz="2000">
                <a:sym typeface="Symbol" panose="05050102010706020507" pitchFamily="18" charset="2"/>
              </a:rPr>
              <a:t></a:t>
            </a:r>
            <a:r>
              <a:rPr lang="en-US" altLang="ja-JP" sz="2400" i="1" baseline="-25000">
                <a:sym typeface="Symbol" panose="05050102010706020507" pitchFamily="18" charset="2"/>
              </a:rPr>
              <a:t>course_id, title</a:t>
            </a:r>
            <a:r>
              <a:rPr lang="en-US" altLang="ja-JP" sz="2000" i="1">
                <a:sym typeface="Symbol" panose="05050102010706020507" pitchFamily="18" charset="2"/>
              </a:rPr>
              <a:t> </a:t>
            </a:r>
            <a:r>
              <a:rPr lang="en-US" altLang="ja-JP" sz="2000">
                <a:sym typeface="Symbol" panose="05050102010706020507" pitchFamily="18" charset="2"/>
              </a:rPr>
              <a:t>(</a:t>
            </a:r>
            <a:r>
              <a:rPr lang="en-US" altLang="ja-JP" sz="2000" i="1">
                <a:sym typeface="Symbol" panose="05050102010706020507" pitchFamily="18" charset="2"/>
              </a:rPr>
              <a:t>course</a:t>
            </a:r>
            <a:r>
              <a:rPr lang="en-US" altLang="ja-JP" sz="2000">
                <a:sym typeface="Symbol" panose="05050102010706020507" pitchFamily="18" charset="2"/>
              </a:rPr>
              <a:t>))))</a:t>
            </a:r>
          </a:p>
          <a:p>
            <a:r>
              <a:rPr lang="en-US" altLang="zh-CN" sz="2000">
                <a:sym typeface="Symbol" panose="05050102010706020507" pitchFamily="18" charset="2"/>
              </a:rPr>
              <a:t>Transformation using rule 7a.</a:t>
            </a:r>
            <a:br>
              <a:rPr lang="en-US" altLang="zh-CN" sz="2000">
                <a:sym typeface="Symbol" panose="05050102010706020507" pitchFamily="18" charset="2"/>
              </a:rPr>
            </a:br>
            <a:endParaRPr lang="en-US" altLang="zh-CN" sz="2000">
              <a:sym typeface="Symbol" panose="05050102010706020507" pitchFamily="18" charset="2"/>
            </a:endParaRPr>
          </a:p>
          <a:p>
            <a:pPr lvl="1"/>
            <a:r>
              <a:rPr lang="en-US" altLang="zh-CN" sz="2000">
                <a:sym typeface="Symbol" panose="05050102010706020507" pitchFamily="18" charset="2"/>
              </a:rPr>
              <a:t></a:t>
            </a:r>
            <a:r>
              <a:rPr lang="en-US" altLang="zh-CN" sz="2400" i="1" baseline="-25000">
                <a:sym typeface="Symbol" panose="05050102010706020507" pitchFamily="18" charset="2"/>
              </a:rPr>
              <a:t>name, title</a:t>
            </a:r>
            <a:r>
              <a:rPr lang="en-US" altLang="zh-CN" sz="2000">
                <a:sym typeface="Symbol" panose="05050102010706020507" pitchFamily="18" charset="2"/>
              </a:rPr>
              <a:t>((</a:t>
            </a:r>
            <a:r>
              <a:rPr lang="en-US" altLang="zh-CN" sz="2400" i="1" baseline="-25000">
                <a:sym typeface="Symbol" panose="05050102010706020507" pitchFamily="18" charset="2"/>
              </a:rPr>
              <a:t>dept_name= </a:t>
            </a:r>
            <a:r>
              <a:rPr lang="ja-JP" altLang="en-US" sz="2400" i="1" baseline="-25000">
                <a:sym typeface="Symbol" panose="05050102010706020507" pitchFamily="18" charset="2"/>
              </a:rPr>
              <a:t>“</a:t>
            </a:r>
            <a:r>
              <a:rPr lang="en-US" altLang="ja-JP" sz="2400" baseline="-25000">
                <a:sym typeface="Symbol" panose="05050102010706020507" pitchFamily="18" charset="2"/>
              </a:rPr>
              <a:t>Music</a:t>
            </a:r>
            <a:r>
              <a:rPr lang="ja-JP" altLang="en-US" sz="2400" baseline="-25000">
                <a:sym typeface="Symbol" panose="05050102010706020507" pitchFamily="18" charset="2"/>
              </a:rPr>
              <a:t>”</a:t>
            </a:r>
            <a:r>
              <a:rPr lang="en-US" altLang="ja-JP" sz="2000">
                <a:sym typeface="Symbol" panose="05050102010706020507" pitchFamily="18" charset="2"/>
              </a:rPr>
              <a:t>(</a:t>
            </a:r>
            <a:r>
              <a:rPr lang="en-US" altLang="ja-JP" sz="2000" i="1">
                <a:sym typeface="Symbol" panose="05050102010706020507" pitchFamily="18" charset="2"/>
              </a:rPr>
              <a:t>instructor</a:t>
            </a:r>
            <a:r>
              <a:rPr lang="en-US" altLang="ja-JP" sz="2000">
                <a:sym typeface="Symbol" panose="05050102010706020507" pitchFamily="18" charset="2"/>
              </a:rPr>
              <a:t>))</a:t>
            </a:r>
            <a:r>
              <a:rPr lang="en-US" altLang="ja-JP" sz="2000" i="1">
                <a:sym typeface="Symbol" panose="05050102010706020507" pitchFamily="18" charset="2"/>
              </a:rPr>
              <a:t>     </a:t>
            </a:r>
            <a:br>
              <a:rPr lang="en-US" altLang="ja-JP" sz="2000" i="1">
                <a:sym typeface="Symbol" panose="05050102010706020507" pitchFamily="18" charset="2"/>
              </a:rPr>
            </a:br>
            <a:r>
              <a:rPr lang="en-US" altLang="ja-JP" sz="2000" i="1">
                <a:sym typeface="Symbol" panose="05050102010706020507" pitchFamily="18" charset="2"/>
              </a:rPr>
              <a:t>               (teaches          </a:t>
            </a:r>
            <a:r>
              <a:rPr lang="en-US" altLang="ja-JP" sz="2000">
                <a:sym typeface="Symbol" panose="05050102010706020507" pitchFamily="18" charset="2"/>
              </a:rPr>
              <a:t></a:t>
            </a:r>
            <a:r>
              <a:rPr lang="en-US" altLang="ja-JP" sz="2400" i="1" baseline="-25000">
                <a:sym typeface="Symbol" panose="05050102010706020507" pitchFamily="18" charset="2"/>
              </a:rPr>
              <a:t>course_id, title</a:t>
            </a:r>
            <a:r>
              <a:rPr lang="en-US" altLang="ja-JP" sz="2000" i="1">
                <a:sym typeface="Symbol" panose="05050102010706020507" pitchFamily="18" charset="2"/>
              </a:rPr>
              <a:t> </a:t>
            </a:r>
            <a:r>
              <a:rPr lang="en-US" altLang="ja-JP" sz="2000">
                <a:sym typeface="Symbol" panose="05050102010706020507" pitchFamily="18" charset="2"/>
              </a:rPr>
              <a:t>(</a:t>
            </a:r>
            <a:r>
              <a:rPr lang="en-US" altLang="ja-JP" sz="2000" i="1">
                <a:sym typeface="Symbol" panose="05050102010706020507" pitchFamily="18" charset="2"/>
              </a:rPr>
              <a:t>course</a:t>
            </a:r>
            <a:r>
              <a:rPr lang="en-US" altLang="ja-JP" sz="2000">
                <a:sym typeface="Symbol" panose="05050102010706020507" pitchFamily="18" charset="2"/>
              </a:rPr>
              <a:t>)))</a:t>
            </a:r>
          </a:p>
          <a:p>
            <a:r>
              <a:rPr lang="en-US" altLang="zh-CN" sz="2000">
                <a:sym typeface="Symbol" panose="05050102010706020507" pitchFamily="18" charset="2"/>
              </a:rPr>
              <a:t>Performing the selection as early as possible reduces the size of the relation to be joined. </a:t>
            </a:r>
            <a:endParaRPr lang="en-US" altLang="zh-CN" sz="2000" baseline="-25000">
              <a:sym typeface="Symbol" panose="05050102010706020507" pitchFamily="18" charset="2"/>
            </a:endParaRPr>
          </a:p>
          <a:p>
            <a:endParaRPr lang="en-US" altLang="zh-CN" sz="2000"/>
          </a:p>
        </p:txBody>
      </p:sp>
      <p:sp>
        <p:nvSpPr>
          <p:cNvPr id="132100" name="AutoShape 4">
            <a:extLst>
              <a:ext uri="{FF2B5EF4-FFF2-40B4-BE49-F238E27FC236}">
                <a16:creationId xmlns:a16="http://schemas.microsoft.com/office/drawing/2014/main" id="{62F86B0D-4CB0-4114-9543-A13B2C9B5DB5}"/>
              </a:ext>
            </a:extLst>
          </p:cNvPr>
          <p:cNvSpPr>
            <a:spLocks noChangeArrowheads="1"/>
          </p:cNvSpPr>
          <p:nvPr/>
        </p:nvSpPr>
        <p:spPr bwMode="auto">
          <a:xfrm rot="5400000">
            <a:off x="3009901" y="22320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2101" name="AutoShape 5">
            <a:extLst>
              <a:ext uri="{FF2B5EF4-FFF2-40B4-BE49-F238E27FC236}">
                <a16:creationId xmlns:a16="http://schemas.microsoft.com/office/drawing/2014/main" id="{207EDB58-5AF0-467C-941C-1FB87C9D90D3}"/>
              </a:ext>
            </a:extLst>
          </p:cNvPr>
          <p:cNvSpPr>
            <a:spLocks noChangeArrowheads="1"/>
          </p:cNvSpPr>
          <p:nvPr/>
        </p:nvSpPr>
        <p:spPr bwMode="auto">
          <a:xfrm rot="5400000">
            <a:off x="6391276" y="33401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2102" name="AutoShape 6">
            <a:extLst>
              <a:ext uri="{FF2B5EF4-FFF2-40B4-BE49-F238E27FC236}">
                <a16:creationId xmlns:a16="http://schemas.microsoft.com/office/drawing/2014/main" id="{259A0568-E52A-451A-A5FB-5AE689BC8F43}"/>
              </a:ext>
            </a:extLst>
          </p:cNvPr>
          <p:cNvSpPr>
            <a:spLocks noChangeArrowheads="1"/>
          </p:cNvSpPr>
          <p:nvPr/>
        </p:nvSpPr>
        <p:spPr bwMode="auto">
          <a:xfrm rot="5400000">
            <a:off x="4549776" y="22510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2103" name="AutoShape 8">
            <a:extLst>
              <a:ext uri="{FF2B5EF4-FFF2-40B4-BE49-F238E27FC236}">
                <a16:creationId xmlns:a16="http://schemas.microsoft.com/office/drawing/2014/main" id="{300437C9-DC3B-4D01-86C1-7A1FBFD64166}"/>
              </a:ext>
            </a:extLst>
          </p:cNvPr>
          <p:cNvSpPr>
            <a:spLocks noChangeArrowheads="1"/>
          </p:cNvSpPr>
          <p:nvPr/>
        </p:nvSpPr>
        <p:spPr bwMode="auto">
          <a:xfrm rot="5400000">
            <a:off x="3849688" y="37052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E2BE25B4-E654-49C6-9648-8F4234A2D0C1}"/>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Example with Multiple Transformations</a:t>
            </a:r>
          </a:p>
        </p:txBody>
      </p:sp>
      <p:sp>
        <p:nvSpPr>
          <p:cNvPr id="133123" name="Rectangle 3">
            <a:extLst>
              <a:ext uri="{FF2B5EF4-FFF2-40B4-BE49-F238E27FC236}">
                <a16:creationId xmlns:a16="http://schemas.microsoft.com/office/drawing/2014/main" id="{43E021DC-7657-4229-8C01-B313B3BBCB89}"/>
              </a:ext>
            </a:extLst>
          </p:cNvPr>
          <p:cNvSpPr>
            <a:spLocks noGrp="1" noChangeArrowheads="1"/>
          </p:cNvSpPr>
          <p:nvPr>
            <p:ph type="body" idx="1"/>
          </p:nvPr>
        </p:nvSpPr>
        <p:spPr/>
        <p:txBody>
          <a:bodyPr/>
          <a:lstStyle/>
          <a:p>
            <a:r>
              <a:rPr lang="en-US" altLang="zh-CN" dirty="0"/>
              <a:t>Query: </a:t>
            </a:r>
            <a:r>
              <a:rPr lang="en-US" altLang="zh-CN" sz="2000" dirty="0"/>
              <a:t>Find the names of all instructors in the Music department who have taught a course in 2009, along with the titles of the courses that they taught</a:t>
            </a:r>
          </a:p>
          <a:p>
            <a:pPr lvl="1">
              <a:lnSpc>
                <a:spcPct val="110000"/>
              </a:lnSpc>
            </a:pPr>
            <a:r>
              <a:rPr lang="en-US" altLang="zh-CN" sz="2000" dirty="0">
                <a:sym typeface="Symbol" panose="05050102010706020507" pitchFamily="18" charset="2"/>
              </a:rPr>
              <a:t></a:t>
            </a:r>
            <a:r>
              <a:rPr lang="en-US" altLang="zh-CN" sz="2400" i="1" baseline="-25000" dirty="0">
                <a:sym typeface="Symbol" panose="05050102010706020507" pitchFamily="18" charset="2"/>
              </a:rPr>
              <a:t>name, title</a:t>
            </a:r>
            <a:r>
              <a:rPr lang="en-US" altLang="zh-CN" sz="2000" dirty="0">
                <a:sym typeface="Symbol" panose="05050102010706020507" pitchFamily="18" charset="2"/>
              </a:rPr>
              <a:t>(</a:t>
            </a:r>
            <a:r>
              <a:rPr lang="en-US" altLang="zh-CN" sz="2400" i="1" baseline="-25000" dirty="0" err="1">
                <a:sym typeface="Symbol" panose="05050102010706020507" pitchFamily="18" charset="2"/>
              </a:rPr>
              <a:t>dept_name</a:t>
            </a:r>
            <a:r>
              <a:rPr lang="en-US" altLang="zh-CN" sz="2400" i="1" baseline="-25000" dirty="0">
                <a:sym typeface="Symbol" panose="05050102010706020507" pitchFamily="18" charset="2"/>
              </a:rPr>
              <a:t>= </a:t>
            </a:r>
            <a:r>
              <a:rPr lang="ja-JP" altLang="en-US" sz="2400" i="1" baseline="-25000" dirty="0">
                <a:sym typeface="Symbol" panose="05050102010706020507" pitchFamily="18" charset="2"/>
              </a:rPr>
              <a:t>“</a:t>
            </a:r>
            <a:r>
              <a:rPr lang="en-US" altLang="ja-JP" sz="2400" baseline="-25000" dirty="0">
                <a:sym typeface="Symbol" panose="05050102010706020507" pitchFamily="18" charset="2"/>
              </a:rPr>
              <a:t>Music</a:t>
            </a:r>
            <a:r>
              <a:rPr lang="ja-JP" altLang="en-US" sz="2400" baseline="-25000" dirty="0">
                <a:sym typeface="Symbol" panose="05050102010706020507" pitchFamily="18" charset="2"/>
              </a:rPr>
              <a:t>”</a:t>
            </a:r>
            <a:r>
              <a:rPr lang="en-US" altLang="ja-JP" sz="2400" baseline="-25000" dirty="0">
                <a:sym typeface="Symbol" panose="05050102010706020507" pitchFamily="18" charset="2"/>
              </a:rPr>
              <a:t></a:t>
            </a:r>
            <a:r>
              <a:rPr lang="en-US" altLang="ja-JP" sz="2400" i="1" baseline="-25000" dirty="0">
                <a:sym typeface="Symbol" panose="05050102010706020507" pitchFamily="18" charset="2"/>
              </a:rPr>
              <a:t>year</a:t>
            </a:r>
            <a:r>
              <a:rPr lang="en-US" altLang="ja-JP" sz="2400" baseline="-25000" dirty="0">
                <a:sym typeface="Symbol" panose="05050102010706020507" pitchFamily="18" charset="2"/>
              </a:rPr>
              <a:t> = 2009</a:t>
            </a:r>
            <a:r>
              <a:rPr lang="en-US" altLang="ja-JP" sz="2000" baseline="-25000" dirty="0">
                <a:sym typeface="Symbol" panose="05050102010706020507" pitchFamily="18" charset="2"/>
              </a:rPr>
              <a:t>	</a:t>
            </a:r>
            <a:br>
              <a:rPr lang="en-US" altLang="ja-JP" sz="2000" baseline="-25000" dirty="0">
                <a:sym typeface="Symbol" panose="05050102010706020507" pitchFamily="18" charset="2"/>
              </a:rPr>
            </a:br>
            <a:r>
              <a:rPr lang="en-US" altLang="ja-JP" sz="2000" baseline="-25000"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instructor     (teaches       </a:t>
            </a:r>
            <a:r>
              <a:rPr lang="en-US" altLang="ja-JP" sz="2000" dirty="0">
                <a:sym typeface="Symbol" panose="05050102010706020507" pitchFamily="18" charset="2"/>
              </a:rPr>
              <a:t></a:t>
            </a:r>
            <a:r>
              <a:rPr lang="en-US" altLang="ja-JP" sz="2400" i="1" baseline="-25000" dirty="0" err="1">
                <a:sym typeface="Symbol" panose="05050102010706020507" pitchFamily="18" charset="2"/>
              </a:rPr>
              <a:t>course_id</a:t>
            </a:r>
            <a:r>
              <a:rPr lang="en-US" altLang="ja-JP" sz="2400" i="1" baseline="-25000" dirty="0">
                <a:sym typeface="Symbol" panose="05050102010706020507" pitchFamily="18" charset="2"/>
              </a:rPr>
              <a:t>, title</a:t>
            </a: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course</a:t>
            </a:r>
            <a:r>
              <a:rPr lang="en-US" altLang="ja-JP" sz="2000" dirty="0">
                <a:sym typeface="Symbol" panose="05050102010706020507" pitchFamily="18" charset="2"/>
              </a:rPr>
              <a:t>))))</a:t>
            </a:r>
            <a:endParaRPr lang="en-US" altLang="ja-JP" dirty="0"/>
          </a:p>
          <a:p>
            <a:pPr>
              <a:buFont typeface="Wingdings" panose="05000000000000000000" pitchFamily="2" charset="2"/>
              <a:buChar char="l"/>
            </a:pPr>
            <a:r>
              <a:rPr lang="en-US" altLang="zh-CN" sz="2000" dirty="0">
                <a:sym typeface="Symbol" panose="05050102010706020507" pitchFamily="18" charset="2"/>
              </a:rPr>
              <a:t>Transformation using join associatively (Rule 6a):</a:t>
            </a:r>
          </a:p>
          <a:p>
            <a:pPr lvl="1">
              <a:lnSpc>
                <a:spcPct val="120000"/>
              </a:lnSpc>
            </a:pPr>
            <a:r>
              <a:rPr lang="en-US" altLang="zh-CN" sz="2000" dirty="0">
                <a:sym typeface="Symbol" panose="05050102010706020507" pitchFamily="18" charset="2"/>
              </a:rPr>
              <a:t></a:t>
            </a:r>
            <a:r>
              <a:rPr lang="en-US" altLang="zh-CN" sz="2400" i="1" baseline="-25000" dirty="0">
                <a:sym typeface="Symbol" panose="05050102010706020507" pitchFamily="18" charset="2"/>
              </a:rPr>
              <a:t>name, title</a:t>
            </a:r>
            <a:r>
              <a:rPr lang="en-US" altLang="zh-CN" sz="2000" dirty="0">
                <a:sym typeface="Symbol" panose="05050102010706020507" pitchFamily="18" charset="2"/>
              </a:rPr>
              <a:t>(</a:t>
            </a:r>
            <a:r>
              <a:rPr lang="en-US" altLang="zh-CN" sz="2400" i="1" baseline="-25000" dirty="0" err="1">
                <a:sym typeface="Symbol" panose="05050102010706020507" pitchFamily="18" charset="2"/>
              </a:rPr>
              <a:t>dept_name</a:t>
            </a:r>
            <a:r>
              <a:rPr lang="en-US" altLang="zh-CN" sz="2400" i="1" baseline="-25000" dirty="0">
                <a:sym typeface="Symbol" panose="05050102010706020507" pitchFamily="18" charset="2"/>
              </a:rPr>
              <a:t>= </a:t>
            </a:r>
            <a:r>
              <a:rPr lang="ja-JP" altLang="en-US" sz="2400" i="1" baseline="-25000" dirty="0">
                <a:sym typeface="Symbol" panose="05050102010706020507" pitchFamily="18" charset="2"/>
              </a:rPr>
              <a:t>“</a:t>
            </a:r>
            <a:r>
              <a:rPr lang="en-US" altLang="ja-JP" sz="2400" baseline="-25000" dirty="0">
                <a:sym typeface="Symbol" panose="05050102010706020507" pitchFamily="18" charset="2"/>
              </a:rPr>
              <a:t>Music</a:t>
            </a:r>
            <a:r>
              <a:rPr lang="ja-JP" altLang="en-US" sz="2400" baseline="-25000" dirty="0">
                <a:sym typeface="Symbol" panose="05050102010706020507" pitchFamily="18" charset="2"/>
              </a:rPr>
              <a:t>”</a:t>
            </a:r>
            <a:r>
              <a:rPr lang="en-US" altLang="ja-JP" sz="2400" baseline="-25000" dirty="0">
                <a:sym typeface="Symbol" panose="05050102010706020507" pitchFamily="18" charset="2"/>
              </a:rPr>
              <a:t></a:t>
            </a:r>
            <a:r>
              <a:rPr lang="en-US" altLang="ja-JP" sz="2400" i="1" baseline="-25000" dirty="0">
                <a:sym typeface="Symbol" panose="05050102010706020507" pitchFamily="18" charset="2"/>
              </a:rPr>
              <a:t>gear</a:t>
            </a:r>
            <a:r>
              <a:rPr lang="en-US" altLang="ja-JP" sz="2400" baseline="-25000" dirty="0">
                <a:sym typeface="Symbol" panose="05050102010706020507" pitchFamily="18" charset="2"/>
              </a:rPr>
              <a:t> = 2009</a:t>
            </a:r>
            <a:r>
              <a:rPr lang="en-US" altLang="ja-JP" sz="2000" baseline="-25000" dirty="0">
                <a:sym typeface="Symbol" panose="05050102010706020507" pitchFamily="18" charset="2"/>
              </a:rPr>
              <a:t>	</a:t>
            </a:r>
            <a:br>
              <a:rPr lang="en-US" altLang="ja-JP" sz="2000" baseline="-25000" dirty="0">
                <a:sym typeface="Symbol" panose="05050102010706020507" pitchFamily="18" charset="2"/>
              </a:rPr>
            </a:br>
            <a:r>
              <a:rPr lang="en-US" altLang="ja-JP" sz="2000" baseline="-25000"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instructor     teaches)       </a:t>
            </a:r>
            <a:r>
              <a:rPr lang="en-US" altLang="ja-JP" sz="2000" dirty="0">
                <a:sym typeface="Symbol" panose="05050102010706020507" pitchFamily="18" charset="2"/>
              </a:rPr>
              <a:t></a:t>
            </a:r>
            <a:r>
              <a:rPr lang="en-US" altLang="ja-JP" sz="2400" i="1" baseline="-25000" dirty="0" err="1">
                <a:sym typeface="Symbol" panose="05050102010706020507" pitchFamily="18" charset="2"/>
              </a:rPr>
              <a:t>course_id</a:t>
            </a:r>
            <a:r>
              <a:rPr lang="en-US" altLang="ja-JP" sz="2400" i="1" baseline="-25000" dirty="0">
                <a:sym typeface="Symbol" panose="05050102010706020507" pitchFamily="18" charset="2"/>
              </a:rPr>
              <a:t>, title</a:t>
            </a: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course</a:t>
            </a:r>
            <a:r>
              <a:rPr lang="en-US" altLang="ja-JP" sz="2000" dirty="0">
                <a:sym typeface="Symbol" panose="05050102010706020507" pitchFamily="18" charset="2"/>
              </a:rPr>
              <a:t>)))</a:t>
            </a:r>
            <a:endParaRPr lang="en-US" altLang="ja-JP" dirty="0">
              <a:sym typeface="Symbol" panose="05050102010706020507" pitchFamily="18" charset="2"/>
            </a:endParaRPr>
          </a:p>
          <a:p>
            <a:pPr>
              <a:buFont typeface="Wingdings" panose="05000000000000000000" pitchFamily="2" charset="2"/>
              <a:buChar char="l"/>
            </a:pPr>
            <a:r>
              <a:rPr lang="en-US" altLang="zh-CN" sz="2000" dirty="0">
                <a:sym typeface="Symbol" panose="05050102010706020507" pitchFamily="18" charset="2"/>
              </a:rPr>
              <a:t>Second form provides an opportunity to apply the </a:t>
            </a:r>
            <a:r>
              <a:rPr lang="ja-JP" altLang="en-US" sz="2000" dirty="0">
                <a:sym typeface="Symbol" panose="05050102010706020507" pitchFamily="18" charset="2"/>
              </a:rPr>
              <a:t>“</a:t>
            </a:r>
            <a:r>
              <a:rPr lang="en-US" altLang="ja-JP" sz="2000" dirty="0">
                <a:sym typeface="Symbol" panose="05050102010706020507" pitchFamily="18" charset="2"/>
              </a:rPr>
              <a:t>perform selections early</a:t>
            </a:r>
            <a:r>
              <a:rPr lang="ja-JP" altLang="en-US" sz="2000" dirty="0">
                <a:sym typeface="Symbol" panose="05050102010706020507" pitchFamily="18" charset="2"/>
              </a:rPr>
              <a:t>”</a:t>
            </a:r>
            <a:r>
              <a:rPr lang="en-US" altLang="ja-JP" sz="2000" dirty="0">
                <a:sym typeface="Symbol" panose="05050102010706020507" pitchFamily="18" charset="2"/>
              </a:rPr>
              <a:t> rule, resulting in the subexpression</a:t>
            </a:r>
          </a:p>
          <a:p>
            <a:pPr>
              <a:buFont typeface="Monotype Sorts" charset="2"/>
              <a:buNone/>
            </a:pPr>
            <a:r>
              <a:rPr lang="en-US" altLang="zh-CN" dirty="0">
                <a:sym typeface="Symbol" panose="05050102010706020507" pitchFamily="18" charset="2"/>
              </a:rPr>
              <a:t>           </a:t>
            </a:r>
            <a:r>
              <a:rPr lang="en-US" altLang="zh-CN" sz="2000" dirty="0">
                <a:sym typeface="Symbol" panose="05050102010706020507" pitchFamily="18" charset="2"/>
              </a:rPr>
              <a:t></a:t>
            </a:r>
            <a:r>
              <a:rPr lang="en-US" altLang="zh-CN" sz="2400" i="1" baseline="-25000" dirty="0" err="1">
                <a:sym typeface="Symbol" panose="05050102010706020507" pitchFamily="18" charset="2"/>
              </a:rPr>
              <a:t>dept_name</a:t>
            </a:r>
            <a:r>
              <a:rPr lang="en-US" altLang="zh-CN" sz="2400" i="1" baseline="-25000" dirty="0">
                <a:sym typeface="Symbol" panose="05050102010706020507" pitchFamily="18" charset="2"/>
              </a:rPr>
              <a:t> = </a:t>
            </a:r>
            <a:r>
              <a:rPr lang="ja-JP" altLang="en-US" sz="2400" i="1" baseline="-25000" dirty="0">
                <a:sym typeface="Symbol" panose="05050102010706020507" pitchFamily="18" charset="2"/>
              </a:rPr>
              <a:t>“</a:t>
            </a:r>
            <a:r>
              <a:rPr lang="en-US" altLang="ja-JP" sz="2400" baseline="-25000" dirty="0">
                <a:sym typeface="Symbol" panose="05050102010706020507" pitchFamily="18" charset="2"/>
              </a:rPr>
              <a:t>Music</a:t>
            </a:r>
            <a:r>
              <a:rPr lang="ja-JP" altLang="en-US" sz="2400" baseline="-25000" dirty="0">
                <a:sym typeface="Symbol" panose="05050102010706020507" pitchFamily="18" charset="2"/>
              </a:rPr>
              <a:t>”</a:t>
            </a:r>
            <a:r>
              <a:rPr lang="en-US" altLang="ja-JP" sz="2000" baseline="-25000"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instructor</a:t>
            </a:r>
            <a:r>
              <a:rPr lang="en-US" altLang="ja-JP" sz="2000" dirty="0">
                <a:sym typeface="Symbol" panose="05050102010706020507" pitchFamily="18" charset="2"/>
              </a:rPr>
              <a:t>)      </a:t>
            </a:r>
            <a:r>
              <a:rPr lang="en-US" altLang="ja-JP" sz="2400" i="1" baseline="-25000" dirty="0">
                <a:sym typeface="Symbol" panose="05050102010706020507" pitchFamily="18" charset="2"/>
              </a:rPr>
              <a:t>year = 2009</a:t>
            </a:r>
            <a:r>
              <a:rPr lang="en-US" altLang="ja-JP" sz="2000" dirty="0">
                <a:sym typeface="Symbol" panose="05050102010706020507" pitchFamily="18" charset="2"/>
              </a:rPr>
              <a:t> (</a:t>
            </a:r>
            <a:r>
              <a:rPr lang="en-US" altLang="ja-JP" sz="2000" i="1" dirty="0">
                <a:sym typeface="Symbol" panose="05050102010706020507" pitchFamily="18" charset="2"/>
              </a:rPr>
              <a:t>teaches</a:t>
            </a:r>
            <a:r>
              <a:rPr lang="en-US" altLang="ja-JP" sz="2000" dirty="0">
                <a:sym typeface="Symbol" panose="05050102010706020507" pitchFamily="18" charset="2"/>
              </a:rPr>
              <a:t>)</a:t>
            </a:r>
          </a:p>
          <a:p>
            <a:pPr>
              <a:buFont typeface="Monotype Sorts" charset="2"/>
              <a:buNone/>
            </a:pPr>
            <a:endParaRPr lang="en-US" altLang="zh-CN" sz="2000" dirty="0"/>
          </a:p>
        </p:txBody>
      </p:sp>
      <p:sp>
        <p:nvSpPr>
          <p:cNvPr id="133124" name="AutoShape 7">
            <a:extLst>
              <a:ext uri="{FF2B5EF4-FFF2-40B4-BE49-F238E27FC236}">
                <a16:creationId xmlns:a16="http://schemas.microsoft.com/office/drawing/2014/main" id="{1FAF7001-A25C-41C4-B784-4A89A6426613}"/>
              </a:ext>
            </a:extLst>
          </p:cNvPr>
          <p:cNvSpPr>
            <a:spLocks noChangeArrowheads="1"/>
          </p:cNvSpPr>
          <p:nvPr/>
        </p:nvSpPr>
        <p:spPr bwMode="auto">
          <a:xfrm rot="5400000">
            <a:off x="5026026" y="499346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3125" name="AutoShape 8">
            <a:extLst>
              <a:ext uri="{FF2B5EF4-FFF2-40B4-BE49-F238E27FC236}">
                <a16:creationId xmlns:a16="http://schemas.microsoft.com/office/drawing/2014/main" id="{2CABAAD6-542B-410D-BC5F-95B93C6AA5EB}"/>
              </a:ext>
            </a:extLst>
          </p:cNvPr>
          <p:cNvSpPr>
            <a:spLocks noChangeArrowheads="1"/>
          </p:cNvSpPr>
          <p:nvPr/>
        </p:nvSpPr>
        <p:spPr bwMode="auto">
          <a:xfrm rot="5400000">
            <a:off x="4530725" y="383779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3126" name="AutoShape 9">
            <a:extLst>
              <a:ext uri="{FF2B5EF4-FFF2-40B4-BE49-F238E27FC236}">
                <a16:creationId xmlns:a16="http://schemas.microsoft.com/office/drawing/2014/main" id="{A322E0D6-B385-4D02-B809-9A9F68F9EE4A}"/>
              </a:ext>
            </a:extLst>
          </p:cNvPr>
          <p:cNvSpPr>
            <a:spLocks noChangeArrowheads="1"/>
          </p:cNvSpPr>
          <p:nvPr/>
        </p:nvSpPr>
        <p:spPr bwMode="auto">
          <a:xfrm rot="5400000">
            <a:off x="3128963" y="38449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3127" name="AutoShape 10">
            <a:extLst>
              <a:ext uri="{FF2B5EF4-FFF2-40B4-BE49-F238E27FC236}">
                <a16:creationId xmlns:a16="http://schemas.microsoft.com/office/drawing/2014/main" id="{5D067C7D-7E59-4E4A-9937-32A59D580C5C}"/>
              </a:ext>
            </a:extLst>
          </p:cNvPr>
          <p:cNvSpPr>
            <a:spLocks noChangeArrowheads="1"/>
          </p:cNvSpPr>
          <p:nvPr/>
        </p:nvSpPr>
        <p:spPr bwMode="auto">
          <a:xfrm rot="5400000">
            <a:off x="4411662" y="260826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3128" name="AutoShape 11">
            <a:extLst>
              <a:ext uri="{FF2B5EF4-FFF2-40B4-BE49-F238E27FC236}">
                <a16:creationId xmlns:a16="http://schemas.microsoft.com/office/drawing/2014/main" id="{05324877-4446-48FA-9638-0C22EC458FDD}"/>
              </a:ext>
            </a:extLst>
          </p:cNvPr>
          <p:cNvSpPr>
            <a:spLocks noChangeArrowheads="1"/>
          </p:cNvSpPr>
          <p:nvPr/>
        </p:nvSpPr>
        <p:spPr bwMode="auto">
          <a:xfrm rot="5400000">
            <a:off x="3046412" y="26050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AABF5216-2C21-464B-AB5F-BAC7754E467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Multiple Transformations (Cont.)</a:t>
            </a:r>
          </a:p>
        </p:txBody>
      </p:sp>
      <p:pic>
        <p:nvPicPr>
          <p:cNvPr id="134147" name="Picture 6" descr="13">
            <a:extLst>
              <a:ext uri="{FF2B5EF4-FFF2-40B4-BE49-F238E27FC236}">
                <a16:creationId xmlns:a16="http://schemas.microsoft.com/office/drawing/2014/main" id="{574473CA-0A3F-4518-9227-DF3B2141C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1725613"/>
            <a:ext cx="801846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4D8E0076-E623-48A8-86E4-1713636C7570}"/>
              </a:ext>
            </a:extLst>
          </p:cNvPr>
          <p:cNvSpPr>
            <a:spLocks noGrp="1" noChangeArrowheads="1"/>
          </p:cNvSpPr>
          <p:nvPr>
            <p:ph type="title"/>
          </p:nvPr>
        </p:nvSpPr>
        <p:spPr/>
        <p:txBody>
          <a:bodyPr/>
          <a:lstStyle/>
          <a:p>
            <a:pPr>
              <a:defRPr/>
            </a:pPr>
            <a:r>
              <a:rPr lang="en-US" altLang="zh-CN" sz="2800">
                <a:effectLst>
                  <a:outerShdw blurRad="38100" dist="38100" dir="2700000" algn="tl">
                    <a:srgbClr val="C0C0C0"/>
                  </a:outerShdw>
                </a:effectLst>
                <a:ea typeface="ＭＳ Ｐゴシック" pitchFamily="34" charset="-128"/>
              </a:rPr>
              <a:t>Transformation Example: Pushing Projections</a:t>
            </a:r>
          </a:p>
        </p:txBody>
      </p:sp>
      <p:sp>
        <p:nvSpPr>
          <p:cNvPr id="136195" name="Rectangle 3">
            <a:extLst>
              <a:ext uri="{FF2B5EF4-FFF2-40B4-BE49-F238E27FC236}">
                <a16:creationId xmlns:a16="http://schemas.microsoft.com/office/drawing/2014/main" id="{2360FB52-C4F6-4E22-A1E4-2CB4A3E4C60B}"/>
              </a:ext>
            </a:extLst>
          </p:cNvPr>
          <p:cNvSpPr>
            <a:spLocks noGrp="1" noChangeArrowheads="1"/>
          </p:cNvSpPr>
          <p:nvPr>
            <p:ph type="body" idx="1"/>
          </p:nvPr>
        </p:nvSpPr>
        <p:spPr>
          <a:xfrm>
            <a:off x="814388" y="1093788"/>
            <a:ext cx="8202021" cy="4903787"/>
          </a:xfrm>
        </p:spPr>
        <p:txBody>
          <a:bodyPr/>
          <a:lstStyle/>
          <a:p>
            <a:pPr>
              <a:lnSpc>
                <a:spcPct val="90000"/>
              </a:lnSpc>
              <a:buFont typeface="Wingdings" panose="05000000000000000000" pitchFamily="2" charset="2"/>
              <a:buChar char="l"/>
            </a:pPr>
            <a:r>
              <a:rPr lang="en-US" altLang="zh-CN" sz="2000" dirty="0">
                <a:sym typeface="Symbol" panose="05050102010706020507" pitchFamily="18" charset="2"/>
              </a:rPr>
              <a:t>Consider: </a:t>
            </a:r>
            <a:r>
              <a:rPr lang="en-US" altLang="zh-CN" sz="2400" i="1" baseline="-25000" dirty="0">
                <a:sym typeface="Symbol" panose="05050102010706020507" pitchFamily="18" charset="2"/>
              </a:rPr>
              <a:t>name, title</a:t>
            </a:r>
            <a:r>
              <a:rPr lang="en-US" altLang="zh-CN" sz="2000" dirty="0">
                <a:sym typeface="Symbol" panose="05050102010706020507" pitchFamily="18" charset="2"/>
              </a:rPr>
              <a:t>(</a:t>
            </a:r>
            <a:r>
              <a:rPr lang="en-US" altLang="zh-CN" sz="2400" i="1" baseline="-25000" dirty="0" err="1">
                <a:sym typeface="Symbol" panose="05050102010706020507" pitchFamily="18" charset="2"/>
              </a:rPr>
              <a:t>dept_name</a:t>
            </a:r>
            <a:r>
              <a:rPr lang="en-US" altLang="zh-CN" sz="2400" i="1" baseline="-25000" dirty="0">
                <a:sym typeface="Symbol" panose="05050102010706020507" pitchFamily="18" charset="2"/>
              </a:rPr>
              <a:t>= </a:t>
            </a:r>
            <a:r>
              <a:rPr lang="ja-JP" altLang="en-US" sz="2400" i="1" baseline="-25000" dirty="0">
                <a:sym typeface="Symbol" panose="05050102010706020507" pitchFamily="18" charset="2"/>
              </a:rPr>
              <a:t>“</a:t>
            </a:r>
            <a:r>
              <a:rPr lang="en-US" altLang="ja-JP" sz="2400" baseline="-25000" dirty="0">
                <a:sym typeface="Symbol" panose="05050102010706020507" pitchFamily="18" charset="2"/>
              </a:rPr>
              <a:t>Music</a:t>
            </a:r>
            <a:r>
              <a:rPr lang="ja-JP" altLang="en-US" sz="2400" baseline="-25000" dirty="0">
                <a:sym typeface="Symbol" panose="05050102010706020507" pitchFamily="18" charset="2"/>
              </a:rPr>
              <a:t>”</a:t>
            </a:r>
            <a:r>
              <a:rPr lang="en-US" altLang="ja-JP" sz="2400" baseline="-25000"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instructor)     teaches</a:t>
            </a:r>
            <a:r>
              <a:rPr lang="en-US" altLang="ja-JP" sz="2000" dirty="0">
                <a:sym typeface="Symbol" panose="05050102010706020507" pitchFamily="18" charset="2"/>
              </a:rPr>
              <a:t>) </a:t>
            </a:r>
            <a:br>
              <a:rPr lang="en-US" altLang="ja-JP" sz="2000" i="1" dirty="0">
                <a:sym typeface="Symbol" panose="05050102010706020507" pitchFamily="18" charset="2"/>
              </a:rPr>
            </a:b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400" i="1" baseline="-25000" dirty="0" err="1">
                <a:sym typeface="Symbol" panose="05050102010706020507" pitchFamily="18" charset="2"/>
              </a:rPr>
              <a:t>course_id</a:t>
            </a:r>
            <a:r>
              <a:rPr lang="en-US" altLang="ja-JP" sz="2400" i="1" baseline="-25000" dirty="0">
                <a:sym typeface="Symbol" panose="05050102010706020507" pitchFamily="18" charset="2"/>
              </a:rPr>
              <a:t>, title</a:t>
            </a: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course</a:t>
            </a:r>
            <a:r>
              <a:rPr lang="en-US" altLang="ja-JP" sz="2000" dirty="0">
                <a:sym typeface="Symbol" panose="05050102010706020507" pitchFamily="18" charset="2"/>
              </a:rPr>
              <a:t>))))</a:t>
            </a:r>
          </a:p>
          <a:p>
            <a:pPr>
              <a:lnSpc>
                <a:spcPct val="90000"/>
              </a:lnSpc>
              <a:buFont typeface="Wingdings" panose="05000000000000000000" pitchFamily="2" charset="2"/>
              <a:buChar char="l"/>
            </a:pPr>
            <a:r>
              <a:rPr lang="en-US" altLang="zh-CN" sz="2000" dirty="0"/>
              <a:t>When we compute</a:t>
            </a:r>
          </a:p>
          <a:p>
            <a:pPr marL="0" indent="0">
              <a:lnSpc>
                <a:spcPct val="90000"/>
              </a:lnSpc>
              <a:buNone/>
            </a:pPr>
            <a:r>
              <a:rPr lang="en-US" altLang="zh-CN" dirty="0"/>
              <a:t>		(</a:t>
            </a:r>
            <a:r>
              <a:rPr lang="en-US" altLang="zh-CN" dirty="0">
                <a:sym typeface="Symbol" panose="05050102010706020507" pitchFamily="18" charset="2"/>
              </a:rPr>
              <a:t></a:t>
            </a:r>
            <a:r>
              <a:rPr lang="en-US" altLang="zh-CN" sz="2000" i="1" baseline="-25000" dirty="0" err="1">
                <a:sym typeface="Symbol" panose="05050102010706020507" pitchFamily="18" charset="2"/>
              </a:rPr>
              <a:t>dept_name</a:t>
            </a:r>
            <a:r>
              <a:rPr lang="en-US" altLang="zh-CN" sz="2000" baseline="-25000" dirty="0">
                <a:sym typeface="Symbol" panose="05050102010706020507" pitchFamily="18" charset="2"/>
              </a:rPr>
              <a:t> = </a:t>
            </a:r>
            <a:r>
              <a:rPr lang="ja-JP" altLang="en-US" sz="2000" baseline="-25000" dirty="0">
                <a:sym typeface="Symbol" panose="05050102010706020507" pitchFamily="18" charset="2"/>
              </a:rPr>
              <a:t>“</a:t>
            </a:r>
            <a:r>
              <a:rPr lang="en-US" altLang="ja-JP" sz="2000" baseline="-25000" dirty="0">
                <a:sym typeface="Symbol" panose="05050102010706020507" pitchFamily="18" charset="2"/>
              </a:rPr>
              <a:t>Music</a:t>
            </a:r>
            <a:r>
              <a:rPr lang="ja-JP" altLang="en-US" sz="2000" baseline="-25000" dirty="0">
                <a:sym typeface="Symbol" panose="05050102010706020507" pitchFamily="18" charset="2"/>
              </a:rPr>
              <a:t>”</a:t>
            </a:r>
            <a:r>
              <a:rPr lang="en-US" altLang="ja-JP" dirty="0">
                <a:sym typeface="Symbol" panose="05050102010706020507" pitchFamily="18" charset="2"/>
              </a:rPr>
              <a:t> (</a:t>
            </a:r>
            <a:r>
              <a:rPr lang="en-US" altLang="ja-JP" i="1" dirty="0">
                <a:sym typeface="Symbol" panose="05050102010706020507" pitchFamily="18" charset="2"/>
              </a:rPr>
              <a:t>instructor</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p>
          <a:p>
            <a:pPr marL="0" indent="0">
              <a:lnSpc>
                <a:spcPct val="90000"/>
              </a:lnSpc>
              <a:buNone/>
            </a:pPr>
            <a:br>
              <a:rPr lang="en-US" altLang="zh-CN" dirty="0">
                <a:sym typeface="Symbol" panose="05050102010706020507" pitchFamily="18" charset="2"/>
              </a:rPr>
            </a:br>
            <a:r>
              <a:rPr lang="en-US" altLang="zh-CN" sz="2000" dirty="0">
                <a:sym typeface="Symbol" panose="05050102010706020507" pitchFamily="18" charset="2"/>
              </a:rPr>
              <a:t>we obtain a relation whose schema is:</a:t>
            </a:r>
            <a:br>
              <a:rPr lang="en-US" altLang="zh-CN" sz="2000" dirty="0">
                <a:sym typeface="Symbol" panose="05050102010706020507" pitchFamily="18" charset="2"/>
              </a:rPr>
            </a:br>
            <a:r>
              <a:rPr lang="en-US" altLang="zh-CN" sz="2000" dirty="0">
                <a:sym typeface="Symbol" panose="05050102010706020507" pitchFamily="18" charset="2"/>
              </a:rPr>
              <a:t>(</a:t>
            </a:r>
            <a:r>
              <a:rPr lang="en-US" altLang="zh-CN" sz="2000" i="1" dirty="0">
                <a:sym typeface="Symbol" panose="05050102010706020507" pitchFamily="18" charset="2"/>
              </a:rPr>
              <a:t>ID, name, </a:t>
            </a:r>
            <a:r>
              <a:rPr lang="en-US" altLang="zh-CN" sz="2000" i="1" dirty="0" err="1">
                <a:sym typeface="Symbol" panose="05050102010706020507" pitchFamily="18" charset="2"/>
              </a:rPr>
              <a:t>dept_name</a:t>
            </a:r>
            <a:r>
              <a:rPr lang="en-US" altLang="zh-CN" sz="2000" i="1" dirty="0">
                <a:sym typeface="Symbol" panose="05050102010706020507" pitchFamily="18" charset="2"/>
              </a:rPr>
              <a:t>, salary, </a:t>
            </a:r>
            <a:r>
              <a:rPr lang="en-US" altLang="zh-CN" sz="2000" i="1" dirty="0" err="1">
                <a:sym typeface="Symbol" panose="05050102010706020507" pitchFamily="18" charset="2"/>
              </a:rPr>
              <a:t>course_id</a:t>
            </a:r>
            <a:r>
              <a:rPr lang="en-US" altLang="zh-CN" sz="2000" i="1" dirty="0">
                <a:sym typeface="Symbol" panose="05050102010706020507" pitchFamily="18" charset="2"/>
              </a:rPr>
              <a:t>, </a:t>
            </a:r>
            <a:r>
              <a:rPr lang="en-US" altLang="zh-CN" sz="2000" i="1" dirty="0" err="1">
                <a:sym typeface="Symbol" panose="05050102010706020507" pitchFamily="18" charset="2"/>
              </a:rPr>
              <a:t>sec_id</a:t>
            </a:r>
            <a:r>
              <a:rPr lang="en-US" altLang="zh-CN" sz="2000" i="1" dirty="0">
                <a:sym typeface="Symbol" panose="05050102010706020507" pitchFamily="18" charset="2"/>
              </a:rPr>
              <a:t>, semester, year)</a:t>
            </a:r>
          </a:p>
          <a:p>
            <a:pPr>
              <a:lnSpc>
                <a:spcPct val="90000"/>
              </a:lnSpc>
              <a:buFont typeface="Wingdings" panose="05000000000000000000" pitchFamily="2" charset="2"/>
              <a:buChar char="l"/>
            </a:pPr>
            <a:r>
              <a:rPr lang="en-US" altLang="zh-CN" sz="2000" dirty="0"/>
              <a:t>Push projections using equivalence rules 8a and 8b; eliminate unneeded attributes from intermediate results to get:</a:t>
            </a:r>
            <a:br>
              <a:rPr lang="en-US" altLang="zh-CN" sz="2000" dirty="0"/>
            </a:br>
            <a:r>
              <a:rPr lang="en-US" altLang="zh-CN" dirty="0"/>
              <a:t>      </a:t>
            </a:r>
            <a:r>
              <a:rPr lang="en-US" altLang="zh-CN" sz="2000" dirty="0">
                <a:sym typeface="Symbol" panose="05050102010706020507" pitchFamily="18" charset="2"/>
              </a:rPr>
              <a:t></a:t>
            </a:r>
            <a:r>
              <a:rPr lang="en-US" altLang="zh-CN" sz="2400" i="1" baseline="-25000" dirty="0">
                <a:sym typeface="Symbol" panose="05050102010706020507" pitchFamily="18" charset="2"/>
              </a:rPr>
              <a:t>name, title</a:t>
            </a:r>
            <a:r>
              <a:rPr lang="en-US" altLang="zh-CN" sz="2000" dirty="0">
                <a:sym typeface="Symbol" panose="05050102010706020507" pitchFamily="18" charset="2"/>
              </a:rPr>
              <a:t>(</a:t>
            </a:r>
            <a:r>
              <a:rPr lang="en-US" altLang="zh-CN" sz="2400" i="1" baseline="-25000" dirty="0">
                <a:sym typeface="Symbol" panose="05050102010706020507" pitchFamily="18" charset="2"/>
              </a:rPr>
              <a:t>name, </a:t>
            </a:r>
            <a:r>
              <a:rPr lang="en-US" altLang="zh-CN" sz="2400" i="1" baseline="-25000" dirty="0" err="1">
                <a:sym typeface="Symbol" panose="05050102010706020507" pitchFamily="18" charset="2"/>
              </a:rPr>
              <a:t>course_id</a:t>
            </a:r>
            <a:r>
              <a:rPr lang="en-US" altLang="zh-CN" sz="2000" dirty="0">
                <a:sym typeface="Symbol" panose="05050102010706020507" pitchFamily="18" charset="2"/>
              </a:rPr>
              <a:t> (</a:t>
            </a:r>
            <a:br>
              <a:rPr lang="en-US" altLang="zh-CN" sz="2000" dirty="0">
                <a:sym typeface="Symbol" panose="05050102010706020507" pitchFamily="18" charset="2"/>
              </a:rPr>
            </a:br>
            <a:r>
              <a:rPr lang="en-US" altLang="zh-CN" sz="2000" dirty="0">
                <a:sym typeface="Symbol" panose="05050102010706020507" pitchFamily="18" charset="2"/>
              </a:rPr>
              <a:t>                             </a:t>
            </a:r>
            <a:r>
              <a:rPr lang="en-US" altLang="zh-CN" sz="2400" i="1" baseline="-25000" dirty="0" err="1">
                <a:sym typeface="Symbol" panose="05050102010706020507" pitchFamily="18" charset="2"/>
              </a:rPr>
              <a:t>dept_name</a:t>
            </a:r>
            <a:r>
              <a:rPr lang="en-US" altLang="zh-CN" sz="2400" i="1" baseline="-25000" dirty="0">
                <a:sym typeface="Symbol" panose="05050102010706020507" pitchFamily="18" charset="2"/>
              </a:rPr>
              <a:t>= </a:t>
            </a:r>
            <a:r>
              <a:rPr lang="ja-JP" altLang="en-US" sz="2400" i="1" baseline="-25000" dirty="0">
                <a:sym typeface="Symbol" panose="05050102010706020507" pitchFamily="18" charset="2"/>
              </a:rPr>
              <a:t>“</a:t>
            </a:r>
            <a:r>
              <a:rPr lang="en-US" altLang="ja-JP" sz="2400" baseline="-25000" dirty="0">
                <a:sym typeface="Symbol" panose="05050102010706020507" pitchFamily="18" charset="2"/>
              </a:rPr>
              <a:t>Music</a:t>
            </a:r>
            <a:r>
              <a:rPr lang="ja-JP" altLang="en-US" sz="2400" baseline="-25000" dirty="0">
                <a:sym typeface="Symbol" panose="05050102010706020507" pitchFamily="18" charset="2"/>
              </a:rPr>
              <a:t>”</a:t>
            </a:r>
            <a:r>
              <a:rPr lang="en-US" altLang="ja-JP" sz="2400" baseline="-25000"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instructor)     teaches</a:t>
            </a:r>
            <a:r>
              <a:rPr lang="en-US" altLang="ja-JP" sz="2000" dirty="0">
                <a:sym typeface="Symbol" panose="05050102010706020507" pitchFamily="18" charset="2"/>
              </a:rPr>
              <a:t>)) </a:t>
            </a:r>
            <a:br>
              <a:rPr lang="en-US" altLang="ja-JP" sz="2000" i="1" dirty="0">
                <a:sym typeface="Symbol" panose="05050102010706020507" pitchFamily="18" charset="2"/>
              </a:rPr>
            </a:b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400" i="1" baseline="-25000" dirty="0" err="1">
                <a:sym typeface="Symbol" panose="05050102010706020507" pitchFamily="18" charset="2"/>
              </a:rPr>
              <a:t>course_id</a:t>
            </a:r>
            <a:r>
              <a:rPr lang="en-US" altLang="ja-JP" sz="2400" i="1" baseline="-25000" dirty="0">
                <a:sym typeface="Symbol" panose="05050102010706020507" pitchFamily="18" charset="2"/>
              </a:rPr>
              <a:t>, title</a:t>
            </a: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course</a:t>
            </a:r>
            <a:r>
              <a:rPr lang="en-US" altLang="ja-JP" sz="2000" dirty="0">
                <a:sym typeface="Symbol" panose="05050102010706020507" pitchFamily="18" charset="2"/>
              </a:rPr>
              <a:t>))))</a:t>
            </a:r>
          </a:p>
          <a:p>
            <a:pPr>
              <a:lnSpc>
                <a:spcPct val="90000"/>
              </a:lnSpc>
              <a:buFont typeface="Wingdings" panose="05000000000000000000" pitchFamily="2" charset="2"/>
              <a:buChar char="l"/>
            </a:pPr>
            <a:r>
              <a:rPr lang="en-US" altLang="zh-CN" sz="2000" dirty="0">
                <a:sym typeface="Symbol" panose="05050102010706020507" pitchFamily="18" charset="2"/>
              </a:rPr>
              <a:t>Performing the projection as early as possible reduces the size of the relation to be joined. </a:t>
            </a:r>
            <a:endParaRPr lang="en-US" altLang="zh-CN" dirty="0"/>
          </a:p>
        </p:txBody>
      </p:sp>
      <p:sp>
        <p:nvSpPr>
          <p:cNvPr id="136196" name="AutoShape 7">
            <a:extLst>
              <a:ext uri="{FF2B5EF4-FFF2-40B4-BE49-F238E27FC236}">
                <a16:creationId xmlns:a16="http://schemas.microsoft.com/office/drawing/2014/main" id="{DA8FB7B5-5E15-4ED4-BCA2-59A07ECF0AF1}"/>
              </a:ext>
            </a:extLst>
          </p:cNvPr>
          <p:cNvSpPr>
            <a:spLocks noChangeArrowheads="1"/>
          </p:cNvSpPr>
          <p:nvPr/>
        </p:nvSpPr>
        <p:spPr bwMode="auto">
          <a:xfrm rot="5400000">
            <a:off x="7025465" y="11985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6197" name="AutoShape 8">
            <a:extLst>
              <a:ext uri="{FF2B5EF4-FFF2-40B4-BE49-F238E27FC236}">
                <a16:creationId xmlns:a16="http://schemas.microsoft.com/office/drawing/2014/main" id="{1FE552A3-62AF-42CC-94D5-0C31921DB4C9}"/>
              </a:ext>
            </a:extLst>
          </p:cNvPr>
          <p:cNvSpPr>
            <a:spLocks noChangeArrowheads="1"/>
          </p:cNvSpPr>
          <p:nvPr/>
        </p:nvSpPr>
        <p:spPr bwMode="auto">
          <a:xfrm rot="5400000">
            <a:off x="5752102" y="2210280"/>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6198" name="AutoShape 10">
            <a:extLst>
              <a:ext uri="{FF2B5EF4-FFF2-40B4-BE49-F238E27FC236}">
                <a16:creationId xmlns:a16="http://schemas.microsoft.com/office/drawing/2014/main" id="{8410FB1E-441E-4237-809A-EBC5DAB64FEE}"/>
              </a:ext>
            </a:extLst>
          </p:cNvPr>
          <p:cNvSpPr>
            <a:spLocks noChangeArrowheads="1"/>
          </p:cNvSpPr>
          <p:nvPr/>
        </p:nvSpPr>
        <p:spPr bwMode="auto">
          <a:xfrm rot="5400000">
            <a:off x="2636837" y="4595729"/>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6199" name="AutoShape 7">
            <a:extLst>
              <a:ext uri="{FF2B5EF4-FFF2-40B4-BE49-F238E27FC236}">
                <a16:creationId xmlns:a16="http://schemas.microsoft.com/office/drawing/2014/main" id="{6F54B190-2B16-459D-9EEF-51C256AE83A5}"/>
              </a:ext>
            </a:extLst>
          </p:cNvPr>
          <p:cNvSpPr>
            <a:spLocks noChangeArrowheads="1"/>
          </p:cNvSpPr>
          <p:nvPr/>
        </p:nvSpPr>
        <p:spPr bwMode="auto">
          <a:xfrm rot="5400000">
            <a:off x="4806951" y="15335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6200" name="AutoShape 10">
            <a:extLst>
              <a:ext uri="{FF2B5EF4-FFF2-40B4-BE49-F238E27FC236}">
                <a16:creationId xmlns:a16="http://schemas.microsoft.com/office/drawing/2014/main" id="{0F0B52EC-FC91-45EF-984F-0D69D60537F0}"/>
              </a:ext>
            </a:extLst>
          </p:cNvPr>
          <p:cNvSpPr>
            <a:spLocks noChangeArrowheads="1"/>
          </p:cNvSpPr>
          <p:nvPr/>
        </p:nvSpPr>
        <p:spPr bwMode="auto">
          <a:xfrm rot="5400000">
            <a:off x="6677174" y="4287606"/>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C66D35E8-0F95-4361-A242-339CCBE53B26}"/>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Join Ordering Example</a:t>
            </a:r>
          </a:p>
        </p:txBody>
      </p:sp>
      <p:sp>
        <p:nvSpPr>
          <p:cNvPr id="137219" name="Rectangle 3">
            <a:extLst>
              <a:ext uri="{FF2B5EF4-FFF2-40B4-BE49-F238E27FC236}">
                <a16:creationId xmlns:a16="http://schemas.microsoft.com/office/drawing/2014/main" id="{5BC05F48-5D4A-418A-9673-9D3367CFDF53}"/>
              </a:ext>
            </a:extLst>
          </p:cNvPr>
          <p:cNvSpPr>
            <a:spLocks noGrp="1" noChangeArrowheads="1"/>
          </p:cNvSpPr>
          <p:nvPr>
            <p:ph type="body" idx="1"/>
          </p:nvPr>
        </p:nvSpPr>
        <p:spPr/>
        <p:txBody>
          <a:bodyPr/>
          <a:lstStyle/>
          <a:p>
            <a:pPr>
              <a:buFont typeface="Wingdings" panose="05000000000000000000" pitchFamily="2" charset="2"/>
              <a:buChar char="l"/>
              <a:tabLst>
                <a:tab pos="1947863" algn="l"/>
              </a:tabLst>
            </a:pPr>
            <a:r>
              <a:rPr lang="en-US" altLang="zh-CN" sz="2000" dirty="0"/>
              <a:t>For all relations </a:t>
            </a:r>
            <a:r>
              <a:rPr lang="en-US" altLang="zh-CN" sz="2000" i="1" dirty="0"/>
              <a:t>r</a:t>
            </a:r>
            <a:r>
              <a:rPr lang="en-US" altLang="zh-CN" sz="2000" baseline="-25000" dirty="0"/>
              <a:t>1, </a:t>
            </a:r>
            <a:r>
              <a:rPr lang="en-US" altLang="zh-CN" sz="2000" i="1" dirty="0"/>
              <a:t>r</a:t>
            </a:r>
            <a:r>
              <a:rPr lang="en-US" altLang="zh-CN" sz="2000" baseline="-25000" dirty="0"/>
              <a:t>2, </a:t>
            </a:r>
            <a:r>
              <a:rPr lang="en-US" altLang="zh-CN" sz="2000" dirty="0"/>
              <a:t>and </a:t>
            </a:r>
            <a:r>
              <a:rPr lang="en-US" altLang="zh-CN" sz="2000" i="1" dirty="0"/>
              <a:t>r</a:t>
            </a:r>
            <a:r>
              <a:rPr lang="en-US" altLang="zh-CN" sz="2000" baseline="-25000" dirty="0"/>
              <a:t>3</a:t>
            </a:r>
            <a:r>
              <a:rPr lang="en-US" altLang="zh-CN" sz="2000" dirty="0"/>
              <a:t>,</a:t>
            </a:r>
          </a:p>
          <a:p>
            <a:pPr marL="0" indent="0">
              <a:buNone/>
              <a:tabLst>
                <a:tab pos="1947863" algn="l"/>
              </a:tabLst>
            </a:pPr>
            <a:r>
              <a:rPr lang="en-US" altLang="zh-CN" sz="2000" dirty="0"/>
              <a:t>		(</a:t>
            </a:r>
            <a:r>
              <a:rPr lang="en-US" altLang="zh-CN" sz="2000" i="1" dirty="0"/>
              <a:t>r</a:t>
            </a:r>
            <a:r>
              <a:rPr lang="en-US" altLang="zh-CN" sz="2000" baseline="-25000" dirty="0"/>
              <a:t>1</a:t>
            </a:r>
            <a:r>
              <a:rPr lang="en-US" altLang="zh-CN" sz="2000" dirty="0"/>
              <a:t>    </a:t>
            </a:r>
            <a:r>
              <a:rPr lang="en-US" altLang="zh-CN" sz="2000" i="1" dirty="0"/>
              <a:t>r</a:t>
            </a:r>
            <a:r>
              <a:rPr lang="en-US" altLang="zh-CN" sz="2000" baseline="-25000" dirty="0"/>
              <a:t>2</a:t>
            </a:r>
            <a:r>
              <a:rPr lang="en-US" altLang="zh-CN" sz="2000" dirty="0"/>
              <a:t>)    </a:t>
            </a:r>
            <a:r>
              <a:rPr lang="en-US" altLang="zh-CN" sz="2000" i="1" dirty="0"/>
              <a:t>r</a:t>
            </a:r>
            <a:r>
              <a:rPr lang="en-US" altLang="zh-CN" sz="2000" baseline="-25000" dirty="0"/>
              <a:t>3  </a:t>
            </a:r>
            <a:r>
              <a:rPr lang="en-US" altLang="zh-CN" sz="2000" dirty="0"/>
              <a:t>= </a:t>
            </a:r>
            <a:r>
              <a:rPr lang="en-US" altLang="zh-CN" sz="2000" i="1" dirty="0"/>
              <a:t>r</a:t>
            </a:r>
            <a:r>
              <a:rPr lang="en-US" altLang="zh-CN" sz="2000" baseline="-25000" dirty="0"/>
              <a:t>1</a:t>
            </a:r>
            <a:r>
              <a:rPr lang="en-US" altLang="zh-CN" sz="2000" dirty="0"/>
              <a:t>    (</a:t>
            </a:r>
            <a:r>
              <a:rPr lang="en-US" altLang="zh-CN" sz="2000" i="1" dirty="0"/>
              <a:t>r</a:t>
            </a:r>
            <a:r>
              <a:rPr lang="en-US" altLang="zh-CN" sz="2000" baseline="-25000" dirty="0"/>
              <a:t>2</a:t>
            </a:r>
            <a:r>
              <a:rPr lang="en-US" altLang="zh-CN" sz="2000" dirty="0"/>
              <a:t>    </a:t>
            </a:r>
            <a:r>
              <a:rPr lang="en-US" altLang="zh-CN" sz="2000" i="1" dirty="0"/>
              <a:t>r</a:t>
            </a:r>
            <a:r>
              <a:rPr lang="en-US" altLang="zh-CN" sz="2000" baseline="-25000" dirty="0"/>
              <a:t>3 </a:t>
            </a:r>
            <a:r>
              <a:rPr lang="en-US" altLang="zh-CN" sz="2000" dirty="0"/>
              <a:t>)</a:t>
            </a:r>
          </a:p>
          <a:p>
            <a:pPr marL="0" indent="0">
              <a:buNone/>
              <a:tabLst>
                <a:tab pos="1947863" algn="l"/>
              </a:tabLst>
            </a:pPr>
            <a:r>
              <a:rPr lang="en-US" altLang="zh-CN" sz="2000" dirty="0"/>
              <a:t>	(Join Associativity)</a:t>
            </a:r>
          </a:p>
          <a:p>
            <a:pPr>
              <a:buFont typeface="Wingdings" panose="05000000000000000000" pitchFamily="2" charset="2"/>
              <a:buChar char="l"/>
              <a:tabLst>
                <a:tab pos="1947863" algn="l"/>
              </a:tabLst>
            </a:pPr>
            <a:r>
              <a:rPr lang="en-US" altLang="zh-CN" sz="2000" dirty="0"/>
              <a:t>If </a:t>
            </a:r>
            <a:r>
              <a:rPr lang="en-US" altLang="zh-CN" sz="2000" i="1" dirty="0"/>
              <a:t>r</a:t>
            </a:r>
            <a:r>
              <a:rPr lang="en-US" altLang="zh-CN" sz="2000" baseline="-25000" dirty="0"/>
              <a:t>2</a:t>
            </a:r>
            <a:r>
              <a:rPr lang="en-US" altLang="zh-CN" sz="2000" dirty="0"/>
              <a:t>    </a:t>
            </a:r>
            <a:r>
              <a:rPr lang="en-US" altLang="zh-CN" sz="2000" i="1" dirty="0"/>
              <a:t>r</a:t>
            </a:r>
            <a:r>
              <a:rPr lang="en-US" altLang="zh-CN" sz="2000" baseline="-25000" dirty="0"/>
              <a:t>3 </a:t>
            </a:r>
            <a:r>
              <a:rPr lang="en-US" altLang="zh-CN" sz="2000" dirty="0"/>
              <a:t> is quite large and </a:t>
            </a:r>
            <a:r>
              <a:rPr lang="en-US" altLang="zh-CN" sz="2000" i="1" dirty="0"/>
              <a:t>r</a:t>
            </a:r>
            <a:r>
              <a:rPr lang="en-US" altLang="zh-CN" sz="2000" baseline="-25000" dirty="0"/>
              <a:t>1</a:t>
            </a:r>
            <a:r>
              <a:rPr lang="en-US" altLang="zh-CN" sz="2000" dirty="0"/>
              <a:t>    </a:t>
            </a:r>
            <a:r>
              <a:rPr lang="en-US" altLang="zh-CN" sz="2000" i="1" dirty="0"/>
              <a:t>r</a:t>
            </a:r>
            <a:r>
              <a:rPr lang="en-US" altLang="zh-CN" sz="2000" baseline="-25000" dirty="0"/>
              <a:t>2</a:t>
            </a:r>
            <a:r>
              <a:rPr lang="en-US" altLang="zh-CN" sz="2000" dirty="0"/>
              <a:t> is small, we choose</a:t>
            </a:r>
          </a:p>
          <a:p>
            <a:pPr>
              <a:buFont typeface="Monotype Sorts" charset="2"/>
              <a:buNone/>
              <a:tabLst>
                <a:tab pos="1947863" algn="l"/>
              </a:tabLst>
            </a:pPr>
            <a:br>
              <a:rPr lang="en-US" altLang="zh-CN" sz="2000" baseline="-25000" dirty="0"/>
            </a:br>
            <a:r>
              <a:rPr lang="en-US" altLang="zh-CN" sz="2000" baseline="-25000" dirty="0"/>
              <a:t>	 </a:t>
            </a:r>
            <a:r>
              <a:rPr lang="en-US" altLang="zh-CN" sz="2000" dirty="0"/>
              <a:t>(</a:t>
            </a:r>
            <a:r>
              <a:rPr lang="en-US" altLang="zh-CN" sz="2000" i="1" dirty="0"/>
              <a:t>r</a:t>
            </a:r>
            <a:r>
              <a:rPr lang="en-US" altLang="zh-CN" sz="2000" baseline="-25000" dirty="0"/>
              <a:t>1</a:t>
            </a:r>
            <a:r>
              <a:rPr lang="en-US" altLang="zh-CN" sz="2000" dirty="0"/>
              <a:t>    </a:t>
            </a:r>
            <a:r>
              <a:rPr lang="en-US" altLang="zh-CN" sz="2000" i="1" dirty="0"/>
              <a:t>r</a:t>
            </a:r>
            <a:r>
              <a:rPr lang="en-US" altLang="zh-CN" sz="2000" baseline="-25000" dirty="0"/>
              <a:t>2</a:t>
            </a:r>
            <a:r>
              <a:rPr lang="en-US" altLang="zh-CN" sz="2000" dirty="0"/>
              <a:t>)    </a:t>
            </a:r>
            <a:r>
              <a:rPr lang="en-US" altLang="zh-CN" sz="2000" i="1" dirty="0"/>
              <a:t>r</a:t>
            </a:r>
            <a:r>
              <a:rPr lang="en-US" altLang="zh-CN" sz="2000" baseline="-25000" dirty="0"/>
              <a:t>3 </a:t>
            </a:r>
            <a:endParaRPr lang="en-US" altLang="zh-CN" sz="2000" dirty="0"/>
          </a:p>
          <a:p>
            <a:pPr>
              <a:buFont typeface="Monotype Sorts" charset="2"/>
              <a:buNone/>
              <a:tabLst>
                <a:tab pos="1947863" algn="l"/>
              </a:tabLst>
            </a:pPr>
            <a:r>
              <a:rPr lang="en-US" altLang="zh-CN" sz="2000" dirty="0"/>
              <a:t>	so that we compute and store a smaller temporary relation.</a:t>
            </a:r>
            <a:endParaRPr lang="en-US" altLang="zh-CN" sz="2000" baseline="-25000" dirty="0"/>
          </a:p>
        </p:txBody>
      </p:sp>
      <p:sp>
        <p:nvSpPr>
          <p:cNvPr id="137220" name="AutoShape 4">
            <a:extLst>
              <a:ext uri="{FF2B5EF4-FFF2-40B4-BE49-F238E27FC236}">
                <a16:creationId xmlns:a16="http://schemas.microsoft.com/office/drawing/2014/main" id="{EE16739F-94BA-412A-9086-8569F2BF3C96}"/>
              </a:ext>
            </a:extLst>
          </p:cNvPr>
          <p:cNvSpPr>
            <a:spLocks noChangeArrowheads="1"/>
          </p:cNvSpPr>
          <p:nvPr/>
        </p:nvSpPr>
        <p:spPr bwMode="auto">
          <a:xfrm rot="5400000">
            <a:off x="3923917" y="164623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7221" name="AutoShape 5">
            <a:extLst>
              <a:ext uri="{FF2B5EF4-FFF2-40B4-BE49-F238E27FC236}">
                <a16:creationId xmlns:a16="http://schemas.microsoft.com/office/drawing/2014/main" id="{9C7D41A3-4BA3-4AC8-9FD0-4E976D8705A1}"/>
              </a:ext>
            </a:extLst>
          </p:cNvPr>
          <p:cNvSpPr>
            <a:spLocks noChangeArrowheads="1"/>
          </p:cNvSpPr>
          <p:nvPr/>
        </p:nvSpPr>
        <p:spPr bwMode="auto">
          <a:xfrm rot="5400000">
            <a:off x="5427247" y="163353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7222" name="AutoShape 7">
            <a:extLst>
              <a:ext uri="{FF2B5EF4-FFF2-40B4-BE49-F238E27FC236}">
                <a16:creationId xmlns:a16="http://schemas.microsoft.com/office/drawing/2014/main" id="{AA5663B3-DACE-4FFA-93BE-419BAEE4A974}"/>
              </a:ext>
            </a:extLst>
          </p:cNvPr>
          <p:cNvSpPr>
            <a:spLocks noChangeArrowheads="1"/>
          </p:cNvSpPr>
          <p:nvPr/>
        </p:nvSpPr>
        <p:spPr bwMode="auto">
          <a:xfrm rot="5400000">
            <a:off x="4467141" y="162877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7223" name="AutoShape 8">
            <a:extLst>
              <a:ext uri="{FF2B5EF4-FFF2-40B4-BE49-F238E27FC236}">
                <a16:creationId xmlns:a16="http://schemas.microsoft.com/office/drawing/2014/main" id="{D2172C14-5EE3-49BF-B206-0EB5FF5CD84A}"/>
              </a:ext>
            </a:extLst>
          </p:cNvPr>
          <p:cNvSpPr>
            <a:spLocks noChangeArrowheads="1"/>
          </p:cNvSpPr>
          <p:nvPr/>
        </p:nvSpPr>
        <p:spPr bwMode="auto">
          <a:xfrm rot="5400000">
            <a:off x="5987965" y="161766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7224" name="AutoShape 6">
            <a:extLst>
              <a:ext uri="{FF2B5EF4-FFF2-40B4-BE49-F238E27FC236}">
                <a16:creationId xmlns:a16="http://schemas.microsoft.com/office/drawing/2014/main" id="{0B29DEEB-483F-4D0D-A81E-97113AF0385A}"/>
              </a:ext>
            </a:extLst>
          </p:cNvPr>
          <p:cNvSpPr>
            <a:spLocks noChangeArrowheads="1"/>
          </p:cNvSpPr>
          <p:nvPr/>
        </p:nvSpPr>
        <p:spPr bwMode="auto">
          <a:xfrm rot="5400000">
            <a:off x="3227387" y="301466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7225" name="AutoShape 9">
            <a:extLst>
              <a:ext uri="{FF2B5EF4-FFF2-40B4-BE49-F238E27FC236}">
                <a16:creationId xmlns:a16="http://schemas.microsoft.com/office/drawing/2014/main" id="{76C731E9-BD16-4A18-9B84-CD4D320F053A}"/>
              </a:ext>
            </a:extLst>
          </p:cNvPr>
          <p:cNvSpPr>
            <a:spLocks noChangeArrowheads="1"/>
          </p:cNvSpPr>
          <p:nvPr/>
        </p:nvSpPr>
        <p:spPr bwMode="auto">
          <a:xfrm rot="5400000">
            <a:off x="3749675" y="299561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7226" name="AutoShape 10">
            <a:extLst>
              <a:ext uri="{FF2B5EF4-FFF2-40B4-BE49-F238E27FC236}">
                <a16:creationId xmlns:a16="http://schemas.microsoft.com/office/drawing/2014/main" id="{DE5895B3-0EE1-4CF5-9D39-7B075A055964}"/>
              </a:ext>
            </a:extLst>
          </p:cNvPr>
          <p:cNvSpPr>
            <a:spLocks noChangeArrowheads="1"/>
          </p:cNvSpPr>
          <p:nvPr/>
        </p:nvSpPr>
        <p:spPr bwMode="auto">
          <a:xfrm rot="5400000">
            <a:off x="1682750" y="247491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7227" name="AutoShape 12">
            <a:extLst>
              <a:ext uri="{FF2B5EF4-FFF2-40B4-BE49-F238E27FC236}">
                <a16:creationId xmlns:a16="http://schemas.microsoft.com/office/drawing/2014/main" id="{9BED510E-2456-4258-B4ED-C06C6030F39F}"/>
              </a:ext>
            </a:extLst>
          </p:cNvPr>
          <p:cNvSpPr>
            <a:spLocks noChangeArrowheads="1"/>
          </p:cNvSpPr>
          <p:nvPr/>
        </p:nvSpPr>
        <p:spPr bwMode="auto">
          <a:xfrm rot="5400000">
            <a:off x="4462462" y="24241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B3A8CEC5-1762-43AC-B827-EC9BC715B34E}"/>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Join Ordering Example (Cont.)</a:t>
            </a:r>
          </a:p>
        </p:txBody>
      </p:sp>
      <p:sp>
        <p:nvSpPr>
          <p:cNvPr id="139267" name="Rectangle 3">
            <a:extLst>
              <a:ext uri="{FF2B5EF4-FFF2-40B4-BE49-F238E27FC236}">
                <a16:creationId xmlns:a16="http://schemas.microsoft.com/office/drawing/2014/main" id="{6AFBE105-3270-4CC4-8A6D-83ED04AB7A75}"/>
              </a:ext>
            </a:extLst>
          </p:cNvPr>
          <p:cNvSpPr>
            <a:spLocks noGrp="1" noChangeArrowheads="1"/>
          </p:cNvSpPr>
          <p:nvPr>
            <p:ph type="body" idx="1"/>
          </p:nvPr>
        </p:nvSpPr>
        <p:spPr>
          <a:xfrm>
            <a:off x="814388" y="1093788"/>
            <a:ext cx="8435938" cy="4719637"/>
          </a:xfrm>
        </p:spPr>
        <p:txBody>
          <a:bodyPr/>
          <a:lstStyle/>
          <a:p>
            <a:pPr>
              <a:buFont typeface="Wingdings" panose="05000000000000000000" pitchFamily="2" charset="2"/>
              <a:buChar char="l"/>
              <a:tabLst>
                <a:tab pos="1198563" algn="l"/>
              </a:tabLst>
            </a:pPr>
            <a:r>
              <a:rPr lang="en-US" altLang="zh-CN" sz="2000" dirty="0"/>
              <a:t>Consider the expression</a:t>
            </a:r>
          </a:p>
          <a:p>
            <a:pPr marL="0" indent="0">
              <a:buNone/>
              <a:tabLst>
                <a:tab pos="1198563" algn="l"/>
              </a:tabLst>
            </a:pPr>
            <a:r>
              <a:rPr lang="en-US" altLang="zh-CN" sz="2000" dirty="0"/>
              <a:t>		</a:t>
            </a:r>
            <a:r>
              <a:rPr lang="en-US" altLang="zh-CN" sz="2000" dirty="0">
                <a:sym typeface="Symbol" panose="05050102010706020507" pitchFamily="18" charset="2"/>
              </a:rPr>
              <a:t></a:t>
            </a:r>
            <a:r>
              <a:rPr lang="en-US" altLang="zh-CN" sz="2400" i="1" baseline="-25000" dirty="0">
                <a:sym typeface="Symbol" panose="05050102010706020507" pitchFamily="18" charset="2"/>
              </a:rPr>
              <a:t>name, title</a:t>
            </a:r>
            <a:r>
              <a:rPr lang="en-US" altLang="zh-CN" sz="2000" dirty="0">
                <a:sym typeface="Symbol" panose="05050102010706020507" pitchFamily="18" charset="2"/>
              </a:rPr>
              <a:t>(</a:t>
            </a:r>
            <a:r>
              <a:rPr lang="en-US" altLang="zh-CN" sz="2400" i="1" baseline="-25000" dirty="0" err="1">
                <a:sym typeface="Symbol" panose="05050102010706020507" pitchFamily="18" charset="2"/>
              </a:rPr>
              <a:t>dept_name</a:t>
            </a:r>
            <a:r>
              <a:rPr lang="en-US" altLang="zh-CN" sz="2400" i="1" baseline="-25000" dirty="0">
                <a:sym typeface="Symbol" panose="05050102010706020507" pitchFamily="18" charset="2"/>
              </a:rPr>
              <a:t>= </a:t>
            </a:r>
            <a:r>
              <a:rPr lang="ja-JP" altLang="en-US" sz="2400" i="1" baseline="-25000" dirty="0">
                <a:sym typeface="Symbol" panose="05050102010706020507" pitchFamily="18" charset="2"/>
              </a:rPr>
              <a:t>“</a:t>
            </a:r>
            <a:r>
              <a:rPr lang="en-US" altLang="ja-JP" sz="2400" baseline="-25000" dirty="0">
                <a:sym typeface="Symbol" panose="05050102010706020507" pitchFamily="18" charset="2"/>
              </a:rPr>
              <a:t>Music</a:t>
            </a:r>
            <a:r>
              <a:rPr lang="ja-JP" altLang="en-US" sz="2400" baseline="-25000" dirty="0">
                <a:sym typeface="Symbol" panose="05050102010706020507" pitchFamily="18" charset="2"/>
              </a:rPr>
              <a:t>”</a:t>
            </a:r>
            <a:r>
              <a:rPr lang="en-US" altLang="ja-JP" sz="2400" baseline="-25000"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instructor)     teaches</a:t>
            </a:r>
            <a:r>
              <a:rPr lang="en-US" altLang="ja-JP" sz="2000" dirty="0">
                <a:sym typeface="Symbol" panose="05050102010706020507" pitchFamily="18" charset="2"/>
              </a:rPr>
              <a:t>) </a:t>
            </a:r>
            <a:br>
              <a:rPr lang="en-US" altLang="ja-JP" sz="2000" i="1" dirty="0">
                <a:sym typeface="Symbol" panose="05050102010706020507" pitchFamily="18" charset="2"/>
              </a:rPr>
            </a:b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400" i="1" baseline="-25000" dirty="0" err="1">
                <a:sym typeface="Symbol" panose="05050102010706020507" pitchFamily="18" charset="2"/>
              </a:rPr>
              <a:t>course_id</a:t>
            </a:r>
            <a:r>
              <a:rPr lang="en-US" altLang="ja-JP" sz="2400" i="1" baseline="-25000" dirty="0">
                <a:sym typeface="Symbol" panose="05050102010706020507" pitchFamily="18" charset="2"/>
              </a:rPr>
              <a:t>, title</a:t>
            </a:r>
            <a:r>
              <a:rPr lang="en-US" altLang="ja-JP" sz="2000" i="1"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course</a:t>
            </a:r>
            <a:r>
              <a:rPr lang="en-US" altLang="ja-JP" sz="2000" dirty="0">
                <a:sym typeface="Symbol" panose="05050102010706020507" pitchFamily="18" charset="2"/>
              </a:rPr>
              <a:t>))))</a:t>
            </a:r>
          </a:p>
          <a:p>
            <a:pPr>
              <a:buFont typeface="Wingdings" panose="05000000000000000000" pitchFamily="2" charset="2"/>
              <a:buChar char="l"/>
              <a:tabLst>
                <a:tab pos="1198563" algn="l"/>
              </a:tabLst>
            </a:pPr>
            <a:r>
              <a:rPr lang="en-US" altLang="zh-CN" sz="2000" dirty="0"/>
              <a:t>Could compute   </a:t>
            </a:r>
            <a:r>
              <a:rPr lang="en-US" altLang="zh-CN" sz="2000" i="1" dirty="0"/>
              <a:t>teaches      </a:t>
            </a:r>
            <a:r>
              <a:rPr lang="en-US" altLang="zh-CN" sz="2000" dirty="0">
                <a:sym typeface="Symbol" panose="05050102010706020507" pitchFamily="18" charset="2"/>
              </a:rPr>
              <a:t></a:t>
            </a:r>
            <a:r>
              <a:rPr lang="en-US" altLang="zh-CN" sz="2400" i="1" baseline="-25000" dirty="0" err="1">
                <a:sym typeface="Symbol" panose="05050102010706020507" pitchFamily="18" charset="2"/>
              </a:rPr>
              <a:t>course_id</a:t>
            </a:r>
            <a:r>
              <a:rPr lang="en-US" altLang="zh-CN" sz="2400" i="1" baseline="-25000" dirty="0">
                <a:sym typeface="Symbol" panose="05050102010706020507" pitchFamily="18" charset="2"/>
              </a:rPr>
              <a:t>, title</a:t>
            </a:r>
            <a:r>
              <a:rPr lang="en-US" altLang="zh-CN" sz="2000" i="1" dirty="0">
                <a:sym typeface="Symbol" panose="05050102010706020507" pitchFamily="18" charset="2"/>
              </a:rPr>
              <a:t> </a:t>
            </a:r>
            <a:r>
              <a:rPr lang="en-US" altLang="zh-CN" sz="2000" dirty="0">
                <a:sym typeface="Symbol" panose="05050102010706020507" pitchFamily="18" charset="2"/>
              </a:rPr>
              <a:t>(</a:t>
            </a:r>
            <a:r>
              <a:rPr lang="en-US" altLang="zh-CN" sz="2000" i="1" dirty="0">
                <a:sym typeface="Symbol" panose="05050102010706020507" pitchFamily="18" charset="2"/>
              </a:rPr>
              <a:t>course</a:t>
            </a:r>
            <a:r>
              <a:rPr lang="en-US" altLang="zh-CN" sz="2000" dirty="0">
                <a:sym typeface="Symbol" panose="05050102010706020507" pitchFamily="18" charset="2"/>
              </a:rPr>
              <a:t>)</a:t>
            </a:r>
            <a:r>
              <a:rPr lang="en-US" altLang="zh-CN" sz="2000" i="1" dirty="0"/>
              <a:t> </a:t>
            </a:r>
            <a:r>
              <a:rPr lang="en-US" altLang="zh-CN" sz="2000" dirty="0"/>
              <a:t>first, and join result with </a:t>
            </a:r>
            <a:br>
              <a:rPr lang="en-US" altLang="zh-CN" sz="2000" dirty="0"/>
            </a:br>
            <a:r>
              <a:rPr lang="en-US" altLang="zh-CN" sz="2000" dirty="0"/>
              <a:t>	 </a:t>
            </a:r>
            <a:r>
              <a:rPr lang="en-US" altLang="zh-CN" sz="2000" dirty="0">
                <a:sym typeface="Symbol" panose="05050102010706020507" pitchFamily="18" charset="2"/>
              </a:rPr>
              <a:t></a:t>
            </a:r>
            <a:r>
              <a:rPr lang="en-US" altLang="zh-CN" sz="2400" i="1" baseline="-25000" dirty="0" err="1">
                <a:sym typeface="Symbol" panose="05050102010706020507" pitchFamily="18" charset="2"/>
              </a:rPr>
              <a:t>dept_name</a:t>
            </a:r>
            <a:r>
              <a:rPr lang="en-US" altLang="zh-CN" sz="2400" i="1" baseline="-25000" dirty="0">
                <a:sym typeface="Symbol" panose="05050102010706020507" pitchFamily="18" charset="2"/>
              </a:rPr>
              <a:t>= </a:t>
            </a:r>
            <a:r>
              <a:rPr lang="ja-JP" altLang="en-US" sz="2400" i="1" baseline="-25000" dirty="0">
                <a:sym typeface="Symbol" panose="05050102010706020507" pitchFamily="18" charset="2"/>
              </a:rPr>
              <a:t>“</a:t>
            </a:r>
            <a:r>
              <a:rPr lang="en-US" altLang="ja-JP" sz="2400" baseline="-25000" dirty="0">
                <a:sym typeface="Symbol" panose="05050102010706020507" pitchFamily="18" charset="2"/>
              </a:rPr>
              <a:t>Music</a:t>
            </a:r>
            <a:r>
              <a:rPr lang="ja-JP" altLang="en-US" sz="2400" baseline="-25000" dirty="0">
                <a:sym typeface="Symbol" panose="05050102010706020507" pitchFamily="18" charset="2"/>
              </a:rPr>
              <a:t>”</a:t>
            </a:r>
            <a:r>
              <a:rPr lang="en-US" altLang="ja-JP" sz="2400" baseline="-25000"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instructor</a:t>
            </a:r>
            <a:r>
              <a:rPr lang="en-US" altLang="ja-JP" sz="2000" dirty="0">
                <a:sym typeface="Symbol" panose="05050102010706020507" pitchFamily="18" charset="2"/>
              </a:rPr>
              <a:t>)</a:t>
            </a:r>
            <a:r>
              <a:rPr lang="en-US" altLang="ja-JP" sz="2000" i="1" dirty="0">
                <a:sym typeface="Symbol" panose="05050102010706020507" pitchFamily="18" charset="2"/>
              </a:rPr>
              <a:t> </a:t>
            </a:r>
            <a:br>
              <a:rPr lang="en-US" altLang="ja-JP" sz="2000" i="1" dirty="0">
                <a:sym typeface="Symbol" panose="05050102010706020507" pitchFamily="18" charset="2"/>
              </a:rPr>
            </a:br>
            <a:r>
              <a:rPr lang="en-US" altLang="ja-JP" sz="2000" dirty="0">
                <a:sym typeface="Symbol" panose="05050102010706020507" pitchFamily="18" charset="2"/>
              </a:rPr>
              <a:t>but  the result of the first join</a:t>
            </a:r>
            <a:r>
              <a:rPr lang="en-US" altLang="ja-JP" sz="2000" i="1" dirty="0">
                <a:sym typeface="Symbol" panose="05050102010706020507" pitchFamily="18" charset="2"/>
              </a:rPr>
              <a:t> </a:t>
            </a:r>
            <a:r>
              <a:rPr lang="en-US" altLang="ja-JP" sz="2000" dirty="0">
                <a:sym typeface="Symbol" panose="05050102010706020507" pitchFamily="18" charset="2"/>
              </a:rPr>
              <a:t>is likely to be a large relation.</a:t>
            </a:r>
          </a:p>
          <a:p>
            <a:pPr>
              <a:buFont typeface="Wingdings" panose="05000000000000000000" pitchFamily="2" charset="2"/>
              <a:buChar char="l"/>
              <a:tabLst>
                <a:tab pos="1198563" algn="l"/>
              </a:tabLst>
            </a:pPr>
            <a:r>
              <a:rPr lang="en-US" altLang="zh-CN" sz="2000" dirty="0">
                <a:sym typeface="Symbol" panose="05050102010706020507" pitchFamily="18" charset="2"/>
              </a:rPr>
              <a:t>Only a small fraction of the university</a:t>
            </a:r>
            <a:r>
              <a:rPr lang="ja-JP" altLang="en-US" sz="2000" dirty="0">
                <a:sym typeface="Symbol" panose="05050102010706020507" pitchFamily="18" charset="2"/>
              </a:rPr>
              <a:t>’</a:t>
            </a:r>
            <a:r>
              <a:rPr lang="en-US" altLang="ja-JP" sz="2000" dirty="0">
                <a:sym typeface="Symbol" panose="05050102010706020507" pitchFamily="18" charset="2"/>
              </a:rPr>
              <a:t>s instructors are likely to be from the Music department</a:t>
            </a:r>
          </a:p>
          <a:p>
            <a:pPr lvl="1">
              <a:tabLst>
                <a:tab pos="1198563" algn="l"/>
              </a:tabLst>
            </a:pPr>
            <a:r>
              <a:rPr lang="en-US" altLang="zh-CN" sz="2000" dirty="0">
                <a:sym typeface="Symbol" panose="05050102010706020507" pitchFamily="18" charset="2"/>
              </a:rPr>
              <a:t> it is better to compute</a:t>
            </a:r>
          </a:p>
          <a:p>
            <a:pPr>
              <a:buFont typeface="Monotype Sorts" charset="2"/>
              <a:buNone/>
              <a:tabLst>
                <a:tab pos="1198563" algn="l"/>
              </a:tabLst>
            </a:pPr>
            <a:r>
              <a:rPr lang="en-US" altLang="zh-CN" sz="2000" dirty="0"/>
              <a:t>		 </a:t>
            </a:r>
            <a:r>
              <a:rPr lang="en-US" altLang="zh-CN" sz="2000" dirty="0">
                <a:sym typeface="Symbol" panose="05050102010706020507" pitchFamily="18" charset="2"/>
              </a:rPr>
              <a:t></a:t>
            </a:r>
            <a:r>
              <a:rPr lang="en-US" altLang="zh-CN" sz="2400" i="1" baseline="-25000" dirty="0" err="1">
                <a:sym typeface="Symbol" panose="05050102010706020507" pitchFamily="18" charset="2"/>
              </a:rPr>
              <a:t>dept_name</a:t>
            </a:r>
            <a:r>
              <a:rPr lang="en-US" altLang="zh-CN" sz="2400" i="1" baseline="-25000" dirty="0">
                <a:sym typeface="Symbol" panose="05050102010706020507" pitchFamily="18" charset="2"/>
              </a:rPr>
              <a:t>= </a:t>
            </a:r>
            <a:r>
              <a:rPr lang="ja-JP" altLang="en-US" sz="2400" i="1" baseline="-25000" dirty="0">
                <a:sym typeface="Symbol" panose="05050102010706020507" pitchFamily="18" charset="2"/>
              </a:rPr>
              <a:t>“</a:t>
            </a:r>
            <a:r>
              <a:rPr lang="en-US" altLang="ja-JP" sz="2400" baseline="-25000" dirty="0">
                <a:sym typeface="Symbol" panose="05050102010706020507" pitchFamily="18" charset="2"/>
              </a:rPr>
              <a:t>Music</a:t>
            </a:r>
            <a:r>
              <a:rPr lang="ja-JP" altLang="en-US" sz="2400" baseline="-25000" dirty="0">
                <a:sym typeface="Symbol" panose="05050102010706020507" pitchFamily="18" charset="2"/>
              </a:rPr>
              <a:t>”</a:t>
            </a:r>
            <a:r>
              <a:rPr lang="en-US" altLang="ja-JP" sz="2400" baseline="-25000" dirty="0">
                <a:sym typeface="Symbol" panose="05050102010706020507" pitchFamily="18" charset="2"/>
              </a:rPr>
              <a:t> </a:t>
            </a:r>
            <a:r>
              <a:rPr lang="en-US" altLang="ja-JP" sz="2000" dirty="0">
                <a:sym typeface="Symbol" panose="05050102010706020507" pitchFamily="18" charset="2"/>
              </a:rPr>
              <a:t>(</a:t>
            </a:r>
            <a:r>
              <a:rPr lang="en-US" altLang="ja-JP" sz="2000" i="1" dirty="0">
                <a:sym typeface="Symbol" panose="05050102010706020507" pitchFamily="18" charset="2"/>
              </a:rPr>
              <a:t>instructor)     teaches </a:t>
            </a:r>
          </a:p>
          <a:p>
            <a:pPr>
              <a:buFont typeface="Monotype Sorts" charset="2"/>
              <a:buNone/>
              <a:tabLst>
                <a:tab pos="1198563" algn="l"/>
              </a:tabLst>
            </a:pPr>
            <a:r>
              <a:rPr lang="en-US" altLang="zh-CN" sz="2000" i="1" dirty="0">
                <a:sym typeface="Symbol" panose="05050102010706020507" pitchFamily="18" charset="2"/>
              </a:rPr>
              <a:t>	       </a:t>
            </a:r>
            <a:r>
              <a:rPr lang="en-US" altLang="zh-CN" sz="2000" dirty="0">
                <a:sym typeface="Symbol" panose="05050102010706020507" pitchFamily="18" charset="2"/>
              </a:rPr>
              <a:t>first.</a:t>
            </a:r>
            <a:r>
              <a:rPr lang="en-US" altLang="zh-CN" sz="2000" dirty="0"/>
              <a:t> </a:t>
            </a:r>
          </a:p>
          <a:p>
            <a:pPr>
              <a:buFont typeface="Monotype Sorts" charset="2"/>
              <a:buNone/>
              <a:tabLst>
                <a:tab pos="1198563" algn="l"/>
              </a:tabLst>
            </a:pPr>
            <a:endParaRPr lang="en-US" altLang="zh-CN" sz="2000" dirty="0"/>
          </a:p>
        </p:txBody>
      </p:sp>
      <p:sp>
        <p:nvSpPr>
          <p:cNvPr id="139268" name="AutoShape 5">
            <a:extLst>
              <a:ext uri="{FF2B5EF4-FFF2-40B4-BE49-F238E27FC236}">
                <a16:creationId xmlns:a16="http://schemas.microsoft.com/office/drawing/2014/main" id="{3CB948C1-722C-45BC-9226-B89AEF7DA5B0}"/>
              </a:ext>
            </a:extLst>
          </p:cNvPr>
          <p:cNvSpPr>
            <a:spLocks noChangeArrowheads="1"/>
          </p:cNvSpPr>
          <p:nvPr/>
        </p:nvSpPr>
        <p:spPr bwMode="auto">
          <a:xfrm rot="5400000">
            <a:off x="7374825" y="1631911"/>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9269" name="AutoShape 6">
            <a:extLst>
              <a:ext uri="{FF2B5EF4-FFF2-40B4-BE49-F238E27FC236}">
                <a16:creationId xmlns:a16="http://schemas.microsoft.com/office/drawing/2014/main" id="{B4754840-4C3C-40C0-B72F-CF5191F09EC0}"/>
              </a:ext>
            </a:extLst>
          </p:cNvPr>
          <p:cNvSpPr>
            <a:spLocks noChangeArrowheads="1"/>
          </p:cNvSpPr>
          <p:nvPr/>
        </p:nvSpPr>
        <p:spPr bwMode="auto">
          <a:xfrm rot="5400000">
            <a:off x="4192588" y="232727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9270" name="AutoShape 7">
            <a:extLst>
              <a:ext uri="{FF2B5EF4-FFF2-40B4-BE49-F238E27FC236}">
                <a16:creationId xmlns:a16="http://schemas.microsoft.com/office/drawing/2014/main" id="{9B160340-1F53-4E0D-B34F-5BDC80375951}"/>
              </a:ext>
            </a:extLst>
          </p:cNvPr>
          <p:cNvSpPr>
            <a:spLocks noChangeArrowheads="1"/>
          </p:cNvSpPr>
          <p:nvPr/>
        </p:nvSpPr>
        <p:spPr bwMode="auto">
          <a:xfrm rot="5400000">
            <a:off x="5548313" y="475297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39271" name="AutoShape 8">
            <a:extLst>
              <a:ext uri="{FF2B5EF4-FFF2-40B4-BE49-F238E27FC236}">
                <a16:creationId xmlns:a16="http://schemas.microsoft.com/office/drawing/2014/main" id="{C969C471-A524-4FF2-A470-EC70709C8C86}"/>
              </a:ext>
            </a:extLst>
          </p:cNvPr>
          <p:cNvSpPr>
            <a:spLocks noChangeArrowheads="1"/>
          </p:cNvSpPr>
          <p:nvPr/>
        </p:nvSpPr>
        <p:spPr bwMode="auto">
          <a:xfrm rot="5400000">
            <a:off x="4391025" y="1939446"/>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47244118-99C3-4B34-9FBB-1E43C3C08C03}"/>
              </a:ext>
            </a:extLst>
          </p:cNvPr>
          <p:cNvSpPr>
            <a:spLocks noGrp="1" noChangeArrowheads="1"/>
          </p:cNvSpPr>
          <p:nvPr>
            <p:ph type="title"/>
          </p:nvPr>
        </p:nvSpPr>
        <p:spPr>
          <a:xfrm>
            <a:off x="966788" y="66675"/>
            <a:ext cx="8077200" cy="609600"/>
          </a:xfrm>
        </p:spPr>
        <p:txBody>
          <a:bodyPr/>
          <a:lstStyle/>
          <a:p>
            <a:pPr>
              <a:defRPr/>
            </a:pPr>
            <a:r>
              <a:rPr lang="en-US" altLang="zh-CN">
                <a:effectLst>
                  <a:outerShdw blurRad="38100" dist="38100" dir="2700000" algn="tl">
                    <a:srgbClr val="C0C0C0"/>
                  </a:outerShdw>
                </a:effectLst>
                <a:ea typeface="ＭＳ Ｐゴシック" pitchFamily="34" charset="-128"/>
              </a:rPr>
              <a:t>Enumeration of Equivalent Expressions</a:t>
            </a:r>
          </a:p>
        </p:txBody>
      </p:sp>
      <p:sp>
        <p:nvSpPr>
          <p:cNvPr id="141315" name="Rectangle 3">
            <a:extLst>
              <a:ext uri="{FF2B5EF4-FFF2-40B4-BE49-F238E27FC236}">
                <a16:creationId xmlns:a16="http://schemas.microsoft.com/office/drawing/2014/main" id="{93803707-F37F-4B03-A408-5D0082C72521}"/>
              </a:ext>
            </a:extLst>
          </p:cNvPr>
          <p:cNvSpPr>
            <a:spLocks noGrp="1" noChangeArrowheads="1"/>
          </p:cNvSpPr>
          <p:nvPr>
            <p:ph type="body" idx="1"/>
          </p:nvPr>
        </p:nvSpPr>
        <p:spPr>
          <a:xfrm>
            <a:off x="786810" y="918757"/>
            <a:ext cx="8037513" cy="5254625"/>
          </a:xfrm>
        </p:spPr>
        <p:txBody>
          <a:bodyPr/>
          <a:lstStyle/>
          <a:p>
            <a:pPr>
              <a:buFont typeface="Wingdings" panose="05000000000000000000" pitchFamily="2" charset="2"/>
              <a:buChar char="l"/>
            </a:pPr>
            <a:r>
              <a:rPr lang="en-US" altLang="zh-CN" sz="2000" dirty="0"/>
              <a:t>Query optimizers use equivalence rules to </a:t>
            </a:r>
            <a:r>
              <a:rPr lang="en-US" altLang="zh-CN" sz="2000" b="1" dirty="0"/>
              <a:t>systematically</a:t>
            </a:r>
            <a:r>
              <a:rPr lang="en-US" altLang="zh-CN" sz="2000" dirty="0"/>
              <a:t> generate expressions equivalent to the given expression</a:t>
            </a:r>
          </a:p>
          <a:p>
            <a:pPr>
              <a:buFont typeface="Wingdings" panose="05000000000000000000" pitchFamily="2" charset="2"/>
              <a:buChar char="l"/>
            </a:pPr>
            <a:r>
              <a:rPr lang="en-US" altLang="zh-CN" sz="2000" dirty="0"/>
              <a:t>Can generate all equivalent expressions as follows: </a:t>
            </a:r>
          </a:p>
          <a:p>
            <a:pPr lvl="1">
              <a:buFont typeface="Wingdings" panose="05000000000000000000" pitchFamily="2" charset="2"/>
              <a:buChar char="l"/>
            </a:pPr>
            <a:r>
              <a:rPr lang="en-US" altLang="zh-CN" sz="2000" dirty="0"/>
              <a:t> Repeat</a:t>
            </a:r>
          </a:p>
          <a:p>
            <a:pPr lvl="2">
              <a:buFont typeface="Wingdings" panose="05000000000000000000" pitchFamily="2" charset="2"/>
              <a:buChar char="l"/>
            </a:pPr>
            <a:r>
              <a:rPr lang="en-US" altLang="zh-CN" sz="2000" dirty="0"/>
              <a:t>apply all applicable equivalence  rules on every subexpression of every equivalent expression found so far</a:t>
            </a:r>
          </a:p>
          <a:p>
            <a:pPr lvl="2">
              <a:buFont typeface="Wingdings" panose="05000000000000000000" pitchFamily="2" charset="2"/>
              <a:buChar char="l"/>
            </a:pPr>
            <a:r>
              <a:rPr lang="en-US" altLang="zh-CN" sz="2000" dirty="0"/>
              <a:t>add newly generated expressions to the set of equivalent expressions </a:t>
            </a:r>
          </a:p>
          <a:p>
            <a:pPr lvl="2">
              <a:buFont typeface="Wingdings" panose="05000000000000000000" pitchFamily="2" charset="2"/>
              <a:buChar char="l"/>
            </a:pPr>
            <a:r>
              <a:rPr lang="en-US" altLang="zh-CN" sz="2000" dirty="0"/>
              <a:t>Until no new equivalent expressions are generated above</a:t>
            </a:r>
          </a:p>
          <a:p>
            <a:pPr>
              <a:buFont typeface="Wingdings" panose="05000000000000000000" pitchFamily="2" charset="2"/>
              <a:buChar char="l"/>
            </a:pPr>
            <a:r>
              <a:rPr lang="en-US" altLang="zh-CN" sz="2000" dirty="0"/>
              <a:t>The above approach is very expensive in space and time</a:t>
            </a:r>
          </a:p>
          <a:p>
            <a:pPr lvl="1"/>
            <a:r>
              <a:rPr lang="en-US" altLang="zh-CN" sz="2000" dirty="0"/>
              <a:t>Two approaches</a:t>
            </a:r>
          </a:p>
          <a:p>
            <a:pPr lvl="2"/>
            <a:r>
              <a:rPr lang="en-US" altLang="zh-CN" sz="2000" dirty="0"/>
              <a:t>Optimized plan generation based on transformation rules</a:t>
            </a:r>
          </a:p>
          <a:p>
            <a:pPr lvl="2"/>
            <a:r>
              <a:rPr lang="en-US" altLang="zh-CN" sz="2000" dirty="0"/>
              <a:t>Special case approach for queries with only selections, projections and joins</a:t>
            </a:r>
          </a:p>
          <a:p>
            <a:pPr>
              <a:buFont typeface="Monotype Sorts" charset="2"/>
              <a:buNone/>
            </a:pPr>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A9D36E07-C71A-4432-AE5E-9E75B35ECFAE}"/>
              </a:ext>
            </a:extLst>
          </p:cNvPr>
          <p:cNvSpPr>
            <a:spLocks noGrp="1" noChangeArrowheads="1"/>
          </p:cNvSpPr>
          <p:nvPr>
            <p:ph type="title"/>
          </p:nvPr>
        </p:nvSpPr>
        <p:spPr>
          <a:xfrm>
            <a:off x="738187" y="-3175"/>
            <a:ext cx="8375650" cy="609600"/>
          </a:xfrm>
        </p:spPr>
        <p:txBody>
          <a:bodyPr/>
          <a:lstStyle/>
          <a:p>
            <a:pPr>
              <a:defRPr/>
            </a:pPr>
            <a:r>
              <a:rPr lang="en-US" altLang="zh-CN" sz="2400" dirty="0">
                <a:effectLst>
                  <a:outerShdw blurRad="38100" dist="38100" dir="2700000" algn="tl">
                    <a:srgbClr val="C0C0C0"/>
                  </a:outerShdw>
                </a:effectLst>
                <a:ea typeface="ＭＳ Ｐゴシック" pitchFamily="34" charset="-128"/>
              </a:rPr>
              <a:t>Implementing Transformation Based Optimization</a:t>
            </a:r>
          </a:p>
        </p:txBody>
      </p:sp>
      <p:sp>
        <p:nvSpPr>
          <p:cNvPr id="143363" name="Rectangle 3">
            <a:extLst>
              <a:ext uri="{FF2B5EF4-FFF2-40B4-BE49-F238E27FC236}">
                <a16:creationId xmlns:a16="http://schemas.microsoft.com/office/drawing/2014/main" id="{EACFEA1F-C300-40FA-B1D6-725A78732ACA}"/>
              </a:ext>
            </a:extLst>
          </p:cNvPr>
          <p:cNvSpPr>
            <a:spLocks noGrp="1" noChangeArrowheads="1"/>
          </p:cNvSpPr>
          <p:nvPr>
            <p:ph type="body" idx="1"/>
          </p:nvPr>
        </p:nvSpPr>
        <p:spPr>
          <a:xfrm>
            <a:off x="931862" y="743744"/>
            <a:ext cx="7661275" cy="5268913"/>
          </a:xfrm>
        </p:spPr>
        <p:txBody>
          <a:bodyPr/>
          <a:lstStyle/>
          <a:p>
            <a:pPr>
              <a:buFont typeface="Wingdings" panose="05000000000000000000" pitchFamily="2" charset="2"/>
              <a:buChar char="l"/>
            </a:pPr>
            <a:r>
              <a:rPr lang="en-US" altLang="zh-CN" dirty="0"/>
              <a:t>Space requirements reduced by sharing common sub-expressions:</a:t>
            </a:r>
          </a:p>
          <a:p>
            <a:pPr lvl="1">
              <a:buFont typeface="Wingdings" panose="05000000000000000000" pitchFamily="2" charset="2"/>
              <a:buChar char="l"/>
            </a:pPr>
            <a:r>
              <a:rPr lang="en-US" altLang="zh-CN" dirty="0"/>
              <a:t>when E1 is generated from E2 by an equivalence rule, usually only the top level of the two are different, subtrees below are the same and can be shared using pointers</a:t>
            </a:r>
          </a:p>
          <a:p>
            <a:pPr lvl="2">
              <a:buFont typeface="Wingdings" panose="05000000000000000000" pitchFamily="2" charset="2"/>
              <a:buChar char="l"/>
            </a:pPr>
            <a:r>
              <a:rPr lang="en-US" altLang="zh-CN" dirty="0"/>
              <a:t>E.g. when applying join commutativity</a:t>
            </a:r>
          </a:p>
          <a:p>
            <a:pPr marL="857250" lvl="2" indent="0">
              <a:buNone/>
            </a:pPr>
            <a:br>
              <a:rPr lang="en-US" altLang="zh-CN" dirty="0"/>
            </a:br>
            <a:br>
              <a:rPr lang="en-US" altLang="zh-CN" dirty="0"/>
            </a:br>
            <a:br>
              <a:rPr lang="en-US" altLang="zh-CN" dirty="0"/>
            </a:br>
            <a:br>
              <a:rPr lang="en-US" altLang="zh-CN" dirty="0"/>
            </a:br>
            <a:br>
              <a:rPr lang="en-US" altLang="zh-CN" dirty="0"/>
            </a:br>
            <a:br>
              <a:rPr lang="en-US" altLang="zh-CN" dirty="0"/>
            </a:br>
            <a:endParaRPr lang="en-US" altLang="zh-CN" dirty="0"/>
          </a:p>
          <a:p>
            <a:pPr lvl="1">
              <a:buFont typeface="Wingdings" panose="05000000000000000000" pitchFamily="2" charset="2"/>
              <a:buChar char="l"/>
            </a:pPr>
            <a:r>
              <a:rPr lang="en-US" altLang="zh-CN" dirty="0"/>
              <a:t>Same sub-expression may get generated multiple times</a:t>
            </a:r>
          </a:p>
          <a:p>
            <a:pPr lvl="2">
              <a:buFont typeface="Wingdings" panose="05000000000000000000" pitchFamily="2" charset="2"/>
              <a:buChar char="l"/>
            </a:pPr>
            <a:r>
              <a:rPr lang="en-US" altLang="zh-CN" dirty="0"/>
              <a:t>Detect duplicate sub-expressions and share one copy</a:t>
            </a:r>
          </a:p>
          <a:p>
            <a:pPr>
              <a:buFont typeface="Wingdings" panose="05000000000000000000" pitchFamily="2" charset="2"/>
              <a:buChar char="l"/>
            </a:pPr>
            <a:r>
              <a:rPr lang="en-US" altLang="zh-CN" dirty="0"/>
              <a:t>Time requirements are reduced by not generating all expressions</a:t>
            </a:r>
          </a:p>
          <a:p>
            <a:pPr lvl="1"/>
            <a:r>
              <a:rPr lang="en-US" altLang="zh-CN" dirty="0"/>
              <a:t>Dynamic programming</a:t>
            </a:r>
          </a:p>
          <a:p>
            <a:pPr lvl="2"/>
            <a:r>
              <a:rPr lang="en-US" altLang="zh-CN" dirty="0"/>
              <a:t>We will study only the special case of dynamic programming for join order optimization</a:t>
            </a:r>
          </a:p>
        </p:txBody>
      </p:sp>
      <p:sp>
        <p:nvSpPr>
          <p:cNvPr id="143364" name="AutoShape 4">
            <a:extLst>
              <a:ext uri="{FF2B5EF4-FFF2-40B4-BE49-F238E27FC236}">
                <a16:creationId xmlns:a16="http://schemas.microsoft.com/office/drawing/2014/main" id="{B1A247DB-9AE9-49D4-A964-8299BE1A57D9}"/>
              </a:ext>
            </a:extLst>
          </p:cNvPr>
          <p:cNvSpPr>
            <a:spLocks noChangeArrowheads="1"/>
          </p:cNvSpPr>
          <p:nvPr/>
        </p:nvSpPr>
        <p:spPr bwMode="auto">
          <a:xfrm>
            <a:off x="3046413" y="3425825"/>
            <a:ext cx="598487" cy="847725"/>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zh-CN"/>
              <a:t>E1</a:t>
            </a:r>
          </a:p>
        </p:txBody>
      </p:sp>
      <p:sp>
        <p:nvSpPr>
          <p:cNvPr id="143365" name="AutoShape 5">
            <a:extLst>
              <a:ext uri="{FF2B5EF4-FFF2-40B4-BE49-F238E27FC236}">
                <a16:creationId xmlns:a16="http://schemas.microsoft.com/office/drawing/2014/main" id="{A9E82C0C-3999-479A-BFA9-A423011FBD27}"/>
              </a:ext>
            </a:extLst>
          </p:cNvPr>
          <p:cNvSpPr>
            <a:spLocks noChangeArrowheads="1"/>
          </p:cNvSpPr>
          <p:nvPr/>
        </p:nvSpPr>
        <p:spPr bwMode="auto">
          <a:xfrm>
            <a:off x="4164013" y="3432175"/>
            <a:ext cx="598487" cy="847725"/>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zh-CN"/>
              <a:t>E2</a:t>
            </a:r>
          </a:p>
        </p:txBody>
      </p:sp>
      <p:sp>
        <p:nvSpPr>
          <p:cNvPr id="143366" name="AutoShape 6">
            <a:extLst>
              <a:ext uri="{FF2B5EF4-FFF2-40B4-BE49-F238E27FC236}">
                <a16:creationId xmlns:a16="http://schemas.microsoft.com/office/drawing/2014/main" id="{B6AFD851-B2ED-428E-950B-30702F3BF803}"/>
              </a:ext>
            </a:extLst>
          </p:cNvPr>
          <p:cNvSpPr>
            <a:spLocks noChangeArrowheads="1"/>
          </p:cNvSpPr>
          <p:nvPr/>
        </p:nvSpPr>
        <p:spPr bwMode="auto">
          <a:xfrm rot="-5400000">
            <a:off x="3744912" y="2763838"/>
            <a:ext cx="290513" cy="2492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43367" name="Line 8">
            <a:extLst>
              <a:ext uri="{FF2B5EF4-FFF2-40B4-BE49-F238E27FC236}">
                <a16:creationId xmlns:a16="http://schemas.microsoft.com/office/drawing/2014/main" id="{7C55AC0F-6FAA-4261-973C-3F6F774BCBA0}"/>
              </a:ext>
            </a:extLst>
          </p:cNvPr>
          <p:cNvSpPr>
            <a:spLocks noChangeShapeType="1"/>
          </p:cNvSpPr>
          <p:nvPr/>
        </p:nvSpPr>
        <p:spPr bwMode="auto">
          <a:xfrm flipH="1">
            <a:off x="3379788" y="3028950"/>
            <a:ext cx="315912" cy="331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368" name="Line 10">
            <a:extLst>
              <a:ext uri="{FF2B5EF4-FFF2-40B4-BE49-F238E27FC236}">
                <a16:creationId xmlns:a16="http://schemas.microsoft.com/office/drawing/2014/main" id="{6E7AC499-16C8-4736-8B6C-2C98F6B308F3}"/>
              </a:ext>
            </a:extLst>
          </p:cNvPr>
          <p:cNvSpPr>
            <a:spLocks noChangeShapeType="1"/>
          </p:cNvSpPr>
          <p:nvPr/>
        </p:nvSpPr>
        <p:spPr bwMode="auto">
          <a:xfrm>
            <a:off x="4060825" y="3011488"/>
            <a:ext cx="415925" cy="4000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16">
            <a:extLst>
              <a:ext uri="{FF2B5EF4-FFF2-40B4-BE49-F238E27FC236}">
                <a16:creationId xmlns:a16="http://schemas.microsoft.com/office/drawing/2014/main" id="{D098BEB6-7969-4B7E-8EF0-6B90CBCB93B3}"/>
              </a:ext>
            </a:extLst>
          </p:cNvPr>
          <p:cNvGrpSpPr>
            <a:grpSpLocks/>
          </p:cNvGrpSpPr>
          <p:nvPr/>
        </p:nvGrpSpPr>
        <p:grpSpPr bwMode="auto">
          <a:xfrm>
            <a:off x="3444875" y="2722563"/>
            <a:ext cx="2962275" cy="688975"/>
            <a:chOff x="1560" y="1975"/>
            <a:chExt cx="1866" cy="434"/>
          </a:xfrm>
        </p:grpSpPr>
        <p:sp>
          <p:nvSpPr>
            <p:cNvPr id="143370" name="AutoShape 11">
              <a:extLst>
                <a:ext uri="{FF2B5EF4-FFF2-40B4-BE49-F238E27FC236}">
                  <a16:creationId xmlns:a16="http://schemas.microsoft.com/office/drawing/2014/main" id="{5472B8C9-E5FC-4B41-AF52-0EC7A95465BF}"/>
                </a:ext>
              </a:extLst>
            </p:cNvPr>
            <p:cNvSpPr>
              <a:spLocks noChangeArrowheads="1"/>
            </p:cNvSpPr>
            <p:nvPr/>
          </p:nvSpPr>
          <p:spPr bwMode="auto">
            <a:xfrm rot="-5400000">
              <a:off x="2951" y="1988"/>
              <a:ext cx="183" cy="15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43371" name="Line 13">
              <a:extLst>
                <a:ext uri="{FF2B5EF4-FFF2-40B4-BE49-F238E27FC236}">
                  <a16:creationId xmlns:a16="http://schemas.microsoft.com/office/drawing/2014/main" id="{A1A778BC-BE65-42C9-B992-51338C40092F}"/>
                </a:ext>
              </a:extLst>
            </p:cNvPr>
            <p:cNvSpPr>
              <a:spLocks noChangeShapeType="1"/>
            </p:cNvSpPr>
            <p:nvPr/>
          </p:nvSpPr>
          <p:spPr bwMode="auto">
            <a:xfrm flipH="1">
              <a:off x="2231" y="2178"/>
              <a:ext cx="670" cy="2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3372" name="Freeform 15">
              <a:extLst>
                <a:ext uri="{FF2B5EF4-FFF2-40B4-BE49-F238E27FC236}">
                  <a16:creationId xmlns:a16="http://schemas.microsoft.com/office/drawing/2014/main" id="{CB0C558A-9D9F-4298-AB5B-BD1AF783AB46}"/>
                </a:ext>
              </a:extLst>
            </p:cNvPr>
            <p:cNvSpPr>
              <a:spLocks/>
            </p:cNvSpPr>
            <p:nvPr/>
          </p:nvSpPr>
          <p:spPr bwMode="auto">
            <a:xfrm>
              <a:off x="1560" y="2168"/>
              <a:ext cx="1866" cy="241"/>
            </a:xfrm>
            <a:custGeom>
              <a:avLst/>
              <a:gdLst>
                <a:gd name="T0" fmla="*/ 1592 w 1866"/>
                <a:gd name="T1" fmla="*/ 0 h 241"/>
                <a:gd name="T2" fmla="*/ 1655 w 1866"/>
                <a:gd name="T3" fmla="*/ 126 h 241"/>
                <a:gd name="T4" fmla="*/ 325 w 1866"/>
                <a:gd name="T5" fmla="*/ 84 h 241"/>
                <a:gd name="T6" fmla="*/ 0 w 1866"/>
                <a:gd name="T7" fmla="*/ 241 h 241"/>
                <a:gd name="T8" fmla="*/ 0 60000 65536"/>
                <a:gd name="T9" fmla="*/ 0 60000 65536"/>
                <a:gd name="T10" fmla="*/ 0 60000 65536"/>
                <a:gd name="T11" fmla="*/ 0 60000 65536"/>
                <a:gd name="T12" fmla="*/ 0 w 1866"/>
                <a:gd name="T13" fmla="*/ 0 h 241"/>
                <a:gd name="T14" fmla="*/ 1866 w 1866"/>
                <a:gd name="T15" fmla="*/ 241 h 241"/>
              </a:gdLst>
              <a:ahLst/>
              <a:cxnLst>
                <a:cxn ang="T8">
                  <a:pos x="T0" y="T1"/>
                </a:cxn>
                <a:cxn ang="T9">
                  <a:pos x="T2" y="T3"/>
                </a:cxn>
                <a:cxn ang="T10">
                  <a:pos x="T4" y="T5"/>
                </a:cxn>
                <a:cxn ang="T11">
                  <a:pos x="T6" y="T7"/>
                </a:cxn>
              </a:cxnLst>
              <a:rect l="T12" t="T13" r="T14" b="T15"/>
              <a:pathLst>
                <a:path w="1866" h="241">
                  <a:moveTo>
                    <a:pt x="1592" y="0"/>
                  </a:moveTo>
                  <a:cubicBezTo>
                    <a:pt x="1729" y="56"/>
                    <a:pt x="1866" y="112"/>
                    <a:pt x="1655" y="126"/>
                  </a:cubicBezTo>
                  <a:cubicBezTo>
                    <a:pt x="1444" y="140"/>
                    <a:pt x="601" y="65"/>
                    <a:pt x="325" y="84"/>
                  </a:cubicBezTo>
                  <a:cubicBezTo>
                    <a:pt x="49" y="103"/>
                    <a:pt x="24" y="172"/>
                    <a:pt x="0" y="24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1026">
            <a:extLst>
              <a:ext uri="{FF2B5EF4-FFF2-40B4-BE49-F238E27FC236}">
                <a16:creationId xmlns:a16="http://schemas.microsoft.com/office/drawing/2014/main" id="{ABC47996-9001-41ED-B40E-2D980A68710F}"/>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Basic Steps: Optimization (Cont.)</a:t>
            </a:r>
          </a:p>
        </p:txBody>
      </p:sp>
      <p:sp>
        <p:nvSpPr>
          <p:cNvPr id="17411" name="Rectangle 1027">
            <a:extLst>
              <a:ext uri="{FF2B5EF4-FFF2-40B4-BE49-F238E27FC236}">
                <a16:creationId xmlns:a16="http://schemas.microsoft.com/office/drawing/2014/main" id="{789FABAF-4723-4693-B2BC-9D8F99CE6BC2}"/>
              </a:ext>
            </a:extLst>
          </p:cNvPr>
          <p:cNvSpPr>
            <a:spLocks noGrp="1" noChangeArrowheads="1"/>
          </p:cNvSpPr>
          <p:nvPr>
            <p:ph type="body" idx="1"/>
          </p:nvPr>
        </p:nvSpPr>
        <p:spPr/>
        <p:txBody>
          <a:bodyPr/>
          <a:lstStyle/>
          <a:p>
            <a:pPr>
              <a:buFont typeface="Wingdings" panose="05000000000000000000" pitchFamily="2" charset="2"/>
              <a:buChar char="l"/>
            </a:pPr>
            <a:r>
              <a:rPr lang="en-US" altLang="zh-CN" sz="2000" b="1" dirty="0">
                <a:solidFill>
                  <a:srgbClr val="3366CC"/>
                </a:solidFill>
                <a:sym typeface="Symbol" panose="05050102010706020507" pitchFamily="18" charset="2"/>
              </a:rPr>
              <a:t>Query Optimization</a:t>
            </a:r>
            <a:r>
              <a:rPr lang="en-US" altLang="zh-CN" sz="2000" dirty="0">
                <a:solidFill>
                  <a:schemeClr val="tx2"/>
                </a:solidFill>
                <a:sym typeface="Symbol" panose="05050102010706020507" pitchFamily="18" charset="2"/>
              </a:rPr>
              <a:t>:</a:t>
            </a:r>
            <a:r>
              <a:rPr lang="en-US" altLang="zh-CN" sz="2000" dirty="0">
                <a:sym typeface="Symbol" panose="05050102010706020507" pitchFamily="18" charset="2"/>
              </a:rPr>
              <a:t> </a:t>
            </a:r>
            <a:r>
              <a:rPr lang="zh-CN" altLang="en-US" sz="2000" dirty="0">
                <a:sym typeface="Symbol" panose="05050102010706020507" pitchFamily="18" charset="2"/>
              </a:rPr>
              <a:t>在所有等价的执行计划中选择执行代价最小的</a:t>
            </a:r>
            <a:r>
              <a:rPr lang="en-US" altLang="zh-CN" sz="2000" dirty="0">
                <a:solidFill>
                  <a:srgbClr val="C00000"/>
                </a:solidFill>
                <a:sym typeface="Symbol" panose="05050102010706020507" pitchFamily="18" charset="2"/>
              </a:rPr>
              <a:t>choose the one with lowest cost</a:t>
            </a:r>
            <a:r>
              <a:rPr lang="en-US" altLang="zh-CN" sz="2000" dirty="0">
                <a:sym typeface="Symbol" panose="05050102010706020507" pitchFamily="18" charset="2"/>
              </a:rPr>
              <a:t>. </a:t>
            </a:r>
          </a:p>
          <a:p>
            <a:pPr lvl="1">
              <a:buFont typeface="Wingdings" panose="05000000000000000000" pitchFamily="2" charset="2"/>
              <a:buChar char="l"/>
            </a:pPr>
            <a:r>
              <a:rPr lang="en-US" altLang="zh-CN" sz="2000" dirty="0">
                <a:sym typeface="Symbol" panose="05050102010706020507" pitchFamily="18" charset="2"/>
              </a:rPr>
              <a:t> Cost is estimated using statistical information from the</a:t>
            </a:r>
            <a:br>
              <a:rPr lang="en-US" altLang="zh-CN" sz="2000" dirty="0">
                <a:sym typeface="Symbol" panose="05050102010706020507" pitchFamily="18" charset="2"/>
              </a:rPr>
            </a:br>
            <a:r>
              <a:rPr lang="en-US" altLang="zh-CN" sz="2000" dirty="0">
                <a:sym typeface="Symbol" panose="05050102010706020507" pitchFamily="18" charset="2"/>
              </a:rPr>
              <a:t> database catalog</a:t>
            </a:r>
          </a:p>
          <a:p>
            <a:pPr lvl="2">
              <a:buFont typeface="Wingdings" panose="05000000000000000000" pitchFamily="2" charset="2"/>
              <a:buChar char="l"/>
            </a:pPr>
            <a:r>
              <a:rPr lang="en-US" altLang="zh-CN" sz="2000" dirty="0">
                <a:sym typeface="Symbol" panose="05050102010706020507" pitchFamily="18" charset="2"/>
              </a:rPr>
              <a:t>e.g. </a:t>
            </a:r>
            <a:r>
              <a:rPr lang="en-US" altLang="zh-CN" sz="2000" dirty="0">
                <a:solidFill>
                  <a:srgbClr val="7030A0"/>
                </a:solidFill>
                <a:sym typeface="Symbol" panose="05050102010706020507" pitchFamily="18" charset="2"/>
              </a:rPr>
              <a:t>number of tuples in each relation</a:t>
            </a:r>
            <a:r>
              <a:rPr lang="en-US" altLang="zh-CN" sz="2000" dirty="0">
                <a:sym typeface="Symbol" panose="05050102010706020507" pitchFamily="18" charset="2"/>
              </a:rPr>
              <a:t>, </a:t>
            </a:r>
            <a:r>
              <a:rPr lang="en-US" altLang="zh-CN" sz="2000" dirty="0">
                <a:solidFill>
                  <a:srgbClr val="7030A0"/>
                </a:solidFill>
                <a:sym typeface="Symbol" panose="05050102010706020507" pitchFamily="18" charset="2"/>
              </a:rPr>
              <a:t>size of tuples</a:t>
            </a:r>
            <a:r>
              <a:rPr lang="en-US" altLang="zh-CN" sz="2000" dirty="0">
                <a:sym typeface="Symbol" panose="05050102010706020507" pitchFamily="18" charset="2"/>
              </a:rPr>
              <a:t>, etc.</a:t>
            </a:r>
          </a:p>
          <a:p>
            <a:pPr>
              <a:buFont typeface="Wingdings" panose="05000000000000000000" pitchFamily="2" charset="2"/>
              <a:buChar char="l"/>
            </a:pPr>
            <a:r>
              <a:rPr lang="en-US" altLang="zh-CN" sz="2000" dirty="0">
                <a:sym typeface="Symbol" panose="05050102010706020507" pitchFamily="18" charset="2"/>
              </a:rPr>
              <a:t>In this chapter we study</a:t>
            </a:r>
          </a:p>
          <a:p>
            <a:pPr lvl="1">
              <a:buFont typeface="Wingdings" panose="05000000000000000000" pitchFamily="2" charset="2"/>
              <a:buChar char="l"/>
            </a:pPr>
            <a:r>
              <a:rPr lang="en-US" altLang="zh-CN" sz="2000" dirty="0">
                <a:sym typeface="Symbol" panose="05050102010706020507" pitchFamily="18" charset="2"/>
              </a:rPr>
              <a:t>How to </a:t>
            </a:r>
            <a:r>
              <a:rPr lang="en-US" altLang="zh-CN" sz="2000" dirty="0">
                <a:solidFill>
                  <a:srgbClr val="C00000"/>
                </a:solidFill>
                <a:sym typeface="Symbol" panose="05050102010706020507" pitchFamily="18" charset="2"/>
              </a:rPr>
              <a:t>measure query costs</a:t>
            </a:r>
          </a:p>
          <a:p>
            <a:pPr lvl="1">
              <a:buFont typeface="Wingdings" panose="05000000000000000000" pitchFamily="2" charset="2"/>
              <a:buChar char="l"/>
            </a:pPr>
            <a:r>
              <a:rPr lang="en-US" altLang="zh-CN" sz="2000" dirty="0">
                <a:solidFill>
                  <a:srgbClr val="C00000"/>
                </a:solidFill>
                <a:sym typeface="Symbol" panose="05050102010706020507" pitchFamily="18" charset="2"/>
              </a:rPr>
              <a:t>Algorithms</a:t>
            </a:r>
            <a:r>
              <a:rPr lang="en-US" altLang="zh-CN" sz="2000" dirty="0">
                <a:sym typeface="Symbol" panose="05050102010706020507" pitchFamily="18" charset="2"/>
              </a:rPr>
              <a:t> for evaluating relational algebra operations</a:t>
            </a:r>
          </a:p>
          <a:p>
            <a:pPr lvl="1">
              <a:buFont typeface="Wingdings" panose="05000000000000000000" pitchFamily="2" charset="2"/>
              <a:buChar char="l"/>
            </a:pPr>
            <a:r>
              <a:rPr lang="en-US" altLang="zh-CN" sz="2000" dirty="0">
                <a:sym typeface="Symbol" panose="05050102010706020507" pitchFamily="18" charset="2"/>
              </a:rPr>
              <a:t>How to </a:t>
            </a:r>
            <a:r>
              <a:rPr lang="en-US" altLang="zh-CN" sz="2000" dirty="0">
                <a:solidFill>
                  <a:srgbClr val="C00000"/>
                </a:solidFill>
                <a:sym typeface="Symbol" panose="05050102010706020507" pitchFamily="18" charset="2"/>
              </a:rPr>
              <a:t>combine algorithms </a:t>
            </a:r>
            <a:r>
              <a:rPr lang="en-US" altLang="zh-CN" sz="2000" dirty="0">
                <a:sym typeface="Symbol" panose="05050102010706020507" pitchFamily="18" charset="2"/>
              </a:rPr>
              <a:t>for individual operations in order to evaluate a complete expression</a:t>
            </a:r>
          </a:p>
          <a:p>
            <a:pPr lvl="1">
              <a:buFont typeface="Wingdings" panose="05000000000000000000" pitchFamily="2" charset="2"/>
              <a:buChar char="l"/>
            </a:pPr>
            <a:r>
              <a:rPr lang="en-US" altLang="zh-CN" sz="2000" dirty="0">
                <a:sym typeface="Symbol" panose="05050102010706020507" pitchFamily="18" charset="2"/>
              </a:rPr>
              <a:t>how </a:t>
            </a:r>
            <a:r>
              <a:rPr lang="en-US" altLang="zh-CN" sz="2000" dirty="0">
                <a:solidFill>
                  <a:srgbClr val="C00000"/>
                </a:solidFill>
                <a:sym typeface="Symbol" panose="05050102010706020507" pitchFamily="18" charset="2"/>
              </a:rPr>
              <a:t>to optimize queries</a:t>
            </a:r>
            <a:r>
              <a:rPr lang="en-US" altLang="zh-CN" sz="2000" dirty="0">
                <a:sym typeface="Symbol" panose="05050102010706020507" pitchFamily="18" charset="2"/>
              </a:rPr>
              <a:t>, that is, how to find an evaluation plan with lowest estimated cost</a:t>
            </a:r>
          </a:p>
          <a:p>
            <a:endParaRPr lang="en-US" altLang="zh-CN" sz="20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9B010DA1-6EDB-41B7-9A99-4AC815561730}"/>
              </a:ext>
            </a:extLst>
          </p:cNvPr>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ＭＳ Ｐゴシック" pitchFamily="34" charset="-128"/>
              </a:rPr>
              <a:t>代价估算 </a:t>
            </a:r>
            <a:r>
              <a:rPr lang="en-US" altLang="zh-CN" dirty="0">
                <a:effectLst>
                  <a:outerShdw blurRad="38100" dist="38100" dir="2700000" algn="tl">
                    <a:srgbClr val="C0C0C0"/>
                  </a:outerShdw>
                </a:effectLst>
                <a:ea typeface="ＭＳ Ｐゴシック" pitchFamily="34" charset="-128"/>
              </a:rPr>
              <a:t>Cost Estimation</a:t>
            </a:r>
          </a:p>
        </p:txBody>
      </p:sp>
      <p:sp>
        <p:nvSpPr>
          <p:cNvPr id="145411" name="Rectangle 3">
            <a:extLst>
              <a:ext uri="{FF2B5EF4-FFF2-40B4-BE49-F238E27FC236}">
                <a16:creationId xmlns:a16="http://schemas.microsoft.com/office/drawing/2014/main" id="{13412991-C63D-4450-A5F9-136C1752427F}"/>
              </a:ext>
            </a:extLst>
          </p:cNvPr>
          <p:cNvSpPr>
            <a:spLocks noGrp="1" noChangeArrowheads="1"/>
          </p:cNvSpPr>
          <p:nvPr>
            <p:ph type="body" idx="1"/>
          </p:nvPr>
        </p:nvSpPr>
        <p:spPr/>
        <p:txBody>
          <a:bodyPr/>
          <a:lstStyle/>
          <a:p>
            <a:pPr>
              <a:buFont typeface="Wingdings" panose="05000000000000000000" pitchFamily="2" charset="2"/>
              <a:buChar char="l"/>
            </a:pPr>
            <a:r>
              <a:rPr lang="en-US" altLang="zh-CN" sz="2000" dirty="0"/>
              <a:t>Cost of each operator computed as described in Chapter 12</a:t>
            </a:r>
          </a:p>
          <a:p>
            <a:pPr lvl="1">
              <a:buFont typeface="Wingdings" panose="05000000000000000000" pitchFamily="2" charset="2"/>
              <a:buChar char="l"/>
            </a:pPr>
            <a:r>
              <a:rPr lang="en-US" altLang="zh-CN" sz="2000" dirty="0"/>
              <a:t>Need statistics of input relations</a:t>
            </a:r>
          </a:p>
          <a:p>
            <a:pPr lvl="2">
              <a:buFont typeface="Wingdings" panose="05000000000000000000" pitchFamily="2" charset="2"/>
              <a:buChar char="l"/>
            </a:pPr>
            <a:r>
              <a:rPr lang="en-US" altLang="zh-CN" sz="2000" dirty="0"/>
              <a:t>E.g. number of tuples, sizes of tuples</a:t>
            </a:r>
          </a:p>
          <a:p>
            <a:pPr>
              <a:buFont typeface="Wingdings" panose="05000000000000000000" pitchFamily="2" charset="2"/>
              <a:buChar char="l"/>
            </a:pPr>
            <a:r>
              <a:rPr lang="en-US" altLang="zh-CN" sz="2000" dirty="0"/>
              <a:t>Inputs can be results of sub-expressions</a:t>
            </a:r>
          </a:p>
          <a:p>
            <a:pPr lvl="1">
              <a:buFont typeface="Wingdings" panose="05000000000000000000" pitchFamily="2" charset="2"/>
              <a:buChar char="l"/>
            </a:pPr>
            <a:r>
              <a:rPr lang="en-US" altLang="zh-CN" sz="2000" dirty="0"/>
              <a:t>Need to estimate statistics of expression results</a:t>
            </a:r>
          </a:p>
          <a:p>
            <a:pPr lvl="1">
              <a:buFont typeface="Wingdings" panose="05000000000000000000" pitchFamily="2" charset="2"/>
              <a:buChar char="l"/>
            </a:pPr>
            <a:r>
              <a:rPr lang="en-US" altLang="zh-CN" sz="2000" dirty="0"/>
              <a:t>To do so, we require additional statistics</a:t>
            </a:r>
          </a:p>
          <a:p>
            <a:pPr lvl="2">
              <a:buFont typeface="Wingdings" panose="05000000000000000000" pitchFamily="2" charset="2"/>
              <a:buChar char="l"/>
            </a:pPr>
            <a:r>
              <a:rPr lang="en-US" altLang="zh-CN" sz="2000" dirty="0"/>
              <a:t>E.g. number of distinct values for an attribute</a:t>
            </a:r>
          </a:p>
          <a:p>
            <a:pPr>
              <a:buFont typeface="Wingdings" panose="05000000000000000000" pitchFamily="2" charset="2"/>
              <a:buChar char="l"/>
            </a:pPr>
            <a:r>
              <a:rPr lang="en-US" altLang="zh-CN" sz="2000" dirty="0"/>
              <a:t>More on cost estimation later</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75A1D0A1-6D98-44ED-984B-D2276FD35B67}"/>
              </a:ext>
            </a:extLst>
          </p:cNvPr>
          <p:cNvSpPr>
            <a:spLocks noGrp="1" noChangeArrowheads="1"/>
          </p:cNvSpPr>
          <p:nvPr>
            <p:ph type="title"/>
          </p:nvPr>
        </p:nvSpPr>
        <p:spPr>
          <a:xfrm>
            <a:off x="768350" y="117475"/>
            <a:ext cx="8460710" cy="609600"/>
          </a:xfrm>
        </p:spPr>
        <p:txBody>
          <a:bodyPr/>
          <a:lstStyle/>
          <a:p>
            <a:pPr>
              <a:defRPr/>
            </a:pPr>
            <a:r>
              <a:rPr lang="en-US" altLang="zh-CN" sz="2800" dirty="0">
                <a:effectLst>
                  <a:outerShdw blurRad="38100" dist="38100" dir="2700000" algn="tl">
                    <a:srgbClr val="C0C0C0"/>
                  </a:outerShdw>
                </a:effectLst>
                <a:ea typeface="ＭＳ Ｐゴシック" pitchFamily="34" charset="-128"/>
              </a:rPr>
              <a:t>11.5.4 </a:t>
            </a:r>
            <a:r>
              <a:rPr lang="zh-CN" altLang="en-US" sz="2800" dirty="0">
                <a:effectLst>
                  <a:outerShdw blurRad="38100" dist="38100" dir="2700000" algn="tl">
                    <a:srgbClr val="C0C0C0"/>
                  </a:outerShdw>
                </a:effectLst>
                <a:ea typeface="ＭＳ Ｐゴシック" pitchFamily="34" charset="-128"/>
              </a:rPr>
              <a:t>执行计划的选择 </a:t>
            </a:r>
            <a:r>
              <a:rPr lang="en-US" altLang="zh-CN" sz="2800" dirty="0">
                <a:effectLst>
                  <a:outerShdw blurRad="38100" dist="38100" dir="2700000" algn="tl">
                    <a:srgbClr val="C0C0C0"/>
                  </a:outerShdw>
                </a:effectLst>
                <a:ea typeface="ＭＳ Ｐゴシック" pitchFamily="34" charset="-128"/>
              </a:rPr>
              <a:t>Choice of Evaluation Plans</a:t>
            </a:r>
          </a:p>
        </p:txBody>
      </p:sp>
      <p:sp>
        <p:nvSpPr>
          <p:cNvPr id="147459" name="Rectangle 3">
            <a:extLst>
              <a:ext uri="{FF2B5EF4-FFF2-40B4-BE49-F238E27FC236}">
                <a16:creationId xmlns:a16="http://schemas.microsoft.com/office/drawing/2014/main" id="{9AEB23BB-322B-4708-B41F-E71451C323BD}"/>
              </a:ext>
            </a:extLst>
          </p:cNvPr>
          <p:cNvSpPr>
            <a:spLocks noGrp="1" noChangeArrowheads="1"/>
          </p:cNvSpPr>
          <p:nvPr>
            <p:ph type="body" idx="1"/>
          </p:nvPr>
        </p:nvSpPr>
        <p:spPr>
          <a:xfrm>
            <a:off x="914400" y="1120775"/>
            <a:ext cx="7900988" cy="4870450"/>
          </a:xfrm>
        </p:spPr>
        <p:txBody>
          <a:bodyPr/>
          <a:lstStyle/>
          <a:p>
            <a:pPr>
              <a:buFont typeface="Wingdings" panose="05000000000000000000" pitchFamily="2" charset="2"/>
              <a:buChar char="l"/>
            </a:pPr>
            <a:r>
              <a:rPr lang="en-US" altLang="zh-CN" sz="2000" dirty="0"/>
              <a:t>Must consider the interaction of evaluation techniques when choosing evaluation plans</a:t>
            </a:r>
          </a:p>
          <a:p>
            <a:pPr lvl="1">
              <a:buFont typeface="Wingdings" panose="05000000000000000000" pitchFamily="2" charset="2"/>
              <a:buChar char="l"/>
            </a:pPr>
            <a:r>
              <a:rPr lang="en-US" altLang="zh-CN" sz="2000" dirty="0"/>
              <a:t>choosing the cheapest algorithm for each operation independently may not yield best overall algorithm.  E.g.</a:t>
            </a:r>
          </a:p>
          <a:p>
            <a:pPr lvl="2">
              <a:buFont typeface="Wingdings" panose="05000000000000000000" pitchFamily="2" charset="2"/>
              <a:buChar char="l"/>
            </a:pPr>
            <a:r>
              <a:rPr lang="en-US" altLang="zh-CN" sz="2000" dirty="0"/>
              <a:t>merge-join may be costlier than hash-join, but may provide a sorted output which reduces the cost for an outer level aggregation.</a:t>
            </a:r>
          </a:p>
          <a:p>
            <a:pPr lvl="2">
              <a:buFont typeface="Wingdings" panose="05000000000000000000" pitchFamily="2" charset="2"/>
              <a:buChar char="l"/>
            </a:pPr>
            <a:r>
              <a:rPr lang="en-US" altLang="zh-CN" sz="2000" dirty="0"/>
              <a:t>nested-loop join may provide opportunity for pipelining</a:t>
            </a:r>
          </a:p>
          <a:p>
            <a:pPr>
              <a:buFont typeface="Wingdings" panose="05000000000000000000" pitchFamily="2" charset="2"/>
              <a:buChar char="l"/>
            </a:pPr>
            <a:r>
              <a:rPr lang="en-US" altLang="zh-CN" sz="2000" dirty="0"/>
              <a:t>Practical query optimizers incorporate elements of the following two broad approaches:</a:t>
            </a:r>
          </a:p>
          <a:p>
            <a:pPr lvl="1">
              <a:buFont typeface="Monotype Sorts" charset="2"/>
              <a:buNone/>
            </a:pPr>
            <a:r>
              <a:rPr lang="en-US" altLang="zh-CN" sz="2000" dirty="0"/>
              <a:t>1.	Search all the plans and choose the best plan in a </a:t>
            </a:r>
            <a:br>
              <a:rPr lang="en-US" altLang="zh-CN" sz="2000" dirty="0"/>
            </a:br>
            <a:r>
              <a:rPr lang="en-US" altLang="zh-CN" sz="2000" dirty="0"/>
              <a:t>cost-based fashion.</a:t>
            </a:r>
          </a:p>
          <a:p>
            <a:pPr lvl="1">
              <a:buFont typeface="Monotype Sorts" charset="2"/>
              <a:buNone/>
            </a:pPr>
            <a:r>
              <a:rPr lang="en-US" altLang="zh-CN" sz="2000" dirty="0"/>
              <a:t>2. Uses heuristics to choose a plan.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DBE11EA9-4594-4572-AB1F-D1A91CF8E675}"/>
              </a:ext>
            </a:extLst>
          </p:cNvPr>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ＭＳ Ｐゴシック" pitchFamily="34" charset="-128"/>
              </a:rPr>
              <a:t>基于代价的优化 </a:t>
            </a:r>
            <a:r>
              <a:rPr lang="en-US" altLang="zh-CN" dirty="0">
                <a:effectLst>
                  <a:outerShdw blurRad="38100" dist="38100" dir="2700000" algn="tl">
                    <a:srgbClr val="C0C0C0"/>
                  </a:outerShdw>
                </a:effectLst>
                <a:ea typeface="ＭＳ Ｐゴシック" pitchFamily="34" charset="-128"/>
              </a:rPr>
              <a:t>Cost-Based Optimization</a:t>
            </a:r>
          </a:p>
        </p:txBody>
      </p:sp>
      <p:sp>
        <p:nvSpPr>
          <p:cNvPr id="149507" name="Rectangle 3">
            <a:extLst>
              <a:ext uri="{FF2B5EF4-FFF2-40B4-BE49-F238E27FC236}">
                <a16:creationId xmlns:a16="http://schemas.microsoft.com/office/drawing/2014/main" id="{9F3DBD20-4AD5-4106-95BB-2A1E0C254787}"/>
              </a:ext>
            </a:extLst>
          </p:cNvPr>
          <p:cNvSpPr>
            <a:spLocks noGrp="1" noChangeArrowheads="1"/>
          </p:cNvSpPr>
          <p:nvPr>
            <p:ph type="body" idx="1"/>
          </p:nvPr>
        </p:nvSpPr>
        <p:spPr/>
        <p:txBody>
          <a:bodyPr/>
          <a:lstStyle/>
          <a:p>
            <a:pPr>
              <a:buFont typeface="Wingdings" panose="05000000000000000000" pitchFamily="2" charset="2"/>
              <a:buChar char="l"/>
            </a:pPr>
            <a:r>
              <a:rPr lang="en-US" altLang="zh-CN" sz="2000" dirty="0"/>
              <a:t>Consider finding the best join-order for </a:t>
            </a:r>
            <a:r>
              <a:rPr lang="en-US" altLang="zh-CN" sz="2000" i="1" dirty="0"/>
              <a:t>r</a:t>
            </a:r>
            <a:r>
              <a:rPr lang="en-US" altLang="zh-CN" sz="2000" baseline="-25000" dirty="0"/>
              <a:t>1</a:t>
            </a:r>
            <a:r>
              <a:rPr lang="en-US" altLang="zh-CN" sz="2000" dirty="0"/>
              <a:t>    </a:t>
            </a:r>
            <a:r>
              <a:rPr lang="en-US" altLang="zh-CN" sz="2000" i="1" dirty="0"/>
              <a:t>r</a:t>
            </a:r>
            <a:r>
              <a:rPr lang="en-US" altLang="zh-CN" sz="2000" baseline="-25000" dirty="0"/>
              <a:t>2      </a:t>
            </a:r>
            <a:r>
              <a:rPr lang="en-US" altLang="zh-CN" sz="2000" dirty="0"/>
              <a:t>. . . </a:t>
            </a:r>
            <a:r>
              <a:rPr lang="en-US" altLang="zh-CN" sz="2000" i="1" dirty="0" err="1"/>
              <a:t>r</a:t>
            </a:r>
            <a:r>
              <a:rPr lang="en-US" altLang="zh-CN" sz="2000" i="1" baseline="-25000" dirty="0" err="1"/>
              <a:t>n</a:t>
            </a:r>
            <a:r>
              <a:rPr lang="en-US" altLang="zh-CN" sz="2000" dirty="0"/>
              <a:t>.</a:t>
            </a:r>
          </a:p>
          <a:p>
            <a:pPr>
              <a:buFont typeface="Wingdings" panose="05000000000000000000" pitchFamily="2" charset="2"/>
              <a:buChar char="l"/>
            </a:pPr>
            <a:r>
              <a:rPr lang="en-US" altLang="zh-CN" sz="2000" dirty="0"/>
              <a:t>There are (2(</a:t>
            </a:r>
            <a:r>
              <a:rPr lang="en-US" altLang="zh-CN" sz="2000" i="1" dirty="0"/>
              <a:t>n</a:t>
            </a:r>
            <a:r>
              <a:rPr lang="en-US" altLang="zh-CN" sz="2000" dirty="0"/>
              <a:t> – 1))!/(</a:t>
            </a:r>
            <a:r>
              <a:rPr lang="en-US" altLang="zh-CN" sz="2000" i="1" dirty="0"/>
              <a:t>n</a:t>
            </a:r>
            <a:r>
              <a:rPr lang="en-US" altLang="zh-CN" sz="2000" dirty="0"/>
              <a:t> – 1)! different join orders for above expression.  With </a:t>
            </a:r>
            <a:r>
              <a:rPr lang="en-US" altLang="zh-CN" sz="2000" i="1" dirty="0"/>
              <a:t>n</a:t>
            </a:r>
            <a:r>
              <a:rPr lang="en-US" altLang="zh-CN" sz="2000" dirty="0"/>
              <a:t> = 7, the number is 665280, with </a:t>
            </a:r>
            <a:r>
              <a:rPr lang="en-US" altLang="zh-CN" sz="2000" i="1" dirty="0"/>
              <a:t>n = </a:t>
            </a:r>
            <a:r>
              <a:rPr lang="en-US" altLang="zh-CN" sz="2000" dirty="0"/>
              <a:t>10, the</a:t>
            </a:r>
            <a:r>
              <a:rPr lang="en-US" altLang="zh-CN" sz="2000" i="1" dirty="0"/>
              <a:t> </a:t>
            </a:r>
            <a:r>
              <a:rPr lang="en-US" altLang="zh-CN" sz="2000" dirty="0"/>
              <a:t>number is greater than 176 billion!</a:t>
            </a:r>
          </a:p>
          <a:p>
            <a:pPr>
              <a:buFont typeface="Wingdings" panose="05000000000000000000" pitchFamily="2" charset="2"/>
              <a:buChar char="l"/>
            </a:pPr>
            <a:r>
              <a:rPr lang="en-US" altLang="zh-CN" sz="2000" dirty="0"/>
              <a:t>No need to generate all the join orders.  Using dynamic programming, the least-cost join order for any subset of </a:t>
            </a:r>
            <a:br>
              <a:rPr lang="en-US" altLang="zh-CN" sz="2000" dirty="0"/>
            </a:br>
            <a:r>
              <a:rPr lang="en-US" altLang="zh-CN" sz="2000" dirty="0"/>
              <a:t>{</a:t>
            </a:r>
            <a:r>
              <a:rPr lang="en-US" altLang="zh-CN" sz="2000" i="1" dirty="0"/>
              <a:t>r</a:t>
            </a:r>
            <a:r>
              <a:rPr lang="en-US" altLang="zh-CN" sz="2000" baseline="-25000" dirty="0"/>
              <a:t>1</a:t>
            </a:r>
            <a:r>
              <a:rPr lang="en-US" altLang="zh-CN" sz="2000" dirty="0"/>
              <a:t>, </a:t>
            </a:r>
            <a:r>
              <a:rPr lang="en-US" altLang="zh-CN" sz="2000" i="1" dirty="0"/>
              <a:t>r</a:t>
            </a:r>
            <a:r>
              <a:rPr lang="en-US" altLang="zh-CN" sz="2000" baseline="-25000" dirty="0"/>
              <a:t>2</a:t>
            </a:r>
            <a:r>
              <a:rPr lang="en-US" altLang="zh-CN" sz="2000" dirty="0"/>
              <a:t>, . . . </a:t>
            </a:r>
            <a:r>
              <a:rPr lang="en-US" altLang="zh-CN" sz="2000" i="1" dirty="0" err="1"/>
              <a:t>r</a:t>
            </a:r>
            <a:r>
              <a:rPr lang="en-US" altLang="zh-CN" sz="2000" i="1" baseline="-25000" dirty="0" err="1"/>
              <a:t>n</a:t>
            </a:r>
            <a:r>
              <a:rPr lang="en-US" altLang="zh-CN" sz="2000" dirty="0"/>
              <a:t>} is computed only once and stored for future use. </a:t>
            </a:r>
          </a:p>
        </p:txBody>
      </p:sp>
      <p:sp>
        <p:nvSpPr>
          <p:cNvPr id="149508" name="AutoShape 4">
            <a:extLst>
              <a:ext uri="{FF2B5EF4-FFF2-40B4-BE49-F238E27FC236}">
                <a16:creationId xmlns:a16="http://schemas.microsoft.com/office/drawing/2014/main" id="{FC6FB38D-0E34-4A37-8B98-253E9A56664C}"/>
              </a:ext>
            </a:extLst>
          </p:cNvPr>
          <p:cNvSpPr>
            <a:spLocks noChangeArrowheads="1"/>
          </p:cNvSpPr>
          <p:nvPr/>
        </p:nvSpPr>
        <p:spPr bwMode="auto">
          <a:xfrm rot="5400000">
            <a:off x="5815977" y="122237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49509" name="AutoShape 7">
            <a:extLst>
              <a:ext uri="{FF2B5EF4-FFF2-40B4-BE49-F238E27FC236}">
                <a16:creationId xmlns:a16="http://schemas.microsoft.com/office/drawing/2014/main" id="{1C20DB8B-62EF-49C3-B724-0677CEF91447}"/>
              </a:ext>
            </a:extLst>
          </p:cNvPr>
          <p:cNvSpPr>
            <a:spLocks noChangeArrowheads="1"/>
          </p:cNvSpPr>
          <p:nvPr/>
        </p:nvSpPr>
        <p:spPr bwMode="auto">
          <a:xfrm rot="5400000">
            <a:off x="6279196" y="122713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a:extLst>
              <a:ext uri="{FF2B5EF4-FFF2-40B4-BE49-F238E27FC236}">
                <a16:creationId xmlns:a16="http://schemas.microsoft.com/office/drawing/2014/main" id="{B071D986-7BD8-4271-97D2-80420A3B043F}"/>
              </a:ext>
            </a:extLst>
          </p:cNvPr>
          <p:cNvSpPr>
            <a:spLocks noGrp="1" noChangeArrowheads="1"/>
          </p:cNvSpPr>
          <p:nvPr>
            <p:ph type="title"/>
          </p:nvPr>
        </p:nvSpPr>
        <p:spPr>
          <a:xfrm>
            <a:off x="838200" y="0"/>
            <a:ext cx="8077200" cy="609600"/>
          </a:xfrm>
        </p:spPr>
        <p:txBody>
          <a:bodyPr/>
          <a:lstStyle/>
          <a:p>
            <a:pPr>
              <a:defRPr/>
            </a:pPr>
            <a:r>
              <a:rPr lang="en-US" altLang="zh-CN">
                <a:effectLst>
                  <a:outerShdw blurRad="38100" dist="38100" dir="2700000" algn="tl">
                    <a:srgbClr val="C0C0C0"/>
                  </a:outerShdw>
                </a:effectLst>
                <a:ea typeface="ＭＳ Ｐゴシック" pitchFamily="34" charset="-128"/>
              </a:rPr>
              <a:t>Dynamic Programming in Optimization</a:t>
            </a:r>
          </a:p>
        </p:txBody>
      </p:sp>
      <p:sp>
        <p:nvSpPr>
          <p:cNvPr id="151555" name="Rectangle 3">
            <a:extLst>
              <a:ext uri="{FF2B5EF4-FFF2-40B4-BE49-F238E27FC236}">
                <a16:creationId xmlns:a16="http://schemas.microsoft.com/office/drawing/2014/main" id="{B91FD9EA-2862-4729-8CB9-B7AC98694C07}"/>
              </a:ext>
            </a:extLst>
          </p:cNvPr>
          <p:cNvSpPr>
            <a:spLocks noGrp="1" noChangeArrowheads="1"/>
          </p:cNvSpPr>
          <p:nvPr>
            <p:ph type="body" idx="1"/>
          </p:nvPr>
        </p:nvSpPr>
        <p:spPr>
          <a:xfrm>
            <a:off x="914400" y="1120775"/>
            <a:ext cx="8077200" cy="4768850"/>
          </a:xfrm>
        </p:spPr>
        <p:txBody>
          <a:bodyPr/>
          <a:lstStyle/>
          <a:p>
            <a:pPr>
              <a:buFont typeface="Wingdings" panose="05000000000000000000" pitchFamily="2" charset="2"/>
              <a:buChar char="l"/>
            </a:pPr>
            <a:r>
              <a:rPr lang="en-US" altLang="zh-CN" sz="2000" dirty="0"/>
              <a:t>To find best join tree for a set of </a:t>
            </a:r>
            <a:r>
              <a:rPr lang="en-US" altLang="zh-CN" sz="2000" i="1" dirty="0"/>
              <a:t>n</a:t>
            </a:r>
            <a:r>
              <a:rPr lang="en-US" altLang="zh-CN" sz="2000" dirty="0"/>
              <a:t> relations:</a:t>
            </a:r>
          </a:p>
          <a:p>
            <a:pPr lvl="1">
              <a:buFont typeface="Wingdings" panose="05000000000000000000" pitchFamily="2" charset="2"/>
              <a:buChar char="l"/>
            </a:pPr>
            <a:r>
              <a:rPr lang="en-US" altLang="zh-CN" sz="2000" dirty="0"/>
              <a:t>To find best plan for a set </a:t>
            </a:r>
            <a:r>
              <a:rPr lang="en-US" altLang="zh-CN" sz="2000" i="1" dirty="0"/>
              <a:t>S</a:t>
            </a:r>
            <a:r>
              <a:rPr lang="en-US" altLang="zh-CN" sz="2000" dirty="0"/>
              <a:t> of </a:t>
            </a:r>
            <a:r>
              <a:rPr lang="en-US" altLang="zh-CN" sz="2000" i="1" dirty="0"/>
              <a:t>n</a:t>
            </a:r>
            <a:r>
              <a:rPr lang="en-US" altLang="zh-CN" sz="2000" dirty="0"/>
              <a:t> relations, consider all possible plans of the form:  </a:t>
            </a:r>
            <a:r>
              <a:rPr lang="en-US" altLang="zh-CN" sz="2000" i="1" dirty="0"/>
              <a:t>S</a:t>
            </a:r>
            <a:r>
              <a:rPr lang="en-US" altLang="zh-CN" sz="2000" baseline="-25000" dirty="0"/>
              <a:t>1</a:t>
            </a:r>
            <a:r>
              <a:rPr lang="en-US" altLang="zh-CN" sz="2000" dirty="0"/>
              <a:t>     (</a:t>
            </a:r>
            <a:r>
              <a:rPr lang="en-US" altLang="zh-CN" sz="2000" i="1" dirty="0"/>
              <a:t>S – S</a:t>
            </a:r>
            <a:r>
              <a:rPr lang="en-US" altLang="zh-CN" sz="2000" baseline="-25000" dirty="0"/>
              <a:t>1</a:t>
            </a:r>
            <a:r>
              <a:rPr lang="en-US" altLang="zh-CN" sz="2000" dirty="0"/>
              <a:t>) where </a:t>
            </a:r>
            <a:r>
              <a:rPr lang="en-US" altLang="zh-CN" sz="2000" i="1" dirty="0"/>
              <a:t>S</a:t>
            </a:r>
            <a:r>
              <a:rPr lang="en-US" altLang="zh-CN" sz="2000" baseline="-25000" dirty="0"/>
              <a:t>1</a:t>
            </a:r>
            <a:r>
              <a:rPr lang="en-US" altLang="zh-CN" sz="2000" dirty="0"/>
              <a:t> is any non-empty subset of </a:t>
            </a:r>
            <a:r>
              <a:rPr lang="en-US" altLang="zh-CN" sz="2000" i="1" dirty="0"/>
              <a:t>S</a:t>
            </a:r>
            <a:r>
              <a:rPr lang="en-US" altLang="zh-CN" sz="2000" dirty="0"/>
              <a:t>.</a:t>
            </a:r>
          </a:p>
          <a:p>
            <a:pPr lvl="1">
              <a:buFont typeface="Wingdings" panose="05000000000000000000" pitchFamily="2" charset="2"/>
              <a:buChar char="l"/>
            </a:pPr>
            <a:r>
              <a:rPr lang="en-US" altLang="zh-CN" sz="2000" dirty="0"/>
              <a:t>Recursively compute costs for joining subsets of </a:t>
            </a:r>
            <a:r>
              <a:rPr lang="en-US" altLang="zh-CN" sz="2000" i="1" dirty="0"/>
              <a:t>S</a:t>
            </a:r>
            <a:r>
              <a:rPr lang="en-US" altLang="zh-CN" sz="2000" dirty="0"/>
              <a:t> to find the cost of each plan.  Choose the cheapest of the 2</a:t>
            </a:r>
            <a:r>
              <a:rPr lang="en-US" altLang="zh-CN" sz="2000" i="1" baseline="30000" dirty="0"/>
              <a:t>n</a:t>
            </a:r>
            <a:r>
              <a:rPr lang="en-US" altLang="zh-CN" sz="2000" i="1" dirty="0"/>
              <a:t> </a:t>
            </a:r>
            <a:r>
              <a:rPr lang="en-US" altLang="zh-CN" sz="2000" dirty="0"/>
              <a:t>– 2 alternatives.</a:t>
            </a:r>
          </a:p>
          <a:p>
            <a:pPr lvl="1">
              <a:buFont typeface="Wingdings" panose="05000000000000000000" pitchFamily="2" charset="2"/>
              <a:buChar char="l"/>
            </a:pPr>
            <a:r>
              <a:rPr lang="en-US" altLang="zh-CN" sz="2000" dirty="0"/>
              <a:t>Base case for recursion:  single relation access plan</a:t>
            </a:r>
          </a:p>
          <a:p>
            <a:pPr lvl="2">
              <a:buFont typeface="Wingdings" panose="05000000000000000000" pitchFamily="2" charset="2"/>
              <a:buChar char="l"/>
            </a:pPr>
            <a:r>
              <a:rPr lang="en-US" altLang="zh-CN" sz="2000" dirty="0"/>
              <a:t>Apply all selections on R</a:t>
            </a:r>
            <a:r>
              <a:rPr lang="en-US" altLang="zh-CN" sz="2000" baseline="-25000" dirty="0"/>
              <a:t>i </a:t>
            </a:r>
            <a:r>
              <a:rPr lang="en-US" altLang="zh-CN" sz="2000" dirty="0"/>
              <a:t>using best choice of indices on R</a:t>
            </a:r>
            <a:r>
              <a:rPr lang="en-US" altLang="zh-CN" sz="2000" baseline="-25000" dirty="0"/>
              <a:t>i</a:t>
            </a:r>
          </a:p>
          <a:p>
            <a:pPr lvl="1">
              <a:buFont typeface="Wingdings" panose="05000000000000000000" pitchFamily="2" charset="2"/>
              <a:buChar char="l"/>
            </a:pPr>
            <a:r>
              <a:rPr lang="en-US" altLang="zh-CN" sz="2000" dirty="0"/>
              <a:t>When plan for any subset is computed, store it and reuse it when it is required again, instead of recomputing it</a:t>
            </a:r>
          </a:p>
          <a:p>
            <a:pPr lvl="2"/>
            <a:r>
              <a:rPr lang="en-US" altLang="zh-CN" sz="2000" dirty="0"/>
              <a:t>Dynamic programming</a:t>
            </a:r>
          </a:p>
        </p:txBody>
      </p:sp>
      <p:sp>
        <p:nvSpPr>
          <p:cNvPr id="151556" name="AutoShape 4">
            <a:extLst>
              <a:ext uri="{FF2B5EF4-FFF2-40B4-BE49-F238E27FC236}">
                <a16:creationId xmlns:a16="http://schemas.microsoft.com/office/drawing/2014/main" id="{750E7E8D-4040-4137-B444-53E9127D433B}"/>
              </a:ext>
            </a:extLst>
          </p:cNvPr>
          <p:cNvSpPr>
            <a:spLocks noChangeArrowheads="1"/>
          </p:cNvSpPr>
          <p:nvPr/>
        </p:nvSpPr>
        <p:spPr bwMode="auto">
          <a:xfrm rot="5400000">
            <a:off x="5196896" y="1979101"/>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FD2DFCD9-C696-4417-BEBF-BB63E543924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Join Order Optimization Algorithm</a:t>
            </a:r>
          </a:p>
        </p:txBody>
      </p:sp>
      <p:sp>
        <p:nvSpPr>
          <p:cNvPr id="153603" name="Rectangle 3">
            <a:extLst>
              <a:ext uri="{FF2B5EF4-FFF2-40B4-BE49-F238E27FC236}">
                <a16:creationId xmlns:a16="http://schemas.microsoft.com/office/drawing/2014/main" id="{3FD7034D-E5AA-43FF-B199-C4AAA9DF281D}"/>
              </a:ext>
            </a:extLst>
          </p:cNvPr>
          <p:cNvSpPr>
            <a:spLocks noGrp="1" noChangeArrowheads="1"/>
          </p:cNvSpPr>
          <p:nvPr>
            <p:ph type="body" idx="1"/>
          </p:nvPr>
        </p:nvSpPr>
        <p:spPr>
          <a:xfrm>
            <a:off x="914400" y="1120775"/>
            <a:ext cx="8080375" cy="4876800"/>
          </a:xfrm>
        </p:spPr>
        <p:txBody>
          <a:bodyPr/>
          <a:lstStyle/>
          <a:p>
            <a:pPr>
              <a:buFont typeface="Monotype Sorts" charset="2"/>
              <a:buNone/>
            </a:pPr>
            <a:r>
              <a:rPr lang="en-US" altLang="zh-CN" dirty="0"/>
              <a:t>procedure </a:t>
            </a:r>
            <a:r>
              <a:rPr lang="en-US" altLang="zh-CN" dirty="0" err="1"/>
              <a:t>findbestplan</a:t>
            </a:r>
            <a:r>
              <a:rPr lang="en-US" altLang="zh-CN" dirty="0"/>
              <a:t>(</a:t>
            </a:r>
            <a:r>
              <a:rPr lang="en-US" altLang="zh-CN" i="1" dirty="0"/>
              <a:t>S</a:t>
            </a:r>
            <a:r>
              <a:rPr lang="en-US" altLang="zh-CN" dirty="0"/>
              <a:t>)</a:t>
            </a:r>
            <a:br>
              <a:rPr lang="en-US" altLang="zh-CN" dirty="0"/>
            </a:br>
            <a:r>
              <a:rPr lang="en-US" altLang="zh-CN" dirty="0"/>
              <a:t>if (</a:t>
            </a:r>
            <a:r>
              <a:rPr lang="en-US" altLang="zh-CN" i="1" dirty="0" err="1"/>
              <a:t>bestplan</a:t>
            </a:r>
            <a:r>
              <a:rPr lang="en-US" altLang="zh-CN" dirty="0"/>
              <a:t>[</a:t>
            </a:r>
            <a:r>
              <a:rPr lang="en-US" altLang="zh-CN" i="1" dirty="0"/>
              <a:t>S</a:t>
            </a:r>
            <a:r>
              <a:rPr lang="en-US" altLang="zh-CN" dirty="0"/>
              <a:t>].</a:t>
            </a:r>
            <a:r>
              <a:rPr lang="en-US" altLang="zh-CN" i="1" dirty="0"/>
              <a:t>cost </a:t>
            </a:r>
            <a:r>
              <a:rPr lang="en-US" altLang="zh-CN" dirty="0">
                <a:sym typeface="Symbol" panose="05050102010706020507" pitchFamily="18" charset="2"/>
              </a:rPr>
              <a:t> )</a:t>
            </a:r>
            <a:br>
              <a:rPr lang="en-US" altLang="zh-CN" dirty="0">
                <a:sym typeface="Symbol" panose="05050102010706020507" pitchFamily="18" charset="2"/>
              </a:rPr>
            </a:br>
            <a:r>
              <a:rPr lang="en-US" altLang="zh-CN" dirty="0">
                <a:sym typeface="Symbol" panose="05050102010706020507" pitchFamily="18" charset="2"/>
              </a:rPr>
              <a:t>	</a:t>
            </a:r>
            <a:r>
              <a:rPr lang="en-US" altLang="zh-CN" b="1" dirty="0">
                <a:sym typeface="Symbol" panose="05050102010706020507" pitchFamily="18" charset="2"/>
              </a:rPr>
              <a:t>return </a:t>
            </a:r>
            <a:r>
              <a:rPr lang="en-US" altLang="zh-CN" i="1" dirty="0" err="1">
                <a:sym typeface="Symbol" panose="05050102010706020507" pitchFamily="18" charset="2"/>
              </a:rPr>
              <a:t>bestplan</a:t>
            </a:r>
            <a:r>
              <a:rPr lang="en-US" altLang="zh-CN" dirty="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a:t>
            </a:r>
            <a:br>
              <a:rPr lang="en-US" altLang="zh-CN" dirty="0">
                <a:sym typeface="Symbol" panose="05050102010706020507" pitchFamily="18" charset="2"/>
              </a:rPr>
            </a:br>
            <a:r>
              <a:rPr lang="en-US" altLang="zh-CN" dirty="0">
                <a:sym typeface="Symbol" panose="05050102010706020507" pitchFamily="18" charset="2"/>
              </a:rPr>
              <a:t>// else </a:t>
            </a:r>
            <a:r>
              <a:rPr lang="en-US" altLang="zh-CN" i="1" dirty="0" err="1">
                <a:sym typeface="Symbol" panose="05050102010706020507" pitchFamily="18" charset="2"/>
              </a:rPr>
              <a:t>bestplan</a:t>
            </a:r>
            <a:r>
              <a:rPr lang="en-US" altLang="zh-CN" dirty="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 has not been computed earlier, compute it now</a:t>
            </a:r>
            <a:br>
              <a:rPr lang="en-US" altLang="zh-CN" dirty="0">
                <a:sym typeface="Symbol" panose="05050102010706020507" pitchFamily="18" charset="2"/>
              </a:rPr>
            </a:br>
            <a:r>
              <a:rPr lang="en-US" altLang="zh-CN" b="1" dirty="0">
                <a:sym typeface="Symbol" panose="05050102010706020507" pitchFamily="18" charset="2"/>
              </a:rPr>
              <a:t>if</a:t>
            </a:r>
            <a:r>
              <a:rPr lang="en-US" altLang="zh-CN" dirty="0">
                <a:sym typeface="Symbol" panose="05050102010706020507" pitchFamily="18" charset="2"/>
              </a:rPr>
              <a:t> (</a:t>
            </a:r>
            <a:r>
              <a:rPr lang="en-US" altLang="zh-CN" i="1" dirty="0">
                <a:sym typeface="Symbol" panose="05050102010706020507" pitchFamily="18" charset="2"/>
              </a:rPr>
              <a:t>S</a:t>
            </a:r>
            <a:r>
              <a:rPr lang="en-US" altLang="zh-CN" dirty="0">
                <a:sym typeface="Symbol" panose="05050102010706020507" pitchFamily="18" charset="2"/>
              </a:rPr>
              <a:t> contains only 1 relation)</a:t>
            </a:r>
            <a:br>
              <a:rPr lang="en-US" altLang="zh-CN" dirty="0">
                <a:sym typeface="Symbol" panose="05050102010706020507" pitchFamily="18" charset="2"/>
              </a:rPr>
            </a:br>
            <a:r>
              <a:rPr lang="en-US" altLang="zh-CN" dirty="0">
                <a:sym typeface="Symbol" panose="05050102010706020507" pitchFamily="18" charset="2"/>
              </a:rPr>
              <a:t>         set </a:t>
            </a:r>
            <a:r>
              <a:rPr lang="en-US" altLang="zh-CN" i="1" dirty="0" err="1">
                <a:sym typeface="Symbol" panose="05050102010706020507" pitchFamily="18" charset="2"/>
              </a:rPr>
              <a:t>bestplan</a:t>
            </a:r>
            <a:r>
              <a:rPr lang="en-US" altLang="zh-CN" dirty="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plan</a:t>
            </a:r>
            <a:r>
              <a:rPr lang="en-US" altLang="zh-CN" dirty="0">
                <a:sym typeface="Symbol" panose="05050102010706020507" pitchFamily="18" charset="2"/>
              </a:rPr>
              <a:t> and </a:t>
            </a:r>
            <a:r>
              <a:rPr lang="en-US" altLang="zh-CN" i="1" dirty="0" err="1">
                <a:sym typeface="Symbol" panose="05050102010706020507" pitchFamily="18" charset="2"/>
              </a:rPr>
              <a:t>bestplan</a:t>
            </a:r>
            <a:r>
              <a:rPr lang="en-US" altLang="zh-CN" dirty="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cost</a:t>
            </a:r>
            <a:r>
              <a:rPr lang="en-US" altLang="zh-CN" dirty="0">
                <a:sym typeface="Symbol" panose="05050102010706020507" pitchFamily="18" charset="2"/>
              </a:rPr>
              <a:t> based on the best way </a:t>
            </a:r>
            <a:br>
              <a:rPr lang="en-US" altLang="zh-CN" dirty="0">
                <a:sym typeface="Symbol" panose="05050102010706020507" pitchFamily="18" charset="2"/>
              </a:rPr>
            </a:br>
            <a:r>
              <a:rPr lang="en-US" altLang="zh-CN" dirty="0">
                <a:sym typeface="Symbol" panose="05050102010706020507" pitchFamily="18" charset="2"/>
              </a:rPr>
              <a:t>         of accessing </a:t>
            </a:r>
            <a:r>
              <a:rPr lang="en-US" altLang="zh-CN" i="1" dirty="0">
                <a:sym typeface="Symbol" panose="05050102010706020507" pitchFamily="18" charset="2"/>
              </a:rPr>
              <a:t>S  /* Using selections on S and indices on S */</a:t>
            </a:r>
          </a:p>
          <a:p>
            <a:pPr>
              <a:buFont typeface="Monotype Sorts" charset="2"/>
              <a:buNone/>
            </a:pPr>
            <a:r>
              <a:rPr lang="en-US" altLang="zh-CN" dirty="0">
                <a:sym typeface="Symbol" panose="05050102010706020507" pitchFamily="18" charset="2"/>
              </a:rPr>
              <a:t>     </a:t>
            </a:r>
            <a:r>
              <a:rPr lang="en-US" altLang="zh-CN" b="1" dirty="0">
                <a:sym typeface="Symbol" panose="05050102010706020507" pitchFamily="18" charset="2"/>
              </a:rPr>
              <a:t>else for each </a:t>
            </a:r>
            <a:r>
              <a:rPr lang="en-US" altLang="zh-CN" dirty="0">
                <a:sym typeface="Symbol" panose="05050102010706020507" pitchFamily="18" charset="2"/>
              </a:rPr>
              <a:t>non-empty subset </a:t>
            </a:r>
            <a:r>
              <a:rPr lang="en-US" altLang="zh-CN" i="1" dirty="0">
                <a:sym typeface="Symbol" panose="05050102010706020507" pitchFamily="18" charset="2"/>
              </a:rPr>
              <a:t>S</a:t>
            </a:r>
            <a:r>
              <a:rPr lang="en-US" altLang="zh-CN" dirty="0">
                <a:sym typeface="Symbol" panose="05050102010706020507" pitchFamily="18" charset="2"/>
              </a:rPr>
              <a:t>1 of </a:t>
            </a:r>
            <a:r>
              <a:rPr lang="en-US" altLang="zh-CN" i="1" dirty="0">
                <a:sym typeface="Symbol" panose="05050102010706020507" pitchFamily="18" charset="2"/>
              </a:rPr>
              <a:t>S </a:t>
            </a:r>
            <a:r>
              <a:rPr lang="en-US" altLang="zh-CN" dirty="0">
                <a:sym typeface="Symbol" panose="05050102010706020507" pitchFamily="18" charset="2"/>
              </a:rPr>
              <a:t>such that </a:t>
            </a:r>
            <a:r>
              <a:rPr lang="en-US" altLang="zh-CN" i="1" dirty="0">
                <a:sym typeface="Symbol" panose="05050102010706020507" pitchFamily="18" charset="2"/>
              </a:rPr>
              <a:t>S</a:t>
            </a:r>
            <a:r>
              <a:rPr lang="en-US" altLang="zh-CN" dirty="0">
                <a:sym typeface="Symbol" panose="05050102010706020507" pitchFamily="18" charset="2"/>
              </a:rPr>
              <a:t>1  </a:t>
            </a:r>
            <a:r>
              <a:rPr lang="en-US" altLang="zh-CN" i="1" dirty="0">
                <a:sym typeface="Symbol" panose="05050102010706020507" pitchFamily="18" charset="2"/>
              </a:rPr>
              <a:t>S</a:t>
            </a:r>
            <a:br>
              <a:rPr lang="en-US" altLang="zh-CN" i="1" dirty="0">
                <a:sym typeface="Symbol" panose="05050102010706020507" pitchFamily="18" charset="2"/>
              </a:rPr>
            </a:br>
            <a:r>
              <a:rPr lang="en-US" altLang="zh-CN" i="1" dirty="0">
                <a:sym typeface="Symbol" panose="05050102010706020507" pitchFamily="18" charset="2"/>
              </a:rPr>
              <a:t>	</a:t>
            </a:r>
            <a:r>
              <a:rPr lang="en-US" altLang="zh-CN" dirty="0">
                <a:sym typeface="Symbol" panose="05050102010706020507" pitchFamily="18" charset="2"/>
              </a:rPr>
              <a:t>P1= </a:t>
            </a:r>
            <a:r>
              <a:rPr lang="en-US" altLang="zh-CN" dirty="0" err="1">
                <a:sym typeface="Symbol" panose="05050102010706020507" pitchFamily="18" charset="2"/>
              </a:rPr>
              <a:t>findbestplan</a:t>
            </a:r>
            <a:r>
              <a:rPr lang="en-US" altLang="zh-CN" dirty="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1)</a:t>
            </a:r>
            <a:br>
              <a:rPr lang="en-US" altLang="zh-CN" dirty="0">
                <a:sym typeface="Symbol" panose="05050102010706020507" pitchFamily="18" charset="2"/>
              </a:rPr>
            </a:br>
            <a:r>
              <a:rPr lang="en-US" altLang="zh-CN" dirty="0">
                <a:sym typeface="Symbol" panose="05050102010706020507" pitchFamily="18" charset="2"/>
              </a:rPr>
              <a:t>	P2= </a:t>
            </a:r>
            <a:r>
              <a:rPr lang="en-US" altLang="zh-CN" dirty="0" err="1">
                <a:sym typeface="Symbol" panose="05050102010706020507" pitchFamily="18" charset="2"/>
              </a:rPr>
              <a:t>findbestplan</a:t>
            </a:r>
            <a:r>
              <a:rPr lang="en-US" altLang="zh-CN" dirty="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 - </a:t>
            </a:r>
            <a:r>
              <a:rPr lang="en-US" altLang="zh-CN" i="1" dirty="0">
                <a:sym typeface="Symbol" panose="05050102010706020507" pitchFamily="18" charset="2"/>
              </a:rPr>
              <a:t>S</a:t>
            </a:r>
            <a:r>
              <a:rPr lang="en-US" altLang="zh-CN" dirty="0">
                <a:sym typeface="Symbol" panose="05050102010706020507" pitchFamily="18" charset="2"/>
              </a:rPr>
              <a:t>1)</a:t>
            </a:r>
            <a:br>
              <a:rPr lang="en-US" altLang="zh-CN" dirty="0">
                <a:sym typeface="Symbol" panose="05050102010706020507" pitchFamily="18" charset="2"/>
              </a:rPr>
            </a:br>
            <a:r>
              <a:rPr lang="en-US" altLang="zh-CN" dirty="0">
                <a:sym typeface="Symbol" panose="05050102010706020507" pitchFamily="18" charset="2"/>
              </a:rPr>
              <a:t>	A = best algorithm for joining results of </a:t>
            </a:r>
            <a:r>
              <a:rPr lang="en-US" altLang="zh-CN" i="1" dirty="0">
                <a:sym typeface="Symbol" panose="05050102010706020507" pitchFamily="18" charset="2"/>
              </a:rPr>
              <a:t>P</a:t>
            </a:r>
            <a:r>
              <a:rPr lang="en-US" altLang="zh-CN" dirty="0">
                <a:sym typeface="Symbol" panose="05050102010706020507" pitchFamily="18" charset="2"/>
              </a:rPr>
              <a:t>1 and </a:t>
            </a:r>
            <a:r>
              <a:rPr lang="en-US" altLang="zh-CN" i="1" dirty="0">
                <a:sym typeface="Symbol" panose="05050102010706020507" pitchFamily="18" charset="2"/>
              </a:rPr>
              <a:t>P</a:t>
            </a:r>
            <a:r>
              <a:rPr lang="en-US" altLang="zh-CN" dirty="0">
                <a:sym typeface="Symbol" panose="05050102010706020507" pitchFamily="18" charset="2"/>
              </a:rPr>
              <a:t>2</a:t>
            </a:r>
            <a:br>
              <a:rPr lang="en-US" altLang="zh-CN" dirty="0">
                <a:sym typeface="Symbol" panose="05050102010706020507" pitchFamily="18" charset="2"/>
              </a:rPr>
            </a:br>
            <a:r>
              <a:rPr lang="en-US" altLang="zh-CN" dirty="0">
                <a:sym typeface="Symbol" panose="05050102010706020507" pitchFamily="18" charset="2"/>
              </a:rPr>
              <a:t>	cost = </a:t>
            </a:r>
            <a:r>
              <a:rPr lang="en-US" altLang="zh-CN" i="1" dirty="0">
                <a:sym typeface="Symbol" panose="05050102010706020507" pitchFamily="18" charset="2"/>
              </a:rPr>
              <a:t>P</a:t>
            </a:r>
            <a:r>
              <a:rPr lang="en-US" altLang="zh-CN" dirty="0">
                <a:sym typeface="Symbol" panose="05050102010706020507" pitchFamily="18" charset="2"/>
              </a:rPr>
              <a:t>1.</a:t>
            </a:r>
            <a:r>
              <a:rPr lang="en-US" altLang="zh-CN" i="1" dirty="0">
                <a:sym typeface="Symbol" panose="05050102010706020507" pitchFamily="18" charset="2"/>
              </a:rPr>
              <a:t>cost</a:t>
            </a:r>
            <a:r>
              <a:rPr lang="en-US" altLang="zh-CN" dirty="0">
                <a:sym typeface="Symbol" panose="05050102010706020507" pitchFamily="18" charset="2"/>
              </a:rPr>
              <a:t> + </a:t>
            </a:r>
            <a:r>
              <a:rPr lang="en-US" altLang="zh-CN" i="1" dirty="0">
                <a:sym typeface="Symbol" panose="05050102010706020507" pitchFamily="18" charset="2"/>
              </a:rPr>
              <a:t>P</a:t>
            </a:r>
            <a:r>
              <a:rPr lang="en-US" altLang="zh-CN" dirty="0">
                <a:sym typeface="Symbol" panose="05050102010706020507" pitchFamily="18" charset="2"/>
              </a:rPr>
              <a:t>2.</a:t>
            </a:r>
            <a:r>
              <a:rPr lang="en-US" altLang="zh-CN" i="1" dirty="0">
                <a:sym typeface="Symbol" panose="05050102010706020507" pitchFamily="18" charset="2"/>
              </a:rPr>
              <a:t>cost </a:t>
            </a:r>
            <a:r>
              <a:rPr lang="en-US" altLang="zh-CN" dirty="0">
                <a:sym typeface="Symbol" panose="05050102010706020507" pitchFamily="18" charset="2"/>
              </a:rPr>
              <a:t>+ cost of </a:t>
            </a:r>
            <a:r>
              <a:rPr lang="en-US" altLang="zh-CN" i="1" dirty="0">
                <a:sym typeface="Symbol" panose="05050102010706020507" pitchFamily="18" charset="2"/>
              </a:rPr>
              <a:t>A</a:t>
            </a:r>
            <a:br>
              <a:rPr lang="en-US" altLang="zh-CN" dirty="0">
                <a:sym typeface="Symbol" panose="05050102010706020507" pitchFamily="18" charset="2"/>
              </a:rPr>
            </a:br>
            <a:r>
              <a:rPr lang="en-US" altLang="zh-CN" dirty="0">
                <a:sym typeface="Symbol" panose="05050102010706020507" pitchFamily="18" charset="2"/>
              </a:rPr>
              <a:t>	</a:t>
            </a:r>
            <a:r>
              <a:rPr lang="en-US" altLang="zh-CN" b="1" dirty="0">
                <a:sym typeface="Symbol" panose="05050102010706020507" pitchFamily="18" charset="2"/>
              </a:rPr>
              <a:t>if </a:t>
            </a:r>
            <a:r>
              <a:rPr lang="en-US" altLang="zh-CN" i="1" dirty="0">
                <a:sym typeface="Symbol" panose="05050102010706020507" pitchFamily="18" charset="2"/>
              </a:rPr>
              <a:t>cost </a:t>
            </a:r>
            <a:r>
              <a:rPr lang="en-US" altLang="zh-CN" dirty="0">
                <a:sym typeface="Symbol" panose="05050102010706020507" pitchFamily="18" charset="2"/>
              </a:rPr>
              <a:t>&lt; </a:t>
            </a:r>
            <a:r>
              <a:rPr lang="en-US" altLang="zh-CN" i="1" dirty="0" err="1">
                <a:sym typeface="Symbol" panose="05050102010706020507" pitchFamily="18" charset="2"/>
              </a:rPr>
              <a:t>bestplan</a:t>
            </a:r>
            <a:r>
              <a:rPr lang="en-US" altLang="zh-CN" dirty="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cost </a:t>
            </a:r>
            <a:br>
              <a:rPr lang="en-US" altLang="zh-CN" dirty="0">
                <a:sym typeface="Symbol" panose="05050102010706020507" pitchFamily="18" charset="2"/>
              </a:rPr>
            </a:br>
            <a:r>
              <a:rPr lang="en-US" altLang="zh-CN" dirty="0">
                <a:sym typeface="Symbol" panose="05050102010706020507" pitchFamily="18" charset="2"/>
              </a:rPr>
              <a:t> 		</a:t>
            </a:r>
            <a:r>
              <a:rPr lang="en-US" altLang="zh-CN" i="1" dirty="0" err="1">
                <a:sym typeface="Symbol" panose="05050102010706020507" pitchFamily="18" charset="2"/>
              </a:rPr>
              <a:t>bestplan</a:t>
            </a:r>
            <a:r>
              <a:rPr lang="en-US" altLang="zh-CN" dirty="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cost </a:t>
            </a:r>
            <a:r>
              <a:rPr lang="en-US" altLang="zh-CN" dirty="0">
                <a:sym typeface="Symbol" panose="05050102010706020507" pitchFamily="18" charset="2"/>
              </a:rPr>
              <a:t>= cost</a:t>
            </a:r>
            <a:br>
              <a:rPr lang="en-US" altLang="zh-CN" dirty="0">
                <a:sym typeface="Symbol" panose="05050102010706020507" pitchFamily="18" charset="2"/>
              </a:rPr>
            </a:br>
            <a:r>
              <a:rPr lang="en-US" altLang="zh-CN" dirty="0">
                <a:sym typeface="Symbol" panose="05050102010706020507" pitchFamily="18" charset="2"/>
              </a:rPr>
              <a:t>		</a:t>
            </a:r>
            <a:r>
              <a:rPr lang="en-US" altLang="zh-CN" i="1" dirty="0" err="1">
                <a:sym typeface="Symbol" panose="05050102010706020507" pitchFamily="18" charset="2"/>
              </a:rPr>
              <a:t>bestplan</a:t>
            </a:r>
            <a:r>
              <a:rPr lang="en-US" altLang="zh-CN" dirty="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plan </a:t>
            </a:r>
            <a:r>
              <a:rPr lang="en-US" altLang="zh-CN"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execute </a:t>
            </a:r>
            <a:r>
              <a:rPr lang="en-US" altLang="ja-JP" i="1" dirty="0">
                <a:sym typeface="Symbol" panose="05050102010706020507" pitchFamily="18" charset="2"/>
              </a:rPr>
              <a:t>P</a:t>
            </a:r>
            <a:r>
              <a:rPr lang="en-US" altLang="ja-JP" dirty="0">
                <a:sym typeface="Symbol" panose="05050102010706020507" pitchFamily="18" charset="2"/>
              </a:rPr>
              <a:t>1.</a:t>
            </a:r>
            <a:r>
              <a:rPr lang="en-US" altLang="ja-JP" i="1" dirty="0">
                <a:sym typeface="Symbol" panose="05050102010706020507" pitchFamily="18" charset="2"/>
              </a:rPr>
              <a:t>plan</a:t>
            </a:r>
            <a:r>
              <a:rPr lang="en-US" altLang="ja-JP" dirty="0">
                <a:sym typeface="Symbol" panose="05050102010706020507" pitchFamily="18" charset="2"/>
              </a:rPr>
              <a:t>; execute </a:t>
            </a:r>
            <a:r>
              <a:rPr lang="en-US" altLang="ja-JP" i="1" dirty="0">
                <a:sym typeface="Symbol" panose="05050102010706020507" pitchFamily="18" charset="2"/>
              </a:rPr>
              <a:t>P</a:t>
            </a:r>
            <a:r>
              <a:rPr lang="en-US" altLang="ja-JP" dirty="0">
                <a:sym typeface="Symbol" panose="05050102010706020507" pitchFamily="18" charset="2"/>
              </a:rPr>
              <a:t>2.</a:t>
            </a:r>
            <a:r>
              <a:rPr lang="en-US" altLang="ja-JP" i="1" dirty="0">
                <a:sym typeface="Symbol" panose="05050102010706020507" pitchFamily="18" charset="2"/>
              </a:rPr>
              <a:t>plan</a:t>
            </a:r>
            <a:r>
              <a:rPr lang="en-US" altLang="ja-JP" dirty="0">
                <a:sym typeface="Symbol" panose="05050102010706020507" pitchFamily="18" charset="2"/>
              </a:rPr>
              <a:t>;</a:t>
            </a:r>
            <a:br>
              <a:rPr lang="en-US" altLang="ja-JP" dirty="0">
                <a:sym typeface="Symbol" panose="05050102010706020507" pitchFamily="18" charset="2"/>
              </a:rPr>
            </a:br>
            <a:r>
              <a:rPr lang="en-US" altLang="ja-JP" dirty="0">
                <a:sym typeface="Symbol" panose="05050102010706020507" pitchFamily="18" charset="2"/>
              </a:rPr>
              <a:t>				     join results of </a:t>
            </a:r>
            <a:r>
              <a:rPr lang="en-US" altLang="ja-JP" i="1" dirty="0">
                <a:sym typeface="Symbol" panose="05050102010706020507" pitchFamily="18" charset="2"/>
              </a:rPr>
              <a:t>P</a:t>
            </a:r>
            <a:r>
              <a:rPr lang="en-US" altLang="ja-JP" dirty="0">
                <a:sym typeface="Symbol" panose="05050102010706020507" pitchFamily="18" charset="2"/>
              </a:rPr>
              <a:t>1 and </a:t>
            </a:r>
            <a:r>
              <a:rPr lang="en-US" altLang="ja-JP" i="1" dirty="0">
                <a:sym typeface="Symbol" panose="05050102010706020507" pitchFamily="18" charset="2"/>
              </a:rPr>
              <a:t>P</a:t>
            </a:r>
            <a:r>
              <a:rPr lang="en-US" altLang="ja-JP" dirty="0">
                <a:sym typeface="Symbol" panose="05050102010706020507" pitchFamily="18" charset="2"/>
              </a:rPr>
              <a:t>2 using </a:t>
            </a:r>
            <a:r>
              <a:rPr lang="en-US" altLang="ja-JP" i="1" dirty="0">
                <a:sym typeface="Symbol" panose="05050102010706020507" pitchFamily="18" charset="2"/>
              </a:rPr>
              <a:t>A</a:t>
            </a:r>
            <a:r>
              <a:rPr lang="ja-JP" altLang="en-US" dirty="0">
                <a:sym typeface="Symbol" panose="05050102010706020507" pitchFamily="18" charset="2"/>
              </a:rPr>
              <a:t>”</a:t>
            </a:r>
            <a:br>
              <a:rPr lang="en-US" altLang="ja-JP" dirty="0">
                <a:sym typeface="Symbol" panose="05050102010706020507" pitchFamily="18" charset="2"/>
              </a:rPr>
            </a:br>
            <a:r>
              <a:rPr lang="en-US" altLang="ja-JP" b="1" dirty="0">
                <a:sym typeface="Symbol" panose="05050102010706020507" pitchFamily="18" charset="2"/>
              </a:rPr>
              <a:t>return</a:t>
            </a:r>
            <a:r>
              <a:rPr lang="en-US" altLang="ja-JP" dirty="0">
                <a:sym typeface="Symbol" panose="05050102010706020507" pitchFamily="18" charset="2"/>
              </a:rPr>
              <a:t> </a:t>
            </a:r>
            <a:r>
              <a:rPr lang="en-US" altLang="ja-JP" i="1" dirty="0" err="1">
                <a:sym typeface="Symbol" panose="05050102010706020507" pitchFamily="18" charset="2"/>
              </a:rPr>
              <a:t>bestplan</a:t>
            </a:r>
            <a:r>
              <a:rPr lang="en-US" altLang="ja-JP" dirty="0">
                <a:sym typeface="Symbol" panose="05050102010706020507" pitchFamily="18" charset="2"/>
              </a:rPr>
              <a:t>[</a:t>
            </a:r>
            <a:r>
              <a:rPr lang="en-US" altLang="ja-JP" i="1" dirty="0">
                <a:sym typeface="Symbol" panose="05050102010706020507" pitchFamily="18" charset="2"/>
              </a:rPr>
              <a:t>S</a:t>
            </a:r>
            <a:r>
              <a:rPr lang="en-US" altLang="ja-JP" dirty="0">
                <a:sym typeface="Symbol" panose="05050102010706020507" pitchFamily="18" charset="2"/>
              </a:rPr>
              <a:t>]</a:t>
            </a:r>
            <a:endParaRPr lang="en-US" altLang="zh-CN" dirty="0">
              <a:sym typeface="Symbol" panose="05050102010706020507" pitchFamily="18" charset="2"/>
            </a:endParaRPr>
          </a:p>
        </p:txBody>
      </p:sp>
      <p:sp>
        <p:nvSpPr>
          <p:cNvPr id="153604" name="Text Box 4">
            <a:extLst>
              <a:ext uri="{FF2B5EF4-FFF2-40B4-BE49-F238E27FC236}">
                <a16:creationId xmlns:a16="http://schemas.microsoft.com/office/drawing/2014/main" id="{37DDE967-BF39-401F-A74E-A3CECF0A06DE}"/>
              </a:ext>
            </a:extLst>
          </p:cNvPr>
          <p:cNvSpPr txBox="1">
            <a:spLocks noChangeArrowheads="1"/>
          </p:cNvSpPr>
          <p:nvPr/>
        </p:nvSpPr>
        <p:spPr bwMode="auto">
          <a:xfrm>
            <a:off x="606425" y="6034088"/>
            <a:ext cx="8169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宋体" panose="02010600030101010101" pitchFamily="2" charset="-122"/>
              </a:defRPr>
            </a:lvl1pPr>
            <a:lvl2pPr marL="742950" indent="-285750">
              <a:defRPr sz="1600">
                <a:solidFill>
                  <a:schemeClr val="tx1"/>
                </a:solidFill>
                <a:latin typeface="Helvetica" panose="020B0604020202020204" pitchFamily="34" charset="0"/>
                <a:ea typeface="宋体" panose="02010600030101010101" pitchFamily="2" charset="-122"/>
              </a:defRPr>
            </a:lvl2pPr>
            <a:lvl3pPr marL="1143000" indent="-228600">
              <a:defRPr sz="1600">
                <a:solidFill>
                  <a:schemeClr val="tx1"/>
                </a:solidFill>
                <a:latin typeface="Helvetica" panose="020B0604020202020204" pitchFamily="34" charset="0"/>
                <a:ea typeface="宋体" panose="02010600030101010101" pitchFamily="2" charset="-122"/>
              </a:defRPr>
            </a:lvl3pPr>
            <a:lvl4pPr marL="1600200" indent="-228600">
              <a:defRPr sz="1600">
                <a:solidFill>
                  <a:schemeClr val="tx1"/>
                </a:solidFill>
                <a:latin typeface="Helvetica" panose="020B0604020202020204" pitchFamily="34" charset="0"/>
                <a:ea typeface="宋体" panose="02010600030101010101" pitchFamily="2" charset="-122"/>
              </a:defRPr>
            </a:lvl4pPr>
            <a:lvl5pPr marL="2057400" indent="-228600">
              <a:defRPr sz="1600">
                <a:solidFill>
                  <a:schemeClr val="tx1"/>
                </a:solidFill>
                <a:latin typeface="Helvetica"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宋体" panose="02010600030101010101" pitchFamily="2" charset="-122"/>
              </a:defRPr>
            </a:lvl9pPr>
          </a:lstStyle>
          <a:p>
            <a:r>
              <a:rPr lang="en-US" altLang="zh-CN">
                <a:ea typeface="MS PGothic" panose="020B0600070205080204" pitchFamily="34" charset="-128"/>
              </a:rPr>
              <a:t>* </a:t>
            </a:r>
            <a:r>
              <a:rPr lang="en-US" altLang="zh-CN">
                <a:solidFill>
                  <a:srgbClr val="003399"/>
                </a:solidFill>
                <a:ea typeface="MS PGothic" panose="020B0600070205080204" pitchFamily="34" charset="-128"/>
              </a:rPr>
              <a:t>Some modifications to allow indexed nested loops joins on relations that have  </a:t>
            </a:r>
            <a:br>
              <a:rPr lang="en-US" altLang="zh-CN">
                <a:solidFill>
                  <a:srgbClr val="003399"/>
                </a:solidFill>
                <a:ea typeface="MS PGothic" panose="020B0600070205080204" pitchFamily="34" charset="-128"/>
              </a:rPr>
            </a:br>
            <a:r>
              <a:rPr lang="en-US" altLang="zh-CN">
                <a:solidFill>
                  <a:srgbClr val="003399"/>
                </a:solidFill>
                <a:ea typeface="MS PGothic" panose="020B0600070205080204" pitchFamily="34" charset="-128"/>
              </a:rPr>
              <a:t>   selections (see book)</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88A59236-2FEE-4A18-BE9A-11831375EA6D}"/>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Left Deep Join Trees</a:t>
            </a:r>
          </a:p>
        </p:txBody>
      </p:sp>
      <p:sp>
        <p:nvSpPr>
          <p:cNvPr id="155651" name="Rectangle 3">
            <a:extLst>
              <a:ext uri="{FF2B5EF4-FFF2-40B4-BE49-F238E27FC236}">
                <a16:creationId xmlns:a16="http://schemas.microsoft.com/office/drawing/2014/main" id="{D044AA09-736E-4914-81ED-EEAD0BCEACEF}"/>
              </a:ext>
            </a:extLst>
          </p:cNvPr>
          <p:cNvSpPr>
            <a:spLocks noGrp="1" noChangeArrowheads="1"/>
          </p:cNvSpPr>
          <p:nvPr>
            <p:ph type="body" idx="1"/>
          </p:nvPr>
        </p:nvSpPr>
        <p:spPr>
          <a:xfrm>
            <a:off x="814388" y="1093788"/>
            <a:ext cx="6953250" cy="1662112"/>
          </a:xfrm>
        </p:spPr>
        <p:txBody>
          <a:bodyPr/>
          <a:lstStyle/>
          <a:p>
            <a:pPr>
              <a:buFont typeface="Wingdings" panose="05000000000000000000" pitchFamily="2" charset="2"/>
              <a:buChar char="l"/>
            </a:pPr>
            <a:r>
              <a:rPr lang="en-US" altLang="zh-CN" dirty="0"/>
              <a:t>In </a:t>
            </a:r>
            <a:r>
              <a:rPr lang="en-US" altLang="zh-CN" b="1" dirty="0"/>
              <a:t>left-deep join trees,</a:t>
            </a:r>
            <a:r>
              <a:rPr lang="en-US" altLang="zh-CN" dirty="0"/>
              <a:t> the right-hand-side input for each join is a relation, not the result of an intermediate join.</a:t>
            </a:r>
          </a:p>
        </p:txBody>
      </p:sp>
      <p:pic>
        <p:nvPicPr>
          <p:cNvPr id="155652" name="Picture 6">
            <a:extLst>
              <a:ext uri="{FF2B5EF4-FFF2-40B4-BE49-F238E27FC236}">
                <a16:creationId xmlns:a16="http://schemas.microsoft.com/office/drawing/2014/main" id="{D2601AFE-C666-45A1-BAB6-321FCBD37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2160588"/>
            <a:ext cx="6805613"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6672A5FD-C73A-404A-B7E3-96FBC1FFBB09}"/>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Cost of Optimization</a:t>
            </a:r>
          </a:p>
        </p:txBody>
      </p:sp>
      <p:sp>
        <p:nvSpPr>
          <p:cNvPr id="157699" name="Rectangle 3">
            <a:extLst>
              <a:ext uri="{FF2B5EF4-FFF2-40B4-BE49-F238E27FC236}">
                <a16:creationId xmlns:a16="http://schemas.microsoft.com/office/drawing/2014/main" id="{1A8DEBA6-7B13-48E1-A81E-DC6114F4B2F3}"/>
              </a:ext>
            </a:extLst>
          </p:cNvPr>
          <p:cNvSpPr>
            <a:spLocks noGrp="1" noChangeArrowheads="1"/>
          </p:cNvSpPr>
          <p:nvPr>
            <p:ph type="body" idx="1"/>
          </p:nvPr>
        </p:nvSpPr>
        <p:spPr>
          <a:xfrm>
            <a:off x="714375" y="1120775"/>
            <a:ext cx="7861300" cy="5086350"/>
          </a:xfrm>
        </p:spPr>
        <p:txBody>
          <a:bodyPr/>
          <a:lstStyle/>
          <a:p>
            <a:pPr>
              <a:lnSpc>
                <a:spcPct val="90000"/>
              </a:lnSpc>
              <a:buFont typeface="Wingdings" panose="05000000000000000000" pitchFamily="2" charset="2"/>
              <a:buChar char="l"/>
            </a:pPr>
            <a:r>
              <a:rPr lang="en-US" altLang="zh-CN" dirty="0"/>
              <a:t>With dynamic programming time complexity of optimization with bushy trees is </a:t>
            </a:r>
            <a:r>
              <a:rPr lang="en-US" altLang="zh-CN" i="1" dirty="0"/>
              <a:t>O</a:t>
            </a:r>
            <a:r>
              <a:rPr lang="en-US" altLang="zh-CN" dirty="0"/>
              <a:t>(3</a:t>
            </a:r>
            <a:r>
              <a:rPr lang="en-US" altLang="zh-CN" i="1" baseline="30000" dirty="0"/>
              <a:t>n</a:t>
            </a:r>
            <a:r>
              <a:rPr lang="en-US" altLang="zh-CN" dirty="0"/>
              <a:t>).  </a:t>
            </a:r>
          </a:p>
          <a:p>
            <a:pPr lvl="1">
              <a:lnSpc>
                <a:spcPct val="90000"/>
              </a:lnSpc>
              <a:buFont typeface="Wingdings" panose="05000000000000000000" pitchFamily="2" charset="2"/>
              <a:buChar char="l"/>
            </a:pPr>
            <a:r>
              <a:rPr lang="en-US" altLang="zh-CN" dirty="0"/>
              <a:t>With </a:t>
            </a:r>
            <a:r>
              <a:rPr lang="en-US" altLang="zh-CN" i="1" dirty="0"/>
              <a:t>n </a:t>
            </a:r>
            <a:r>
              <a:rPr lang="en-US" altLang="zh-CN" dirty="0"/>
              <a:t>= 10, this number is 59000 instead of 176 billion!</a:t>
            </a:r>
          </a:p>
          <a:p>
            <a:pPr>
              <a:lnSpc>
                <a:spcPct val="90000"/>
              </a:lnSpc>
              <a:buFont typeface="Wingdings" panose="05000000000000000000" pitchFamily="2" charset="2"/>
              <a:buChar char="l"/>
            </a:pPr>
            <a:r>
              <a:rPr lang="en-US" altLang="zh-CN" dirty="0"/>
              <a:t>Space complexity is </a:t>
            </a:r>
            <a:r>
              <a:rPr lang="en-US" altLang="zh-CN" i="1" dirty="0"/>
              <a:t>O</a:t>
            </a:r>
            <a:r>
              <a:rPr lang="en-US" altLang="zh-CN" dirty="0"/>
              <a:t>(2</a:t>
            </a:r>
            <a:r>
              <a:rPr lang="en-US" altLang="zh-CN" i="1" baseline="30000" dirty="0"/>
              <a:t>n</a:t>
            </a:r>
            <a:r>
              <a:rPr lang="en-US" altLang="zh-CN" dirty="0"/>
              <a:t>) </a:t>
            </a:r>
          </a:p>
          <a:p>
            <a:pPr>
              <a:lnSpc>
                <a:spcPct val="90000"/>
              </a:lnSpc>
              <a:buFont typeface="Wingdings" panose="05000000000000000000" pitchFamily="2" charset="2"/>
              <a:buChar char="l"/>
            </a:pPr>
            <a:r>
              <a:rPr lang="en-US" altLang="zh-CN" dirty="0"/>
              <a:t>To find best left-deep join tree for a set of </a:t>
            </a:r>
            <a:r>
              <a:rPr lang="en-US" altLang="zh-CN" i="1" dirty="0"/>
              <a:t>n</a:t>
            </a:r>
            <a:r>
              <a:rPr lang="en-US" altLang="zh-CN" dirty="0"/>
              <a:t> relations:</a:t>
            </a:r>
          </a:p>
          <a:p>
            <a:pPr lvl="1">
              <a:lnSpc>
                <a:spcPct val="90000"/>
              </a:lnSpc>
              <a:buFont typeface="Wingdings" panose="05000000000000000000" pitchFamily="2" charset="2"/>
              <a:buChar char="l"/>
            </a:pPr>
            <a:r>
              <a:rPr lang="en-US" altLang="zh-CN" dirty="0"/>
              <a:t>Consider </a:t>
            </a:r>
            <a:r>
              <a:rPr lang="en-US" altLang="zh-CN" i="1" dirty="0"/>
              <a:t>n </a:t>
            </a:r>
            <a:r>
              <a:rPr lang="en-US" altLang="zh-CN" dirty="0"/>
              <a:t>alternatives with one relation as right-hand side input and the other relations as left-hand side input.</a:t>
            </a:r>
          </a:p>
          <a:p>
            <a:pPr lvl="1">
              <a:lnSpc>
                <a:spcPct val="90000"/>
              </a:lnSpc>
              <a:buFont typeface="Wingdings" panose="05000000000000000000" pitchFamily="2" charset="2"/>
              <a:buChar char="l"/>
            </a:pPr>
            <a:r>
              <a:rPr lang="en-US" altLang="zh-CN" dirty="0">
                <a:sym typeface="Symbol" panose="05050102010706020507" pitchFamily="18" charset="2"/>
              </a:rPr>
              <a:t>Modify optimization algorithm:</a:t>
            </a:r>
          </a:p>
          <a:p>
            <a:pPr lvl="2">
              <a:lnSpc>
                <a:spcPct val="90000"/>
              </a:lnSpc>
            </a:pPr>
            <a:r>
              <a:rPr lang="en-US" altLang="zh-CN" dirty="0">
                <a:sym typeface="Symbol" panose="05050102010706020507" pitchFamily="18" charset="2"/>
              </a:rPr>
              <a:t>Replace </a:t>
            </a:r>
            <a:r>
              <a:rPr lang="ja-JP" altLang="en-US" dirty="0">
                <a:sym typeface="Symbol" panose="05050102010706020507" pitchFamily="18" charset="2"/>
              </a:rPr>
              <a:t>“</a:t>
            </a:r>
            <a:r>
              <a:rPr lang="en-US" altLang="ja-JP" b="1" dirty="0">
                <a:sym typeface="Symbol" panose="05050102010706020507" pitchFamily="18" charset="2"/>
              </a:rPr>
              <a:t>for each </a:t>
            </a:r>
            <a:r>
              <a:rPr lang="en-US" altLang="ja-JP" dirty="0">
                <a:sym typeface="Symbol" panose="05050102010706020507" pitchFamily="18" charset="2"/>
              </a:rPr>
              <a:t>non-empty subset </a:t>
            </a:r>
            <a:r>
              <a:rPr lang="en-US" altLang="ja-JP" i="1" dirty="0">
                <a:sym typeface="Symbol" panose="05050102010706020507" pitchFamily="18" charset="2"/>
              </a:rPr>
              <a:t>S</a:t>
            </a:r>
            <a:r>
              <a:rPr lang="en-US" altLang="ja-JP" dirty="0">
                <a:sym typeface="Symbol" panose="05050102010706020507" pitchFamily="18" charset="2"/>
              </a:rPr>
              <a:t>1 of </a:t>
            </a:r>
            <a:r>
              <a:rPr lang="en-US" altLang="ja-JP" i="1" dirty="0">
                <a:sym typeface="Symbol" panose="05050102010706020507" pitchFamily="18" charset="2"/>
              </a:rPr>
              <a:t>S </a:t>
            </a:r>
            <a:r>
              <a:rPr lang="en-US" altLang="ja-JP" dirty="0">
                <a:sym typeface="Symbol" panose="05050102010706020507" pitchFamily="18" charset="2"/>
              </a:rPr>
              <a:t>such that </a:t>
            </a:r>
            <a:r>
              <a:rPr lang="en-US" altLang="ja-JP" i="1" dirty="0">
                <a:sym typeface="Symbol" panose="05050102010706020507" pitchFamily="18" charset="2"/>
              </a:rPr>
              <a:t>S</a:t>
            </a:r>
            <a:r>
              <a:rPr lang="en-US" altLang="ja-JP" dirty="0">
                <a:sym typeface="Symbol" panose="05050102010706020507" pitchFamily="18" charset="2"/>
              </a:rPr>
              <a:t>1  </a:t>
            </a:r>
            <a:r>
              <a:rPr lang="en-US" altLang="ja-JP" i="1" dirty="0">
                <a:sym typeface="Symbol" panose="05050102010706020507" pitchFamily="18" charset="2"/>
              </a:rPr>
              <a:t>S</a:t>
            </a:r>
            <a:r>
              <a:rPr lang="ja-JP" altLang="en-US" i="1" dirty="0">
                <a:sym typeface="Symbol" panose="05050102010706020507" pitchFamily="18" charset="2"/>
              </a:rPr>
              <a:t>”</a:t>
            </a:r>
            <a:endParaRPr lang="en-US" altLang="ja-JP" i="1" dirty="0">
              <a:sym typeface="Symbol" panose="05050102010706020507" pitchFamily="18" charset="2"/>
            </a:endParaRPr>
          </a:p>
          <a:p>
            <a:pPr lvl="2">
              <a:lnSpc>
                <a:spcPct val="90000"/>
              </a:lnSpc>
            </a:pPr>
            <a:r>
              <a:rPr lang="en-US" altLang="zh-CN" dirty="0">
                <a:sym typeface="Symbol" panose="05050102010706020507" pitchFamily="18" charset="2"/>
              </a:rPr>
              <a:t>By:   </a:t>
            </a:r>
            <a:r>
              <a:rPr lang="en-US" altLang="zh-CN" b="1" dirty="0">
                <a:sym typeface="Symbol" panose="05050102010706020507" pitchFamily="18" charset="2"/>
              </a:rPr>
              <a:t>for each </a:t>
            </a:r>
            <a:r>
              <a:rPr lang="en-US" altLang="zh-CN" dirty="0">
                <a:sym typeface="Symbol" panose="05050102010706020507" pitchFamily="18" charset="2"/>
              </a:rPr>
              <a:t>relation r in S</a:t>
            </a:r>
            <a:br>
              <a:rPr lang="en-US" altLang="zh-CN" dirty="0">
                <a:sym typeface="Symbol" panose="05050102010706020507" pitchFamily="18" charset="2"/>
              </a:rPr>
            </a:br>
            <a:r>
              <a:rPr lang="en-US" altLang="zh-CN" dirty="0">
                <a:sym typeface="Symbol" panose="05050102010706020507" pitchFamily="18" charset="2"/>
              </a:rPr>
              <a:t>               let S1 = S – r </a:t>
            </a:r>
            <a:r>
              <a:rPr lang="en-US" altLang="zh-CN" dirty="0"/>
              <a:t>.</a:t>
            </a:r>
          </a:p>
          <a:p>
            <a:pPr>
              <a:lnSpc>
                <a:spcPct val="90000"/>
              </a:lnSpc>
              <a:buFont typeface="Wingdings" panose="05000000000000000000" pitchFamily="2" charset="2"/>
              <a:buChar char="l"/>
            </a:pPr>
            <a:r>
              <a:rPr lang="en-US" altLang="zh-CN" dirty="0"/>
              <a:t>If only left-deep trees are considered, time complexity of finding best join order is </a:t>
            </a:r>
            <a:r>
              <a:rPr lang="en-US" altLang="zh-CN" i="1" dirty="0"/>
              <a:t>O</a:t>
            </a:r>
            <a:r>
              <a:rPr lang="en-US" altLang="zh-CN" dirty="0"/>
              <a:t>(</a:t>
            </a:r>
            <a:r>
              <a:rPr lang="en-US" altLang="zh-CN" i="1" dirty="0"/>
              <a:t>n </a:t>
            </a:r>
            <a:r>
              <a:rPr lang="en-US" altLang="zh-CN" dirty="0"/>
              <a:t>2</a:t>
            </a:r>
            <a:r>
              <a:rPr lang="en-US" altLang="zh-CN" i="1" baseline="30000" dirty="0"/>
              <a:t>n</a:t>
            </a:r>
            <a:r>
              <a:rPr lang="en-US" altLang="zh-CN" dirty="0"/>
              <a:t>)</a:t>
            </a:r>
          </a:p>
          <a:p>
            <a:pPr lvl="1">
              <a:lnSpc>
                <a:spcPct val="90000"/>
              </a:lnSpc>
              <a:buFont typeface="Wingdings" panose="05000000000000000000" pitchFamily="2" charset="2"/>
              <a:buChar char="l"/>
            </a:pPr>
            <a:r>
              <a:rPr lang="en-US" altLang="zh-CN" dirty="0"/>
              <a:t>Space complexity remains at </a:t>
            </a:r>
            <a:r>
              <a:rPr lang="en-US" altLang="zh-CN" i="1" dirty="0"/>
              <a:t>O</a:t>
            </a:r>
            <a:r>
              <a:rPr lang="en-US" altLang="zh-CN" dirty="0"/>
              <a:t>(2</a:t>
            </a:r>
            <a:r>
              <a:rPr lang="en-US" altLang="zh-CN" i="1" baseline="30000" dirty="0"/>
              <a:t>n</a:t>
            </a:r>
            <a:r>
              <a:rPr lang="en-US" altLang="zh-CN" dirty="0"/>
              <a:t>) </a:t>
            </a:r>
          </a:p>
          <a:p>
            <a:pPr>
              <a:lnSpc>
                <a:spcPct val="90000"/>
              </a:lnSpc>
              <a:buFont typeface="Wingdings" panose="05000000000000000000" pitchFamily="2" charset="2"/>
              <a:buChar char="l"/>
            </a:pPr>
            <a:r>
              <a:rPr lang="en-US" altLang="zh-CN" dirty="0"/>
              <a:t>Cost-based optimization is expensive, but worthwhile for queries on large datasets (typical queries have small n, generally &lt; 10)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BE9CF5FD-7178-4AC9-BF11-16BAC5676D90}"/>
              </a:ext>
            </a:extLst>
          </p:cNvPr>
          <p:cNvSpPr>
            <a:spLocks noGrp="1" noChangeArrowheads="1"/>
          </p:cNvSpPr>
          <p:nvPr>
            <p:ph type="title"/>
          </p:nvPr>
        </p:nvSpPr>
        <p:spPr>
          <a:xfrm>
            <a:off x="190500" y="174625"/>
            <a:ext cx="9144000" cy="457200"/>
          </a:xfrm>
        </p:spPr>
        <p:txBody>
          <a:bodyPr/>
          <a:lstStyle/>
          <a:p>
            <a:pPr>
              <a:defRPr/>
            </a:pPr>
            <a:r>
              <a:rPr lang="en-US" altLang="zh-CN" sz="3000">
                <a:effectLst>
                  <a:outerShdw blurRad="38100" dist="38100" dir="2700000" algn="tl">
                    <a:srgbClr val="C0C0C0"/>
                  </a:outerShdw>
                </a:effectLst>
                <a:ea typeface="ＭＳ Ｐゴシック" pitchFamily="34" charset="-128"/>
              </a:rPr>
              <a:t>Interesting Sort Orders</a:t>
            </a:r>
          </a:p>
        </p:txBody>
      </p:sp>
      <p:sp>
        <p:nvSpPr>
          <p:cNvPr id="159747" name="Rectangle 3">
            <a:extLst>
              <a:ext uri="{FF2B5EF4-FFF2-40B4-BE49-F238E27FC236}">
                <a16:creationId xmlns:a16="http://schemas.microsoft.com/office/drawing/2014/main" id="{DE914FA1-A953-44D6-A005-2FD7480787A1}"/>
              </a:ext>
            </a:extLst>
          </p:cNvPr>
          <p:cNvSpPr>
            <a:spLocks noGrp="1" noChangeArrowheads="1"/>
          </p:cNvSpPr>
          <p:nvPr>
            <p:ph type="body" idx="1"/>
          </p:nvPr>
        </p:nvSpPr>
        <p:spPr>
          <a:xfrm>
            <a:off x="911225" y="1120775"/>
            <a:ext cx="7908925" cy="5230813"/>
          </a:xfrm>
        </p:spPr>
        <p:txBody>
          <a:bodyPr/>
          <a:lstStyle/>
          <a:p>
            <a:pPr>
              <a:buFont typeface="Wingdings" panose="05000000000000000000" pitchFamily="2" charset="2"/>
              <a:buChar char="l"/>
            </a:pPr>
            <a:r>
              <a:rPr lang="en-US" altLang="zh-CN" dirty="0"/>
              <a:t>Consider the expression (</a:t>
            </a:r>
            <a:r>
              <a:rPr lang="en-US" altLang="zh-CN" i="1" dirty="0"/>
              <a:t>r</a:t>
            </a:r>
            <a:r>
              <a:rPr lang="en-US" altLang="zh-CN" baseline="-25000" dirty="0"/>
              <a:t>1</a:t>
            </a:r>
            <a:r>
              <a:rPr lang="en-US" altLang="zh-CN" dirty="0"/>
              <a:t>     </a:t>
            </a:r>
            <a:r>
              <a:rPr lang="en-US" altLang="zh-CN" i="1" dirty="0"/>
              <a:t>r</a:t>
            </a:r>
            <a:r>
              <a:rPr lang="en-US" altLang="zh-CN" baseline="-25000" dirty="0"/>
              <a:t>2</a:t>
            </a:r>
            <a:r>
              <a:rPr lang="en-US" altLang="zh-CN" dirty="0"/>
              <a:t>)     </a:t>
            </a:r>
            <a:r>
              <a:rPr lang="en-US" altLang="zh-CN" i="1" dirty="0"/>
              <a:t>r</a:t>
            </a:r>
            <a:r>
              <a:rPr lang="en-US" altLang="zh-CN" baseline="-25000" dirty="0"/>
              <a:t>3</a:t>
            </a:r>
            <a:r>
              <a:rPr lang="en-US" altLang="zh-CN" dirty="0"/>
              <a:t>     (with A as common attribute)</a:t>
            </a:r>
          </a:p>
          <a:p>
            <a:pPr>
              <a:buFont typeface="Wingdings" panose="05000000000000000000" pitchFamily="2" charset="2"/>
              <a:buChar char="l"/>
            </a:pPr>
            <a:r>
              <a:rPr lang="en-US" altLang="zh-CN" dirty="0"/>
              <a:t>An </a:t>
            </a:r>
            <a:r>
              <a:rPr lang="en-US" altLang="zh-CN" b="1" dirty="0">
                <a:solidFill>
                  <a:srgbClr val="0000FF"/>
                </a:solidFill>
              </a:rPr>
              <a:t>interesting sort order</a:t>
            </a:r>
            <a:r>
              <a:rPr lang="en-US" altLang="zh-CN" b="1" dirty="0"/>
              <a:t> </a:t>
            </a:r>
            <a:r>
              <a:rPr lang="en-US" altLang="zh-CN" dirty="0"/>
              <a:t> is a particular sort order of tuples that could be useful for a later operation</a:t>
            </a:r>
          </a:p>
          <a:p>
            <a:pPr lvl="1">
              <a:buFont typeface="Wingdings" panose="05000000000000000000" pitchFamily="2" charset="2"/>
              <a:buChar char="l"/>
            </a:pPr>
            <a:r>
              <a:rPr lang="en-US" altLang="zh-CN" dirty="0"/>
              <a:t>Using merge-join to compute </a:t>
            </a:r>
            <a:r>
              <a:rPr lang="en-US" altLang="zh-CN" i="1" dirty="0"/>
              <a:t>r</a:t>
            </a:r>
            <a:r>
              <a:rPr lang="en-US" altLang="zh-CN" baseline="-25000" dirty="0"/>
              <a:t>1</a:t>
            </a:r>
            <a:r>
              <a:rPr lang="en-US" altLang="zh-CN" dirty="0"/>
              <a:t>     </a:t>
            </a:r>
            <a:r>
              <a:rPr lang="en-US" altLang="zh-CN" i="1" dirty="0"/>
              <a:t>r</a:t>
            </a:r>
            <a:r>
              <a:rPr lang="en-US" altLang="zh-CN" baseline="-25000" dirty="0"/>
              <a:t>2</a:t>
            </a:r>
            <a:r>
              <a:rPr lang="en-US" altLang="zh-CN" dirty="0"/>
              <a:t>  </a:t>
            </a:r>
            <a:r>
              <a:rPr lang="en-US" altLang="zh-CN" baseline="-25000" dirty="0"/>
              <a:t> </a:t>
            </a:r>
            <a:r>
              <a:rPr lang="en-US" altLang="zh-CN" dirty="0"/>
              <a:t>may be costlier than hash join but generates result sorted on A</a:t>
            </a:r>
          </a:p>
          <a:p>
            <a:pPr lvl="1">
              <a:buFont typeface="Wingdings" panose="05000000000000000000" pitchFamily="2" charset="2"/>
              <a:buChar char="l"/>
            </a:pPr>
            <a:r>
              <a:rPr lang="en-US" altLang="zh-CN" dirty="0"/>
              <a:t>Which in turn may make merge-join with </a:t>
            </a:r>
            <a:r>
              <a:rPr lang="en-US" altLang="zh-CN" i="1" dirty="0"/>
              <a:t>r</a:t>
            </a:r>
            <a:r>
              <a:rPr lang="en-US" altLang="zh-CN" baseline="-25000" dirty="0"/>
              <a:t>3</a:t>
            </a:r>
            <a:r>
              <a:rPr lang="en-US" altLang="zh-CN" dirty="0"/>
              <a:t> cheaper, which may reduce cost of join with </a:t>
            </a:r>
            <a:r>
              <a:rPr lang="en-US" altLang="zh-CN" i="1" dirty="0"/>
              <a:t>r</a:t>
            </a:r>
            <a:r>
              <a:rPr lang="en-US" altLang="zh-CN" baseline="-25000" dirty="0"/>
              <a:t>3</a:t>
            </a:r>
            <a:r>
              <a:rPr lang="en-US" altLang="zh-CN" dirty="0"/>
              <a:t> and minimizing overall cost </a:t>
            </a:r>
          </a:p>
          <a:p>
            <a:pPr lvl="1">
              <a:buFont typeface="Wingdings" panose="05000000000000000000" pitchFamily="2" charset="2"/>
              <a:buChar char="l"/>
            </a:pPr>
            <a:r>
              <a:rPr lang="en-US" altLang="zh-CN" dirty="0"/>
              <a:t>Sort order may also be useful for order by and for grouping</a:t>
            </a:r>
          </a:p>
          <a:p>
            <a:pPr>
              <a:buFont typeface="Wingdings" panose="05000000000000000000" pitchFamily="2" charset="2"/>
              <a:buChar char="l"/>
            </a:pPr>
            <a:r>
              <a:rPr lang="en-US" altLang="zh-CN" dirty="0"/>
              <a:t>Not sufficient to find the best join order for each subset of the set of </a:t>
            </a:r>
            <a:r>
              <a:rPr lang="en-US" altLang="zh-CN" i="1" dirty="0"/>
              <a:t>n</a:t>
            </a:r>
            <a:r>
              <a:rPr lang="en-US" altLang="zh-CN" dirty="0"/>
              <a:t> given relations</a:t>
            </a:r>
          </a:p>
          <a:p>
            <a:pPr lvl="1"/>
            <a:r>
              <a:rPr lang="en-US" altLang="zh-CN" dirty="0"/>
              <a:t>must find the best join order for each subset, </a:t>
            </a:r>
            <a:r>
              <a:rPr lang="en-US" altLang="zh-CN" b="1" dirty="0"/>
              <a:t>for each interesting sort order</a:t>
            </a:r>
          </a:p>
          <a:p>
            <a:pPr lvl="1"/>
            <a:r>
              <a:rPr lang="en-US" altLang="zh-CN" dirty="0"/>
              <a:t>Simple extension of earlier dynamic programming algorithms</a:t>
            </a:r>
          </a:p>
          <a:p>
            <a:pPr lvl="1"/>
            <a:r>
              <a:rPr lang="en-US" altLang="zh-CN" dirty="0"/>
              <a:t>Usually, number of interesting orders is quite small and </a:t>
            </a:r>
            <a:r>
              <a:rPr lang="en-US" altLang="zh-CN" dirty="0" err="1"/>
              <a:t>doesn</a:t>
            </a:r>
            <a:r>
              <a:rPr lang="ja-JP" altLang="en-US" dirty="0"/>
              <a:t>’</a:t>
            </a:r>
            <a:r>
              <a:rPr lang="en-US" altLang="ja-JP" dirty="0"/>
              <a:t>t affect time/space complexity significantly</a:t>
            </a:r>
            <a:endParaRPr lang="en-US" altLang="zh-CN" dirty="0"/>
          </a:p>
        </p:txBody>
      </p:sp>
      <p:sp>
        <p:nvSpPr>
          <p:cNvPr id="159748" name="AutoShape 4">
            <a:extLst>
              <a:ext uri="{FF2B5EF4-FFF2-40B4-BE49-F238E27FC236}">
                <a16:creationId xmlns:a16="http://schemas.microsoft.com/office/drawing/2014/main" id="{C3EE70FF-F751-4625-AE3A-7E4FB626C95D}"/>
              </a:ext>
            </a:extLst>
          </p:cNvPr>
          <p:cNvSpPr>
            <a:spLocks noChangeArrowheads="1"/>
          </p:cNvSpPr>
          <p:nvPr/>
        </p:nvSpPr>
        <p:spPr bwMode="auto">
          <a:xfrm rot="5400000">
            <a:off x="4186238" y="12414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59749" name="AutoShape 6">
            <a:extLst>
              <a:ext uri="{FF2B5EF4-FFF2-40B4-BE49-F238E27FC236}">
                <a16:creationId xmlns:a16="http://schemas.microsoft.com/office/drawing/2014/main" id="{6224A177-6EE7-4976-951E-885E1CB573B7}"/>
              </a:ext>
            </a:extLst>
          </p:cNvPr>
          <p:cNvSpPr>
            <a:spLocks noChangeArrowheads="1"/>
          </p:cNvSpPr>
          <p:nvPr/>
        </p:nvSpPr>
        <p:spPr bwMode="auto">
          <a:xfrm rot="5400000">
            <a:off x="4954588" y="22701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59750" name="AutoShape 7">
            <a:extLst>
              <a:ext uri="{FF2B5EF4-FFF2-40B4-BE49-F238E27FC236}">
                <a16:creationId xmlns:a16="http://schemas.microsoft.com/office/drawing/2014/main" id="{553884D2-7A54-4A64-9B62-A32156A5351C}"/>
              </a:ext>
            </a:extLst>
          </p:cNvPr>
          <p:cNvSpPr>
            <a:spLocks noChangeArrowheads="1"/>
          </p:cNvSpPr>
          <p:nvPr/>
        </p:nvSpPr>
        <p:spPr bwMode="auto">
          <a:xfrm rot="5400000">
            <a:off x="4752976" y="12414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E1ADEB32-AC00-440A-9F56-0930558AEEA1}"/>
              </a:ext>
            </a:extLst>
          </p:cNvPr>
          <p:cNvSpPr>
            <a:spLocks noGrp="1" noChangeArrowheads="1"/>
          </p:cNvSpPr>
          <p:nvPr>
            <p:ph type="title"/>
          </p:nvPr>
        </p:nvSpPr>
        <p:spPr>
          <a:xfrm>
            <a:off x="746125" y="239713"/>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800" dirty="0">
                <a:effectLst/>
              </a:rPr>
              <a:t>Cost Based Optimization with Equivalence Rules</a:t>
            </a:r>
          </a:p>
        </p:txBody>
      </p:sp>
      <p:sp>
        <p:nvSpPr>
          <p:cNvPr id="161795" name="Rectangle 3">
            <a:extLst>
              <a:ext uri="{FF2B5EF4-FFF2-40B4-BE49-F238E27FC236}">
                <a16:creationId xmlns:a16="http://schemas.microsoft.com/office/drawing/2014/main" id="{E050E176-81CC-4874-B570-B6F539971BFA}"/>
              </a:ext>
            </a:extLst>
          </p:cNvPr>
          <p:cNvSpPr>
            <a:spLocks noGrp="1" noChangeArrowheads="1"/>
          </p:cNvSpPr>
          <p:nvPr>
            <p:ph type="body" idx="1"/>
          </p:nvPr>
        </p:nvSpPr>
        <p:spPr>
          <a:xfrm>
            <a:off x="814388" y="1093788"/>
            <a:ext cx="8255184" cy="4903787"/>
          </a:xfrm>
        </p:spPr>
        <p:txBody>
          <a:bodyPr/>
          <a:lstStyle/>
          <a:p>
            <a:pPr>
              <a:buFont typeface="Wingdings" panose="05000000000000000000" pitchFamily="2" charset="2"/>
              <a:buChar char="l"/>
            </a:pPr>
            <a:r>
              <a:rPr lang="en-US" altLang="zh-CN" sz="2000" b="1" dirty="0">
                <a:solidFill>
                  <a:srgbClr val="003399"/>
                </a:solidFill>
              </a:rPr>
              <a:t>Physical equivalence rules</a:t>
            </a:r>
            <a:r>
              <a:rPr lang="en-US" altLang="zh-CN" sz="2000" dirty="0"/>
              <a:t> allow logical query plan to be converted to physical query plan specifying what algorithms are used for each operation.</a:t>
            </a:r>
          </a:p>
          <a:p>
            <a:pPr>
              <a:buFont typeface="Wingdings" panose="05000000000000000000" pitchFamily="2" charset="2"/>
              <a:buChar char="l"/>
            </a:pPr>
            <a:r>
              <a:rPr lang="en-US" altLang="zh-CN" sz="2000" dirty="0"/>
              <a:t>Efficient optimizer based on equivalent rules depends on</a:t>
            </a:r>
          </a:p>
          <a:p>
            <a:pPr lvl="1">
              <a:buFont typeface="Wingdings" panose="05000000000000000000" pitchFamily="2" charset="2"/>
              <a:buChar char="l"/>
            </a:pPr>
            <a:r>
              <a:rPr lang="en-US" altLang="zh-CN" sz="2000" dirty="0"/>
              <a:t>A space efficient representation of expressions which avoids making multiple copies of subexpressions</a:t>
            </a:r>
          </a:p>
          <a:p>
            <a:pPr lvl="1">
              <a:buFont typeface="Wingdings" panose="05000000000000000000" pitchFamily="2" charset="2"/>
              <a:buChar char="l"/>
            </a:pPr>
            <a:r>
              <a:rPr lang="en-US" altLang="zh-CN" sz="2000" dirty="0"/>
              <a:t>Efficient techniques for detecting duplicate derivations of expressions</a:t>
            </a:r>
          </a:p>
          <a:p>
            <a:pPr lvl="1">
              <a:buFont typeface="Wingdings" panose="05000000000000000000" pitchFamily="2" charset="2"/>
              <a:buChar char="l"/>
            </a:pPr>
            <a:r>
              <a:rPr lang="en-US" altLang="zh-CN" sz="2000" dirty="0"/>
              <a:t>A form of dynamic programming based on </a:t>
            </a:r>
            <a:r>
              <a:rPr lang="en-US" altLang="zh-CN" sz="2000" b="1" dirty="0" err="1">
                <a:solidFill>
                  <a:srgbClr val="003399"/>
                </a:solidFill>
              </a:rPr>
              <a:t>memoization</a:t>
            </a:r>
            <a:r>
              <a:rPr lang="en-US" altLang="zh-CN" sz="2000" dirty="0"/>
              <a:t>, which stores the best plan for a subexpression the first time it is optimized, and reuses in on repeated optimization calls on same subexpression</a:t>
            </a:r>
          </a:p>
          <a:p>
            <a:pPr lvl="1">
              <a:buFont typeface="Wingdings" panose="05000000000000000000" pitchFamily="2" charset="2"/>
              <a:buChar char="l"/>
            </a:pPr>
            <a:r>
              <a:rPr lang="en-US" altLang="zh-CN" sz="2000" dirty="0"/>
              <a:t>Cost-based pruning techniques that avoid generating all plans</a:t>
            </a:r>
          </a:p>
          <a:p>
            <a:pPr>
              <a:buFont typeface="Wingdings" panose="05000000000000000000" pitchFamily="2" charset="2"/>
              <a:buChar char="l"/>
            </a:pPr>
            <a:r>
              <a:rPr lang="en-US" altLang="zh-CN" sz="2000" dirty="0"/>
              <a:t>Pioneered by the Volcano project and implemented in the SQL Server optimizer</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C1A5E813-C192-44B0-980F-BE5B93F682C8}"/>
              </a:ext>
            </a:extLst>
          </p:cNvPr>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rPr>
              <a:t>启发式优化 </a:t>
            </a:r>
            <a:r>
              <a:rPr lang="en-US" altLang="zh-CN" dirty="0">
                <a:effectLst>
                  <a:outerShdw blurRad="38100" dist="38100" dir="2700000" algn="tl">
                    <a:srgbClr val="C0C0C0"/>
                  </a:outerShdw>
                </a:effectLst>
                <a:ea typeface="ＭＳ Ｐゴシック" pitchFamily="34" charset="-128"/>
              </a:rPr>
              <a:t>Heuristic Optimization</a:t>
            </a:r>
          </a:p>
        </p:txBody>
      </p:sp>
      <p:sp>
        <p:nvSpPr>
          <p:cNvPr id="162819" name="Rectangle 3">
            <a:extLst>
              <a:ext uri="{FF2B5EF4-FFF2-40B4-BE49-F238E27FC236}">
                <a16:creationId xmlns:a16="http://schemas.microsoft.com/office/drawing/2014/main" id="{1948342D-3D3B-42E5-A71A-E4026197E781}"/>
              </a:ext>
            </a:extLst>
          </p:cNvPr>
          <p:cNvSpPr>
            <a:spLocks noGrp="1" noChangeArrowheads="1"/>
          </p:cNvSpPr>
          <p:nvPr>
            <p:ph type="body" idx="1"/>
          </p:nvPr>
        </p:nvSpPr>
        <p:spPr>
          <a:xfrm>
            <a:off x="747713" y="1120775"/>
            <a:ext cx="7820025" cy="4403725"/>
          </a:xfrm>
        </p:spPr>
        <p:txBody>
          <a:bodyPr/>
          <a:lstStyle/>
          <a:p>
            <a:pPr>
              <a:buFont typeface="Wingdings" panose="05000000000000000000" pitchFamily="2" charset="2"/>
              <a:buChar char="l"/>
            </a:pPr>
            <a:r>
              <a:rPr lang="en-US" altLang="zh-CN" dirty="0"/>
              <a:t>Cost-based optimization is expensive, even with dynamic programming.</a:t>
            </a:r>
          </a:p>
          <a:p>
            <a:pPr>
              <a:buFont typeface="Wingdings" panose="05000000000000000000" pitchFamily="2" charset="2"/>
              <a:buChar char="l"/>
            </a:pPr>
            <a:r>
              <a:rPr lang="en-US" altLang="zh-CN" dirty="0"/>
              <a:t>Systems may use </a:t>
            </a:r>
            <a:r>
              <a:rPr lang="en-US" altLang="zh-CN" i="1" dirty="0"/>
              <a:t>heuristics </a:t>
            </a:r>
            <a:r>
              <a:rPr lang="en-US" altLang="zh-CN" dirty="0"/>
              <a:t>to reduce the number of choices that must be made in a cost-based fashion.</a:t>
            </a:r>
          </a:p>
          <a:p>
            <a:pPr>
              <a:buFont typeface="Wingdings" panose="05000000000000000000" pitchFamily="2" charset="2"/>
              <a:buChar char="l"/>
            </a:pPr>
            <a:r>
              <a:rPr lang="en-US" altLang="zh-CN" dirty="0"/>
              <a:t>Heuristic optimization transforms the query-tree by using a set of rules that typically (but not in all cases) improve execution performance:</a:t>
            </a:r>
          </a:p>
          <a:p>
            <a:pPr lvl="1"/>
            <a:r>
              <a:rPr lang="en-US" altLang="zh-CN" dirty="0"/>
              <a:t>Perform selection early (reduces the number of tuples)</a:t>
            </a:r>
          </a:p>
          <a:p>
            <a:pPr lvl="1"/>
            <a:r>
              <a:rPr lang="en-US" altLang="zh-CN" dirty="0"/>
              <a:t>Perform projection early (reduces the number of attributes)</a:t>
            </a:r>
          </a:p>
          <a:p>
            <a:pPr lvl="1"/>
            <a:r>
              <a:rPr lang="en-US" altLang="zh-CN" dirty="0"/>
              <a:t>Perform most restrictive selection and join operations (i.e. with smallest result size) before other similar operations.</a:t>
            </a:r>
          </a:p>
          <a:p>
            <a:pPr lvl="1"/>
            <a:r>
              <a:rPr lang="en-US" altLang="zh-CN" dirty="0"/>
              <a:t>Some systems use only heuristics, others combine heuristics with partial cost-based optimization.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8FA72717-B388-4518-82D8-51C0C41F0744}"/>
              </a:ext>
            </a:extLst>
          </p:cNvPr>
          <p:cNvSpPr>
            <a:spLocks noGrp="1" noChangeArrowheads="1"/>
          </p:cNvSpPr>
          <p:nvPr>
            <p:ph type="title"/>
          </p:nvPr>
        </p:nvSpPr>
        <p:spPr>
          <a:xfrm>
            <a:off x="768350" y="117475"/>
            <a:ext cx="8301222" cy="609600"/>
          </a:xfrm>
        </p:spPr>
        <p:txBody>
          <a:bodyPr/>
          <a:lstStyle/>
          <a:p>
            <a:pPr>
              <a:defRPr/>
            </a:pPr>
            <a:r>
              <a:rPr lang="en-US" altLang="zh-CN" dirty="0">
                <a:effectLst>
                  <a:outerShdw blurRad="38100" dist="38100" dir="2700000" algn="tl">
                    <a:srgbClr val="C0C0C0"/>
                  </a:outerShdw>
                </a:effectLst>
                <a:ea typeface="ＭＳ Ｐゴシック" pitchFamily="34" charset="-128"/>
              </a:rPr>
              <a:t>11.2 Measures of Query Cost</a:t>
            </a:r>
            <a:r>
              <a:rPr lang="zh-CN" altLang="en-US" dirty="0">
                <a:effectLst>
                  <a:outerShdw blurRad="38100" dist="38100" dir="2700000" algn="tl">
                    <a:srgbClr val="C0C0C0"/>
                  </a:outerShdw>
                </a:effectLst>
                <a:ea typeface="ＭＳ Ｐゴシック" pitchFamily="34" charset="-128"/>
              </a:rPr>
              <a:t>查询代价度量</a:t>
            </a:r>
            <a:endParaRPr lang="en-US" altLang="zh-CN" dirty="0">
              <a:effectLst>
                <a:outerShdw blurRad="38100" dist="38100" dir="2700000" algn="tl">
                  <a:srgbClr val="C0C0C0"/>
                </a:outerShdw>
              </a:effectLst>
              <a:ea typeface="ＭＳ Ｐゴシック" pitchFamily="34" charset="-128"/>
            </a:endParaRPr>
          </a:p>
        </p:txBody>
      </p:sp>
      <p:sp>
        <p:nvSpPr>
          <p:cNvPr id="19459" name="Rectangle 3">
            <a:extLst>
              <a:ext uri="{FF2B5EF4-FFF2-40B4-BE49-F238E27FC236}">
                <a16:creationId xmlns:a16="http://schemas.microsoft.com/office/drawing/2014/main" id="{E7E03DC0-2394-4AC6-A7C7-914C07C018C9}"/>
              </a:ext>
            </a:extLst>
          </p:cNvPr>
          <p:cNvSpPr>
            <a:spLocks noGrp="1" noChangeArrowheads="1"/>
          </p:cNvSpPr>
          <p:nvPr>
            <p:ph type="body" idx="1"/>
          </p:nvPr>
        </p:nvSpPr>
        <p:spPr>
          <a:xfrm>
            <a:off x="814388" y="1093788"/>
            <a:ext cx="7897812" cy="4886325"/>
          </a:xfrm>
        </p:spPr>
        <p:txBody>
          <a:bodyPr/>
          <a:lstStyle/>
          <a:p>
            <a:pPr>
              <a:buFont typeface="Wingdings" panose="05000000000000000000" pitchFamily="2" charset="2"/>
              <a:buChar char="l"/>
            </a:pPr>
            <a:r>
              <a:rPr lang="en-US" altLang="zh-CN" sz="2000" dirty="0"/>
              <a:t>Cost is generally measured as total elapsed time for answering query</a:t>
            </a:r>
          </a:p>
          <a:p>
            <a:pPr lvl="1">
              <a:buFont typeface="Wingdings" panose="05000000000000000000" pitchFamily="2" charset="2"/>
              <a:buChar char="l"/>
            </a:pPr>
            <a:r>
              <a:rPr lang="en-US" altLang="zh-CN" sz="2000" dirty="0"/>
              <a:t>Many factors contribute to time cost</a:t>
            </a:r>
          </a:p>
          <a:p>
            <a:pPr lvl="2">
              <a:buFont typeface="Wingdings" panose="05000000000000000000" pitchFamily="2" charset="2"/>
              <a:buChar char="l"/>
            </a:pPr>
            <a:r>
              <a:rPr lang="en-US" altLang="zh-CN" sz="2000" i="1" dirty="0">
                <a:solidFill>
                  <a:srgbClr val="C00000"/>
                </a:solidFill>
              </a:rPr>
              <a:t>disk accesses, CPU</a:t>
            </a:r>
            <a:r>
              <a:rPr lang="en-US" altLang="zh-CN" sz="2000" dirty="0">
                <a:solidFill>
                  <a:srgbClr val="C00000"/>
                </a:solidFill>
              </a:rPr>
              <a:t>, or even network </a:t>
            </a:r>
            <a:r>
              <a:rPr lang="en-US" altLang="zh-CN" sz="2000" i="1" dirty="0">
                <a:solidFill>
                  <a:srgbClr val="C00000"/>
                </a:solidFill>
              </a:rPr>
              <a:t>communication</a:t>
            </a:r>
          </a:p>
          <a:p>
            <a:pPr>
              <a:buFont typeface="Wingdings" panose="05000000000000000000" pitchFamily="2" charset="2"/>
              <a:buChar char="l"/>
            </a:pPr>
            <a:r>
              <a:rPr lang="en-US" altLang="zh-CN" sz="2000" dirty="0"/>
              <a:t>Typically </a:t>
            </a:r>
            <a:r>
              <a:rPr lang="en-US" altLang="zh-CN" sz="2000" dirty="0">
                <a:solidFill>
                  <a:srgbClr val="C00000"/>
                </a:solidFill>
              </a:rPr>
              <a:t>disk access </a:t>
            </a:r>
            <a:r>
              <a:rPr lang="en-US" altLang="zh-CN" sz="2000" dirty="0"/>
              <a:t>is the </a:t>
            </a:r>
            <a:r>
              <a:rPr lang="zh-CN" altLang="en-US" sz="2000" dirty="0"/>
              <a:t>最主要的</a:t>
            </a:r>
            <a:r>
              <a:rPr lang="en-US" altLang="zh-CN" sz="2000" dirty="0"/>
              <a:t> cost, and is also relatively easy to estimate.   Measured by taking into account</a:t>
            </a:r>
          </a:p>
          <a:p>
            <a:pPr lvl="1">
              <a:buFont typeface="Wingdings" panose="05000000000000000000" pitchFamily="2" charset="2"/>
              <a:buChar char="l"/>
            </a:pPr>
            <a:r>
              <a:rPr lang="en-US" altLang="zh-CN" sz="2000" dirty="0"/>
              <a:t>Number of seeks             * average-seek-cost</a:t>
            </a:r>
          </a:p>
          <a:p>
            <a:pPr lvl="1">
              <a:buFont typeface="Wingdings" panose="05000000000000000000" pitchFamily="2" charset="2"/>
              <a:buChar char="l"/>
            </a:pPr>
            <a:r>
              <a:rPr lang="en-US" altLang="zh-CN" sz="2000" dirty="0"/>
              <a:t>Number of blocks read     * average-block-read-cost</a:t>
            </a:r>
          </a:p>
          <a:p>
            <a:pPr lvl="1">
              <a:buFont typeface="Wingdings" panose="05000000000000000000" pitchFamily="2" charset="2"/>
              <a:buChar char="l"/>
            </a:pPr>
            <a:r>
              <a:rPr lang="en-US" altLang="zh-CN" sz="2000" dirty="0"/>
              <a:t>Number of blocks written * average-block-write-cost</a:t>
            </a:r>
          </a:p>
          <a:p>
            <a:pPr lvl="2">
              <a:buFont typeface="Wingdings" panose="05000000000000000000" pitchFamily="2" charset="2"/>
              <a:buChar char="l"/>
            </a:pPr>
            <a:r>
              <a:rPr lang="en-US" altLang="zh-CN" sz="2000" dirty="0">
                <a:solidFill>
                  <a:srgbClr val="7030A0"/>
                </a:solidFill>
              </a:rPr>
              <a:t>Cost to write a block </a:t>
            </a:r>
            <a:r>
              <a:rPr lang="en-US" altLang="zh-CN" sz="2000" dirty="0"/>
              <a:t>is greater than </a:t>
            </a:r>
            <a:r>
              <a:rPr lang="en-US" altLang="zh-CN" sz="2000" dirty="0">
                <a:solidFill>
                  <a:srgbClr val="7030A0"/>
                </a:solidFill>
              </a:rPr>
              <a:t>cost to read a block </a:t>
            </a:r>
          </a:p>
          <a:p>
            <a:pPr lvl="3">
              <a:buFont typeface="Wingdings" panose="05000000000000000000" pitchFamily="2" charset="2"/>
              <a:buChar char="l"/>
            </a:pPr>
            <a:r>
              <a:rPr lang="en-US" altLang="zh-CN" sz="2000" dirty="0"/>
              <a:t>data is read back after being written to ensure that the write was successful</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9CA286AE-9EC0-4B6D-B1BA-8FB5A906D63E}"/>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Structure of Query Optimizers</a:t>
            </a:r>
          </a:p>
        </p:txBody>
      </p:sp>
      <p:sp>
        <p:nvSpPr>
          <p:cNvPr id="164867" name="Rectangle 3">
            <a:extLst>
              <a:ext uri="{FF2B5EF4-FFF2-40B4-BE49-F238E27FC236}">
                <a16:creationId xmlns:a16="http://schemas.microsoft.com/office/drawing/2014/main" id="{D94A80F3-3ED4-47C8-B80B-C3EC7F0CFB9F}"/>
              </a:ext>
            </a:extLst>
          </p:cNvPr>
          <p:cNvSpPr>
            <a:spLocks noGrp="1" noChangeArrowheads="1"/>
          </p:cNvSpPr>
          <p:nvPr>
            <p:ph type="body" idx="1"/>
          </p:nvPr>
        </p:nvSpPr>
        <p:spPr>
          <a:xfrm>
            <a:off x="914400" y="1120775"/>
            <a:ext cx="7877175" cy="5168900"/>
          </a:xfrm>
        </p:spPr>
        <p:txBody>
          <a:bodyPr/>
          <a:lstStyle/>
          <a:p>
            <a:pPr>
              <a:buFont typeface="Wingdings" panose="05000000000000000000" pitchFamily="2" charset="2"/>
              <a:buChar char="l"/>
            </a:pPr>
            <a:r>
              <a:rPr lang="en-US" altLang="zh-CN" dirty="0"/>
              <a:t>Many optimizers considers only left-deep join orders.</a:t>
            </a:r>
          </a:p>
          <a:p>
            <a:pPr lvl="1">
              <a:buFont typeface="Wingdings" panose="05000000000000000000" pitchFamily="2" charset="2"/>
              <a:buChar char="l"/>
            </a:pPr>
            <a:r>
              <a:rPr lang="en-US" altLang="zh-CN" dirty="0"/>
              <a:t>Plus heuristics to push selections and projections down the query tree</a:t>
            </a:r>
          </a:p>
          <a:p>
            <a:pPr lvl="1">
              <a:buFont typeface="Wingdings" panose="05000000000000000000" pitchFamily="2" charset="2"/>
              <a:buChar char="l"/>
            </a:pPr>
            <a:r>
              <a:rPr lang="en-US" altLang="zh-CN" dirty="0"/>
              <a:t>Reduces optimization complexity and generates plans amenable to pipelined evaluation.</a:t>
            </a:r>
          </a:p>
          <a:p>
            <a:pPr>
              <a:buFont typeface="Wingdings" panose="05000000000000000000" pitchFamily="2" charset="2"/>
              <a:buChar char="l"/>
            </a:pPr>
            <a:r>
              <a:rPr lang="en-US" altLang="zh-CN" dirty="0"/>
              <a:t>Heuristic optimization used in some versions of Oracle:</a:t>
            </a:r>
          </a:p>
          <a:p>
            <a:pPr lvl="1">
              <a:buFont typeface="Wingdings" panose="05000000000000000000" pitchFamily="2" charset="2"/>
              <a:buChar char="l"/>
            </a:pPr>
            <a:r>
              <a:rPr lang="en-US" altLang="zh-CN" dirty="0"/>
              <a:t>Repeatedly pick </a:t>
            </a:r>
            <a:r>
              <a:rPr lang="ja-JP" altLang="en-US" dirty="0"/>
              <a:t>“</a:t>
            </a:r>
            <a:r>
              <a:rPr lang="en-US" altLang="ja-JP" dirty="0"/>
              <a:t>best</a:t>
            </a:r>
            <a:r>
              <a:rPr lang="ja-JP" altLang="en-US" dirty="0"/>
              <a:t>”</a:t>
            </a:r>
            <a:r>
              <a:rPr lang="en-US" altLang="ja-JP" dirty="0"/>
              <a:t> relation to join next </a:t>
            </a:r>
          </a:p>
          <a:p>
            <a:pPr lvl="2">
              <a:buFont typeface="Wingdings" panose="05000000000000000000" pitchFamily="2" charset="2"/>
              <a:buChar char="l"/>
            </a:pPr>
            <a:r>
              <a:rPr lang="en-US" altLang="zh-CN" dirty="0"/>
              <a:t>Starting from each of n starting points.  Pick best among these</a:t>
            </a:r>
          </a:p>
          <a:p>
            <a:pPr>
              <a:buFont typeface="Wingdings" panose="05000000000000000000" pitchFamily="2" charset="2"/>
              <a:buChar char="l"/>
            </a:pPr>
            <a:r>
              <a:rPr lang="en-US" altLang="zh-CN" dirty="0"/>
              <a:t>Intricacies of SQL complicate query optimization</a:t>
            </a:r>
          </a:p>
          <a:p>
            <a:pPr lvl="1">
              <a:buFont typeface="Wingdings" panose="05000000000000000000" pitchFamily="2" charset="2"/>
              <a:buChar char="l"/>
            </a:pPr>
            <a:r>
              <a:rPr lang="en-US" altLang="zh-CN" dirty="0"/>
              <a:t>E.g. nested subqueries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610C3318-6418-4A6F-9681-C60BF7B575BA}"/>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Structure of Query Optimizers (Cont.)</a:t>
            </a:r>
          </a:p>
        </p:txBody>
      </p:sp>
      <p:sp>
        <p:nvSpPr>
          <p:cNvPr id="166915" name="Rectangle 3">
            <a:extLst>
              <a:ext uri="{FF2B5EF4-FFF2-40B4-BE49-F238E27FC236}">
                <a16:creationId xmlns:a16="http://schemas.microsoft.com/office/drawing/2014/main" id="{0F9CF2CE-9E4F-4FB4-80FF-4E5AF764EF8B}"/>
              </a:ext>
            </a:extLst>
          </p:cNvPr>
          <p:cNvSpPr>
            <a:spLocks noGrp="1" noChangeArrowheads="1"/>
          </p:cNvSpPr>
          <p:nvPr>
            <p:ph type="body" idx="1"/>
          </p:nvPr>
        </p:nvSpPr>
        <p:spPr>
          <a:xfrm>
            <a:off x="689990" y="850900"/>
            <a:ext cx="8233919" cy="5156200"/>
          </a:xfrm>
        </p:spPr>
        <p:txBody>
          <a:bodyPr/>
          <a:lstStyle/>
          <a:p>
            <a:pPr>
              <a:buFont typeface="Wingdings" panose="05000000000000000000" pitchFamily="2" charset="2"/>
              <a:buChar char="l"/>
            </a:pPr>
            <a:r>
              <a:rPr lang="en-US" altLang="zh-CN" dirty="0"/>
              <a:t>Some query optimizers integrate heuristic selection and the generation of alternative access plans.</a:t>
            </a:r>
          </a:p>
          <a:p>
            <a:pPr lvl="1"/>
            <a:r>
              <a:rPr lang="en-US" altLang="zh-CN" dirty="0"/>
              <a:t>Frequently used approach</a:t>
            </a:r>
          </a:p>
          <a:p>
            <a:pPr lvl="2"/>
            <a:r>
              <a:rPr lang="en-US" altLang="zh-CN" dirty="0"/>
              <a:t>heuristic rewriting of nested block structure and aggregation</a:t>
            </a:r>
          </a:p>
          <a:p>
            <a:pPr lvl="2"/>
            <a:r>
              <a:rPr lang="en-US" altLang="zh-CN" dirty="0"/>
              <a:t>followed by cost-based join-order optimization for each block</a:t>
            </a:r>
          </a:p>
          <a:p>
            <a:pPr lvl="1"/>
            <a:r>
              <a:rPr lang="en-US" altLang="zh-CN" dirty="0"/>
              <a:t>Some optimizers (e.g. SQL Server) apply transformations to entire query and do not depend on block structure</a:t>
            </a:r>
          </a:p>
          <a:p>
            <a:pPr lvl="1"/>
            <a:r>
              <a:rPr lang="en-US" altLang="zh-CN" b="1" dirty="0">
                <a:solidFill>
                  <a:srgbClr val="0000FF"/>
                </a:solidFill>
              </a:rPr>
              <a:t>Optimization cost budget</a:t>
            </a:r>
            <a:r>
              <a:rPr lang="en-US" altLang="zh-CN" dirty="0"/>
              <a:t> to stop optimization early (if cost of plan is less than cost of optimization)</a:t>
            </a:r>
          </a:p>
          <a:p>
            <a:pPr lvl="1"/>
            <a:r>
              <a:rPr lang="en-US" altLang="zh-CN" b="1" dirty="0">
                <a:solidFill>
                  <a:srgbClr val="0000FF"/>
                </a:solidFill>
              </a:rPr>
              <a:t>Plan caching</a:t>
            </a:r>
            <a:r>
              <a:rPr lang="en-US" altLang="zh-CN" dirty="0"/>
              <a:t> to reuse previously computed plan if query is resubmitted</a:t>
            </a:r>
          </a:p>
          <a:p>
            <a:pPr lvl="2"/>
            <a:r>
              <a:rPr lang="en-US" altLang="zh-CN" dirty="0"/>
              <a:t>Even with different constants in query  </a:t>
            </a:r>
          </a:p>
          <a:p>
            <a:pPr>
              <a:buFont typeface="Wingdings" panose="05000000000000000000" pitchFamily="2" charset="2"/>
              <a:buChar char="l"/>
            </a:pPr>
            <a:r>
              <a:rPr lang="en-US" altLang="zh-CN" dirty="0"/>
              <a:t>Even with the use of heuristics, cost-based query optimization imposes a substantial overhead.</a:t>
            </a:r>
          </a:p>
          <a:p>
            <a:pPr lvl="1"/>
            <a:r>
              <a:rPr lang="en-US" altLang="zh-CN" dirty="0"/>
              <a:t>But is worth it for expensive queries</a:t>
            </a:r>
          </a:p>
          <a:p>
            <a:pPr lvl="1"/>
            <a:r>
              <a:rPr lang="en-US" altLang="zh-CN" dirty="0"/>
              <a:t>Optimizers often use simple heuristics for very cheap queries, and perform exhaustive enumeration for more expensive queries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0" name="Rectangle 4">
            <a:extLst>
              <a:ext uri="{FF2B5EF4-FFF2-40B4-BE49-F238E27FC236}">
                <a16:creationId xmlns:a16="http://schemas.microsoft.com/office/drawing/2014/main" id="{D51F361E-BC0E-48B5-ABC3-EFCC722F950A}"/>
              </a:ext>
            </a:extLst>
          </p:cNvPr>
          <p:cNvSpPr>
            <a:spLocks noGrp="1" noChangeArrowheads="1"/>
          </p:cNvSpPr>
          <p:nvPr>
            <p:ph type="ctrTitle"/>
          </p:nvPr>
        </p:nvSpPr>
        <p:spPr/>
        <p:txBody>
          <a:bodyPr/>
          <a:lstStyle/>
          <a:p>
            <a:pPr>
              <a:defRPr/>
            </a:pPr>
            <a:r>
              <a:rPr lang="zh-CN" altLang="en-US" sz="3200" dirty="0">
                <a:latin typeface="黑体" panose="02010609060101010101" pitchFamily="49" charset="-122"/>
                <a:ea typeface="黑体" panose="02010609060101010101" pitchFamily="49" charset="-122"/>
              </a:rPr>
              <a:t>代价估计的统计</a:t>
            </a:r>
            <a:br>
              <a:rPr lang="en-US" altLang="zh-CN" sz="3200" dirty="0">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ea typeface="ＭＳ Ｐゴシック" pitchFamily="34" charset="-128"/>
              </a:rPr>
              <a:t>Statistics for Cost Estimation</a:t>
            </a:r>
            <a:br>
              <a:rPr lang="en-US" altLang="zh-CN" sz="3200" dirty="0"/>
            </a:br>
            <a:endParaRPr lang="en-US" altLang="zh-CN" dirty="0">
              <a:effectLst>
                <a:outerShdw blurRad="38100" dist="38100" dir="2700000" algn="tl">
                  <a:srgbClr val="C0C0C0"/>
                </a:outerShdw>
              </a:effectLst>
              <a:ea typeface="ＭＳ Ｐゴシック" pitchFamily="34" charset="-128"/>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517AEA8C-0185-476E-B491-9B2FD6DA6AB3}"/>
              </a:ext>
            </a:extLst>
          </p:cNvPr>
          <p:cNvSpPr>
            <a:spLocks noGrp="1" noChangeArrowheads="1"/>
          </p:cNvSpPr>
          <p:nvPr>
            <p:ph type="title"/>
          </p:nvPr>
        </p:nvSpPr>
        <p:spPr>
          <a:xfrm>
            <a:off x="506265" y="634078"/>
            <a:ext cx="8721725" cy="398462"/>
          </a:xfrm>
        </p:spPr>
        <p:txBody>
          <a:bodyPr/>
          <a:lstStyle/>
          <a:p>
            <a:pPr>
              <a:defRPr/>
            </a:pPr>
            <a:r>
              <a:rPr lang="zh-CN" altLang="en-US" sz="3200" dirty="0">
                <a:latin typeface="黑体" panose="02010609060101010101" pitchFamily="49" charset="-122"/>
                <a:ea typeface="黑体" panose="02010609060101010101" pitchFamily="49" charset="-122"/>
              </a:rPr>
              <a:t>代价估计的统计性信息</a:t>
            </a:r>
            <a:br>
              <a:rPr lang="en-US" altLang="zh-CN" sz="3200" dirty="0">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ea typeface="ＭＳ Ｐゴシック" pitchFamily="34" charset="-128"/>
              </a:rPr>
              <a:t>Statistical Information for Cost Estimation</a:t>
            </a:r>
          </a:p>
        </p:txBody>
      </p:sp>
      <p:sp>
        <p:nvSpPr>
          <p:cNvPr id="171011" name="Rectangle 3">
            <a:extLst>
              <a:ext uri="{FF2B5EF4-FFF2-40B4-BE49-F238E27FC236}">
                <a16:creationId xmlns:a16="http://schemas.microsoft.com/office/drawing/2014/main" id="{2333D944-5C51-4641-8BAB-DAF6050C48DB}"/>
              </a:ext>
            </a:extLst>
          </p:cNvPr>
          <p:cNvSpPr>
            <a:spLocks noGrp="1" noChangeArrowheads="1"/>
          </p:cNvSpPr>
          <p:nvPr>
            <p:ph type="body" idx="1"/>
          </p:nvPr>
        </p:nvSpPr>
        <p:spPr>
          <a:xfrm>
            <a:off x="914400" y="1120775"/>
            <a:ext cx="8229600" cy="4138613"/>
          </a:xfrm>
        </p:spPr>
        <p:txBody>
          <a:bodyPr/>
          <a:lstStyle/>
          <a:p>
            <a:pPr>
              <a:buFont typeface="Wingdings" panose="05000000000000000000" pitchFamily="2" charset="2"/>
              <a:buChar char="l"/>
            </a:pPr>
            <a:r>
              <a:rPr lang="en-US" altLang="zh-CN" sz="2000" i="1" dirty="0"/>
              <a:t>n</a:t>
            </a:r>
            <a:r>
              <a:rPr lang="en-US" altLang="zh-CN" sz="2000" i="1" baseline="-25000" dirty="0"/>
              <a:t>r</a:t>
            </a:r>
            <a:r>
              <a:rPr lang="en-US" altLang="zh-CN" sz="2000" i="1" dirty="0"/>
              <a:t>:  </a:t>
            </a:r>
            <a:r>
              <a:rPr lang="en-US" altLang="zh-CN" sz="2000" dirty="0"/>
              <a:t>number of tuples in a relation </a:t>
            </a:r>
            <a:r>
              <a:rPr lang="en-US" altLang="zh-CN" sz="2000" i="1" dirty="0"/>
              <a:t>r.</a:t>
            </a:r>
            <a:endParaRPr lang="en-US" altLang="zh-CN" sz="2000" dirty="0"/>
          </a:p>
          <a:p>
            <a:pPr>
              <a:buFont typeface="Wingdings" panose="05000000000000000000" pitchFamily="2" charset="2"/>
              <a:buChar char="l"/>
            </a:pPr>
            <a:r>
              <a:rPr lang="en-US" altLang="zh-CN" sz="2000" i="1" dirty="0" err="1"/>
              <a:t>b</a:t>
            </a:r>
            <a:r>
              <a:rPr lang="en-US" altLang="zh-CN" sz="2000" i="1" baseline="-25000" dirty="0" err="1"/>
              <a:t>r</a:t>
            </a:r>
            <a:r>
              <a:rPr lang="en-US" altLang="zh-CN" sz="2000" dirty="0"/>
              <a:t>: number of blocks containing tuples of </a:t>
            </a:r>
            <a:r>
              <a:rPr lang="en-US" altLang="zh-CN" sz="2000" i="1" dirty="0"/>
              <a:t>r.</a:t>
            </a:r>
            <a:endParaRPr lang="en-US" altLang="zh-CN" sz="2000" dirty="0"/>
          </a:p>
          <a:p>
            <a:pPr>
              <a:buFont typeface="Wingdings" panose="05000000000000000000" pitchFamily="2" charset="2"/>
              <a:buChar char="l"/>
            </a:pPr>
            <a:r>
              <a:rPr lang="en-US" altLang="zh-CN" sz="2000" i="1" dirty="0" err="1"/>
              <a:t>l</a:t>
            </a:r>
            <a:r>
              <a:rPr lang="en-US" altLang="zh-CN" sz="2000" i="1" baseline="-25000" dirty="0" err="1"/>
              <a:t>r</a:t>
            </a:r>
            <a:r>
              <a:rPr lang="en-US" altLang="zh-CN" sz="2000" dirty="0"/>
              <a:t>: size of a tuple of </a:t>
            </a:r>
            <a:r>
              <a:rPr lang="en-US" altLang="zh-CN" sz="2000" i="1" dirty="0"/>
              <a:t>r.</a:t>
            </a:r>
          </a:p>
          <a:p>
            <a:pPr>
              <a:buFont typeface="Wingdings" panose="05000000000000000000" pitchFamily="2" charset="2"/>
              <a:buChar char="l"/>
            </a:pPr>
            <a:r>
              <a:rPr lang="en-US" altLang="zh-CN" sz="2000" i="1" dirty="0" err="1"/>
              <a:t>f</a:t>
            </a:r>
            <a:r>
              <a:rPr lang="en-US" altLang="zh-CN" sz="2000" i="1" baseline="-25000" dirty="0" err="1"/>
              <a:t>r</a:t>
            </a:r>
            <a:r>
              <a:rPr lang="en-US" altLang="zh-CN" sz="2000" i="1" dirty="0"/>
              <a:t>: </a:t>
            </a:r>
            <a:r>
              <a:rPr lang="en-US" altLang="zh-CN" sz="2000" dirty="0"/>
              <a:t>blocking factor of </a:t>
            </a:r>
            <a:r>
              <a:rPr lang="en-US" altLang="zh-CN" sz="2000" i="1" dirty="0"/>
              <a:t>r</a:t>
            </a:r>
            <a:r>
              <a:rPr lang="en-US" altLang="zh-CN" sz="2000" dirty="0"/>
              <a:t> — i.e., the number of tuples of </a:t>
            </a:r>
            <a:r>
              <a:rPr lang="en-US" altLang="zh-CN" sz="2000" i="1" dirty="0"/>
              <a:t>r </a:t>
            </a:r>
            <a:r>
              <a:rPr lang="en-US" altLang="zh-CN" sz="2000" dirty="0"/>
              <a:t>that fit into one block.</a:t>
            </a:r>
          </a:p>
          <a:p>
            <a:pPr>
              <a:buFont typeface="Wingdings" panose="05000000000000000000" pitchFamily="2" charset="2"/>
              <a:buChar char="l"/>
            </a:pPr>
            <a:r>
              <a:rPr lang="en-US" altLang="zh-CN" sz="2000" i="1" dirty="0"/>
              <a:t>V(A, r):</a:t>
            </a:r>
            <a:r>
              <a:rPr lang="en-US" altLang="zh-CN" sz="2000" dirty="0"/>
              <a:t> number of distinct values that appear in </a:t>
            </a:r>
            <a:r>
              <a:rPr lang="en-US" altLang="zh-CN" sz="2000" i="1" dirty="0"/>
              <a:t>r</a:t>
            </a:r>
            <a:r>
              <a:rPr lang="en-US" altLang="zh-CN" sz="2000" dirty="0"/>
              <a:t> for attribute </a:t>
            </a:r>
            <a:r>
              <a:rPr lang="en-US" altLang="zh-CN" sz="2000" i="1" dirty="0"/>
              <a:t>A; </a:t>
            </a:r>
            <a:r>
              <a:rPr lang="en-US" altLang="zh-CN" sz="2000" dirty="0"/>
              <a:t>same as the size of </a:t>
            </a:r>
            <a:r>
              <a:rPr lang="en-US" altLang="zh-CN" sz="2000" dirty="0">
                <a:sym typeface="Symbol" panose="05050102010706020507" pitchFamily="18" charset="2"/>
              </a:rPr>
              <a:t></a:t>
            </a:r>
            <a:r>
              <a:rPr lang="en-US" altLang="zh-CN" sz="2000" i="1" baseline="-25000" dirty="0">
                <a:sym typeface="Symbol" panose="05050102010706020507" pitchFamily="18" charset="2"/>
              </a:rPr>
              <a:t>A</a:t>
            </a:r>
            <a:r>
              <a:rPr lang="en-US" altLang="zh-CN" sz="2000" dirty="0">
                <a:sym typeface="Symbol" panose="05050102010706020507" pitchFamily="18" charset="2"/>
              </a:rPr>
              <a:t>(</a:t>
            </a:r>
            <a:r>
              <a:rPr lang="en-US" altLang="zh-CN" sz="2000" i="1" dirty="0">
                <a:sym typeface="Symbol" panose="05050102010706020507" pitchFamily="18" charset="2"/>
              </a:rPr>
              <a:t>r</a:t>
            </a:r>
            <a:r>
              <a:rPr lang="en-US" altLang="zh-CN" sz="2000" dirty="0">
                <a:sym typeface="Symbol" panose="05050102010706020507" pitchFamily="18" charset="2"/>
              </a:rPr>
              <a:t>).</a:t>
            </a:r>
          </a:p>
          <a:p>
            <a:pPr>
              <a:buFont typeface="Wingdings" panose="05000000000000000000" pitchFamily="2" charset="2"/>
              <a:buChar char="l"/>
            </a:pPr>
            <a:r>
              <a:rPr lang="en-US" altLang="zh-CN" sz="2000" dirty="0">
                <a:sym typeface="Symbol" panose="05050102010706020507" pitchFamily="18" charset="2"/>
              </a:rPr>
              <a:t>If tuples of </a:t>
            </a:r>
            <a:r>
              <a:rPr lang="en-US" altLang="zh-CN" sz="2000" i="1" dirty="0">
                <a:sym typeface="Symbol" panose="05050102010706020507" pitchFamily="18" charset="2"/>
              </a:rPr>
              <a:t>r</a:t>
            </a:r>
            <a:r>
              <a:rPr lang="en-US" altLang="zh-CN" sz="2000" dirty="0">
                <a:sym typeface="Symbol" panose="05050102010706020507" pitchFamily="18" charset="2"/>
              </a:rPr>
              <a:t> are stored together physically in a file, then: </a:t>
            </a:r>
            <a:br>
              <a:rPr lang="en-US" altLang="zh-CN" sz="2000" dirty="0">
                <a:sym typeface="Symbol" panose="05050102010706020507" pitchFamily="18" charset="2"/>
              </a:rPr>
            </a:br>
            <a:br>
              <a:rPr lang="en-US" altLang="zh-CN" sz="2000" dirty="0">
                <a:sym typeface="Symbol" panose="05050102010706020507" pitchFamily="18" charset="2"/>
              </a:rPr>
            </a:br>
            <a:br>
              <a:rPr lang="en-US" altLang="zh-CN" sz="2000" dirty="0">
                <a:sym typeface="Symbol" panose="05050102010706020507" pitchFamily="18" charset="2"/>
              </a:rPr>
            </a:br>
            <a:br>
              <a:rPr lang="en-US" altLang="zh-CN" dirty="0">
                <a:sym typeface="Symbol" panose="05050102010706020507" pitchFamily="18" charset="2"/>
              </a:rPr>
            </a:br>
            <a:endParaRPr lang="en-US" altLang="zh-CN" dirty="0">
              <a:sym typeface="Symbol" panose="05050102010706020507" pitchFamily="18" charset="2"/>
            </a:endParaRPr>
          </a:p>
        </p:txBody>
      </p:sp>
      <p:graphicFrame>
        <p:nvGraphicFramePr>
          <p:cNvPr id="171012" name="Object 2">
            <a:extLst>
              <a:ext uri="{FF2B5EF4-FFF2-40B4-BE49-F238E27FC236}">
                <a16:creationId xmlns:a16="http://schemas.microsoft.com/office/drawing/2014/main" id="{CD40223F-A40D-47B7-85B6-532B2B91D4B5}"/>
              </a:ext>
            </a:extLst>
          </p:cNvPr>
          <p:cNvGraphicFramePr>
            <a:graphicFrameLocks noChangeAspect="1"/>
          </p:cNvGraphicFramePr>
          <p:nvPr>
            <p:extLst>
              <p:ext uri="{D42A27DB-BD31-4B8C-83A1-F6EECF244321}">
                <p14:modId xmlns:p14="http://schemas.microsoft.com/office/powerpoint/2010/main" val="2839633779"/>
              </p:ext>
            </p:extLst>
          </p:nvPr>
        </p:nvGraphicFramePr>
        <p:xfrm>
          <a:off x="3465513" y="4399259"/>
          <a:ext cx="889000" cy="660400"/>
        </p:xfrm>
        <a:graphic>
          <a:graphicData uri="http://schemas.openxmlformats.org/presentationml/2006/ole">
            <mc:AlternateContent xmlns:mc="http://schemas.openxmlformats.org/markup-compatibility/2006">
              <mc:Choice xmlns:v="urn:schemas-microsoft-com:vml" Requires="v">
                <p:oleObj spid="_x0000_s171118" name="Equation" r:id="rId4" imgW="877680" imgH="649080" progId="Equation.3">
                  <p:embed/>
                </p:oleObj>
              </mc:Choice>
              <mc:Fallback>
                <p:oleObj name="Equation" r:id="rId4" imgW="877680" imgH="6490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5513" y="4399259"/>
                        <a:ext cx="889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44A69EDA-9BD4-4FD1-82CF-FCE92F1A3A20}"/>
              </a:ext>
            </a:extLst>
          </p:cNvPr>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ＭＳ Ｐゴシック" pitchFamily="34" charset="-128"/>
              </a:rPr>
              <a:t>直方图 </a:t>
            </a:r>
            <a:r>
              <a:rPr lang="en-US" altLang="zh-CN" dirty="0">
                <a:effectLst>
                  <a:outerShdw blurRad="38100" dist="38100" dir="2700000" algn="tl">
                    <a:srgbClr val="C0C0C0"/>
                  </a:outerShdw>
                </a:effectLst>
                <a:ea typeface="ＭＳ Ｐゴシック" pitchFamily="34" charset="-128"/>
              </a:rPr>
              <a:t>Histograms</a:t>
            </a:r>
          </a:p>
        </p:txBody>
      </p:sp>
      <p:sp>
        <p:nvSpPr>
          <p:cNvPr id="173059" name="Rectangle 3">
            <a:extLst>
              <a:ext uri="{FF2B5EF4-FFF2-40B4-BE49-F238E27FC236}">
                <a16:creationId xmlns:a16="http://schemas.microsoft.com/office/drawing/2014/main" id="{B50496B5-F18F-4FF0-8602-9768101AE405}"/>
              </a:ext>
            </a:extLst>
          </p:cNvPr>
          <p:cNvSpPr>
            <a:spLocks noGrp="1" noChangeArrowheads="1"/>
          </p:cNvSpPr>
          <p:nvPr>
            <p:ph type="body" idx="1"/>
          </p:nvPr>
        </p:nvSpPr>
        <p:spPr/>
        <p:txBody>
          <a:bodyPr/>
          <a:lstStyle/>
          <a:p>
            <a:pPr>
              <a:buFont typeface="Wingdings" panose="05000000000000000000" pitchFamily="2" charset="2"/>
              <a:buChar char="l"/>
            </a:pPr>
            <a:r>
              <a:rPr lang="en-US" altLang="zh-CN" dirty="0"/>
              <a:t>Histogram on attribute </a:t>
            </a:r>
            <a:r>
              <a:rPr lang="en-US" altLang="zh-CN" i="1" dirty="0"/>
              <a:t>age</a:t>
            </a:r>
            <a:r>
              <a:rPr lang="en-US" altLang="zh-CN" dirty="0"/>
              <a:t> of relation </a:t>
            </a:r>
            <a:r>
              <a:rPr lang="en-US" altLang="zh-CN" i="1" dirty="0"/>
              <a:t>person</a:t>
            </a: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br>
              <a:rPr lang="en-US" altLang="zh-CN" dirty="0"/>
            </a:br>
            <a:endParaRPr lang="en-US" altLang="zh-CN" dirty="0"/>
          </a:p>
          <a:p>
            <a:r>
              <a:rPr lang="en-US" altLang="zh-CN" b="1" dirty="0" err="1">
                <a:solidFill>
                  <a:srgbClr val="0000FF"/>
                </a:solidFill>
              </a:rPr>
              <a:t>Equi</a:t>
            </a:r>
            <a:r>
              <a:rPr lang="en-US" altLang="zh-CN" b="1" dirty="0">
                <a:solidFill>
                  <a:srgbClr val="0000FF"/>
                </a:solidFill>
              </a:rPr>
              <a:t>-width</a:t>
            </a:r>
            <a:r>
              <a:rPr lang="en-US" altLang="zh-CN" dirty="0"/>
              <a:t> histograms</a:t>
            </a:r>
          </a:p>
          <a:p>
            <a:r>
              <a:rPr lang="en-US" altLang="zh-CN" b="1" dirty="0" err="1">
                <a:solidFill>
                  <a:srgbClr val="0000FF"/>
                </a:solidFill>
              </a:rPr>
              <a:t>Equi</a:t>
            </a:r>
            <a:r>
              <a:rPr lang="en-US" altLang="zh-CN" b="1" dirty="0">
                <a:solidFill>
                  <a:srgbClr val="0000FF"/>
                </a:solidFill>
              </a:rPr>
              <a:t>-depth</a:t>
            </a:r>
            <a:r>
              <a:rPr lang="en-US" altLang="zh-CN" dirty="0"/>
              <a:t> histograms</a:t>
            </a:r>
          </a:p>
        </p:txBody>
      </p:sp>
      <p:pic>
        <p:nvPicPr>
          <p:cNvPr id="173060" name="Picture 5">
            <a:extLst>
              <a:ext uri="{FF2B5EF4-FFF2-40B4-BE49-F238E27FC236}">
                <a16:creationId xmlns:a16="http://schemas.microsoft.com/office/drawing/2014/main" id="{AA92FE0F-7C45-4D12-A41C-8340226D1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1557338"/>
            <a:ext cx="4386262"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a:extLst>
              <a:ext uri="{FF2B5EF4-FFF2-40B4-BE49-F238E27FC236}">
                <a16:creationId xmlns:a16="http://schemas.microsoft.com/office/drawing/2014/main" id="{AD7F4DA7-3ABF-4724-9C61-9F66C10E5742}"/>
              </a:ext>
            </a:extLst>
          </p:cNvPr>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ＭＳ Ｐゴシック" pitchFamily="34" charset="-128"/>
              </a:rPr>
              <a:t>选择大小的估计 </a:t>
            </a:r>
            <a:r>
              <a:rPr lang="en-US" altLang="zh-CN" dirty="0">
                <a:effectLst>
                  <a:outerShdw blurRad="38100" dist="38100" dir="2700000" algn="tl">
                    <a:srgbClr val="C0C0C0"/>
                  </a:outerShdw>
                </a:effectLst>
                <a:ea typeface="ＭＳ Ｐゴシック" pitchFamily="34" charset="-128"/>
              </a:rPr>
              <a:t>Selection Size Estimation</a:t>
            </a:r>
          </a:p>
        </p:txBody>
      </p:sp>
      <p:sp>
        <p:nvSpPr>
          <p:cNvPr id="175107" name="Rectangle 3">
            <a:extLst>
              <a:ext uri="{FF2B5EF4-FFF2-40B4-BE49-F238E27FC236}">
                <a16:creationId xmlns:a16="http://schemas.microsoft.com/office/drawing/2014/main" id="{9145D992-2E5A-4433-887E-BC4FCE4BC41A}"/>
              </a:ext>
            </a:extLst>
          </p:cNvPr>
          <p:cNvSpPr>
            <a:spLocks noGrp="1" noChangeArrowheads="1"/>
          </p:cNvSpPr>
          <p:nvPr>
            <p:ph type="body" sz="half" idx="1"/>
          </p:nvPr>
        </p:nvSpPr>
        <p:spPr>
          <a:xfrm>
            <a:off x="768350" y="1125685"/>
            <a:ext cx="7350125" cy="4903787"/>
          </a:xfrm>
        </p:spPr>
        <p:txBody>
          <a:bodyPr/>
          <a:lstStyle/>
          <a:p>
            <a:pPr>
              <a:buFont typeface="Wingdings" panose="05000000000000000000" pitchFamily="2" charset="2"/>
              <a:buChar char="l"/>
            </a:pPr>
            <a:r>
              <a:rPr lang="en-US" altLang="zh-CN" b="1" dirty="0">
                <a:sym typeface="Symbol" panose="05050102010706020507" pitchFamily="18" charset="2"/>
              </a:rPr>
              <a:t></a:t>
            </a:r>
            <a:r>
              <a:rPr lang="en-US" altLang="zh-CN" b="1" i="1" baseline="-25000" dirty="0">
                <a:sym typeface="Symbol" panose="05050102010706020507" pitchFamily="18" charset="2"/>
              </a:rPr>
              <a:t>A=v</a:t>
            </a:r>
            <a:r>
              <a:rPr lang="en-US" altLang="zh-CN" b="1" dirty="0">
                <a:sym typeface="Symbol" panose="05050102010706020507" pitchFamily="18" charset="2"/>
              </a:rPr>
              <a:t>(</a:t>
            </a:r>
            <a:r>
              <a:rPr lang="en-US" altLang="zh-CN" b="1" i="1" dirty="0">
                <a:sym typeface="Symbol" panose="05050102010706020507" pitchFamily="18" charset="2"/>
              </a:rPr>
              <a:t>r</a:t>
            </a:r>
            <a:r>
              <a:rPr lang="en-US" altLang="zh-CN" b="1" dirty="0">
                <a:sym typeface="Symbol" panose="05050102010706020507" pitchFamily="18" charset="2"/>
              </a:rPr>
              <a:t>)</a:t>
            </a:r>
            <a:endParaRPr lang="en-US" altLang="zh-CN" dirty="0"/>
          </a:p>
          <a:p>
            <a:pPr lvl="2">
              <a:buFont typeface="Wingdings" panose="05000000000000000000" pitchFamily="2" charset="2"/>
              <a:buChar char="l"/>
            </a:pPr>
            <a:r>
              <a:rPr lang="en-US" altLang="zh-CN" i="1" dirty="0">
                <a:sym typeface="Symbol" panose="05050102010706020507" pitchFamily="18" charset="2"/>
              </a:rPr>
              <a:t>n</a:t>
            </a:r>
            <a:r>
              <a:rPr lang="en-US" altLang="zh-CN" i="1" baseline="-25000" dirty="0">
                <a:sym typeface="Symbol" panose="05050102010706020507" pitchFamily="18" charset="2"/>
              </a:rPr>
              <a:t>r</a:t>
            </a:r>
            <a:r>
              <a:rPr lang="en-US" altLang="zh-CN" i="1" dirty="0">
                <a:sym typeface="Symbol" panose="05050102010706020507" pitchFamily="18" charset="2"/>
              </a:rPr>
              <a:t> / V(</a:t>
            </a:r>
            <a:r>
              <a:rPr lang="en-US" altLang="zh-CN" i="1" dirty="0" err="1">
                <a:sym typeface="Symbol" panose="05050102010706020507" pitchFamily="18" charset="2"/>
              </a:rPr>
              <a:t>A,r</a:t>
            </a:r>
            <a:r>
              <a:rPr lang="en-US" altLang="zh-CN" i="1" dirty="0">
                <a:sym typeface="Symbol" panose="05050102010706020507" pitchFamily="18" charset="2"/>
              </a:rPr>
              <a:t>) </a:t>
            </a:r>
            <a:r>
              <a:rPr lang="en-US" altLang="zh-CN" dirty="0">
                <a:sym typeface="Symbol" panose="05050102010706020507" pitchFamily="18" charset="2"/>
              </a:rPr>
              <a:t>: number of records that will satisfy the selection</a:t>
            </a:r>
          </a:p>
          <a:p>
            <a:pPr lvl="2">
              <a:buFont typeface="Wingdings" panose="05000000000000000000" pitchFamily="2" charset="2"/>
              <a:buChar char="l"/>
            </a:pPr>
            <a:r>
              <a:rPr lang="en-US" altLang="zh-CN" dirty="0">
                <a:sym typeface="Symbol" panose="05050102010706020507" pitchFamily="18" charset="2"/>
              </a:rPr>
              <a:t>Equality condition on a key attribute:</a:t>
            </a:r>
            <a:r>
              <a:rPr lang="en-US" altLang="zh-CN" i="1" dirty="0">
                <a:sym typeface="Symbol" panose="05050102010706020507" pitchFamily="18" charset="2"/>
              </a:rPr>
              <a:t> size estimate = </a:t>
            </a:r>
            <a:r>
              <a:rPr lang="en-US" altLang="zh-CN" dirty="0">
                <a:sym typeface="Symbol" panose="05050102010706020507" pitchFamily="18" charset="2"/>
              </a:rPr>
              <a:t>1</a:t>
            </a:r>
          </a:p>
          <a:p>
            <a:pPr>
              <a:buFont typeface="Wingdings" panose="05000000000000000000" pitchFamily="2" charset="2"/>
              <a:buChar char="l"/>
            </a:pPr>
            <a:r>
              <a:rPr kumimoji="0" lang="en-US" altLang="zh-CN" dirty="0">
                <a:sym typeface="Symbol" panose="05050102010706020507" pitchFamily="18" charset="2"/>
              </a:rPr>
              <a:t></a:t>
            </a:r>
            <a:r>
              <a:rPr kumimoji="0" lang="en-US" altLang="zh-CN" i="1" baseline="-25000" dirty="0">
                <a:sym typeface="Symbol" panose="05050102010706020507" pitchFamily="18" charset="2"/>
              </a:rPr>
              <a:t>A</a:t>
            </a:r>
            <a:r>
              <a:rPr kumimoji="0" lang="en-US" altLang="zh-CN" baseline="-25000" dirty="0">
                <a:sym typeface="Symbol" panose="05050102010706020507" pitchFamily="18" charset="2"/>
              </a:rPr>
              <a:t></a:t>
            </a:r>
            <a:r>
              <a:rPr kumimoji="0" lang="en-US" altLang="zh-CN" i="1" baseline="-25000" dirty="0">
                <a:sym typeface="Symbol" panose="05050102010706020507" pitchFamily="18" charset="2"/>
              </a:rPr>
              <a:t>V</a:t>
            </a:r>
            <a:r>
              <a:rPr kumimoji="0" lang="en-US" altLang="zh-CN" dirty="0">
                <a:sym typeface="Symbol" panose="05050102010706020507" pitchFamily="18" charset="2"/>
              </a:rPr>
              <a:t>(</a:t>
            </a:r>
            <a:r>
              <a:rPr kumimoji="0" lang="en-US" altLang="zh-CN" i="1" dirty="0">
                <a:sym typeface="Symbol" panose="05050102010706020507" pitchFamily="18" charset="2"/>
              </a:rPr>
              <a:t>r</a:t>
            </a:r>
            <a:r>
              <a:rPr kumimoji="0" lang="en-US" altLang="zh-CN" dirty="0">
                <a:sym typeface="Symbol" panose="05050102010706020507" pitchFamily="18" charset="2"/>
              </a:rPr>
              <a:t>) (case of </a:t>
            </a:r>
            <a:r>
              <a:rPr kumimoji="0" lang="en-US" altLang="zh-CN" i="1" baseline="-25000" dirty="0">
                <a:sym typeface="Symbol" panose="05050102010706020507" pitchFamily="18" charset="2"/>
              </a:rPr>
              <a:t>A </a:t>
            </a:r>
            <a:r>
              <a:rPr kumimoji="0" lang="en-US" altLang="zh-CN" baseline="-25000" dirty="0">
                <a:sym typeface="Symbol" panose="05050102010706020507" pitchFamily="18" charset="2"/>
              </a:rPr>
              <a:t> </a:t>
            </a:r>
            <a:r>
              <a:rPr kumimoji="0" lang="en-US" altLang="zh-CN" i="1" baseline="-25000" dirty="0">
                <a:sym typeface="Symbol" panose="05050102010706020507" pitchFamily="18" charset="2"/>
              </a:rPr>
              <a:t>V</a:t>
            </a:r>
            <a:r>
              <a:rPr kumimoji="0" lang="en-US" altLang="zh-CN" dirty="0">
                <a:sym typeface="Symbol" panose="05050102010706020507" pitchFamily="18" charset="2"/>
              </a:rPr>
              <a:t>(</a:t>
            </a:r>
            <a:r>
              <a:rPr kumimoji="0" lang="en-US" altLang="zh-CN" i="1" dirty="0">
                <a:sym typeface="Symbol" panose="05050102010706020507" pitchFamily="18" charset="2"/>
              </a:rPr>
              <a:t>r</a:t>
            </a:r>
            <a:r>
              <a:rPr kumimoji="0" lang="en-US" altLang="zh-CN" dirty="0">
                <a:sym typeface="Symbol" panose="05050102010706020507" pitchFamily="18" charset="2"/>
              </a:rPr>
              <a:t>) is symmetric)</a:t>
            </a:r>
            <a:endParaRPr lang="en-US" altLang="zh-CN" dirty="0"/>
          </a:p>
          <a:p>
            <a:pPr lvl="1">
              <a:buFont typeface="Wingdings" panose="05000000000000000000" pitchFamily="2" charset="2"/>
              <a:buChar char="l"/>
            </a:pPr>
            <a:r>
              <a:rPr lang="en-US" altLang="zh-CN" dirty="0"/>
              <a:t>Let c denote  the estimated number of tuples satisfying the condition. </a:t>
            </a:r>
          </a:p>
          <a:p>
            <a:pPr lvl="1">
              <a:buFont typeface="Wingdings" panose="05000000000000000000" pitchFamily="2" charset="2"/>
              <a:buChar char="l"/>
            </a:pPr>
            <a:r>
              <a:rPr lang="en-US" altLang="zh-CN" dirty="0">
                <a:sym typeface="Symbol" panose="05050102010706020507" pitchFamily="18" charset="2"/>
              </a:rPr>
              <a:t>If min(</a:t>
            </a:r>
            <a:r>
              <a:rPr lang="en-US" altLang="zh-CN" dirty="0" err="1">
                <a:sym typeface="Symbol" panose="05050102010706020507" pitchFamily="18" charset="2"/>
              </a:rPr>
              <a:t>A,r</a:t>
            </a:r>
            <a:r>
              <a:rPr lang="en-US" altLang="zh-CN" dirty="0">
                <a:sym typeface="Symbol" panose="05050102010706020507" pitchFamily="18" charset="2"/>
              </a:rPr>
              <a:t>) and max(</a:t>
            </a:r>
            <a:r>
              <a:rPr lang="en-US" altLang="zh-CN" dirty="0" err="1">
                <a:sym typeface="Symbol" panose="05050102010706020507" pitchFamily="18" charset="2"/>
              </a:rPr>
              <a:t>A,r</a:t>
            </a:r>
            <a:r>
              <a:rPr lang="en-US" altLang="zh-CN" dirty="0">
                <a:sym typeface="Symbol" panose="05050102010706020507" pitchFamily="18" charset="2"/>
              </a:rPr>
              <a:t>) are available in catalog</a:t>
            </a:r>
          </a:p>
          <a:p>
            <a:pPr lvl="2">
              <a:buFont typeface="Wingdings" panose="05000000000000000000" pitchFamily="2" charset="2"/>
              <a:buChar char="l"/>
            </a:pPr>
            <a:r>
              <a:rPr lang="en-US" altLang="zh-CN" dirty="0"/>
              <a:t>c = 0 if v &lt; min(</a:t>
            </a:r>
            <a:r>
              <a:rPr lang="en-US" altLang="zh-CN" dirty="0" err="1"/>
              <a:t>A,r</a:t>
            </a:r>
            <a:r>
              <a:rPr lang="en-US" altLang="zh-CN" dirty="0"/>
              <a:t>)</a:t>
            </a:r>
            <a:br>
              <a:rPr lang="en-US" altLang="zh-CN" dirty="0"/>
            </a:br>
            <a:endParaRPr lang="en-US" altLang="zh-CN" dirty="0"/>
          </a:p>
          <a:p>
            <a:pPr lvl="2">
              <a:buFont typeface="Wingdings" panose="05000000000000000000" pitchFamily="2" charset="2"/>
              <a:buChar char="l"/>
            </a:pPr>
            <a:r>
              <a:rPr lang="en-US" altLang="zh-CN" dirty="0"/>
              <a:t>c =</a:t>
            </a:r>
            <a:br>
              <a:rPr lang="en-US" altLang="zh-CN" dirty="0"/>
            </a:br>
            <a:endParaRPr lang="en-US" altLang="zh-CN" dirty="0"/>
          </a:p>
          <a:p>
            <a:pPr lvl="1">
              <a:buFont typeface="Wingdings" panose="05000000000000000000" pitchFamily="2" charset="2"/>
              <a:buChar char="l"/>
            </a:pPr>
            <a:r>
              <a:rPr lang="en-US" altLang="zh-CN" dirty="0"/>
              <a:t> If histograms available, can refine above estimate</a:t>
            </a:r>
          </a:p>
          <a:p>
            <a:pPr lvl="1">
              <a:buFont typeface="Wingdings" panose="05000000000000000000" pitchFamily="2" charset="2"/>
              <a:buChar char="l"/>
            </a:pPr>
            <a:r>
              <a:rPr lang="en-US" altLang="zh-CN" dirty="0"/>
              <a:t>In absence of statistical information</a:t>
            </a:r>
            <a:r>
              <a:rPr lang="en-US" altLang="zh-CN" i="1" dirty="0"/>
              <a:t> c </a:t>
            </a:r>
            <a:r>
              <a:rPr lang="en-US" altLang="zh-CN" dirty="0"/>
              <a:t>is assumed to be</a:t>
            </a:r>
            <a:r>
              <a:rPr lang="en-US" altLang="zh-CN" i="1" dirty="0"/>
              <a:t> </a:t>
            </a:r>
            <a:r>
              <a:rPr lang="en-US" altLang="zh-CN" i="1" dirty="0">
                <a:sym typeface="Symbol" panose="05050102010706020507" pitchFamily="18" charset="2"/>
              </a:rPr>
              <a:t>n</a:t>
            </a:r>
            <a:r>
              <a:rPr lang="en-US" altLang="zh-CN" sz="2000" i="1" baseline="-25000" dirty="0">
                <a:sym typeface="Symbol" panose="05050102010706020507" pitchFamily="18" charset="2"/>
              </a:rPr>
              <a:t>r </a:t>
            </a:r>
            <a:r>
              <a:rPr lang="en-US" altLang="zh-CN" i="1" dirty="0">
                <a:sym typeface="Symbol" panose="05050102010706020507" pitchFamily="18" charset="2"/>
              </a:rPr>
              <a:t>/ </a:t>
            </a:r>
            <a:r>
              <a:rPr lang="en-US" altLang="zh-CN" dirty="0">
                <a:sym typeface="Symbol" panose="05050102010706020507" pitchFamily="18" charset="2"/>
              </a:rPr>
              <a:t>2.</a:t>
            </a:r>
          </a:p>
          <a:p>
            <a:pPr lvl="2"/>
            <a:endParaRPr lang="en-US" altLang="zh-CN" sz="1600" dirty="0">
              <a:sym typeface="Symbol" panose="05050102010706020507" pitchFamily="18" charset="2"/>
            </a:endParaRPr>
          </a:p>
        </p:txBody>
      </p:sp>
      <mc:AlternateContent xmlns:mc="http://schemas.openxmlformats.org/markup-compatibility/2006" xmlns:a14="http://schemas.microsoft.com/office/drawing/2010/main">
        <mc:Choice Requires="a14">
          <p:sp>
            <p:nvSpPr>
              <p:cNvPr id="175108" name="Object 2">
                <a:extLst>
                  <a:ext uri="{FF2B5EF4-FFF2-40B4-BE49-F238E27FC236}">
                    <a16:creationId xmlns:a16="http://schemas.microsoft.com/office/drawing/2014/main" id="{7BBA11B1-792B-4110-826D-63DE3879ED03}"/>
                  </a:ext>
                </a:extLst>
              </p:cNvPr>
              <p:cNvSpPr txBox="1">
                <a:spLocks noGrp="1"/>
              </p:cNvSpPr>
              <p:nvPr>
                <p:ph sz="half" idx="2"/>
              </p:nvPr>
            </p:nvSpPr>
            <p:spPr bwMode="auto">
              <a:xfrm>
                <a:off x="2453536" y="4074189"/>
                <a:ext cx="2565031" cy="721094"/>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𝑟</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min</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𝑟</m:t>
                          </m:r>
                          <m:r>
                            <a:rPr lang="zh-CN" altLang="en-US" i="1">
                              <a:solidFill>
                                <a:srgbClr val="000000"/>
                              </a:solidFill>
                              <a:latin typeface="Cambria Math" panose="02040503050406030204" pitchFamily="18" charset="0"/>
                            </a:rPr>
                            <m:t>)</m:t>
                          </m:r>
                        </m:num>
                        <m:den>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𝑟</m:t>
                          </m:r>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min</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𝑟</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m:t>
                              </m:r>
                            </m:e>
                            <m:sub/>
                          </m:sSub>
                        </m:den>
                      </m:f>
                    </m:oMath>
                  </m:oMathPara>
                </a14:m>
                <a:endParaRPr lang="zh-CN" altLang="en-US" sz="1400" dirty="0"/>
              </a:p>
            </p:txBody>
          </p:sp>
        </mc:Choice>
        <mc:Fallback xmlns="">
          <p:sp>
            <p:nvSpPr>
              <p:cNvPr id="175108" name="Object 2">
                <a:extLst>
                  <a:ext uri="{FF2B5EF4-FFF2-40B4-BE49-F238E27FC236}">
                    <a16:creationId xmlns:a16="http://schemas.microsoft.com/office/drawing/2014/main" id="{7BBA11B1-792B-4110-826D-63DE3879ED03}"/>
                  </a:ext>
                </a:extLst>
              </p:cNvPr>
              <p:cNvSpPr txBox="1">
                <a:spLocks noRot="1" noChangeAspect="1" noMove="1" noResize="1" noEditPoints="1" noAdjustHandles="1" noChangeArrowheads="1" noChangeShapeType="1" noTextEdit="1"/>
              </p:cNvSpPr>
              <p:nvPr>
                <p:ph sz="half" idx="2"/>
              </p:nvPr>
            </p:nvSpPr>
            <p:spPr bwMode="auto">
              <a:xfrm>
                <a:off x="2453536" y="4074189"/>
                <a:ext cx="2565031" cy="721094"/>
              </a:xfrm>
              <a:prstGeom prst="rect">
                <a:avLst/>
              </a:prstGeom>
              <a:blipFill>
                <a:blip r:embed="rId3"/>
                <a:stretch>
                  <a:fillRect r="-9026"/>
                </a:stretch>
              </a:blipFill>
              <a:ln>
                <a:noFill/>
              </a:ln>
              <a:effectLst/>
            </p:spPr>
            <p:txBody>
              <a:bodyPr/>
              <a:lstStyle/>
              <a:p>
                <a:r>
                  <a:rPr lang="zh-CN" altLang="en-US">
                    <a:noFill/>
                  </a:rPr>
                  <a:t> </a:t>
                </a:r>
              </a:p>
            </p:txBody>
          </p:sp>
        </mc:Fallback>
      </mc:AlternateContent>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ECF27911-5A21-419C-823A-FE57A3E197D6}"/>
              </a:ext>
            </a:extLst>
          </p:cNvPr>
          <p:cNvSpPr>
            <a:spLocks noGrp="1" noChangeArrowheads="1"/>
          </p:cNvSpPr>
          <p:nvPr>
            <p:ph type="title"/>
          </p:nvPr>
        </p:nvSpPr>
        <p:spPr>
          <a:xfrm>
            <a:off x="936625" y="66675"/>
            <a:ext cx="8093075" cy="609600"/>
          </a:xfrm>
        </p:spPr>
        <p:txBody>
          <a:bodyPr/>
          <a:lstStyle/>
          <a:p>
            <a:pPr>
              <a:defRPr/>
            </a:pPr>
            <a:r>
              <a:rPr lang="en-US" altLang="zh-CN">
                <a:effectLst>
                  <a:outerShdw blurRad="38100" dist="38100" dir="2700000" algn="tl">
                    <a:srgbClr val="C0C0C0"/>
                  </a:outerShdw>
                </a:effectLst>
                <a:ea typeface="ＭＳ Ｐゴシック" pitchFamily="34" charset="-128"/>
              </a:rPr>
              <a:t>Size Estimation of Complex Selections</a:t>
            </a:r>
          </a:p>
        </p:txBody>
      </p:sp>
      <p:sp>
        <p:nvSpPr>
          <p:cNvPr id="177155" name="Rectangle 3">
            <a:extLst>
              <a:ext uri="{FF2B5EF4-FFF2-40B4-BE49-F238E27FC236}">
                <a16:creationId xmlns:a16="http://schemas.microsoft.com/office/drawing/2014/main" id="{FF86DAC5-DA8E-4181-98F3-13811F1718C9}"/>
              </a:ext>
            </a:extLst>
          </p:cNvPr>
          <p:cNvSpPr>
            <a:spLocks noGrp="1" noChangeArrowheads="1"/>
          </p:cNvSpPr>
          <p:nvPr>
            <p:ph type="body" idx="1"/>
          </p:nvPr>
        </p:nvSpPr>
        <p:spPr>
          <a:xfrm>
            <a:off x="914400" y="1120775"/>
            <a:ext cx="7715250" cy="4673600"/>
          </a:xfrm>
        </p:spPr>
        <p:txBody>
          <a:bodyPr/>
          <a:lstStyle/>
          <a:p>
            <a:pPr>
              <a:buFont typeface="Wingdings" panose="05000000000000000000" pitchFamily="2" charset="2"/>
              <a:buChar char="l"/>
              <a:tabLst>
                <a:tab pos="2338388" algn="l"/>
              </a:tabLst>
            </a:pPr>
            <a:r>
              <a:rPr lang="en-US" altLang="zh-CN" dirty="0"/>
              <a:t>The </a:t>
            </a:r>
            <a:r>
              <a:rPr lang="en-US" altLang="zh-CN" b="1" dirty="0">
                <a:solidFill>
                  <a:srgbClr val="0000FF"/>
                </a:solidFill>
              </a:rPr>
              <a:t>selectivity</a:t>
            </a:r>
            <a:r>
              <a:rPr lang="en-US" altLang="zh-CN" b="1" dirty="0"/>
              <a:t> </a:t>
            </a:r>
            <a:r>
              <a:rPr lang="en-US" altLang="zh-CN" dirty="0"/>
              <a:t>of a condition </a:t>
            </a:r>
            <a:r>
              <a:rPr lang="en-US" altLang="zh-CN" sz="2000" dirty="0">
                <a:sym typeface="Symbol" panose="05050102010706020507" pitchFamily="18" charset="2"/>
              </a:rPr>
              <a:t></a:t>
            </a:r>
            <a:r>
              <a:rPr lang="en-US" altLang="zh-CN" i="1" baseline="-25000" dirty="0" err="1">
                <a:sym typeface="Greek Symbols"/>
              </a:rPr>
              <a:t>i</a:t>
            </a:r>
            <a:r>
              <a:rPr lang="en-US" altLang="zh-CN" dirty="0">
                <a:sym typeface="Greek Symbols"/>
              </a:rPr>
              <a:t> is the probability that a tuple in the relation </a:t>
            </a:r>
            <a:r>
              <a:rPr lang="en-US" altLang="zh-CN" i="1" dirty="0">
                <a:sym typeface="Greek Symbols"/>
              </a:rPr>
              <a:t>r</a:t>
            </a:r>
            <a:r>
              <a:rPr lang="en-US" altLang="zh-CN" dirty="0">
                <a:sym typeface="Greek Symbols"/>
              </a:rPr>
              <a:t> satisfies </a:t>
            </a:r>
            <a:r>
              <a:rPr lang="en-US" altLang="zh-CN" sz="2000" dirty="0">
                <a:sym typeface="Symbol" panose="05050102010706020507" pitchFamily="18" charset="2"/>
              </a:rPr>
              <a:t></a:t>
            </a:r>
            <a:r>
              <a:rPr lang="en-US" altLang="zh-CN" i="1" baseline="-25000" dirty="0" err="1">
                <a:sym typeface="Greek Symbols"/>
              </a:rPr>
              <a:t>i</a:t>
            </a:r>
            <a:r>
              <a:rPr lang="en-US" altLang="zh-CN" dirty="0">
                <a:sym typeface="Greek Symbols"/>
              </a:rPr>
              <a:t> . </a:t>
            </a:r>
          </a:p>
          <a:p>
            <a:pPr lvl="1">
              <a:buFont typeface="Wingdings" panose="05000000000000000000" pitchFamily="2" charset="2"/>
              <a:buChar char="l"/>
              <a:tabLst>
                <a:tab pos="2338388" algn="l"/>
              </a:tabLst>
            </a:pPr>
            <a:r>
              <a:rPr lang="en-US" altLang="zh-CN" dirty="0">
                <a:sym typeface="Greek Symbols"/>
              </a:rPr>
              <a:t> If </a:t>
            </a:r>
            <a:r>
              <a:rPr lang="en-US" altLang="zh-CN" i="1" dirty="0" err="1">
                <a:sym typeface="Greek Symbols"/>
              </a:rPr>
              <a:t>s</a:t>
            </a:r>
            <a:r>
              <a:rPr lang="en-US" altLang="zh-CN" i="1" baseline="-25000" dirty="0" err="1">
                <a:sym typeface="Greek Symbols"/>
              </a:rPr>
              <a:t>i</a:t>
            </a:r>
            <a:r>
              <a:rPr lang="en-US" altLang="zh-CN" i="1" dirty="0">
                <a:sym typeface="Greek Symbols"/>
              </a:rPr>
              <a:t> </a:t>
            </a:r>
            <a:r>
              <a:rPr lang="en-US" altLang="zh-CN" dirty="0">
                <a:sym typeface="Greek Symbols"/>
              </a:rPr>
              <a:t> is the number of satisfying tuples in </a:t>
            </a:r>
            <a:r>
              <a:rPr lang="en-US" altLang="zh-CN" i="1" dirty="0">
                <a:sym typeface="Greek Symbols"/>
              </a:rPr>
              <a:t>r, </a:t>
            </a:r>
            <a:r>
              <a:rPr lang="en-US" altLang="zh-CN" dirty="0">
                <a:sym typeface="Greek Symbols"/>
              </a:rPr>
              <a:t>the selectivity of </a:t>
            </a:r>
            <a:r>
              <a:rPr lang="en-US" altLang="zh-CN" i="1" dirty="0">
                <a:sym typeface="Greek Symbols"/>
              </a:rPr>
              <a:t> </a:t>
            </a:r>
            <a:r>
              <a:rPr lang="en-US" altLang="zh-CN" sz="2000" dirty="0">
                <a:sym typeface="Symbol" panose="05050102010706020507" pitchFamily="18" charset="2"/>
              </a:rPr>
              <a:t></a:t>
            </a:r>
            <a:r>
              <a:rPr lang="en-US" altLang="zh-CN" i="1" baseline="-25000" dirty="0" err="1">
                <a:sym typeface="Greek Symbols"/>
              </a:rPr>
              <a:t>i</a:t>
            </a:r>
            <a:r>
              <a:rPr lang="en-US" altLang="zh-CN" dirty="0">
                <a:sym typeface="Greek Symbols"/>
              </a:rPr>
              <a:t> is given by </a:t>
            </a:r>
            <a:r>
              <a:rPr lang="en-US" altLang="zh-CN" i="1" dirty="0" err="1">
                <a:sym typeface="Greek Symbols"/>
              </a:rPr>
              <a:t>s</a:t>
            </a:r>
            <a:r>
              <a:rPr lang="en-US" altLang="zh-CN" i="1" baseline="-25000" dirty="0" err="1">
                <a:sym typeface="Greek Symbols"/>
              </a:rPr>
              <a:t>i</a:t>
            </a:r>
            <a:r>
              <a:rPr lang="en-US" altLang="zh-CN" i="1" dirty="0">
                <a:sym typeface="Greek Symbols"/>
              </a:rPr>
              <a:t> /n</a:t>
            </a:r>
            <a:r>
              <a:rPr lang="en-US" altLang="zh-CN" i="1" baseline="-25000" dirty="0">
                <a:sym typeface="Greek Symbols"/>
              </a:rPr>
              <a:t>r</a:t>
            </a:r>
            <a:r>
              <a:rPr lang="en-US" altLang="zh-CN" i="1" dirty="0">
                <a:sym typeface="Greek Symbols"/>
              </a:rPr>
              <a:t>.</a:t>
            </a:r>
            <a:endParaRPr lang="en-US" altLang="zh-CN" dirty="0">
              <a:sym typeface="Greek Symbols"/>
            </a:endParaRPr>
          </a:p>
          <a:p>
            <a:pPr>
              <a:buFont typeface="Wingdings" panose="05000000000000000000" pitchFamily="2" charset="2"/>
              <a:buChar char="l"/>
              <a:tabLst>
                <a:tab pos="2338388" algn="l"/>
              </a:tabLst>
            </a:pPr>
            <a:r>
              <a:rPr lang="en-US" altLang="zh-CN" b="1" dirty="0">
                <a:sym typeface="Greek Symbols"/>
              </a:rPr>
              <a:t>Conjunction:  </a:t>
            </a:r>
            <a:r>
              <a:rPr lang="en-US" altLang="zh-CN" sz="2000" i="1" dirty="0">
                <a:sym typeface="Symbol" panose="05050102010706020507" pitchFamily="18" charset="2"/>
              </a:rPr>
              <a:t></a:t>
            </a:r>
            <a:r>
              <a:rPr lang="en-US" altLang="zh-CN" sz="2400" baseline="-25000" dirty="0">
                <a:sym typeface="Symbol" panose="05050102010706020507" pitchFamily="18" charset="2"/>
              </a:rPr>
              <a:t></a:t>
            </a:r>
            <a:r>
              <a:rPr lang="en-US" altLang="zh-CN" sz="2000" baseline="-25000" dirty="0">
                <a:sym typeface="Greek Symbols"/>
              </a:rPr>
              <a:t>1</a:t>
            </a:r>
            <a:r>
              <a:rPr lang="en-US" altLang="zh-CN" sz="2000" baseline="-25000" dirty="0">
                <a:sym typeface="Symbol" panose="05050102010706020507" pitchFamily="18" charset="2"/>
              </a:rPr>
              <a:t> </a:t>
            </a:r>
            <a:r>
              <a:rPr lang="en-US" altLang="zh-CN" sz="2400" baseline="-25000" dirty="0">
                <a:sym typeface="Symbol" panose="05050102010706020507" pitchFamily="18" charset="2"/>
              </a:rPr>
              <a:t></a:t>
            </a:r>
            <a:r>
              <a:rPr lang="en-US" altLang="zh-CN" sz="2000" baseline="-25000" dirty="0">
                <a:sym typeface="Greek Symbols"/>
              </a:rPr>
              <a:t>2</a:t>
            </a:r>
            <a:r>
              <a:rPr lang="en-US" altLang="zh-CN" sz="2000" baseline="-25000" dirty="0">
                <a:sym typeface="Symbol" panose="05050102010706020507" pitchFamily="18" charset="2"/>
              </a:rPr>
              <a:t>. . .  </a:t>
            </a:r>
            <a:r>
              <a:rPr lang="en-US" altLang="zh-CN" sz="2400" baseline="-25000" dirty="0">
                <a:sym typeface="Symbol" panose="05050102010706020507" pitchFamily="18" charset="2"/>
              </a:rPr>
              <a:t></a:t>
            </a:r>
            <a:r>
              <a:rPr lang="en-US" altLang="zh-CN" sz="2000" i="1" baseline="-25000" dirty="0">
                <a:sym typeface="Greek Symbols"/>
              </a:rPr>
              <a:t>n</a:t>
            </a:r>
            <a:r>
              <a:rPr lang="en-US" altLang="zh-CN" sz="2000" dirty="0">
                <a:sym typeface="Symbol" panose="05050102010706020507" pitchFamily="18" charset="2"/>
              </a:rPr>
              <a:t> (</a:t>
            </a:r>
            <a:r>
              <a:rPr lang="en-US" altLang="zh-CN" i="1" dirty="0">
                <a:sym typeface="Symbol" panose="05050102010706020507" pitchFamily="18" charset="2"/>
              </a:rPr>
              <a:t>r).  Assuming </a:t>
            </a:r>
            <a:r>
              <a:rPr lang="en-US" altLang="zh-CN" i="1" dirty="0" err="1">
                <a:sym typeface="Symbol" panose="05050102010706020507" pitchFamily="18" charset="2"/>
              </a:rPr>
              <a:t>indepdence</a:t>
            </a:r>
            <a:r>
              <a:rPr lang="en-US" altLang="zh-CN" i="1" dirty="0">
                <a:sym typeface="Symbol" panose="05050102010706020507" pitchFamily="18" charset="2"/>
              </a:rPr>
              <a:t>, </a:t>
            </a:r>
            <a:r>
              <a:rPr lang="en-US" altLang="zh-CN" dirty="0">
                <a:sym typeface="Symbol" panose="05050102010706020507" pitchFamily="18" charset="2"/>
              </a:rPr>
              <a:t>estimate of</a:t>
            </a:r>
            <a:r>
              <a:rPr lang="en-US" altLang="zh-CN" sz="2000" dirty="0">
                <a:sym typeface="Symbol" panose="05050102010706020507" pitchFamily="18" charset="2"/>
              </a:rPr>
              <a:t> </a:t>
            </a:r>
            <a:br>
              <a:rPr lang="en-US" altLang="zh-CN" sz="2000" dirty="0">
                <a:sym typeface="Symbol" panose="05050102010706020507" pitchFamily="18" charset="2"/>
              </a:rPr>
            </a:br>
            <a:r>
              <a:rPr lang="en-US" altLang="zh-CN" sz="2000" dirty="0">
                <a:sym typeface="Symbol" panose="05050102010706020507" pitchFamily="18" charset="2"/>
              </a:rPr>
              <a:t> </a:t>
            </a:r>
            <a:br>
              <a:rPr lang="en-US" altLang="zh-CN" sz="2000" dirty="0">
                <a:sym typeface="Symbol" panose="05050102010706020507" pitchFamily="18" charset="2"/>
              </a:rPr>
            </a:br>
            <a:r>
              <a:rPr lang="en-US" altLang="zh-CN" dirty="0">
                <a:sym typeface="Symbol" panose="05050102010706020507" pitchFamily="18" charset="2"/>
              </a:rPr>
              <a:t>tuples in the</a:t>
            </a:r>
            <a:r>
              <a:rPr lang="en-US" altLang="zh-CN" sz="2400" dirty="0">
                <a:sym typeface="Symbol" panose="05050102010706020507" pitchFamily="18" charset="2"/>
              </a:rPr>
              <a:t> </a:t>
            </a:r>
            <a:r>
              <a:rPr lang="en-US" altLang="zh-CN" dirty="0">
                <a:sym typeface="Symbol" panose="05050102010706020507" pitchFamily="18" charset="2"/>
              </a:rPr>
              <a:t>result is:</a:t>
            </a:r>
            <a:br>
              <a:rPr lang="en-US" altLang="zh-CN" sz="2800" dirty="0">
                <a:sym typeface="Symbol" panose="05050102010706020507" pitchFamily="18" charset="2"/>
              </a:rPr>
            </a:br>
            <a:endParaRPr lang="en-US" altLang="zh-CN" dirty="0">
              <a:sym typeface="Symbol" panose="05050102010706020507" pitchFamily="18" charset="2"/>
            </a:endParaRPr>
          </a:p>
          <a:p>
            <a:pPr>
              <a:buFont typeface="Wingdings" panose="05000000000000000000" pitchFamily="2" charset="2"/>
              <a:buChar char="l"/>
              <a:tabLst>
                <a:tab pos="2338388" algn="l"/>
              </a:tabLst>
            </a:pPr>
            <a:r>
              <a:rPr lang="en-US" altLang="zh-CN" b="1" dirty="0">
                <a:sym typeface="Symbol" panose="05050102010706020507" pitchFamily="18" charset="2"/>
              </a:rPr>
              <a:t>Disjunction:</a:t>
            </a:r>
            <a:r>
              <a:rPr lang="en-US" altLang="zh-CN" i="1" dirty="0">
                <a:sym typeface="Symbol" panose="05050102010706020507" pitchFamily="18" charset="2"/>
              </a:rPr>
              <a:t></a:t>
            </a:r>
            <a:r>
              <a:rPr lang="en-US" altLang="zh-CN" sz="2400" baseline="-25000" dirty="0">
                <a:sym typeface="Symbol" panose="05050102010706020507" pitchFamily="18" charset="2"/>
              </a:rPr>
              <a:t></a:t>
            </a:r>
            <a:r>
              <a:rPr lang="en-US" altLang="zh-CN" baseline="-25000" dirty="0">
                <a:sym typeface="Greek Symbols"/>
              </a:rPr>
              <a:t>1</a:t>
            </a:r>
            <a:r>
              <a:rPr lang="en-US" altLang="zh-CN" baseline="-25000" dirty="0">
                <a:sym typeface="Symbol" panose="05050102010706020507" pitchFamily="18" charset="2"/>
              </a:rPr>
              <a:t></a:t>
            </a:r>
            <a:r>
              <a:rPr lang="en-US" altLang="zh-CN" dirty="0">
                <a:sym typeface="Symbol" panose="05050102010706020507" pitchFamily="18" charset="2"/>
              </a:rPr>
              <a:t> </a:t>
            </a:r>
            <a:r>
              <a:rPr lang="en-US" altLang="zh-CN" sz="2400" baseline="-25000" dirty="0">
                <a:sym typeface="Symbol" panose="05050102010706020507" pitchFamily="18" charset="2"/>
              </a:rPr>
              <a:t></a:t>
            </a:r>
            <a:r>
              <a:rPr lang="en-US" altLang="zh-CN" baseline="-25000" dirty="0">
                <a:sym typeface="Greek Symbols"/>
              </a:rPr>
              <a:t>2</a:t>
            </a:r>
            <a:r>
              <a:rPr lang="en-US" altLang="zh-CN" sz="1400" baseline="-25000" dirty="0">
                <a:sym typeface="Greek Symbols"/>
              </a:rPr>
              <a:t> </a:t>
            </a:r>
            <a:r>
              <a:rPr lang="en-US" altLang="zh-CN" baseline="-25000" dirty="0">
                <a:sym typeface="Symbol" panose="05050102010706020507" pitchFamily="18" charset="2"/>
              </a:rPr>
              <a:t>. . . </a:t>
            </a:r>
            <a:r>
              <a:rPr lang="en-US" altLang="zh-CN" dirty="0">
                <a:sym typeface="Symbol" panose="05050102010706020507" pitchFamily="18" charset="2"/>
              </a:rPr>
              <a:t> </a:t>
            </a:r>
            <a:r>
              <a:rPr lang="en-US" altLang="zh-CN" sz="2400" baseline="-25000" dirty="0">
                <a:sym typeface="Symbol" panose="05050102010706020507" pitchFamily="18" charset="2"/>
              </a:rPr>
              <a:t></a:t>
            </a:r>
            <a:r>
              <a:rPr lang="en-US" altLang="zh-CN" i="1" baseline="-25000" dirty="0">
                <a:sym typeface="Greek Symbols"/>
              </a:rPr>
              <a:t>n </a:t>
            </a:r>
            <a:r>
              <a:rPr lang="en-US" altLang="zh-CN" dirty="0">
                <a:sym typeface="Symbol" panose="05050102010706020507" pitchFamily="18" charset="2"/>
              </a:rPr>
              <a:t>(</a:t>
            </a:r>
            <a:r>
              <a:rPr lang="en-US" altLang="zh-CN" i="1" dirty="0">
                <a:sym typeface="Symbol" panose="05050102010706020507" pitchFamily="18" charset="2"/>
              </a:rPr>
              <a:t>r). </a:t>
            </a:r>
            <a:r>
              <a:rPr lang="en-US" altLang="zh-CN" dirty="0">
                <a:sym typeface="Symbol" panose="05050102010706020507" pitchFamily="18" charset="2"/>
              </a:rPr>
              <a:t>  Estimated number of tuples:</a:t>
            </a:r>
            <a:br>
              <a:rPr lang="en-US" altLang="zh-CN" dirty="0">
                <a:sym typeface="Symbol" panose="05050102010706020507" pitchFamily="18" charset="2"/>
              </a:rPr>
            </a:br>
            <a:br>
              <a:rPr lang="en-US" altLang="zh-CN" dirty="0">
                <a:sym typeface="Symbol" panose="05050102010706020507" pitchFamily="18" charset="2"/>
              </a:rPr>
            </a:br>
            <a:br>
              <a:rPr lang="en-US" altLang="zh-CN" dirty="0">
                <a:sym typeface="Symbol" panose="05050102010706020507" pitchFamily="18" charset="2"/>
              </a:rPr>
            </a:br>
            <a:endParaRPr lang="en-US" altLang="zh-CN" dirty="0">
              <a:sym typeface="Symbol" panose="05050102010706020507" pitchFamily="18" charset="2"/>
            </a:endParaRPr>
          </a:p>
          <a:p>
            <a:pPr>
              <a:buFont typeface="Wingdings" panose="05000000000000000000" pitchFamily="2" charset="2"/>
              <a:buChar char="l"/>
              <a:tabLst>
                <a:tab pos="2338388" algn="l"/>
              </a:tabLst>
            </a:pPr>
            <a:r>
              <a:rPr lang="en-US" altLang="zh-CN" b="1" dirty="0">
                <a:sym typeface="Symbol" panose="05050102010706020507" pitchFamily="18" charset="2"/>
              </a:rPr>
              <a:t>Negation:  </a:t>
            </a:r>
            <a:r>
              <a:rPr lang="en-US" altLang="zh-CN" i="1" dirty="0">
                <a:sym typeface="Symbol" panose="05050102010706020507" pitchFamily="18" charset="2"/>
              </a:rPr>
              <a:t></a:t>
            </a:r>
            <a:r>
              <a:rPr lang="en-US" altLang="zh-CN" baseline="-25000" dirty="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r). </a:t>
            </a:r>
            <a:r>
              <a:rPr lang="en-US" altLang="zh-CN" dirty="0">
                <a:sym typeface="Symbol" panose="05050102010706020507" pitchFamily="18" charset="2"/>
              </a:rPr>
              <a:t> Estimated number of tuples:</a:t>
            </a:r>
            <a:br>
              <a:rPr lang="en-US" altLang="zh-CN" dirty="0">
                <a:sym typeface="Symbol" panose="05050102010706020507" pitchFamily="18" charset="2"/>
              </a:rPr>
            </a:br>
            <a:r>
              <a:rPr lang="en-US" altLang="zh-CN" dirty="0">
                <a:sym typeface="Symbol" panose="05050102010706020507" pitchFamily="18" charset="2"/>
              </a:rPr>
              <a:t>	</a:t>
            </a:r>
            <a:r>
              <a:rPr lang="en-US" altLang="zh-CN" i="1" dirty="0">
                <a:sym typeface="Symbol" panose="05050102010706020507" pitchFamily="18" charset="2"/>
              </a:rPr>
              <a:t>n</a:t>
            </a:r>
            <a:r>
              <a:rPr lang="en-US" altLang="zh-CN" baseline="-25000" dirty="0">
                <a:sym typeface="Symbol" panose="05050102010706020507" pitchFamily="18" charset="2"/>
              </a:rPr>
              <a:t>r</a:t>
            </a:r>
            <a:r>
              <a:rPr lang="en-US" altLang="zh-CN" i="1" baseline="-25000" dirty="0">
                <a:sym typeface="Symbol" panose="05050102010706020507" pitchFamily="18" charset="2"/>
              </a:rPr>
              <a:t> </a:t>
            </a:r>
            <a:r>
              <a:rPr lang="en-US" altLang="zh-CN" i="1" dirty="0">
                <a:sym typeface="Symbol" panose="05050102010706020507" pitchFamily="18" charset="2"/>
              </a:rPr>
              <a:t>–</a:t>
            </a:r>
            <a:r>
              <a:rPr lang="en-US" altLang="zh-CN" sz="2000" i="1" dirty="0">
                <a:sym typeface="Symbol" panose="05050102010706020507" pitchFamily="18" charset="2"/>
              </a:rPr>
              <a:t> </a:t>
            </a:r>
            <a:r>
              <a:rPr lang="en-US" altLang="zh-CN" i="1" dirty="0">
                <a:sym typeface="Symbol" panose="05050102010706020507" pitchFamily="18" charset="2"/>
              </a:rPr>
              <a:t>size(</a:t>
            </a:r>
            <a:r>
              <a:rPr lang="en-US" altLang="zh-CN" i="1" baseline="-25000" dirty="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r))</a:t>
            </a:r>
          </a:p>
        </p:txBody>
      </p:sp>
      <p:graphicFrame>
        <p:nvGraphicFramePr>
          <p:cNvPr id="177156" name="Object 2">
            <a:extLst>
              <a:ext uri="{FF2B5EF4-FFF2-40B4-BE49-F238E27FC236}">
                <a16:creationId xmlns:a16="http://schemas.microsoft.com/office/drawing/2014/main" id="{6ED7411E-D110-4124-ADA8-C8B1EE7104DB}"/>
              </a:ext>
            </a:extLst>
          </p:cNvPr>
          <p:cNvGraphicFramePr>
            <a:graphicFrameLocks noChangeAspect="1"/>
          </p:cNvGraphicFramePr>
          <p:nvPr/>
        </p:nvGraphicFramePr>
        <p:xfrm>
          <a:off x="3617913" y="2860675"/>
          <a:ext cx="2286000" cy="854075"/>
        </p:xfrm>
        <a:graphic>
          <a:graphicData uri="http://schemas.openxmlformats.org/presentationml/2006/ole">
            <mc:AlternateContent xmlns:mc="http://schemas.openxmlformats.org/markup-compatibility/2006">
              <mc:Choice xmlns:v="urn:schemas-microsoft-com:vml" Requires="v">
                <p:oleObj spid="_x0000_s177368" name="Equation" r:id="rId4" imgW="1142640" imgH="420480" progId="Equation.3">
                  <p:embed/>
                </p:oleObj>
              </mc:Choice>
              <mc:Fallback>
                <p:oleObj name="Equation" r:id="rId4" imgW="1142640" imgH="420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7913" y="2860675"/>
                        <a:ext cx="2286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77157" name="Object 3">
            <a:extLst>
              <a:ext uri="{FF2B5EF4-FFF2-40B4-BE49-F238E27FC236}">
                <a16:creationId xmlns:a16="http://schemas.microsoft.com/office/drawing/2014/main" id="{B3FF1CE5-34FF-4B7C-AF2E-24EDA39B9A87}"/>
              </a:ext>
            </a:extLst>
          </p:cNvPr>
          <p:cNvGraphicFramePr>
            <a:graphicFrameLocks noChangeAspect="1"/>
          </p:cNvGraphicFramePr>
          <p:nvPr/>
        </p:nvGraphicFramePr>
        <p:xfrm>
          <a:off x="2859088" y="4232275"/>
          <a:ext cx="4130675" cy="836613"/>
        </p:xfrm>
        <a:graphic>
          <a:graphicData uri="http://schemas.openxmlformats.org/presentationml/2006/ole">
            <mc:AlternateContent xmlns:mc="http://schemas.openxmlformats.org/markup-compatibility/2006">
              <mc:Choice xmlns:v="urn:schemas-microsoft-com:vml" Requires="v">
                <p:oleObj spid="_x0000_s177369" name="Equation" r:id="rId6" imgW="2358720" imgH="475200" progId="Equation.3">
                  <p:embed/>
                </p:oleObj>
              </mc:Choice>
              <mc:Fallback>
                <p:oleObj name="Equation" r:id="rId6" imgW="2358720" imgH="475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9088" y="4232275"/>
                        <a:ext cx="41306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CFD491B2-01D3-4C1F-958E-8C917C7AFB98}"/>
              </a:ext>
            </a:extLst>
          </p:cNvPr>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ＭＳ Ｐゴシック" pitchFamily="34" charset="-128"/>
              </a:rPr>
              <a:t>连接运算</a:t>
            </a:r>
            <a:r>
              <a:rPr lang="en-US" altLang="zh-CN" dirty="0">
                <a:effectLst>
                  <a:outerShdw blurRad="38100" dist="38100" dir="2700000" algn="tl">
                    <a:srgbClr val="C0C0C0"/>
                  </a:outerShdw>
                </a:effectLst>
                <a:ea typeface="ＭＳ Ｐゴシック" pitchFamily="34" charset="-128"/>
              </a:rPr>
              <a:t>: </a:t>
            </a:r>
            <a:r>
              <a:rPr lang="zh-CN" altLang="en-US" dirty="0">
                <a:effectLst>
                  <a:outerShdw blurRad="38100" dist="38100" dir="2700000" algn="tl">
                    <a:srgbClr val="C0C0C0"/>
                  </a:outerShdw>
                </a:effectLst>
                <a:ea typeface="ＭＳ Ｐゴシック" pitchFamily="34" charset="-128"/>
              </a:rPr>
              <a:t>执行例子</a:t>
            </a:r>
            <a:endParaRPr lang="en-US" altLang="zh-CN" dirty="0">
              <a:effectLst>
                <a:outerShdw blurRad="38100" dist="38100" dir="2700000" algn="tl">
                  <a:srgbClr val="C0C0C0"/>
                </a:outerShdw>
              </a:effectLst>
              <a:ea typeface="ＭＳ Ｐゴシック" pitchFamily="34" charset="-128"/>
            </a:endParaRPr>
          </a:p>
        </p:txBody>
      </p:sp>
      <p:sp>
        <p:nvSpPr>
          <p:cNvPr id="179203" name="Rectangle 3">
            <a:extLst>
              <a:ext uri="{FF2B5EF4-FFF2-40B4-BE49-F238E27FC236}">
                <a16:creationId xmlns:a16="http://schemas.microsoft.com/office/drawing/2014/main" id="{B890B546-A5AD-4E9A-802E-3754F23CF3E9}"/>
              </a:ext>
            </a:extLst>
          </p:cNvPr>
          <p:cNvSpPr>
            <a:spLocks noGrp="1" noChangeArrowheads="1"/>
          </p:cNvSpPr>
          <p:nvPr>
            <p:ph type="body" idx="1"/>
          </p:nvPr>
        </p:nvSpPr>
        <p:spPr>
          <a:xfrm>
            <a:off x="914400" y="1120775"/>
            <a:ext cx="7507288" cy="4970463"/>
          </a:xfrm>
        </p:spPr>
        <p:txBody>
          <a:bodyPr/>
          <a:lstStyle/>
          <a:p>
            <a:pPr>
              <a:lnSpc>
                <a:spcPct val="90000"/>
              </a:lnSpc>
              <a:buFont typeface="Monotype Sorts" charset="2"/>
              <a:buNone/>
              <a:tabLst>
                <a:tab pos="635000" algn="l"/>
                <a:tab pos="2568575" algn="l"/>
              </a:tabLst>
            </a:pPr>
            <a:r>
              <a:rPr lang="en-US" altLang="zh-CN" dirty="0"/>
              <a:t>Running example: </a:t>
            </a:r>
            <a:br>
              <a:rPr lang="en-US" altLang="zh-CN" dirty="0"/>
            </a:br>
            <a:r>
              <a:rPr lang="en-US" altLang="zh-CN" dirty="0"/>
              <a:t>	</a:t>
            </a:r>
            <a:r>
              <a:rPr lang="en-US" altLang="zh-CN" i="1" dirty="0"/>
              <a:t>student </a:t>
            </a:r>
            <a:r>
              <a:rPr lang="en-US" altLang="zh-CN" dirty="0"/>
              <a:t>     </a:t>
            </a:r>
            <a:r>
              <a:rPr lang="en-US" altLang="zh-CN" i="1" dirty="0"/>
              <a:t>takes</a:t>
            </a:r>
          </a:p>
          <a:p>
            <a:pPr>
              <a:lnSpc>
                <a:spcPct val="90000"/>
              </a:lnSpc>
              <a:buFont typeface="Monotype Sorts" charset="2"/>
              <a:buNone/>
              <a:tabLst>
                <a:tab pos="635000" algn="l"/>
                <a:tab pos="2568575" algn="l"/>
              </a:tabLst>
            </a:pPr>
            <a:r>
              <a:rPr lang="en-US" altLang="zh-CN" dirty="0"/>
              <a:t>Catalog information for join examples:</a:t>
            </a:r>
          </a:p>
          <a:p>
            <a:pPr>
              <a:lnSpc>
                <a:spcPct val="90000"/>
              </a:lnSpc>
              <a:buFont typeface="Wingdings" panose="05000000000000000000" pitchFamily="2" charset="2"/>
              <a:buChar char="l"/>
              <a:tabLst>
                <a:tab pos="635000" algn="l"/>
                <a:tab pos="2568575" algn="l"/>
              </a:tabLst>
            </a:pPr>
            <a:r>
              <a:rPr lang="en-US" altLang="zh-CN" i="1" dirty="0" err="1"/>
              <a:t>n</a:t>
            </a:r>
            <a:r>
              <a:rPr lang="en-US" altLang="zh-CN" sz="2000" i="1" baseline="-25000" dirty="0" err="1"/>
              <a:t>student</a:t>
            </a:r>
            <a:r>
              <a:rPr lang="en-US" altLang="zh-CN" i="1" dirty="0"/>
              <a:t> = 5</a:t>
            </a:r>
            <a:r>
              <a:rPr lang="en-US" altLang="zh-CN" dirty="0"/>
              <a:t>,000.</a:t>
            </a:r>
          </a:p>
          <a:p>
            <a:pPr>
              <a:lnSpc>
                <a:spcPct val="90000"/>
              </a:lnSpc>
              <a:buFont typeface="Wingdings" panose="05000000000000000000" pitchFamily="2" charset="2"/>
              <a:buChar char="l"/>
              <a:tabLst>
                <a:tab pos="635000" algn="l"/>
                <a:tab pos="2568575" algn="l"/>
              </a:tabLst>
            </a:pPr>
            <a:r>
              <a:rPr lang="en-US" altLang="zh-CN" i="1" dirty="0" err="1"/>
              <a:t>f</a:t>
            </a:r>
            <a:r>
              <a:rPr lang="en-US" altLang="zh-CN" sz="2000" i="1" baseline="-25000" dirty="0" err="1"/>
              <a:t>student</a:t>
            </a:r>
            <a:r>
              <a:rPr lang="en-US" altLang="zh-CN" i="1" dirty="0"/>
              <a:t>  = 50, </a:t>
            </a:r>
            <a:r>
              <a:rPr lang="en-US" altLang="zh-CN" dirty="0"/>
              <a:t>which implies that </a:t>
            </a:r>
            <a:br>
              <a:rPr lang="en-US" altLang="zh-CN" dirty="0"/>
            </a:br>
            <a:r>
              <a:rPr lang="en-US" altLang="zh-CN" i="1" dirty="0"/>
              <a:t>	</a:t>
            </a:r>
            <a:r>
              <a:rPr lang="en-US" altLang="zh-CN" i="1" dirty="0" err="1"/>
              <a:t>b</a:t>
            </a:r>
            <a:r>
              <a:rPr lang="en-US" altLang="zh-CN" sz="2000" i="1" baseline="-25000" dirty="0" err="1"/>
              <a:t>student</a:t>
            </a:r>
            <a:r>
              <a:rPr lang="en-US" altLang="zh-CN" sz="2400" dirty="0"/>
              <a:t> </a:t>
            </a:r>
            <a:r>
              <a:rPr lang="en-US" altLang="zh-CN" dirty="0"/>
              <a:t>=5000/50 = 100.</a:t>
            </a:r>
          </a:p>
          <a:p>
            <a:pPr>
              <a:lnSpc>
                <a:spcPct val="90000"/>
              </a:lnSpc>
              <a:buFont typeface="Wingdings" panose="05000000000000000000" pitchFamily="2" charset="2"/>
              <a:buChar char="l"/>
              <a:tabLst>
                <a:tab pos="635000" algn="l"/>
                <a:tab pos="2568575" algn="l"/>
              </a:tabLst>
            </a:pPr>
            <a:r>
              <a:rPr lang="en-US" altLang="zh-CN" i="1" dirty="0" err="1"/>
              <a:t>n</a:t>
            </a:r>
            <a:r>
              <a:rPr lang="en-US" altLang="zh-CN" sz="2000" i="1" baseline="-25000" dirty="0" err="1"/>
              <a:t>takes</a:t>
            </a:r>
            <a:r>
              <a:rPr lang="en-US" altLang="zh-CN" i="1" dirty="0"/>
              <a:t> = </a:t>
            </a:r>
            <a:r>
              <a:rPr lang="en-US" altLang="zh-CN" dirty="0"/>
              <a:t>10000.</a:t>
            </a:r>
          </a:p>
          <a:p>
            <a:pPr>
              <a:lnSpc>
                <a:spcPct val="90000"/>
              </a:lnSpc>
              <a:buFont typeface="Wingdings" panose="05000000000000000000" pitchFamily="2" charset="2"/>
              <a:buChar char="l"/>
              <a:tabLst>
                <a:tab pos="635000" algn="l"/>
                <a:tab pos="2568575" algn="l"/>
              </a:tabLst>
            </a:pPr>
            <a:r>
              <a:rPr lang="en-US" altLang="zh-CN" i="1" dirty="0" err="1"/>
              <a:t>f</a:t>
            </a:r>
            <a:r>
              <a:rPr lang="en-US" altLang="zh-CN" sz="2000" i="1" baseline="-25000" dirty="0" err="1"/>
              <a:t>takes</a:t>
            </a:r>
            <a:r>
              <a:rPr lang="en-US" altLang="zh-CN" baseline="-25000" dirty="0"/>
              <a:t>   </a:t>
            </a:r>
            <a:r>
              <a:rPr lang="en-US" altLang="zh-CN" dirty="0"/>
              <a:t>= 25, which implies that </a:t>
            </a:r>
            <a:br>
              <a:rPr lang="en-US" altLang="zh-CN" dirty="0"/>
            </a:br>
            <a:r>
              <a:rPr lang="en-US" altLang="zh-CN" dirty="0"/>
              <a:t>	</a:t>
            </a:r>
            <a:r>
              <a:rPr lang="en-US" altLang="zh-CN" i="1" dirty="0" err="1"/>
              <a:t>b</a:t>
            </a:r>
            <a:r>
              <a:rPr lang="en-US" altLang="zh-CN" sz="2000" i="1" baseline="-25000" dirty="0" err="1"/>
              <a:t>takes</a:t>
            </a:r>
            <a:r>
              <a:rPr lang="en-US" altLang="zh-CN" sz="2000" baseline="-25000" dirty="0"/>
              <a:t> </a:t>
            </a:r>
            <a:r>
              <a:rPr lang="en-US" altLang="zh-CN" dirty="0"/>
              <a:t>=</a:t>
            </a:r>
            <a:r>
              <a:rPr lang="en-US" altLang="zh-CN" sz="2400" dirty="0"/>
              <a:t> </a:t>
            </a:r>
            <a:r>
              <a:rPr lang="en-US" altLang="zh-CN" dirty="0"/>
              <a:t>10000/25 = 400.</a:t>
            </a:r>
          </a:p>
          <a:p>
            <a:pPr>
              <a:lnSpc>
                <a:spcPct val="90000"/>
              </a:lnSpc>
              <a:buFont typeface="Wingdings" panose="05000000000000000000" pitchFamily="2" charset="2"/>
              <a:buChar char="l"/>
              <a:tabLst>
                <a:tab pos="635000" algn="l"/>
                <a:tab pos="2568575" algn="l"/>
              </a:tabLst>
            </a:pPr>
            <a:r>
              <a:rPr lang="en-US" altLang="zh-CN" i="1" dirty="0"/>
              <a:t>V(ID, takes)</a:t>
            </a:r>
            <a:r>
              <a:rPr lang="en-US" altLang="zh-CN" dirty="0"/>
              <a:t> = 2500, which implies that on average, each student who has taken a course has taken 4 courses.</a:t>
            </a:r>
          </a:p>
          <a:p>
            <a:pPr lvl="1">
              <a:lnSpc>
                <a:spcPct val="90000"/>
              </a:lnSpc>
              <a:buFont typeface="Wingdings" panose="05000000000000000000" pitchFamily="2" charset="2"/>
              <a:buChar char="l"/>
              <a:tabLst>
                <a:tab pos="635000" algn="l"/>
                <a:tab pos="2568575" algn="l"/>
              </a:tabLst>
            </a:pPr>
            <a:r>
              <a:rPr lang="en-US" altLang="zh-CN" dirty="0"/>
              <a:t>Attribute </a:t>
            </a:r>
            <a:r>
              <a:rPr lang="en-US" altLang="zh-CN" i="1" dirty="0"/>
              <a:t>ID</a:t>
            </a:r>
            <a:r>
              <a:rPr lang="en-US" altLang="zh-CN" dirty="0"/>
              <a:t> in </a:t>
            </a:r>
            <a:r>
              <a:rPr lang="en-US" altLang="zh-CN" i="1" dirty="0"/>
              <a:t>takes </a:t>
            </a:r>
            <a:r>
              <a:rPr lang="en-US" altLang="zh-CN" dirty="0"/>
              <a:t>is a foreign key referencing </a:t>
            </a:r>
            <a:r>
              <a:rPr lang="en-US" altLang="zh-CN" i="1" dirty="0"/>
              <a:t>student.</a:t>
            </a:r>
          </a:p>
          <a:p>
            <a:pPr lvl="1">
              <a:lnSpc>
                <a:spcPct val="90000"/>
              </a:lnSpc>
              <a:buFont typeface="Wingdings" panose="05000000000000000000" pitchFamily="2" charset="2"/>
              <a:buChar char="l"/>
              <a:tabLst>
                <a:tab pos="635000" algn="l"/>
                <a:tab pos="2568575" algn="l"/>
              </a:tabLst>
            </a:pPr>
            <a:r>
              <a:rPr lang="en-US" altLang="zh-CN" i="1" dirty="0"/>
              <a:t>V</a:t>
            </a:r>
            <a:r>
              <a:rPr lang="en-US" altLang="zh-CN" dirty="0"/>
              <a:t>(</a:t>
            </a:r>
            <a:r>
              <a:rPr lang="en-US" altLang="zh-CN" i="1" dirty="0"/>
              <a:t>ID, student</a:t>
            </a:r>
            <a:r>
              <a:rPr lang="en-US" altLang="zh-CN" dirty="0"/>
              <a:t>)</a:t>
            </a:r>
            <a:r>
              <a:rPr lang="en-US" altLang="zh-CN" i="1" dirty="0"/>
              <a:t> = </a:t>
            </a:r>
            <a:r>
              <a:rPr lang="en-US" altLang="zh-CN" dirty="0"/>
              <a:t>5000 (</a:t>
            </a:r>
            <a:r>
              <a:rPr lang="en-US" altLang="zh-CN" i="1" dirty="0"/>
              <a:t>primary key!</a:t>
            </a:r>
            <a:r>
              <a:rPr lang="en-US" altLang="zh-CN" dirty="0"/>
              <a:t>)</a:t>
            </a:r>
          </a:p>
          <a:p>
            <a:pPr>
              <a:lnSpc>
                <a:spcPct val="90000"/>
              </a:lnSpc>
              <a:buFont typeface="Monotype Sorts" charset="2"/>
              <a:buNone/>
              <a:tabLst>
                <a:tab pos="635000" algn="l"/>
                <a:tab pos="2568575" algn="l"/>
              </a:tabLst>
            </a:pPr>
            <a:r>
              <a:rPr lang="en-US" altLang="zh-CN" i="1" dirty="0"/>
              <a:t>	</a:t>
            </a:r>
          </a:p>
        </p:txBody>
      </p:sp>
      <p:sp>
        <p:nvSpPr>
          <p:cNvPr id="179204" name="AutoShape 4">
            <a:extLst>
              <a:ext uri="{FF2B5EF4-FFF2-40B4-BE49-F238E27FC236}">
                <a16:creationId xmlns:a16="http://schemas.microsoft.com/office/drawing/2014/main" id="{5075C415-5D93-4A22-9437-4FCA47658560}"/>
              </a:ext>
            </a:extLst>
          </p:cNvPr>
          <p:cNvSpPr>
            <a:spLocks noChangeArrowheads="1"/>
          </p:cNvSpPr>
          <p:nvPr/>
        </p:nvSpPr>
        <p:spPr bwMode="auto">
          <a:xfrm rot="5400000">
            <a:off x="2501901" y="145097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7C344FB2-111A-4C45-AB9C-3A41078ECF75}"/>
              </a:ext>
            </a:extLst>
          </p:cNvPr>
          <p:cNvSpPr>
            <a:spLocks noGrp="1" noChangeArrowheads="1"/>
          </p:cNvSpPr>
          <p:nvPr>
            <p:ph type="title"/>
          </p:nvPr>
        </p:nvSpPr>
        <p:spPr>
          <a:xfrm>
            <a:off x="703262" y="411163"/>
            <a:ext cx="8077200" cy="609600"/>
          </a:xfrm>
        </p:spPr>
        <p:txBody>
          <a:bodyPr/>
          <a:lstStyle/>
          <a:p>
            <a:pPr>
              <a:defRPr/>
            </a:pPr>
            <a:r>
              <a:rPr lang="zh-CN" altLang="en-US" dirty="0">
                <a:effectLst>
                  <a:outerShdw blurRad="38100" dist="38100" dir="2700000" algn="tl">
                    <a:srgbClr val="C0C0C0"/>
                  </a:outerShdw>
                </a:effectLst>
                <a:ea typeface="ＭＳ Ｐゴシック" pitchFamily="34" charset="-128"/>
              </a:rPr>
              <a:t>估计连接运算中大小</a:t>
            </a:r>
            <a:br>
              <a:rPr lang="en-US" altLang="zh-CN" dirty="0">
                <a:effectLst>
                  <a:outerShdw blurRad="38100" dist="38100" dir="2700000" algn="tl">
                    <a:srgbClr val="C0C0C0"/>
                  </a:outerShdw>
                </a:effectLst>
                <a:ea typeface="ＭＳ Ｐゴシック" pitchFamily="34" charset="-128"/>
              </a:rPr>
            </a:br>
            <a:r>
              <a:rPr lang="en-US" altLang="zh-CN" dirty="0">
                <a:effectLst>
                  <a:outerShdw blurRad="38100" dist="38100" dir="2700000" algn="tl">
                    <a:srgbClr val="C0C0C0"/>
                  </a:outerShdw>
                </a:effectLst>
                <a:ea typeface="ＭＳ Ｐゴシック" pitchFamily="34" charset="-128"/>
              </a:rPr>
              <a:t>Estimation of the Size of Joins</a:t>
            </a:r>
          </a:p>
        </p:txBody>
      </p:sp>
      <p:sp>
        <p:nvSpPr>
          <p:cNvPr id="181251" name="Rectangle 3">
            <a:extLst>
              <a:ext uri="{FF2B5EF4-FFF2-40B4-BE49-F238E27FC236}">
                <a16:creationId xmlns:a16="http://schemas.microsoft.com/office/drawing/2014/main" id="{0AF39BE6-4A30-4CA5-874A-F34AC6B6885B}"/>
              </a:ext>
            </a:extLst>
          </p:cNvPr>
          <p:cNvSpPr>
            <a:spLocks noGrp="1" noChangeArrowheads="1"/>
          </p:cNvSpPr>
          <p:nvPr>
            <p:ph type="body" idx="1"/>
          </p:nvPr>
        </p:nvSpPr>
        <p:spPr>
          <a:xfrm>
            <a:off x="914400" y="1120775"/>
            <a:ext cx="7654925" cy="5014913"/>
          </a:xfrm>
        </p:spPr>
        <p:txBody>
          <a:bodyPr/>
          <a:lstStyle/>
          <a:p>
            <a:pPr>
              <a:buFont typeface="Wingdings" panose="05000000000000000000" pitchFamily="2" charset="2"/>
              <a:buChar char="l"/>
            </a:pPr>
            <a:r>
              <a:rPr lang="en-US" altLang="zh-CN" dirty="0"/>
              <a:t>The Cartesian product </a:t>
            </a:r>
            <a:r>
              <a:rPr lang="en-US" altLang="zh-CN" i="1" dirty="0"/>
              <a:t>r</a:t>
            </a:r>
            <a:r>
              <a:rPr lang="en-US" altLang="zh-CN" dirty="0"/>
              <a:t>  x </a:t>
            </a:r>
            <a:r>
              <a:rPr lang="en-US" altLang="zh-CN" i="1" dirty="0"/>
              <a:t>s </a:t>
            </a:r>
            <a:r>
              <a:rPr lang="en-US" altLang="zh-CN" dirty="0"/>
              <a:t>contains </a:t>
            </a:r>
            <a:r>
              <a:rPr lang="en-US" altLang="zh-CN" i="1" dirty="0"/>
              <a:t>n</a:t>
            </a:r>
            <a:r>
              <a:rPr lang="en-US" altLang="zh-CN" i="1" baseline="-25000" dirty="0"/>
              <a:t>r </a:t>
            </a:r>
            <a:r>
              <a:rPr lang="en-US" altLang="zh-CN" i="1" dirty="0"/>
              <a:t>.n</a:t>
            </a:r>
            <a:r>
              <a:rPr lang="en-US" altLang="zh-CN" i="1" baseline="-25000" dirty="0"/>
              <a:t>s</a:t>
            </a:r>
            <a:r>
              <a:rPr lang="en-US" altLang="zh-CN" i="1" dirty="0"/>
              <a:t> </a:t>
            </a:r>
            <a:r>
              <a:rPr lang="en-US" altLang="zh-CN" dirty="0"/>
              <a:t>tuples; each tuple occupies </a:t>
            </a:r>
            <a:r>
              <a:rPr lang="en-US" altLang="zh-CN" i="1" dirty="0" err="1"/>
              <a:t>s</a:t>
            </a:r>
            <a:r>
              <a:rPr lang="en-US" altLang="zh-CN" i="1" baseline="-25000" dirty="0" err="1"/>
              <a:t>r</a:t>
            </a:r>
            <a:r>
              <a:rPr lang="en-US" altLang="zh-CN" i="1" dirty="0"/>
              <a:t> + s</a:t>
            </a:r>
            <a:r>
              <a:rPr lang="en-US" altLang="zh-CN" i="1" baseline="-25000" dirty="0"/>
              <a:t>s</a:t>
            </a:r>
            <a:r>
              <a:rPr lang="en-US" altLang="zh-CN" i="1" dirty="0"/>
              <a:t> </a:t>
            </a:r>
            <a:r>
              <a:rPr lang="en-US" altLang="zh-CN" dirty="0"/>
              <a:t>bytes.</a:t>
            </a:r>
          </a:p>
          <a:p>
            <a:pPr>
              <a:buFont typeface="Wingdings" panose="05000000000000000000" pitchFamily="2" charset="2"/>
              <a:buChar char="l"/>
            </a:pPr>
            <a:r>
              <a:rPr lang="en-US" altLang="zh-CN" dirty="0"/>
              <a:t>If </a:t>
            </a:r>
            <a:r>
              <a:rPr lang="en-US" altLang="zh-CN" i="1" dirty="0"/>
              <a:t>R </a:t>
            </a:r>
            <a:r>
              <a:rPr lang="en-US" altLang="zh-CN" dirty="0">
                <a:sym typeface="Symbol" panose="05050102010706020507" pitchFamily="18" charset="2"/>
              </a:rPr>
              <a:t> </a:t>
            </a:r>
            <a:r>
              <a:rPr lang="en-US" altLang="zh-CN" i="1" dirty="0">
                <a:sym typeface="Symbol" panose="05050102010706020507" pitchFamily="18" charset="2"/>
              </a:rPr>
              <a:t>S</a:t>
            </a:r>
            <a:r>
              <a:rPr lang="en-US" altLang="zh-CN" dirty="0">
                <a:sym typeface="Symbol" panose="05050102010706020507" pitchFamily="18" charset="2"/>
              </a:rPr>
              <a:t> = , then </a:t>
            </a:r>
            <a:r>
              <a:rPr lang="en-US" altLang="zh-CN" i="1" dirty="0">
                <a:sym typeface="Symbol" panose="05050102010706020507" pitchFamily="18" charset="2"/>
              </a:rPr>
              <a:t>r</a:t>
            </a:r>
            <a:r>
              <a:rPr lang="en-US" altLang="zh-CN" dirty="0">
                <a:sym typeface="Symbol" panose="05050102010706020507" pitchFamily="18" charset="2"/>
              </a:rPr>
              <a:t>     </a:t>
            </a:r>
            <a:r>
              <a:rPr lang="en-US" altLang="zh-CN" i="1" dirty="0">
                <a:sym typeface="Symbol" panose="05050102010706020507" pitchFamily="18" charset="2"/>
              </a:rPr>
              <a:t>s</a:t>
            </a:r>
            <a:r>
              <a:rPr lang="en-US" altLang="zh-CN" dirty="0">
                <a:sym typeface="Symbol" panose="05050102010706020507" pitchFamily="18" charset="2"/>
              </a:rPr>
              <a:t> is the same as </a:t>
            </a:r>
            <a:r>
              <a:rPr lang="en-US" altLang="zh-CN" i="1" dirty="0">
                <a:sym typeface="Symbol" panose="05050102010706020507" pitchFamily="18" charset="2"/>
              </a:rPr>
              <a:t>r  </a:t>
            </a:r>
            <a:r>
              <a:rPr lang="en-US" altLang="zh-CN" dirty="0">
                <a:sym typeface="Symbol" panose="05050102010706020507" pitchFamily="18" charset="2"/>
              </a:rPr>
              <a:t>x </a:t>
            </a:r>
            <a:r>
              <a:rPr lang="en-US" altLang="zh-CN" i="1" dirty="0">
                <a:sym typeface="Symbol" panose="05050102010706020507" pitchFamily="18" charset="2"/>
              </a:rPr>
              <a:t>s. </a:t>
            </a:r>
          </a:p>
          <a:p>
            <a:pPr>
              <a:buFont typeface="Wingdings" panose="05000000000000000000" pitchFamily="2" charset="2"/>
              <a:buChar char="l"/>
            </a:pPr>
            <a:r>
              <a:rPr lang="en-US" altLang="zh-CN" dirty="0">
                <a:sym typeface="Symbol" panose="05050102010706020507" pitchFamily="18" charset="2"/>
              </a:rPr>
              <a:t>If </a:t>
            </a:r>
            <a:r>
              <a:rPr lang="en-US" altLang="zh-CN" i="1" dirty="0"/>
              <a:t>R </a:t>
            </a:r>
            <a:r>
              <a:rPr lang="en-US" altLang="zh-CN" dirty="0">
                <a:sym typeface="Symbol" panose="05050102010706020507" pitchFamily="18" charset="2"/>
              </a:rPr>
              <a:t> </a:t>
            </a:r>
            <a:r>
              <a:rPr lang="en-US" altLang="zh-CN" i="1" dirty="0">
                <a:sym typeface="Symbol" panose="05050102010706020507" pitchFamily="18" charset="2"/>
              </a:rPr>
              <a:t>S</a:t>
            </a:r>
            <a:r>
              <a:rPr lang="en-US" altLang="zh-CN" dirty="0">
                <a:sym typeface="Symbol" panose="05050102010706020507" pitchFamily="18" charset="2"/>
              </a:rPr>
              <a:t> is a key for </a:t>
            </a:r>
            <a:r>
              <a:rPr lang="en-US" altLang="zh-CN" i="1" dirty="0">
                <a:sym typeface="Symbol" panose="05050102010706020507" pitchFamily="18" charset="2"/>
              </a:rPr>
              <a:t>R</a:t>
            </a:r>
            <a:r>
              <a:rPr lang="en-US" altLang="zh-CN" dirty="0">
                <a:sym typeface="Symbol" panose="05050102010706020507" pitchFamily="18" charset="2"/>
              </a:rPr>
              <a:t>, then a tuple of </a:t>
            </a:r>
            <a:r>
              <a:rPr lang="en-US" altLang="zh-CN" i="1" dirty="0">
                <a:sym typeface="Symbol" panose="05050102010706020507" pitchFamily="18" charset="2"/>
              </a:rPr>
              <a:t>s</a:t>
            </a:r>
            <a:r>
              <a:rPr lang="en-US" altLang="zh-CN" dirty="0">
                <a:sym typeface="Symbol" panose="05050102010706020507" pitchFamily="18" charset="2"/>
              </a:rPr>
              <a:t> will join with at most one tuple from </a:t>
            </a:r>
            <a:r>
              <a:rPr lang="en-US" altLang="zh-CN" i="1" dirty="0">
                <a:sym typeface="Symbol" panose="05050102010706020507" pitchFamily="18" charset="2"/>
              </a:rPr>
              <a:t>r</a:t>
            </a:r>
            <a:endParaRPr lang="en-US" altLang="zh-CN" dirty="0">
              <a:sym typeface="Symbol" panose="05050102010706020507" pitchFamily="18" charset="2"/>
            </a:endParaRPr>
          </a:p>
          <a:p>
            <a:pPr lvl="1">
              <a:buFont typeface="Wingdings" panose="05000000000000000000" pitchFamily="2" charset="2"/>
              <a:buChar char="l"/>
            </a:pPr>
            <a:r>
              <a:rPr lang="en-US" altLang="zh-CN" dirty="0">
                <a:sym typeface="Symbol" panose="05050102010706020507" pitchFamily="18" charset="2"/>
              </a:rPr>
              <a:t>therefore, the number of tuples in </a:t>
            </a:r>
            <a:r>
              <a:rPr lang="en-US" altLang="zh-CN" i="1" dirty="0">
                <a:sym typeface="Symbol" panose="05050102010706020507" pitchFamily="18" charset="2"/>
              </a:rPr>
              <a:t>r     s</a:t>
            </a:r>
            <a:r>
              <a:rPr lang="en-US" altLang="zh-CN" dirty="0">
                <a:sym typeface="Symbol" panose="05050102010706020507" pitchFamily="18" charset="2"/>
              </a:rPr>
              <a:t> is no greater than the number of tuples in </a:t>
            </a:r>
            <a:r>
              <a:rPr lang="en-US" altLang="zh-CN" i="1" dirty="0">
                <a:sym typeface="Symbol" panose="05050102010706020507" pitchFamily="18" charset="2"/>
              </a:rPr>
              <a:t>s.</a:t>
            </a:r>
          </a:p>
          <a:p>
            <a:pPr>
              <a:buFont typeface="Wingdings" panose="05000000000000000000" pitchFamily="2" charset="2"/>
              <a:buChar char="l"/>
            </a:pPr>
            <a:r>
              <a:rPr lang="en-US" altLang="zh-CN" dirty="0">
                <a:sym typeface="Symbol" panose="05050102010706020507" pitchFamily="18" charset="2"/>
              </a:rPr>
              <a:t>If </a:t>
            </a:r>
            <a:r>
              <a:rPr lang="en-US" altLang="zh-CN" i="1" dirty="0"/>
              <a:t>R </a:t>
            </a:r>
            <a:r>
              <a:rPr lang="en-US" altLang="zh-CN" dirty="0">
                <a:sym typeface="Symbol" panose="05050102010706020507" pitchFamily="18" charset="2"/>
              </a:rPr>
              <a:t> </a:t>
            </a:r>
            <a:r>
              <a:rPr lang="en-US" altLang="zh-CN" i="1" dirty="0">
                <a:sym typeface="Symbol" panose="05050102010706020507" pitchFamily="18" charset="2"/>
              </a:rPr>
              <a:t>S</a:t>
            </a:r>
            <a:r>
              <a:rPr lang="en-US" altLang="zh-CN" dirty="0">
                <a:sym typeface="Symbol" panose="05050102010706020507" pitchFamily="18" charset="2"/>
              </a:rPr>
              <a:t> </a:t>
            </a:r>
            <a:r>
              <a:rPr lang="en-US" altLang="zh-CN" i="1" dirty="0">
                <a:sym typeface="Symbol" panose="05050102010706020507" pitchFamily="18" charset="2"/>
              </a:rPr>
              <a:t>in </a:t>
            </a:r>
            <a:r>
              <a:rPr lang="en-US" altLang="zh-CN" dirty="0">
                <a:sym typeface="Symbol" panose="05050102010706020507" pitchFamily="18" charset="2"/>
              </a:rPr>
              <a:t>S is a foreign key in </a:t>
            </a:r>
            <a:r>
              <a:rPr lang="en-US" altLang="zh-CN" i="1" dirty="0">
                <a:sym typeface="Symbol" panose="05050102010706020507" pitchFamily="18" charset="2"/>
              </a:rPr>
              <a:t>S</a:t>
            </a:r>
            <a:r>
              <a:rPr lang="en-US" altLang="zh-CN" dirty="0">
                <a:sym typeface="Symbol" panose="05050102010706020507" pitchFamily="18" charset="2"/>
              </a:rPr>
              <a:t> referencing </a:t>
            </a:r>
            <a:r>
              <a:rPr lang="en-US" altLang="zh-CN" i="1" dirty="0">
                <a:sym typeface="Symbol" panose="05050102010706020507" pitchFamily="18" charset="2"/>
              </a:rPr>
              <a:t>R, </a:t>
            </a:r>
            <a:r>
              <a:rPr lang="en-US" altLang="zh-CN" dirty="0">
                <a:sym typeface="Symbol" panose="05050102010706020507" pitchFamily="18" charset="2"/>
              </a:rPr>
              <a:t>then the number of tuples in </a:t>
            </a:r>
            <a:r>
              <a:rPr lang="en-US" altLang="zh-CN" i="1" dirty="0">
                <a:sym typeface="Symbol" panose="05050102010706020507" pitchFamily="18" charset="2"/>
              </a:rPr>
              <a:t>r</a:t>
            </a:r>
            <a:r>
              <a:rPr lang="en-US" altLang="zh-CN" dirty="0">
                <a:sym typeface="Symbol" panose="05050102010706020507" pitchFamily="18" charset="2"/>
              </a:rPr>
              <a:t>     </a:t>
            </a:r>
            <a:r>
              <a:rPr lang="en-US" altLang="zh-CN" i="1" dirty="0">
                <a:sym typeface="Symbol" panose="05050102010706020507" pitchFamily="18" charset="2"/>
              </a:rPr>
              <a:t>s</a:t>
            </a:r>
            <a:r>
              <a:rPr lang="en-US" altLang="zh-CN" dirty="0">
                <a:sym typeface="Symbol" panose="05050102010706020507" pitchFamily="18" charset="2"/>
              </a:rPr>
              <a:t> is exactly the same as the number of tuples in </a:t>
            </a:r>
            <a:r>
              <a:rPr lang="en-US" altLang="zh-CN" i="1" dirty="0">
                <a:sym typeface="Symbol" panose="05050102010706020507" pitchFamily="18" charset="2"/>
              </a:rPr>
              <a:t>s.</a:t>
            </a:r>
          </a:p>
          <a:p>
            <a:pPr lvl="2">
              <a:buFont typeface="Wingdings" panose="05000000000000000000" pitchFamily="2" charset="2"/>
              <a:buChar char="l"/>
            </a:pPr>
            <a:r>
              <a:rPr lang="en-US" altLang="zh-CN" dirty="0">
                <a:sym typeface="Symbol" panose="05050102010706020507" pitchFamily="18" charset="2"/>
              </a:rPr>
              <a:t>The case for </a:t>
            </a:r>
            <a:r>
              <a:rPr lang="en-US" altLang="zh-CN" i="1" dirty="0"/>
              <a:t>R </a:t>
            </a:r>
            <a:r>
              <a:rPr lang="en-US" altLang="zh-CN" dirty="0">
                <a:sym typeface="Symbol" panose="05050102010706020507" pitchFamily="18" charset="2"/>
              </a:rPr>
              <a:t> </a:t>
            </a:r>
            <a:r>
              <a:rPr lang="en-US" altLang="zh-CN" i="1" dirty="0">
                <a:sym typeface="Symbol" panose="05050102010706020507" pitchFamily="18" charset="2"/>
              </a:rPr>
              <a:t>S</a:t>
            </a:r>
            <a:r>
              <a:rPr lang="en-US" altLang="zh-CN" dirty="0">
                <a:sym typeface="Symbol" panose="05050102010706020507" pitchFamily="18" charset="2"/>
              </a:rPr>
              <a:t> being a foreign key referencing </a:t>
            </a:r>
            <a:r>
              <a:rPr lang="en-US" altLang="zh-CN" i="1" dirty="0">
                <a:sym typeface="Symbol" panose="05050102010706020507" pitchFamily="18" charset="2"/>
              </a:rPr>
              <a:t>S</a:t>
            </a:r>
            <a:r>
              <a:rPr lang="en-US" altLang="zh-CN" dirty="0">
                <a:sym typeface="Symbol" panose="05050102010706020507" pitchFamily="18" charset="2"/>
              </a:rPr>
              <a:t> is symmetric.</a:t>
            </a:r>
          </a:p>
          <a:p>
            <a:pPr>
              <a:buFont typeface="Wingdings" panose="05000000000000000000" pitchFamily="2" charset="2"/>
              <a:buChar char="l"/>
            </a:pPr>
            <a:r>
              <a:rPr lang="en-US" altLang="zh-CN" dirty="0">
                <a:sym typeface="Symbol" panose="05050102010706020507" pitchFamily="18" charset="2"/>
              </a:rPr>
              <a:t>In the example query </a:t>
            </a:r>
            <a:r>
              <a:rPr lang="en-US" altLang="zh-CN" i="1" dirty="0">
                <a:sym typeface="Symbol" panose="05050102010706020507" pitchFamily="18" charset="2"/>
              </a:rPr>
              <a:t>student     takes, ID </a:t>
            </a:r>
            <a:r>
              <a:rPr lang="en-US" altLang="zh-CN" dirty="0">
                <a:sym typeface="Symbol" panose="05050102010706020507" pitchFamily="18" charset="2"/>
              </a:rPr>
              <a:t>in </a:t>
            </a:r>
            <a:r>
              <a:rPr lang="en-US" altLang="zh-CN" i="1" dirty="0">
                <a:sym typeface="Symbol" panose="05050102010706020507" pitchFamily="18" charset="2"/>
              </a:rPr>
              <a:t> takes</a:t>
            </a:r>
            <a:r>
              <a:rPr lang="en-US" altLang="zh-CN" dirty="0">
                <a:sym typeface="Symbol" panose="05050102010706020507" pitchFamily="18" charset="2"/>
              </a:rPr>
              <a:t> is a foreign key referencing </a:t>
            </a:r>
            <a:r>
              <a:rPr lang="en-US" altLang="zh-CN" i="1" dirty="0">
                <a:sym typeface="Symbol" panose="05050102010706020507" pitchFamily="18" charset="2"/>
              </a:rPr>
              <a:t>student</a:t>
            </a:r>
          </a:p>
          <a:p>
            <a:pPr lvl="1"/>
            <a:r>
              <a:rPr lang="en-US" altLang="zh-CN" i="1" dirty="0">
                <a:sym typeface="Symbol" panose="05050102010706020507" pitchFamily="18" charset="2"/>
              </a:rPr>
              <a:t> </a:t>
            </a:r>
            <a:r>
              <a:rPr lang="en-US" altLang="zh-CN" dirty="0">
                <a:sym typeface="Symbol" panose="05050102010706020507" pitchFamily="18" charset="2"/>
              </a:rPr>
              <a:t>hence, the result has exactly </a:t>
            </a:r>
            <a:r>
              <a:rPr lang="en-US" altLang="zh-CN" i="1" dirty="0" err="1">
                <a:sym typeface="Symbol" panose="05050102010706020507" pitchFamily="18" charset="2"/>
              </a:rPr>
              <a:t>n</a:t>
            </a:r>
            <a:r>
              <a:rPr lang="en-US" altLang="zh-CN" i="1" baseline="-25000" dirty="0" err="1">
                <a:sym typeface="Symbol" panose="05050102010706020507" pitchFamily="18" charset="2"/>
              </a:rPr>
              <a:t>takes</a:t>
            </a:r>
            <a:r>
              <a:rPr lang="en-US" altLang="zh-CN" i="1" baseline="-25000" dirty="0">
                <a:sym typeface="Symbol" panose="05050102010706020507" pitchFamily="18" charset="2"/>
              </a:rPr>
              <a:t> </a:t>
            </a:r>
            <a:r>
              <a:rPr lang="en-US" altLang="zh-CN" dirty="0">
                <a:sym typeface="Symbol" panose="05050102010706020507" pitchFamily="18" charset="2"/>
              </a:rPr>
              <a:t>tuples, which is 10000</a:t>
            </a:r>
          </a:p>
        </p:txBody>
      </p:sp>
      <p:sp>
        <p:nvSpPr>
          <p:cNvPr id="181252" name="AutoShape 4">
            <a:extLst>
              <a:ext uri="{FF2B5EF4-FFF2-40B4-BE49-F238E27FC236}">
                <a16:creationId xmlns:a16="http://schemas.microsoft.com/office/drawing/2014/main" id="{9F817407-A7D0-4A65-AE61-C8F8186F13E0}"/>
              </a:ext>
            </a:extLst>
          </p:cNvPr>
          <p:cNvSpPr>
            <a:spLocks noChangeArrowheads="1"/>
          </p:cNvSpPr>
          <p:nvPr/>
        </p:nvSpPr>
        <p:spPr bwMode="auto">
          <a:xfrm rot="5400000">
            <a:off x="2444751" y="3794125"/>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81253" name="AutoShape 5">
            <a:extLst>
              <a:ext uri="{FF2B5EF4-FFF2-40B4-BE49-F238E27FC236}">
                <a16:creationId xmlns:a16="http://schemas.microsoft.com/office/drawing/2014/main" id="{D12E82D7-DB12-4CD8-A2D7-DFDF8544A4CB}"/>
              </a:ext>
            </a:extLst>
          </p:cNvPr>
          <p:cNvSpPr>
            <a:spLocks noChangeArrowheads="1"/>
          </p:cNvSpPr>
          <p:nvPr/>
        </p:nvSpPr>
        <p:spPr bwMode="auto">
          <a:xfrm rot="5400000">
            <a:off x="5349875" y="288131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81254" name="AutoShape 6">
            <a:extLst>
              <a:ext uri="{FF2B5EF4-FFF2-40B4-BE49-F238E27FC236}">
                <a16:creationId xmlns:a16="http://schemas.microsoft.com/office/drawing/2014/main" id="{AC3E9A6A-D51F-4302-BFE9-7AE6B7D2F275}"/>
              </a:ext>
            </a:extLst>
          </p:cNvPr>
          <p:cNvSpPr>
            <a:spLocks noChangeArrowheads="1"/>
          </p:cNvSpPr>
          <p:nvPr/>
        </p:nvSpPr>
        <p:spPr bwMode="auto">
          <a:xfrm rot="5400000">
            <a:off x="3409951" y="189865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81255" name="AutoShape 7">
            <a:extLst>
              <a:ext uri="{FF2B5EF4-FFF2-40B4-BE49-F238E27FC236}">
                <a16:creationId xmlns:a16="http://schemas.microsoft.com/office/drawing/2014/main" id="{BA60B1A5-DFCC-4253-B29C-CC53E5E6541D}"/>
              </a:ext>
            </a:extLst>
          </p:cNvPr>
          <p:cNvSpPr>
            <a:spLocks noChangeArrowheads="1"/>
          </p:cNvSpPr>
          <p:nvPr/>
        </p:nvSpPr>
        <p:spPr bwMode="auto">
          <a:xfrm rot="5400000">
            <a:off x="4370387" y="483393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927950FA-80F2-4089-B257-28593ED1DE90}"/>
              </a:ext>
            </a:extLst>
          </p:cNvPr>
          <p:cNvSpPr>
            <a:spLocks noGrp="1" noChangeArrowheads="1"/>
          </p:cNvSpPr>
          <p:nvPr>
            <p:ph type="title"/>
          </p:nvPr>
        </p:nvSpPr>
        <p:spPr>
          <a:xfrm>
            <a:off x="727075" y="200025"/>
            <a:ext cx="8077200" cy="609600"/>
          </a:xfrm>
        </p:spPr>
        <p:txBody>
          <a:bodyPr/>
          <a:lstStyle/>
          <a:p>
            <a:pPr>
              <a:defRPr/>
            </a:pPr>
            <a:r>
              <a:rPr lang="en-US" altLang="zh-CN">
                <a:effectLst>
                  <a:outerShdw blurRad="38100" dist="38100" dir="2700000" algn="tl">
                    <a:srgbClr val="C0C0C0"/>
                  </a:outerShdw>
                </a:effectLst>
                <a:ea typeface="ＭＳ Ｐゴシック" pitchFamily="34" charset="-128"/>
              </a:rPr>
              <a:t>Estimation of the Size of Joins (Cont.)</a:t>
            </a:r>
          </a:p>
        </p:txBody>
      </p:sp>
      <p:sp>
        <p:nvSpPr>
          <p:cNvPr id="183299" name="Rectangle 3">
            <a:extLst>
              <a:ext uri="{FF2B5EF4-FFF2-40B4-BE49-F238E27FC236}">
                <a16:creationId xmlns:a16="http://schemas.microsoft.com/office/drawing/2014/main" id="{379B847B-8D4F-4AF8-B1AD-28F937819863}"/>
              </a:ext>
            </a:extLst>
          </p:cNvPr>
          <p:cNvSpPr>
            <a:spLocks noGrp="1" noChangeArrowheads="1"/>
          </p:cNvSpPr>
          <p:nvPr>
            <p:ph type="body" idx="1"/>
          </p:nvPr>
        </p:nvSpPr>
        <p:spPr/>
        <p:txBody>
          <a:bodyPr/>
          <a:lstStyle/>
          <a:p>
            <a:pPr>
              <a:buFont typeface="Wingdings" panose="05000000000000000000" pitchFamily="2" charset="2"/>
              <a:buChar char="l"/>
            </a:pPr>
            <a:r>
              <a:rPr lang="en-US" altLang="zh-CN" dirty="0"/>
              <a:t>If </a:t>
            </a:r>
            <a:r>
              <a:rPr lang="en-US" altLang="zh-CN" i="1" dirty="0"/>
              <a:t>R </a:t>
            </a:r>
            <a:r>
              <a:rPr lang="en-US" altLang="zh-CN" dirty="0">
                <a:sym typeface="Symbol" panose="05050102010706020507" pitchFamily="18" charset="2"/>
              </a:rPr>
              <a:t> </a:t>
            </a:r>
            <a:r>
              <a:rPr lang="en-US" altLang="zh-CN" i="1" dirty="0">
                <a:sym typeface="Symbol" panose="05050102010706020507" pitchFamily="18" charset="2"/>
              </a:rPr>
              <a:t>S</a:t>
            </a:r>
            <a:r>
              <a:rPr lang="en-US" altLang="zh-CN" dirty="0">
                <a:sym typeface="Symbol" panose="05050102010706020507" pitchFamily="18" charset="2"/>
              </a:rPr>
              <a:t> = {</a:t>
            </a:r>
            <a:r>
              <a:rPr lang="en-US" altLang="zh-CN" i="1" dirty="0">
                <a:sym typeface="Symbol" panose="05050102010706020507" pitchFamily="18" charset="2"/>
              </a:rPr>
              <a:t>A</a:t>
            </a:r>
            <a:r>
              <a:rPr lang="en-US" altLang="zh-CN" dirty="0">
                <a:sym typeface="Symbol" panose="05050102010706020507" pitchFamily="18" charset="2"/>
              </a:rPr>
              <a:t>} is not a key for </a:t>
            </a:r>
            <a:r>
              <a:rPr lang="en-US" altLang="zh-CN" i="1" dirty="0">
                <a:sym typeface="Symbol" panose="05050102010706020507" pitchFamily="18" charset="2"/>
              </a:rPr>
              <a:t>R</a:t>
            </a:r>
            <a:r>
              <a:rPr lang="en-US" altLang="zh-CN" dirty="0">
                <a:sym typeface="Symbol" panose="05050102010706020507" pitchFamily="18" charset="2"/>
              </a:rPr>
              <a:t> or </a:t>
            </a:r>
            <a:r>
              <a:rPr lang="en-US" altLang="zh-CN" i="1" dirty="0">
                <a:sym typeface="Symbol" panose="05050102010706020507" pitchFamily="18" charset="2"/>
              </a:rPr>
              <a:t>S</a:t>
            </a:r>
            <a:r>
              <a:rPr lang="en-US" altLang="zh-CN" dirty="0">
                <a:sym typeface="Symbol" panose="05050102010706020507" pitchFamily="18" charset="2"/>
              </a:rPr>
              <a:t>.</a:t>
            </a:r>
            <a:br>
              <a:rPr lang="en-US" altLang="zh-CN" dirty="0">
                <a:sym typeface="Symbol" panose="05050102010706020507" pitchFamily="18" charset="2"/>
              </a:rPr>
            </a:br>
            <a:r>
              <a:rPr lang="en-US" altLang="zh-CN" dirty="0">
                <a:sym typeface="Symbol" panose="05050102010706020507" pitchFamily="18" charset="2"/>
              </a:rPr>
              <a:t>If we assume that every tuple </a:t>
            </a:r>
            <a:r>
              <a:rPr lang="en-US" altLang="zh-CN" i="1" dirty="0">
                <a:sym typeface="Symbol" panose="05050102010706020507" pitchFamily="18" charset="2"/>
              </a:rPr>
              <a:t>t </a:t>
            </a:r>
            <a:r>
              <a:rPr lang="en-US" altLang="zh-CN" dirty="0">
                <a:sym typeface="Symbol" panose="05050102010706020507" pitchFamily="18" charset="2"/>
              </a:rPr>
              <a:t>in </a:t>
            </a:r>
            <a:r>
              <a:rPr lang="en-US" altLang="zh-CN" i="1" dirty="0">
                <a:sym typeface="Symbol" panose="05050102010706020507" pitchFamily="18" charset="2"/>
              </a:rPr>
              <a:t>R </a:t>
            </a:r>
            <a:r>
              <a:rPr lang="en-US" altLang="zh-CN" dirty="0">
                <a:sym typeface="Symbol" panose="05050102010706020507" pitchFamily="18" charset="2"/>
              </a:rPr>
              <a:t>produces tuples in </a:t>
            </a:r>
            <a:r>
              <a:rPr lang="en-US" altLang="zh-CN" i="1" dirty="0">
                <a:sym typeface="Symbol" panose="05050102010706020507" pitchFamily="18" charset="2"/>
              </a:rPr>
              <a:t>R    S,</a:t>
            </a:r>
            <a:r>
              <a:rPr lang="en-US" altLang="zh-CN" dirty="0">
                <a:sym typeface="Symbol" panose="05050102010706020507" pitchFamily="18" charset="2"/>
              </a:rPr>
              <a:t> the number of tuples in </a:t>
            </a:r>
            <a:r>
              <a:rPr lang="en-US" altLang="zh-CN" i="1" dirty="0">
                <a:sym typeface="Symbol" panose="05050102010706020507" pitchFamily="18" charset="2"/>
              </a:rPr>
              <a:t>R</a:t>
            </a:r>
            <a:r>
              <a:rPr lang="en-US" altLang="zh-CN" dirty="0">
                <a:sym typeface="Symbol" panose="05050102010706020507" pitchFamily="18" charset="2"/>
              </a:rPr>
              <a:t>     </a:t>
            </a:r>
            <a:r>
              <a:rPr lang="en-US" altLang="zh-CN" i="1" dirty="0">
                <a:sym typeface="Symbol" panose="05050102010706020507" pitchFamily="18" charset="2"/>
              </a:rPr>
              <a:t>S</a:t>
            </a:r>
            <a:r>
              <a:rPr lang="en-US" altLang="zh-CN" dirty="0">
                <a:sym typeface="Symbol" panose="05050102010706020507" pitchFamily="18" charset="2"/>
              </a:rPr>
              <a:t> is estimated to be:</a:t>
            </a:r>
            <a:br>
              <a:rPr lang="en-US" altLang="zh-CN" dirty="0">
                <a:sym typeface="Symbol" panose="05050102010706020507" pitchFamily="18" charset="2"/>
              </a:rPr>
            </a:br>
            <a:br>
              <a:rPr lang="en-US" altLang="zh-CN" dirty="0">
                <a:sym typeface="Symbol" panose="05050102010706020507" pitchFamily="18" charset="2"/>
              </a:rPr>
            </a:br>
            <a:br>
              <a:rPr lang="en-US" altLang="zh-CN" dirty="0">
                <a:sym typeface="Symbol" panose="05050102010706020507" pitchFamily="18" charset="2"/>
              </a:rPr>
            </a:br>
            <a:br>
              <a:rPr lang="en-US" altLang="zh-CN" dirty="0">
                <a:sym typeface="Symbol" panose="05050102010706020507" pitchFamily="18" charset="2"/>
              </a:rPr>
            </a:br>
            <a:r>
              <a:rPr lang="en-US" altLang="zh-CN" dirty="0">
                <a:sym typeface="Symbol" panose="05050102010706020507" pitchFamily="18" charset="2"/>
              </a:rPr>
              <a:t>If the reverse is true, the estimate obtained will be:</a:t>
            </a:r>
            <a:br>
              <a:rPr lang="en-US" altLang="zh-CN" dirty="0">
                <a:sym typeface="Symbol" panose="05050102010706020507" pitchFamily="18" charset="2"/>
              </a:rPr>
            </a:br>
            <a:br>
              <a:rPr lang="en-US" altLang="zh-CN" dirty="0">
                <a:sym typeface="Symbol" panose="05050102010706020507" pitchFamily="18" charset="2"/>
              </a:rPr>
            </a:br>
            <a:br>
              <a:rPr lang="en-US" altLang="zh-CN" dirty="0">
                <a:sym typeface="Symbol" panose="05050102010706020507" pitchFamily="18" charset="2"/>
              </a:rPr>
            </a:br>
            <a:br>
              <a:rPr lang="en-US" altLang="zh-CN" dirty="0">
                <a:sym typeface="Symbol" panose="05050102010706020507" pitchFamily="18" charset="2"/>
              </a:rPr>
            </a:br>
            <a:r>
              <a:rPr lang="en-US" altLang="zh-CN" dirty="0">
                <a:sym typeface="Symbol" panose="05050102010706020507" pitchFamily="18" charset="2"/>
              </a:rPr>
              <a:t>The lower of these two estimates is probably the more accurate one.</a:t>
            </a:r>
          </a:p>
          <a:p>
            <a:pPr>
              <a:buFont typeface="Wingdings" panose="05000000000000000000" pitchFamily="2" charset="2"/>
              <a:buChar char="l"/>
            </a:pPr>
            <a:r>
              <a:rPr lang="en-US" altLang="zh-CN" dirty="0">
                <a:sym typeface="Symbol" panose="05050102010706020507" pitchFamily="18" charset="2"/>
              </a:rPr>
              <a:t>Can improve on above if histograms are available</a:t>
            </a:r>
          </a:p>
          <a:p>
            <a:pPr lvl="1">
              <a:buFont typeface="Wingdings" panose="05000000000000000000" pitchFamily="2" charset="2"/>
              <a:buChar char="l"/>
            </a:pPr>
            <a:r>
              <a:rPr lang="en-US" altLang="zh-CN" dirty="0"/>
              <a:t>Use formula similar to above, for each cell of histograms on the two relations </a:t>
            </a:r>
          </a:p>
        </p:txBody>
      </p:sp>
      <p:graphicFrame>
        <p:nvGraphicFramePr>
          <p:cNvPr id="183300" name="Object 2">
            <a:extLst>
              <a:ext uri="{FF2B5EF4-FFF2-40B4-BE49-F238E27FC236}">
                <a16:creationId xmlns:a16="http://schemas.microsoft.com/office/drawing/2014/main" id="{C9E97856-07A3-49C3-BD0B-21BEA72A9210}"/>
              </a:ext>
            </a:extLst>
          </p:cNvPr>
          <p:cNvGraphicFramePr>
            <a:graphicFrameLocks noChangeAspect="1"/>
          </p:cNvGraphicFramePr>
          <p:nvPr/>
        </p:nvGraphicFramePr>
        <p:xfrm>
          <a:off x="3300413" y="2157413"/>
          <a:ext cx="722312" cy="609600"/>
        </p:xfrm>
        <a:graphic>
          <a:graphicData uri="http://schemas.openxmlformats.org/presentationml/2006/ole">
            <mc:AlternateContent xmlns:mc="http://schemas.openxmlformats.org/markup-compatibility/2006">
              <mc:Choice xmlns:v="urn:schemas-microsoft-com:vml" Requires="v">
                <p:oleObj spid="_x0000_s183514" name="Equation" r:id="rId4" imgW="712800" imgH="594000" progId="Equation.3">
                  <p:embed/>
                </p:oleObj>
              </mc:Choice>
              <mc:Fallback>
                <p:oleObj name="Equation" r:id="rId4" imgW="712800" imgH="594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13" y="2157413"/>
                        <a:ext cx="7223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3301" name="Object 3">
            <a:extLst>
              <a:ext uri="{FF2B5EF4-FFF2-40B4-BE49-F238E27FC236}">
                <a16:creationId xmlns:a16="http://schemas.microsoft.com/office/drawing/2014/main" id="{E6C8A5F3-CE84-4E1F-8FC2-D19896100C27}"/>
              </a:ext>
            </a:extLst>
          </p:cNvPr>
          <p:cNvGraphicFramePr>
            <a:graphicFrameLocks noChangeAspect="1"/>
          </p:cNvGraphicFramePr>
          <p:nvPr/>
        </p:nvGraphicFramePr>
        <p:xfrm>
          <a:off x="3336925" y="3354388"/>
          <a:ext cx="711200" cy="609600"/>
        </p:xfrm>
        <a:graphic>
          <a:graphicData uri="http://schemas.openxmlformats.org/presentationml/2006/ole">
            <mc:AlternateContent xmlns:mc="http://schemas.openxmlformats.org/markup-compatibility/2006">
              <mc:Choice xmlns:v="urn:schemas-microsoft-com:vml" Requires="v">
                <p:oleObj spid="_x0000_s183515" name="Equation" r:id="rId6" imgW="694800" imgH="594000" progId="Equation.3">
                  <p:embed/>
                </p:oleObj>
              </mc:Choice>
              <mc:Fallback>
                <p:oleObj name="Equation" r:id="rId6" imgW="694800" imgH="5940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6925" y="3354388"/>
                        <a:ext cx="711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83302" name="AutoShape 6">
            <a:extLst>
              <a:ext uri="{FF2B5EF4-FFF2-40B4-BE49-F238E27FC236}">
                <a16:creationId xmlns:a16="http://schemas.microsoft.com/office/drawing/2014/main" id="{6EA37910-F944-4A15-BAA3-92B9B6510718}"/>
              </a:ext>
            </a:extLst>
          </p:cNvPr>
          <p:cNvSpPr>
            <a:spLocks noChangeArrowheads="1"/>
          </p:cNvSpPr>
          <p:nvPr/>
        </p:nvSpPr>
        <p:spPr bwMode="auto">
          <a:xfrm rot="5400000">
            <a:off x="7032328" y="14859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83303" name="AutoShape 7">
            <a:extLst>
              <a:ext uri="{FF2B5EF4-FFF2-40B4-BE49-F238E27FC236}">
                <a16:creationId xmlns:a16="http://schemas.microsoft.com/office/drawing/2014/main" id="{1F280804-5186-414A-A3C0-6B151D9A9B48}"/>
              </a:ext>
            </a:extLst>
          </p:cNvPr>
          <p:cNvSpPr>
            <a:spLocks noChangeArrowheads="1"/>
          </p:cNvSpPr>
          <p:nvPr/>
        </p:nvSpPr>
        <p:spPr bwMode="auto">
          <a:xfrm rot="5400000">
            <a:off x="3523473" y="1742926"/>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1026">
            <a:extLst>
              <a:ext uri="{FF2B5EF4-FFF2-40B4-BE49-F238E27FC236}">
                <a16:creationId xmlns:a16="http://schemas.microsoft.com/office/drawing/2014/main" id="{44B67ED3-9D63-4906-B322-0B782ADFC1A7}"/>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Measures of Query Cost (Cont.)</a:t>
            </a:r>
          </a:p>
        </p:txBody>
      </p:sp>
      <p:sp>
        <p:nvSpPr>
          <p:cNvPr id="21507" name="Rectangle 1027">
            <a:extLst>
              <a:ext uri="{FF2B5EF4-FFF2-40B4-BE49-F238E27FC236}">
                <a16:creationId xmlns:a16="http://schemas.microsoft.com/office/drawing/2014/main" id="{BD521018-B317-40EC-8A65-167B7488A696}"/>
              </a:ext>
            </a:extLst>
          </p:cNvPr>
          <p:cNvSpPr>
            <a:spLocks noGrp="1" noChangeArrowheads="1"/>
          </p:cNvSpPr>
          <p:nvPr>
            <p:ph type="body" idx="1"/>
          </p:nvPr>
        </p:nvSpPr>
        <p:spPr>
          <a:xfrm>
            <a:off x="842963" y="1165225"/>
            <a:ext cx="8074025" cy="5257800"/>
          </a:xfrm>
        </p:spPr>
        <p:txBody>
          <a:bodyPr/>
          <a:lstStyle/>
          <a:p>
            <a:pPr>
              <a:buFont typeface="Wingdings" panose="05000000000000000000" pitchFamily="2" charset="2"/>
              <a:buChar char="l"/>
            </a:pPr>
            <a:r>
              <a:rPr lang="en-US" altLang="zh-CN" sz="2000" dirty="0"/>
              <a:t>For simplicity we just use the </a:t>
            </a:r>
            <a:r>
              <a:rPr lang="en-US" altLang="zh-CN" sz="2000" b="1" dirty="0">
                <a:solidFill>
                  <a:srgbClr val="3366CC"/>
                </a:solidFill>
              </a:rPr>
              <a:t>number of block transfers</a:t>
            </a:r>
            <a:r>
              <a:rPr lang="en-US" altLang="zh-CN" sz="2000" i="1" dirty="0"/>
              <a:t> from disk and the </a:t>
            </a:r>
            <a:r>
              <a:rPr lang="en-US" altLang="zh-CN" sz="2000" b="1" dirty="0">
                <a:solidFill>
                  <a:srgbClr val="3366CC"/>
                </a:solidFill>
              </a:rPr>
              <a:t>number of seeks</a:t>
            </a:r>
            <a:r>
              <a:rPr lang="en-US" altLang="zh-CN" sz="2000" dirty="0"/>
              <a:t> as the cost measures</a:t>
            </a:r>
          </a:p>
          <a:p>
            <a:pPr lvl="1">
              <a:buFont typeface="Wingdings" panose="05000000000000000000" pitchFamily="2" charset="2"/>
              <a:buChar char="l"/>
            </a:pPr>
            <a:r>
              <a:rPr lang="en-US" altLang="zh-CN" sz="2000" i="1" dirty="0" err="1">
                <a:solidFill>
                  <a:srgbClr val="3366CC"/>
                </a:solidFill>
              </a:rPr>
              <a:t>t</a:t>
            </a:r>
            <a:r>
              <a:rPr lang="en-US" altLang="zh-CN" sz="2000" i="1" baseline="-25000" dirty="0" err="1">
                <a:solidFill>
                  <a:srgbClr val="3366CC"/>
                </a:solidFill>
              </a:rPr>
              <a:t>T</a:t>
            </a:r>
            <a:r>
              <a:rPr lang="en-US" altLang="zh-CN" sz="2000" dirty="0"/>
              <a:t> – time to transfer one block</a:t>
            </a:r>
          </a:p>
          <a:p>
            <a:pPr lvl="1">
              <a:buFont typeface="Wingdings" panose="05000000000000000000" pitchFamily="2" charset="2"/>
              <a:buChar char="l"/>
            </a:pPr>
            <a:r>
              <a:rPr lang="en-US" altLang="zh-CN" sz="2000" i="1" dirty="0" err="1">
                <a:solidFill>
                  <a:srgbClr val="3366CC"/>
                </a:solidFill>
              </a:rPr>
              <a:t>t</a:t>
            </a:r>
            <a:r>
              <a:rPr lang="en-US" altLang="zh-CN" sz="2000" i="1" baseline="-25000" dirty="0" err="1">
                <a:solidFill>
                  <a:srgbClr val="3366CC"/>
                </a:solidFill>
              </a:rPr>
              <a:t>S</a:t>
            </a:r>
            <a:r>
              <a:rPr lang="en-US" altLang="zh-CN" sz="2000" dirty="0"/>
              <a:t> – time for one seek</a:t>
            </a:r>
          </a:p>
          <a:p>
            <a:pPr lvl="1">
              <a:buFont typeface="Wingdings" panose="05000000000000000000" pitchFamily="2" charset="2"/>
              <a:buChar char="l"/>
            </a:pPr>
            <a:r>
              <a:rPr lang="en-US" altLang="zh-CN" sz="2000" dirty="0"/>
              <a:t>Cost for </a:t>
            </a:r>
            <a:r>
              <a:rPr lang="en-US" altLang="zh-CN" sz="2000" dirty="0">
                <a:solidFill>
                  <a:srgbClr val="C00000"/>
                </a:solidFill>
              </a:rPr>
              <a:t>b </a:t>
            </a:r>
            <a:r>
              <a:rPr lang="en-US" altLang="zh-CN" sz="2000" dirty="0"/>
              <a:t>block transfers plus </a:t>
            </a:r>
            <a:r>
              <a:rPr lang="en-US" altLang="zh-CN" sz="2000" dirty="0">
                <a:solidFill>
                  <a:srgbClr val="C00000"/>
                </a:solidFill>
              </a:rPr>
              <a:t>S</a:t>
            </a:r>
            <a:r>
              <a:rPr lang="en-US" altLang="zh-CN" sz="2000" dirty="0"/>
              <a:t> seeks</a:t>
            </a:r>
            <a:br>
              <a:rPr lang="en-US" altLang="zh-CN" sz="2000" dirty="0"/>
            </a:br>
            <a:r>
              <a:rPr lang="en-US" altLang="zh-CN" sz="2000" dirty="0"/>
              <a:t>        </a:t>
            </a:r>
            <a:r>
              <a:rPr lang="en-US" altLang="zh-CN" sz="2000" i="1" dirty="0">
                <a:solidFill>
                  <a:srgbClr val="C00000"/>
                </a:solidFill>
              </a:rPr>
              <a:t>b</a:t>
            </a:r>
            <a:r>
              <a:rPr lang="en-US" altLang="zh-CN" sz="2000" i="1" dirty="0"/>
              <a:t> * </a:t>
            </a:r>
            <a:r>
              <a:rPr lang="en-US" altLang="zh-CN" sz="2000" i="1" dirty="0" err="1"/>
              <a:t>t</a:t>
            </a:r>
            <a:r>
              <a:rPr lang="en-US" altLang="zh-CN" sz="2000" i="1" baseline="-25000" dirty="0" err="1"/>
              <a:t>T</a:t>
            </a:r>
            <a:r>
              <a:rPr lang="en-US" altLang="zh-CN" sz="2000" i="1" dirty="0"/>
              <a:t> + </a:t>
            </a:r>
            <a:r>
              <a:rPr lang="en-US" altLang="zh-CN" sz="2000" i="1" dirty="0">
                <a:solidFill>
                  <a:srgbClr val="C00000"/>
                </a:solidFill>
              </a:rPr>
              <a:t>S</a:t>
            </a:r>
            <a:r>
              <a:rPr lang="en-US" altLang="zh-CN" sz="2000" i="1" dirty="0"/>
              <a:t> * </a:t>
            </a:r>
            <a:r>
              <a:rPr lang="en-US" altLang="zh-CN" sz="2000" i="1" dirty="0" err="1"/>
              <a:t>t</a:t>
            </a:r>
            <a:r>
              <a:rPr lang="en-US" altLang="zh-CN" sz="2000" i="1" baseline="-25000" dirty="0" err="1"/>
              <a:t>S</a:t>
            </a:r>
            <a:r>
              <a:rPr lang="en-US" altLang="zh-CN" sz="2000" dirty="0"/>
              <a:t> </a:t>
            </a:r>
          </a:p>
          <a:p>
            <a:pPr>
              <a:buFont typeface="Wingdings" panose="05000000000000000000" pitchFamily="2" charset="2"/>
              <a:buChar char="l"/>
            </a:pPr>
            <a:r>
              <a:rPr lang="en-US" altLang="zh-CN" sz="2000" dirty="0"/>
              <a:t>We ignore CPU costs for simplicity</a:t>
            </a:r>
          </a:p>
          <a:p>
            <a:pPr lvl="1">
              <a:buFont typeface="Wingdings" panose="05000000000000000000" pitchFamily="2" charset="2"/>
              <a:buChar char="l"/>
            </a:pPr>
            <a:r>
              <a:rPr lang="en-US" altLang="zh-CN" sz="2000" dirty="0">
                <a:solidFill>
                  <a:srgbClr val="7030A0"/>
                </a:solidFill>
              </a:rPr>
              <a:t>Real</a:t>
            </a:r>
            <a:r>
              <a:rPr lang="en-US" altLang="zh-CN" sz="2000" dirty="0"/>
              <a:t> systems do take CPU cost into account</a:t>
            </a:r>
          </a:p>
          <a:p>
            <a:pPr>
              <a:buFont typeface="Wingdings" panose="05000000000000000000" pitchFamily="2" charset="2"/>
              <a:buChar char="l"/>
            </a:pPr>
            <a:r>
              <a:rPr lang="en-US" altLang="zh-CN" sz="2000" dirty="0"/>
              <a:t>We do not include cost to writing output to disk in our cost formulae</a:t>
            </a:r>
          </a:p>
        </p:txBody>
      </p:sp>
    </p:spTree>
  </p:cSld>
  <p:clrMapOvr>
    <a:masterClrMapping/>
  </p:clrMapOvr>
  <p:transition advTm="7472"/>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4ADBACD9-1E9C-426E-A00B-1884A9563760}"/>
              </a:ext>
            </a:extLst>
          </p:cNvPr>
          <p:cNvSpPr>
            <a:spLocks noGrp="1" noChangeArrowheads="1"/>
          </p:cNvSpPr>
          <p:nvPr>
            <p:ph type="title"/>
          </p:nvPr>
        </p:nvSpPr>
        <p:spPr>
          <a:xfrm>
            <a:off x="895350" y="66675"/>
            <a:ext cx="8077200" cy="609600"/>
          </a:xfrm>
        </p:spPr>
        <p:txBody>
          <a:bodyPr/>
          <a:lstStyle/>
          <a:p>
            <a:pPr>
              <a:defRPr/>
            </a:pPr>
            <a:r>
              <a:rPr lang="en-US" altLang="zh-CN">
                <a:effectLst>
                  <a:outerShdw blurRad="38100" dist="38100" dir="2700000" algn="tl">
                    <a:srgbClr val="C0C0C0"/>
                  </a:outerShdw>
                </a:effectLst>
                <a:ea typeface="ＭＳ Ｐゴシック" pitchFamily="34" charset="-128"/>
              </a:rPr>
              <a:t>Estimation of the Size of Joins (Cont.)</a:t>
            </a:r>
          </a:p>
        </p:txBody>
      </p:sp>
      <p:sp>
        <p:nvSpPr>
          <p:cNvPr id="185347" name="Rectangle 3">
            <a:extLst>
              <a:ext uri="{FF2B5EF4-FFF2-40B4-BE49-F238E27FC236}">
                <a16:creationId xmlns:a16="http://schemas.microsoft.com/office/drawing/2014/main" id="{380BE1CF-ADDE-4ECE-AC57-0EAA45C731BB}"/>
              </a:ext>
            </a:extLst>
          </p:cNvPr>
          <p:cNvSpPr>
            <a:spLocks noGrp="1" noChangeArrowheads="1"/>
          </p:cNvSpPr>
          <p:nvPr>
            <p:ph type="body" idx="1"/>
          </p:nvPr>
        </p:nvSpPr>
        <p:spPr/>
        <p:txBody>
          <a:bodyPr/>
          <a:lstStyle/>
          <a:p>
            <a:pPr>
              <a:lnSpc>
                <a:spcPct val="150000"/>
              </a:lnSpc>
              <a:buFont typeface="Wingdings" panose="05000000000000000000" pitchFamily="2" charset="2"/>
              <a:buChar char="l"/>
            </a:pPr>
            <a:r>
              <a:rPr lang="en-US" altLang="zh-CN" sz="2000" dirty="0"/>
              <a:t>Compute the size estimates for </a:t>
            </a:r>
            <a:r>
              <a:rPr lang="en-US" altLang="zh-CN" sz="2000" i="1" dirty="0"/>
              <a:t>depositor    customer</a:t>
            </a:r>
            <a:r>
              <a:rPr lang="en-US" altLang="zh-CN" sz="2000" dirty="0"/>
              <a:t> without using information about foreign keys:</a:t>
            </a:r>
          </a:p>
          <a:p>
            <a:pPr lvl="1">
              <a:lnSpc>
                <a:spcPct val="150000"/>
              </a:lnSpc>
              <a:buFont typeface="Wingdings" panose="05000000000000000000" pitchFamily="2" charset="2"/>
              <a:buChar char="l"/>
            </a:pPr>
            <a:r>
              <a:rPr lang="en-US" altLang="zh-CN" sz="2000" i="1" dirty="0"/>
              <a:t>V(ID, takes) = </a:t>
            </a:r>
            <a:r>
              <a:rPr lang="en-US" altLang="zh-CN" sz="2000" dirty="0"/>
              <a:t>2500, and</a:t>
            </a:r>
            <a:br>
              <a:rPr lang="en-US" altLang="zh-CN" sz="2000" dirty="0"/>
            </a:br>
            <a:r>
              <a:rPr lang="en-US" altLang="zh-CN" sz="2000" i="1" dirty="0"/>
              <a:t>V(ID, student) </a:t>
            </a:r>
            <a:r>
              <a:rPr lang="en-US" altLang="zh-CN" sz="2000" dirty="0"/>
              <a:t>= 5000</a:t>
            </a:r>
          </a:p>
          <a:p>
            <a:pPr lvl="1">
              <a:lnSpc>
                <a:spcPct val="150000"/>
              </a:lnSpc>
              <a:buFont typeface="Wingdings" panose="05000000000000000000" pitchFamily="2" charset="2"/>
              <a:buChar char="l"/>
            </a:pPr>
            <a:r>
              <a:rPr lang="en-US" altLang="zh-CN" sz="2000" dirty="0"/>
              <a:t>The two estimates are 5000 * 10000/2500 = 20,000 and 5000 * 10000/5000 = 10000</a:t>
            </a:r>
          </a:p>
          <a:p>
            <a:pPr lvl="1">
              <a:lnSpc>
                <a:spcPct val="150000"/>
              </a:lnSpc>
              <a:buFont typeface="Wingdings" panose="05000000000000000000" pitchFamily="2" charset="2"/>
              <a:buChar char="l"/>
            </a:pPr>
            <a:r>
              <a:rPr lang="en-US" altLang="zh-CN" sz="2000" dirty="0"/>
              <a:t>We choose the lower estimate, which in this case, is the same as our earlier computation using foreign keys.</a:t>
            </a:r>
          </a:p>
        </p:txBody>
      </p:sp>
      <p:sp>
        <p:nvSpPr>
          <p:cNvPr id="185348" name="AutoShape 4">
            <a:extLst>
              <a:ext uri="{FF2B5EF4-FFF2-40B4-BE49-F238E27FC236}">
                <a16:creationId xmlns:a16="http://schemas.microsoft.com/office/drawing/2014/main" id="{EF5750D8-1C7C-4D57-B8F3-67CD2789405B}"/>
              </a:ext>
            </a:extLst>
          </p:cNvPr>
          <p:cNvSpPr>
            <a:spLocks noChangeArrowheads="1"/>
          </p:cNvSpPr>
          <p:nvPr/>
        </p:nvSpPr>
        <p:spPr bwMode="auto">
          <a:xfrm rot="5400000">
            <a:off x="5895832" y="1334094"/>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0C866BBD-ED01-40A2-A832-4C15CEB567A5}"/>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Size Estimation for Other Operations</a:t>
            </a:r>
          </a:p>
        </p:txBody>
      </p:sp>
      <p:sp>
        <p:nvSpPr>
          <p:cNvPr id="187395" name="Rectangle 3">
            <a:extLst>
              <a:ext uri="{FF2B5EF4-FFF2-40B4-BE49-F238E27FC236}">
                <a16:creationId xmlns:a16="http://schemas.microsoft.com/office/drawing/2014/main" id="{31C396DB-2B1B-4A9B-8591-B8696726C4F1}"/>
              </a:ext>
            </a:extLst>
          </p:cNvPr>
          <p:cNvSpPr>
            <a:spLocks noGrp="1" noChangeArrowheads="1"/>
          </p:cNvSpPr>
          <p:nvPr>
            <p:ph type="body" idx="1"/>
          </p:nvPr>
        </p:nvSpPr>
        <p:spPr/>
        <p:txBody>
          <a:bodyPr/>
          <a:lstStyle/>
          <a:p>
            <a:pPr>
              <a:buFont typeface="Wingdings" panose="05000000000000000000" pitchFamily="2" charset="2"/>
              <a:buChar char="l"/>
            </a:pPr>
            <a:r>
              <a:rPr lang="en-US" altLang="zh-CN" sz="2000" dirty="0"/>
              <a:t>Projection:  estimated size of </a:t>
            </a:r>
            <a:r>
              <a:rPr lang="en-US" altLang="zh-CN" sz="2000" dirty="0">
                <a:sym typeface="Symbol" panose="05050102010706020507" pitchFamily="18" charset="2"/>
              </a:rPr>
              <a:t></a:t>
            </a:r>
            <a:r>
              <a:rPr lang="en-US" altLang="zh-CN" sz="2000" i="1" baseline="-25000" dirty="0">
                <a:sym typeface="Symbol" panose="05050102010706020507" pitchFamily="18" charset="2"/>
              </a:rPr>
              <a:t>A</a:t>
            </a:r>
            <a:r>
              <a:rPr lang="en-US" altLang="zh-CN" sz="2000" dirty="0">
                <a:sym typeface="Symbol" panose="05050102010706020507" pitchFamily="18" charset="2"/>
              </a:rPr>
              <a:t>(</a:t>
            </a:r>
            <a:r>
              <a:rPr lang="en-US" altLang="zh-CN" sz="2000" i="1" dirty="0">
                <a:sym typeface="Symbol" panose="05050102010706020507" pitchFamily="18" charset="2"/>
              </a:rPr>
              <a:t>r</a:t>
            </a:r>
            <a:r>
              <a:rPr lang="en-US" altLang="zh-CN" sz="2000" dirty="0">
                <a:sym typeface="Symbol" panose="05050102010706020507" pitchFamily="18" charset="2"/>
              </a:rPr>
              <a:t>)   =   </a:t>
            </a:r>
            <a:r>
              <a:rPr lang="en-US" altLang="zh-CN" sz="2000" i="1" dirty="0">
                <a:sym typeface="Symbol" panose="05050102010706020507" pitchFamily="18" charset="2"/>
              </a:rPr>
              <a:t>V</a:t>
            </a:r>
            <a:r>
              <a:rPr lang="en-US" altLang="zh-CN" sz="2000" dirty="0">
                <a:sym typeface="Symbol" panose="05050102010706020507" pitchFamily="18" charset="2"/>
              </a:rPr>
              <a:t>(</a:t>
            </a:r>
            <a:r>
              <a:rPr lang="en-US" altLang="zh-CN" sz="2000" i="1" dirty="0" err="1">
                <a:sym typeface="Symbol" panose="05050102010706020507" pitchFamily="18" charset="2"/>
              </a:rPr>
              <a:t>A</a:t>
            </a:r>
            <a:r>
              <a:rPr lang="en-US" altLang="zh-CN" sz="2000" dirty="0" err="1">
                <a:sym typeface="Symbol" panose="05050102010706020507" pitchFamily="18" charset="2"/>
              </a:rPr>
              <a:t>,</a:t>
            </a:r>
            <a:r>
              <a:rPr lang="en-US" altLang="zh-CN" sz="2000" i="1" dirty="0" err="1">
                <a:sym typeface="Symbol" panose="05050102010706020507" pitchFamily="18" charset="2"/>
              </a:rPr>
              <a:t>r</a:t>
            </a:r>
            <a:r>
              <a:rPr lang="en-US" altLang="zh-CN" sz="2000" dirty="0">
                <a:sym typeface="Symbol" panose="05050102010706020507" pitchFamily="18" charset="2"/>
              </a:rPr>
              <a:t>)</a:t>
            </a:r>
          </a:p>
          <a:p>
            <a:pPr>
              <a:buFont typeface="Wingdings" panose="05000000000000000000" pitchFamily="2" charset="2"/>
              <a:buChar char="l"/>
            </a:pPr>
            <a:r>
              <a:rPr lang="en-US" altLang="zh-CN" sz="2000" dirty="0">
                <a:sym typeface="Symbol" panose="05050102010706020507" pitchFamily="18" charset="2"/>
              </a:rPr>
              <a:t>Aggregation : estimated size of </a:t>
            </a:r>
            <a:r>
              <a:rPr lang="en-US" altLang="zh-CN" sz="2000" i="1" baseline="-25000" dirty="0" err="1">
                <a:sym typeface="Symbol" panose="05050102010706020507" pitchFamily="18" charset="2"/>
              </a:rPr>
              <a:t>A</a:t>
            </a:r>
            <a:r>
              <a:rPr lang="en-US" altLang="zh-CN" sz="2400" b="1" i="1" dirty="0" err="1">
                <a:latin typeface="Lucida Sans Unicode" panose="020B0602030504020204" pitchFamily="34" charset="0"/>
                <a:sym typeface="Symbol" panose="05050102010706020507" pitchFamily="18" charset="2"/>
              </a:rPr>
              <a:t>g</a:t>
            </a:r>
            <a:r>
              <a:rPr lang="en-US" altLang="zh-CN" sz="2000" i="1" baseline="-25000" dirty="0" err="1">
                <a:sym typeface="Symbol" panose="05050102010706020507" pitchFamily="18" charset="2"/>
              </a:rPr>
              <a:t>F</a:t>
            </a:r>
            <a:r>
              <a:rPr lang="en-US" altLang="zh-CN" sz="2000" dirty="0">
                <a:sym typeface="Symbol" panose="05050102010706020507" pitchFamily="18" charset="2"/>
              </a:rPr>
              <a:t>(</a:t>
            </a:r>
            <a:r>
              <a:rPr lang="en-US" altLang="zh-CN" sz="2000" i="1" dirty="0">
                <a:sym typeface="Symbol" panose="05050102010706020507" pitchFamily="18" charset="2"/>
              </a:rPr>
              <a:t>r</a:t>
            </a:r>
            <a:r>
              <a:rPr lang="en-US" altLang="zh-CN" sz="2000" dirty="0">
                <a:sym typeface="Symbol" panose="05050102010706020507" pitchFamily="18" charset="2"/>
              </a:rPr>
              <a:t>)   = </a:t>
            </a:r>
            <a:r>
              <a:rPr lang="en-US" altLang="zh-CN" sz="2000" i="1" dirty="0">
                <a:sym typeface="Symbol" panose="05050102010706020507" pitchFamily="18" charset="2"/>
              </a:rPr>
              <a:t>V</a:t>
            </a:r>
            <a:r>
              <a:rPr lang="en-US" altLang="zh-CN" sz="2000" dirty="0">
                <a:sym typeface="Symbol" panose="05050102010706020507" pitchFamily="18" charset="2"/>
              </a:rPr>
              <a:t>(</a:t>
            </a:r>
            <a:r>
              <a:rPr lang="en-US" altLang="zh-CN" sz="2000" i="1" dirty="0" err="1">
                <a:sym typeface="Symbol" panose="05050102010706020507" pitchFamily="18" charset="2"/>
              </a:rPr>
              <a:t>A,r</a:t>
            </a:r>
            <a:r>
              <a:rPr lang="en-US" altLang="zh-CN" sz="2000" dirty="0">
                <a:sym typeface="Symbol" panose="05050102010706020507" pitchFamily="18" charset="2"/>
              </a:rPr>
              <a:t>)</a:t>
            </a:r>
          </a:p>
          <a:p>
            <a:pPr>
              <a:buFont typeface="Wingdings" panose="05000000000000000000" pitchFamily="2" charset="2"/>
              <a:buChar char="l"/>
            </a:pPr>
            <a:r>
              <a:rPr lang="en-US" altLang="zh-CN" sz="2000" dirty="0">
                <a:sym typeface="Symbol" panose="05050102010706020507" pitchFamily="18" charset="2"/>
              </a:rPr>
              <a:t>Set operations</a:t>
            </a:r>
          </a:p>
          <a:p>
            <a:pPr lvl="1">
              <a:buFont typeface="Wingdings" panose="05000000000000000000" pitchFamily="2" charset="2"/>
              <a:buChar char="l"/>
            </a:pPr>
            <a:r>
              <a:rPr lang="en-US" altLang="zh-CN" sz="2000" dirty="0">
                <a:sym typeface="Symbol" panose="05050102010706020507" pitchFamily="18" charset="2"/>
              </a:rPr>
              <a:t> For unions/intersections of selections on the same relation: rewrite and use size estimate for selections</a:t>
            </a:r>
          </a:p>
          <a:p>
            <a:pPr lvl="2"/>
            <a:r>
              <a:rPr lang="en-US" altLang="zh-CN" sz="2000" dirty="0">
                <a:sym typeface="Symbol" panose="05050102010706020507" pitchFamily="18" charset="2"/>
              </a:rPr>
              <a:t>E.g.</a:t>
            </a:r>
            <a:r>
              <a:rPr lang="en-US" altLang="zh-CN" sz="2400" dirty="0">
                <a:sym typeface="Symbol" panose="05050102010706020507" pitchFamily="18" charset="2"/>
              </a:rPr>
              <a:t> </a:t>
            </a:r>
            <a:r>
              <a:rPr lang="en-US" altLang="zh-CN" sz="2400" baseline="-25000" dirty="0">
                <a:sym typeface="Symbol" panose="05050102010706020507" pitchFamily="18" charset="2"/>
              </a:rPr>
              <a:t>1</a:t>
            </a:r>
            <a:r>
              <a:rPr lang="en-US" altLang="zh-CN" sz="2000" dirty="0">
                <a:sym typeface="Symbol" panose="05050102010706020507" pitchFamily="18" charset="2"/>
              </a:rPr>
              <a:t> (</a:t>
            </a:r>
            <a:r>
              <a:rPr lang="en-US" altLang="zh-CN" sz="2000" i="1" dirty="0">
                <a:sym typeface="Symbol" panose="05050102010706020507" pitchFamily="18" charset="2"/>
              </a:rPr>
              <a:t>r</a:t>
            </a:r>
            <a:r>
              <a:rPr lang="en-US" altLang="zh-CN" sz="2000" dirty="0">
                <a:sym typeface="Symbol" panose="05050102010706020507" pitchFamily="18" charset="2"/>
              </a:rPr>
              <a:t>)  </a:t>
            </a:r>
            <a:r>
              <a:rPr lang="en-US" altLang="zh-CN" sz="2400" dirty="0">
                <a:sym typeface="Symbol" panose="05050102010706020507" pitchFamily="18" charset="2"/>
              </a:rPr>
              <a:t></a:t>
            </a:r>
            <a:r>
              <a:rPr lang="en-US" altLang="zh-CN" sz="2400" baseline="-25000" dirty="0">
                <a:sym typeface="Symbol" panose="05050102010706020507" pitchFamily="18" charset="2"/>
              </a:rPr>
              <a:t>2</a:t>
            </a:r>
            <a:r>
              <a:rPr lang="en-US" altLang="zh-CN" sz="2000" baseline="-25000" dirty="0">
                <a:sym typeface="Symbol" panose="05050102010706020507" pitchFamily="18" charset="2"/>
              </a:rPr>
              <a:t> </a:t>
            </a:r>
            <a:r>
              <a:rPr lang="en-US" altLang="zh-CN" sz="2000" dirty="0">
                <a:sym typeface="Symbol" panose="05050102010706020507" pitchFamily="18" charset="2"/>
              </a:rPr>
              <a:t>(</a:t>
            </a:r>
            <a:r>
              <a:rPr lang="en-US" altLang="zh-CN" sz="2000" i="1" dirty="0">
                <a:sym typeface="Symbol" panose="05050102010706020507" pitchFamily="18" charset="2"/>
              </a:rPr>
              <a:t>r</a:t>
            </a:r>
            <a:r>
              <a:rPr lang="en-US" altLang="zh-CN" sz="2000" dirty="0">
                <a:sym typeface="Symbol" panose="05050102010706020507" pitchFamily="18" charset="2"/>
              </a:rPr>
              <a:t>)  can be rewritten as </a:t>
            </a:r>
            <a:r>
              <a:rPr lang="en-US" altLang="zh-CN" sz="2400" dirty="0">
                <a:sym typeface="Symbol" panose="05050102010706020507" pitchFamily="18" charset="2"/>
              </a:rPr>
              <a:t></a:t>
            </a:r>
            <a:r>
              <a:rPr lang="en-US" altLang="zh-CN" sz="2400" baseline="-25000" dirty="0">
                <a:sym typeface="Symbol" panose="05050102010706020507" pitchFamily="18" charset="2"/>
              </a:rPr>
              <a:t>1 ˅ 2</a:t>
            </a:r>
            <a:r>
              <a:rPr lang="en-US" altLang="zh-CN" sz="2000" baseline="-25000" dirty="0">
                <a:sym typeface="Symbol" panose="05050102010706020507" pitchFamily="18" charset="2"/>
              </a:rPr>
              <a:t> </a:t>
            </a:r>
            <a:r>
              <a:rPr lang="en-US" altLang="zh-CN" sz="2000" dirty="0">
                <a:sym typeface="Symbol" panose="05050102010706020507" pitchFamily="18" charset="2"/>
              </a:rPr>
              <a:t>(</a:t>
            </a:r>
            <a:r>
              <a:rPr lang="en-US" altLang="zh-CN" sz="2000" i="1" dirty="0">
                <a:sym typeface="Symbol" panose="05050102010706020507" pitchFamily="18" charset="2"/>
              </a:rPr>
              <a:t>r</a:t>
            </a:r>
            <a:r>
              <a:rPr lang="en-US" altLang="zh-CN" sz="2000" dirty="0">
                <a:sym typeface="Symbol" panose="05050102010706020507" pitchFamily="18" charset="2"/>
              </a:rPr>
              <a:t>)</a:t>
            </a:r>
          </a:p>
          <a:p>
            <a:pPr lvl="1"/>
            <a:r>
              <a:rPr lang="en-US" altLang="zh-CN" sz="2000" dirty="0">
                <a:sym typeface="Symbol" panose="05050102010706020507" pitchFamily="18" charset="2"/>
              </a:rPr>
              <a:t>For operations on different relations:</a:t>
            </a:r>
          </a:p>
          <a:p>
            <a:pPr lvl="2"/>
            <a:r>
              <a:rPr lang="en-US" altLang="zh-CN" sz="2000" dirty="0">
                <a:sym typeface="Symbol" panose="05050102010706020507" pitchFamily="18" charset="2"/>
              </a:rPr>
              <a:t>estimated size of </a:t>
            </a:r>
            <a:r>
              <a:rPr lang="en-US" altLang="zh-CN" sz="2000" i="1" dirty="0">
                <a:sym typeface="Symbol" panose="05050102010706020507" pitchFamily="18" charset="2"/>
              </a:rPr>
              <a:t>r </a:t>
            </a:r>
            <a:r>
              <a:rPr lang="en-US" altLang="zh-CN" sz="2000" dirty="0">
                <a:sym typeface="Symbol" panose="05050102010706020507" pitchFamily="18" charset="2"/>
              </a:rPr>
              <a:t> </a:t>
            </a:r>
            <a:r>
              <a:rPr lang="en-US" altLang="zh-CN" sz="2000" i="1" dirty="0">
                <a:sym typeface="Symbol" panose="05050102010706020507" pitchFamily="18" charset="2"/>
              </a:rPr>
              <a:t>s </a:t>
            </a:r>
            <a:r>
              <a:rPr lang="en-US" altLang="zh-CN" sz="2000" dirty="0">
                <a:sym typeface="Symbol" panose="05050102010706020507" pitchFamily="18" charset="2"/>
              </a:rPr>
              <a:t> = size of </a:t>
            </a:r>
            <a:r>
              <a:rPr lang="en-US" altLang="zh-CN" sz="2000" i="1" dirty="0">
                <a:sym typeface="Symbol" panose="05050102010706020507" pitchFamily="18" charset="2"/>
              </a:rPr>
              <a:t>r</a:t>
            </a:r>
            <a:r>
              <a:rPr lang="en-US" altLang="zh-CN" sz="2000" dirty="0">
                <a:sym typeface="Symbol" panose="05050102010706020507" pitchFamily="18" charset="2"/>
              </a:rPr>
              <a:t> + size of </a:t>
            </a:r>
            <a:r>
              <a:rPr lang="en-US" altLang="zh-CN" sz="2000" i="1" dirty="0">
                <a:sym typeface="Symbol" panose="05050102010706020507" pitchFamily="18" charset="2"/>
              </a:rPr>
              <a:t>s.   </a:t>
            </a:r>
          </a:p>
          <a:p>
            <a:pPr lvl="2"/>
            <a:r>
              <a:rPr lang="en-US" altLang="zh-CN" sz="2000" dirty="0">
                <a:sym typeface="Symbol" panose="05050102010706020507" pitchFamily="18" charset="2"/>
              </a:rPr>
              <a:t>estimated size of </a:t>
            </a:r>
            <a:r>
              <a:rPr lang="en-US" altLang="zh-CN" sz="2000" i="1" dirty="0">
                <a:sym typeface="Symbol" panose="05050102010706020507" pitchFamily="18" charset="2"/>
              </a:rPr>
              <a:t>r </a:t>
            </a:r>
            <a:r>
              <a:rPr lang="en-US" altLang="zh-CN" sz="2000" dirty="0">
                <a:sym typeface="Symbol" panose="05050102010706020507" pitchFamily="18" charset="2"/>
              </a:rPr>
              <a:t> </a:t>
            </a:r>
            <a:r>
              <a:rPr lang="en-US" altLang="zh-CN" sz="2000" i="1" dirty="0">
                <a:sym typeface="Symbol" panose="05050102010706020507" pitchFamily="18" charset="2"/>
              </a:rPr>
              <a:t>s  </a:t>
            </a:r>
            <a:r>
              <a:rPr lang="en-US" altLang="zh-CN" sz="2000" dirty="0">
                <a:sym typeface="Symbol" panose="05050102010706020507" pitchFamily="18" charset="2"/>
              </a:rPr>
              <a:t>= minimum size of</a:t>
            </a:r>
            <a:r>
              <a:rPr lang="en-US" altLang="zh-CN" sz="2000" i="1" dirty="0">
                <a:sym typeface="Symbol" panose="05050102010706020507" pitchFamily="18" charset="2"/>
              </a:rPr>
              <a:t> r</a:t>
            </a:r>
            <a:r>
              <a:rPr lang="en-US" altLang="zh-CN" sz="2000" dirty="0">
                <a:sym typeface="Symbol" panose="05050102010706020507" pitchFamily="18" charset="2"/>
              </a:rPr>
              <a:t> and size of </a:t>
            </a:r>
            <a:r>
              <a:rPr lang="en-US" altLang="zh-CN" sz="2000" i="1" dirty="0">
                <a:sym typeface="Symbol" panose="05050102010706020507" pitchFamily="18" charset="2"/>
              </a:rPr>
              <a:t>s.</a:t>
            </a:r>
          </a:p>
          <a:p>
            <a:pPr lvl="2"/>
            <a:r>
              <a:rPr lang="en-US" altLang="zh-CN" sz="2000" dirty="0">
                <a:sym typeface="Symbol" panose="05050102010706020507" pitchFamily="18" charset="2"/>
              </a:rPr>
              <a:t>estimated size of </a:t>
            </a:r>
            <a:r>
              <a:rPr lang="en-US" altLang="zh-CN" sz="2000" i="1" dirty="0">
                <a:sym typeface="Symbol" panose="05050102010706020507" pitchFamily="18" charset="2"/>
              </a:rPr>
              <a:t>r</a:t>
            </a:r>
            <a:r>
              <a:rPr lang="en-US" altLang="zh-CN" sz="2000" dirty="0">
                <a:sym typeface="Symbol" panose="05050102010706020507" pitchFamily="18" charset="2"/>
              </a:rPr>
              <a:t> – </a:t>
            </a:r>
            <a:r>
              <a:rPr lang="en-US" altLang="zh-CN" sz="2000" i="1" dirty="0">
                <a:sym typeface="Symbol" panose="05050102010706020507" pitchFamily="18" charset="2"/>
              </a:rPr>
              <a:t>s </a:t>
            </a:r>
            <a:r>
              <a:rPr lang="en-US" altLang="zh-CN" sz="2000" dirty="0">
                <a:sym typeface="Symbol" panose="05050102010706020507" pitchFamily="18" charset="2"/>
              </a:rPr>
              <a:t>  = </a:t>
            </a:r>
            <a:r>
              <a:rPr lang="en-US" altLang="zh-CN" sz="2000" i="1" dirty="0">
                <a:sym typeface="Symbol" panose="05050102010706020507" pitchFamily="18" charset="2"/>
              </a:rPr>
              <a:t>r.</a:t>
            </a:r>
          </a:p>
          <a:p>
            <a:pPr lvl="2"/>
            <a:r>
              <a:rPr lang="en-US" altLang="zh-CN" sz="2000" u="sng" dirty="0">
                <a:sym typeface="Symbol" panose="05050102010706020507" pitchFamily="18" charset="2"/>
              </a:rPr>
              <a:t>All the three estimates may be quite inaccurate, but provide upper bounds on the sizes</a:t>
            </a:r>
            <a:r>
              <a:rPr lang="en-US" altLang="zh-CN" sz="2000" dirty="0">
                <a:sym typeface="Symbol" panose="05050102010706020507" pitchFamily="18" charset="2"/>
              </a:rPr>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19DAFD13-3AB1-4E8E-9BBB-62BBF2EA2E4F}"/>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Size Estimation (Cont.)</a:t>
            </a:r>
          </a:p>
        </p:txBody>
      </p:sp>
      <p:sp>
        <p:nvSpPr>
          <p:cNvPr id="189443" name="Rectangle 3">
            <a:extLst>
              <a:ext uri="{FF2B5EF4-FFF2-40B4-BE49-F238E27FC236}">
                <a16:creationId xmlns:a16="http://schemas.microsoft.com/office/drawing/2014/main" id="{B94E2794-3974-4A82-BEB2-4375C96D5F6B}"/>
              </a:ext>
            </a:extLst>
          </p:cNvPr>
          <p:cNvSpPr>
            <a:spLocks noGrp="1" noChangeArrowheads="1"/>
          </p:cNvSpPr>
          <p:nvPr>
            <p:ph type="body" idx="1"/>
          </p:nvPr>
        </p:nvSpPr>
        <p:spPr/>
        <p:txBody>
          <a:bodyPr/>
          <a:lstStyle/>
          <a:p>
            <a:pPr>
              <a:buFont typeface="Wingdings" panose="05000000000000000000" pitchFamily="2" charset="2"/>
              <a:buChar char="l"/>
            </a:pPr>
            <a:r>
              <a:rPr lang="en-US" altLang="zh-CN" dirty="0">
                <a:sym typeface="Symbol" panose="05050102010706020507" pitchFamily="18" charset="2"/>
              </a:rPr>
              <a:t>Outer join:  </a:t>
            </a:r>
          </a:p>
          <a:p>
            <a:pPr lvl="1">
              <a:buFont typeface="Wingdings" panose="05000000000000000000" pitchFamily="2" charset="2"/>
              <a:buChar char="l"/>
            </a:pPr>
            <a:r>
              <a:rPr lang="en-US" altLang="zh-CN" dirty="0">
                <a:sym typeface="Symbol" panose="05050102010706020507" pitchFamily="18" charset="2"/>
              </a:rPr>
              <a:t>Estimated size of </a:t>
            </a:r>
            <a:r>
              <a:rPr lang="en-US" altLang="zh-CN" i="1" dirty="0">
                <a:sym typeface="Symbol" panose="05050102010706020507" pitchFamily="18" charset="2"/>
              </a:rPr>
              <a:t>r        s  = size of  r      s  + size of r</a:t>
            </a:r>
          </a:p>
          <a:p>
            <a:pPr lvl="2">
              <a:buFont typeface="Wingdings" panose="05000000000000000000" pitchFamily="2" charset="2"/>
              <a:buChar char="l"/>
            </a:pPr>
            <a:r>
              <a:rPr lang="en-US" altLang="zh-CN" dirty="0">
                <a:sym typeface="Symbol" panose="05050102010706020507" pitchFamily="18" charset="2"/>
              </a:rPr>
              <a:t>Case of right outer join is symmetric</a:t>
            </a:r>
          </a:p>
          <a:p>
            <a:pPr lvl="1">
              <a:buFont typeface="Wingdings" panose="05000000000000000000" pitchFamily="2" charset="2"/>
              <a:buChar char="l"/>
            </a:pPr>
            <a:r>
              <a:rPr lang="en-US" altLang="zh-CN" dirty="0">
                <a:sym typeface="Symbol" panose="05050102010706020507" pitchFamily="18" charset="2"/>
              </a:rPr>
              <a:t>Estimated size of </a:t>
            </a:r>
            <a:r>
              <a:rPr lang="en-US" altLang="zh-CN" i="1" dirty="0">
                <a:sym typeface="Symbol" panose="05050102010706020507" pitchFamily="18" charset="2"/>
              </a:rPr>
              <a:t>r          s  = size of r      s </a:t>
            </a:r>
            <a:r>
              <a:rPr lang="en-US" altLang="zh-CN" dirty="0">
                <a:sym typeface="Symbol" panose="05050102010706020507" pitchFamily="18" charset="2"/>
              </a:rPr>
              <a:t>+ size of </a:t>
            </a:r>
            <a:r>
              <a:rPr lang="en-US" altLang="zh-CN" i="1" dirty="0">
                <a:sym typeface="Symbol" panose="05050102010706020507" pitchFamily="18" charset="2"/>
              </a:rPr>
              <a:t>r</a:t>
            </a:r>
            <a:r>
              <a:rPr lang="en-US" altLang="zh-CN" dirty="0">
                <a:sym typeface="Symbol" panose="05050102010706020507" pitchFamily="18" charset="2"/>
              </a:rPr>
              <a:t> + size of </a:t>
            </a:r>
            <a:r>
              <a:rPr lang="en-US" altLang="zh-CN" i="1" dirty="0">
                <a:sym typeface="Symbol" panose="05050102010706020507" pitchFamily="18" charset="2"/>
              </a:rPr>
              <a:t>s</a:t>
            </a:r>
          </a:p>
          <a:p>
            <a:endParaRPr lang="en-US" altLang="zh-CN" dirty="0"/>
          </a:p>
        </p:txBody>
      </p:sp>
      <p:grpSp>
        <p:nvGrpSpPr>
          <p:cNvPr id="189444" name="Group 4">
            <a:extLst>
              <a:ext uri="{FF2B5EF4-FFF2-40B4-BE49-F238E27FC236}">
                <a16:creationId xmlns:a16="http://schemas.microsoft.com/office/drawing/2014/main" id="{DD025ECB-1BCA-401A-98E0-C459D1D726DA}"/>
              </a:ext>
            </a:extLst>
          </p:cNvPr>
          <p:cNvGrpSpPr>
            <a:grpSpLocks/>
          </p:cNvGrpSpPr>
          <p:nvPr/>
        </p:nvGrpSpPr>
        <p:grpSpPr bwMode="auto">
          <a:xfrm>
            <a:off x="3651250" y="1579563"/>
            <a:ext cx="336550" cy="188912"/>
            <a:chOff x="2822" y="2832"/>
            <a:chExt cx="212" cy="119"/>
          </a:xfrm>
        </p:grpSpPr>
        <p:sp>
          <p:nvSpPr>
            <p:cNvPr id="189453" name="AutoShape 5">
              <a:extLst>
                <a:ext uri="{FF2B5EF4-FFF2-40B4-BE49-F238E27FC236}">
                  <a16:creationId xmlns:a16="http://schemas.microsoft.com/office/drawing/2014/main" id="{19EA8A61-F2E1-4716-82C2-B4068D21955E}"/>
                </a:ext>
              </a:extLst>
            </p:cNvPr>
            <p:cNvSpPr>
              <a:spLocks noChangeArrowheads="1"/>
            </p:cNvSpPr>
            <p:nvPr/>
          </p:nvSpPr>
          <p:spPr bwMode="auto">
            <a:xfrm rot="5400000">
              <a:off x="2920" y="2837"/>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89454" name="Line 6">
              <a:extLst>
                <a:ext uri="{FF2B5EF4-FFF2-40B4-BE49-F238E27FC236}">
                  <a16:creationId xmlns:a16="http://schemas.microsoft.com/office/drawing/2014/main" id="{B0DE5B95-7FAB-4857-A4A4-3F739790D0A4}"/>
                </a:ext>
              </a:extLst>
            </p:cNvPr>
            <p:cNvSpPr>
              <a:spLocks noChangeShapeType="1"/>
            </p:cNvSpPr>
            <p:nvPr/>
          </p:nvSpPr>
          <p:spPr bwMode="auto">
            <a:xfrm flipH="1">
              <a:off x="2825" y="2834"/>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9455" name="Line 7">
              <a:extLst>
                <a:ext uri="{FF2B5EF4-FFF2-40B4-BE49-F238E27FC236}">
                  <a16:creationId xmlns:a16="http://schemas.microsoft.com/office/drawing/2014/main" id="{A9F226FB-6A42-4112-977B-A2EAA5B6C268}"/>
                </a:ext>
              </a:extLst>
            </p:cNvPr>
            <p:cNvSpPr>
              <a:spLocks noChangeShapeType="1"/>
            </p:cNvSpPr>
            <p:nvPr/>
          </p:nvSpPr>
          <p:spPr bwMode="auto">
            <a:xfrm flipH="1">
              <a:off x="2822" y="2948"/>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9445" name="AutoShape 8">
            <a:extLst>
              <a:ext uri="{FF2B5EF4-FFF2-40B4-BE49-F238E27FC236}">
                <a16:creationId xmlns:a16="http://schemas.microsoft.com/office/drawing/2014/main" id="{0782A48D-545E-421E-821A-5F80FE7185A7}"/>
              </a:ext>
            </a:extLst>
          </p:cNvPr>
          <p:cNvSpPr>
            <a:spLocks noChangeArrowheads="1"/>
          </p:cNvSpPr>
          <p:nvPr/>
        </p:nvSpPr>
        <p:spPr bwMode="auto">
          <a:xfrm rot="5400000">
            <a:off x="5460702" y="157638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grpSp>
        <p:nvGrpSpPr>
          <p:cNvPr id="189446" name="Group 9">
            <a:extLst>
              <a:ext uri="{FF2B5EF4-FFF2-40B4-BE49-F238E27FC236}">
                <a16:creationId xmlns:a16="http://schemas.microsoft.com/office/drawing/2014/main" id="{6268E133-D3A8-4697-A812-24CF7B9717E3}"/>
              </a:ext>
            </a:extLst>
          </p:cNvPr>
          <p:cNvGrpSpPr>
            <a:grpSpLocks/>
          </p:cNvGrpSpPr>
          <p:nvPr/>
        </p:nvGrpSpPr>
        <p:grpSpPr bwMode="auto">
          <a:xfrm>
            <a:off x="3659188" y="2344738"/>
            <a:ext cx="498475" cy="200025"/>
            <a:chOff x="2323" y="3635"/>
            <a:chExt cx="314" cy="126"/>
          </a:xfrm>
        </p:grpSpPr>
        <p:sp>
          <p:nvSpPr>
            <p:cNvPr id="189448" name="AutoShape 10">
              <a:extLst>
                <a:ext uri="{FF2B5EF4-FFF2-40B4-BE49-F238E27FC236}">
                  <a16:creationId xmlns:a16="http://schemas.microsoft.com/office/drawing/2014/main" id="{912B4EDA-0263-4C80-A64A-A1182A7F57B1}"/>
                </a:ext>
              </a:extLst>
            </p:cNvPr>
            <p:cNvSpPr>
              <a:spLocks noChangeArrowheads="1"/>
            </p:cNvSpPr>
            <p:nvPr/>
          </p:nvSpPr>
          <p:spPr bwMode="auto">
            <a:xfrm rot="5400000">
              <a:off x="2421" y="3647"/>
              <a:ext cx="119" cy="109"/>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
          <p:nvSpPr>
            <p:cNvPr id="189449" name="Line 11">
              <a:extLst>
                <a:ext uri="{FF2B5EF4-FFF2-40B4-BE49-F238E27FC236}">
                  <a16:creationId xmlns:a16="http://schemas.microsoft.com/office/drawing/2014/main" id="{F2596EFF-6C0D-4F5A-AFBF-78181E481455}"/>
                </a:ext>
              </a:extLst>
            </p:cNvPr>
            <p:cNvSpPr>
              <a:spLocks noChangeShapeType="1"/>
            </p:cNvSpPr>
            <p:nvPr/>
          </p:nvSpPr>
          <p:spPr bwMode="auto">
            <a:xfrm flipH="1">
              <a:off x="2326" y="3635"/>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9450" name="Line 12">
              <a:extLst>
                <a:ext uri="{FF2B5EF4-FFF2-40B4-BE49-F238E27FC236}">
                  <a16:creationId xmlns:a16="http://schemas.microsoft.com/office/drawing/2014/main" id="{E1658907-EC78-4CB9-93BD-DC1D2DB6E963}"/>
                </a:ext>
              </a:extLst>
            </p:cNvPr>
            <p:cNvSpPr>
              <a:spLocks noChangeShapeType="1"/>
            </p:cNvSpPr>
            <p:nvPr/>
          </p:nvSpPr>
          <p:spPr bwMode="auto">
            <a:xfrm flipH="1">
              <a:off x="2323" y="3758"/>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9451" name="Line 13">
              <a:extLst>
                <a:ext uri="{FF2B5EF4-FFF2-40B4-BE49-F238E27FC236}">
                  <a16:creationId xmlns:a16="http://schemas.microsoft.com/office/drawing/2014/main" id="{0EC87875-EDC5-4221-A258-66FCE182A24D}"/>
                </a:ext>
              </a:extLst>
            </p:cNvPr>
            <p:cNvSpPr>
              <a:spLocks noChangeShapeType="1"/>
            </p:cNvSpPr>
            <p:nvPr/>
          </p:nvSpPr>
          <p:spPr bwMode="auto">
            <a:xfrm flipH="1">
              <a:off x="2530" y="3641"/>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9452" name="Line 14">
              <a:extLst>
                <a:ext uri="{FF2B5EF4-FFF2-40B4-BE49-F238E27FC236}">
                  <a16:creationId xmlns:a16="http://schemas.microsoft.com/office/drawing/2014/main" id="{9A127652-22BE-4BDD-89C8-61D8BE312C4E}"/>
                </a:ext>
              </a:extLst>
            </p:cNvPr>
            <p:cNvSpPr>
              <a:spLocks noChangeShapeType="1"/>
            </p:cNvSpPr>
            <p:nvPr/>
          </p:nvSpPr>
          <p:spPr bwMode="auto">
            <a:xfrm flipH="1">
              <a:off x="2536" y="3755"/>
              <a:ext cx="1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9447" name="AutoShape 15">
            <a:extLst>
              <a:ext uri="{FF2B5EF4-FFF2-40B4-BE49-F238E27FC236}">
                <a16:creationId xmlns:a16="http://schemas.microsoft.com/office/drawing/2014/main" id="{3215E225-18ED-4D6B-B14F-741EBB173A9A}"/>
              </a:ext>
            </a:extLst>
          </p:cNvPr>
          <p:cNvSpPr>
            <a:spLocks noChangeArrowheads="1"/>
          </p:cNvSpPr>
          <p:nvPr/>
        </p:nvSpPr>
        <p:spPr bwMode="auto">
          <a:xfrm rot="5400000">
            <a:off x="5520547" y="2303314"/>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zh-CN"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BD7466F4-114C-4B7B-98BB-D64D69C7123F}"/>
              </a:ext>
            </a:extLst>
          </p:cNvPr>
          <p:cNvSpPr>
            <a:spLocks noGrp="1" noChangeArrowheads="1"/>
          </p:cNvSpPr>
          <p:nvPr>
            <p:ph type="title"/>
          </p:nvPr>
        </p:nvSpPr>
        <p:spPr>
          <a:xfrm>
            <a:off x="895350" y="82550"/>
            <a:ext cx="8077200" cy="609600"/>
          </a:xfrm>
        </p:spPr>
        <p:txBody>
          <a:bodyPr/>
          <a:lstStyle/>
          <a:p>
            <a:pPr>
              <a:defRPr/>
            </a:pPr>
            <a:r>
              <a:rPr lang="en-US" altLang="zh-CN">
                <a:effectLst>
                  <a:outerShdw blurRad="38100" dist="38100" dir="2700000" algn="tl">
                    <a:srgbClr val="C0C0C0"/>
                  </a:outerShdw>
                </a:effectLst>
                <a:ea typeface="ＭＳ Ｐゴシック" pitchFamily="34" charset="-128"/>
              </a:rPr>
              <a:t>Estimation of Number of Distinct Values</a:t>
            </a:r>
          </a:p>
        </p:txBody>
      </p:sp>
      <p:sp>
        <p:nvSpPr>
          <p:cNvPr id="191491" name="Rectangle 3">
            <a:extLst>
              <a:ext uri="{FF2B5EF4-FFF2-40B4-BE49-F238E27FC236}">
                <a16:creationId xmlns:a16="http://schemas.microsoft.com/office/drawing/2014/main" id="{17B1684F-6671-44E3-AC12-F5545CCE593F}"/>
              </a:ext>
            </a:extLst>
          </p:cNvPr>
          <p:cNvSpPr>
            <a:spLocks noGrp="1" noChangeArrowheads="1"/>
          </p:cNvSpPr>
          <p:nvPr>
            <p:ph type="body" idx="1"/>
          </p:nvPr>
        </p:nvSpPr>
        <p:spPr>
          <a:xfrm>
            <a:off x="914400" y="1120775"/>
            <a:ext cx="7500938" cy="5253038"/>
          </a:xfrm>
        </p:spPr>
        <p:txBody>
          <a:bodyPr/>
          <a:lstStyle/>
          <a:p>
            <a:pPr>
              <a:buFont typeface="Monotype Sorts" charset="2"/>
              <a:buNone/>
            </a:pPr>
            <a:r>
              <a:rPr lang="en-US" altLang="zh-CN" sz="2000" dirty="0"/>
              <a:t>Selections: </a:t>
            </a:r>
            <a:r>
              <a:rPr lang="en-US" altLang="zh-CN" sz="2000" dirty="0">
                <a:sym typeface="Symbol" panose="05050102010706020507" pitchFamily="18" charset="2"/>
              </a:rPr>
              <a:t></a:t>
            </a:r>
            <a:r>
              <a:rPr lang="en-US" altLang="zh-CN" sz="2000" baseline="-25000" dirty="0">
                <a:sym typeface="Symbol" panose="05050102010706020507" pitchFamily="18" charset="2"/>
              </a:rPr>
              <a:t> </a:t>
            </a:r>
            <a:r>
              <a:rPr lang="en-US" altLang="zh-CN" sz="2000" dirty="0">
                <a:sym typeface="Symbol" panose="05050102010706020507" pitchFamily="18" charset="2"/>
              </a:rPr>
              <a:t>(</a:t>
            </a:r>
            <a:r>
              <a:rPr lang="en-US" altLang="zh-CN" sz="2000" i="1" dirty="0">
                <a:sym typeface="Symbol" panose="05050102010706020507" pitchFamily="18" charset="2"/>
              </a:rPr>
              <a:t>r</a:t>
            </a:r>
            <a:r>
              <a:rPr lang="en-US" altLang="zh-CN" sz="2000" dirty="0">
                <a:sym typeface="Symbol" panose="05050102010706020507" pitchFamily="18" charset="2"/>
              </a:rPr>
              <a:t>) </a:t>
            </a:r>
            <a:endParaRPr lang="en-US" altLang="zh-CN" sz="2000" dirty="0"/>
          </a:p>
          <a:p>
            <a:pPr>
              <a:buFont typeface="Wingdings" panose="05000000000000000000" pitchFamily="2" charset="2"/>
              <a:buChar char="l"/>
            </a:pPr>
            <a:r>
              <a:rPr lang="en-US" altLang="zh-CN" sz="2000" dirty="0"/>
              <a:t>If </a:t>
            </a:r>
            <a:r>
              <a:rPr lang="en-US" altLang="zh-CN" sz="2000" dirty="0">
                <a:sym typeface="Symbol" panose="05050102010706020507" pitchFamily="18" charset="2"/>
              </a:rPr>
              <a:t> forces </a:t>
            </a:r>
            <a:r>
              <a:rPr lang="en-US" altLang="zh-CN" sz="2000" i="1" dirty="0">
                <a:sym typeface="Symbol" panose="05050102010706020507" pitchFamily="18" charset="2"/>
              </a:rPr>
              <a:t>A</a:t>
            </a:r>
            <a:r>
              <a:rPr lang="en-US" altLang="zh-CN" sz="2000" dirty="0">
                <a:sym typeface="Symbol" panose="05050102010706020507" pitchFamily="18" charset="2"/>
              </a:rPr>
              <a:t> to take a specified value: </a:t>
            </a:r>
            <a:r>
              <a:rPr lang="en-US" altLang="zh-CN" sz="2000" i="1" dirty="0">
                <a:sym typeface="Symbol" panose="05050102010706020507" pitchFamily="18" charset="2"/>
              </a:rPr>
              <a:t>V</a:t>
            </a:r>
            <a:r>
              <a:rPr lang="en-US" altLang="zh-CN" sz="2000" dirty="0">
                <a:sym typeface="Symbol" panose="05050102010706020507" pitchFamily="18" charset="2"/>
              </a:rPr>
              <a:t>(</a:t>
            </a:r>
            <a:r>
              <a:rPr lang="en-US" altLang="zh-CN" sz="2000" i="1" dirty="0">
                <a:sym typeface="Symbol" panose="05050102010706020507" pitchFamily="18" charset="2"/>
              </a:rPr>
              <a:t>A</a:t>
            </a:r>
            <a:r>
              <a:rPr lang="en-US" altLang="zh-CN" sz="2000" dirty="0">
                <a:sym typeface="Symbol" panose="05050102010706020507" pitchFamily="18" charset="2"/>
              </a:rPr>
              <a:t>,</a:t>
            </a:r>
            <a:r>
              <a:rPr lang="en-US" altLang="zh-CN" sz="2000" baseline="-25000" dirty="0">
                <a:sym typeface="Symbol" panose="05050102010706020507" pitchFamily="18" charset="2"/>
              </a:rPr>
              <a:t> </a:t>
            </a:r>
            <a:r>
              <a:rPr lang="en-US" altLang="zh-CN" sz="2000" dirty="0">
                <a:sym typeface="Symbol" panose="05050102010706020507" pitchFamily="18" charset="2"/>
              </a:rPr>
              <a:t>(</a:t>
            </a:r>
            <a:r>
              <a:rPr lang="en-US" altLang="zh-CN" sz="2000" i="1" dirty="0">
                <a:sym typeface="Symbol" panose="05050102010706020507" pitchFamily="18" charset="2"/>
              </a:rPr>
              <a:t>r</a:t>
            </a:r>
            <a:r>
              <a:rPr lang="en-US" altLang="zh-CN" sz="2000" dirty="0">
                <a:sym typeface="Symbol" panose="05050102010706020507" pitchFamily="18" charset="2"/>
              </a:rPr>
              <a:t>)) = 1.</a:t>
            </a:r>
          </a:p>
          <a:p>
            <a:pPr lvl="2">
              <a:buFont typeface="Wingdings" panose="05000000000000000000" pitchFamily="2" charset="2"/>
              <a:buChar char="l"/>
            </a:pPr>
            <a:r>
              <a:rPr lang="en-US" altLang="zh-CN" sz="2000" dirty="0">
                <a:sym typeface="Symbol" panose="05050102010706020507" pitchFamily="18" charset="2"/>
              </a:rPr>
              <a:t>e.g., </a:t>
            </a:r>
            <a:r>
              <a:rPr lang="en-US" altLang="zh-CN" sz="2000" i="1" dirty="0">
                <a:sym typeface="Symbol" panose="05050102010706020507" pitchFamily="18" charset="2"/>
              </a:rPr>
              <a:t>A</a:t>
            </a:r>
            <a:r>
              <a:rPr lang="en-US" altLang="zh-CN" sz="2000" dirty="0">
                <a:sym typeface="Symbol" panose="05050102010706020507" pitchFamily="18" charset="2"/>
              </a:rPr>
              <a:t> = 3</a:t>
            </a:r>
          </a:p>
          <a:p>
            <a:pPr>
              <a:buFont typeface="Wingdings" panose="05000000000000000000" pitchFamily="2" charset="2"/>
              <a:buChar char="l"/>
            </a:pPr>
            <a:r>
              <a:rPr lang="en-US" altLang="zh-CN" sz="2000" dirty="0">
                <a:sym typeface="Symbol" panose="05050102010706020507" pitchFamily="18" charset="2"/>
              </a:rPr>
              <a:t>If  forces A to take on one of a specified set of values: </a:t>
            </a:r>
            <a:br>
              <a:rPr lang="en-US" altLang="zh-CN" sz="2000" dirty="0">
                <a:sym typeface="Symbol" panose="05050102010706020507" pitchFamily="18" charset="2"/>
              </a:rPr>
            </a:br>
            <a:r>
              <a:rPr lang="en-US" altLang="zh-CN" sz="2000" dirty="0">
                <a:sym typeface="Symbol" panose="05050102010706020507" pitchFamily="18" charset="2"/>
              </a:rPr>
              <a:t>        </a:t>
            </a:r>
            <a:r>
              <a:rPr lang="en-US" altLang="zh-CN" sz="2000" i="1" dirty="0">
                <a:sym typeface="Symbol" panose="05050102010706020507" pitchFamily="18" charset="2"/>
              </a:rPr>
              <a:t>V</a:t>
            </a:r>
            <a:r>
              <a:rPr lang="en-US" altLang="zh-CN" sz="2000" dirty="0">
                <a:sym typeface="Symbol" panose="05050102010706020507" pitchFamily="18" charset="2"/>
              </a:rPr>
              <a:t>(</a:t>
            </a:r>
            <a:r>
              <a:rPr lang="en-US" altLang="zh-CN" sz="2000" i="1" dirty="0">
                <a:sym typeface="Symbol" panose="05050102010706020507" pitchFamily="18" charset="2"/>
              </a:rPr>
              <a:t>A</a:t>
            </a:r>
            <a:r>
              <a:rPr lang="en-US" altLang="zh-CN" sz="2000" dirty="0">
                <a:sym typeface="Symbol" panose="05050102010706020507" pitchFamily="18" charset="2"/>
              </a:rPr>
              <a:t>,</a:t>
            </a:r>
            <a:r>
              <a:rPr lang="en-US" altLang="zh-CN" sz="2000" baseline="-25000" dirty="0">
                <a:sym typeface="Symbol" panose="05050102010706020507" pitchFamily="18" charset="2"/>
              </a:rPr>
              <a:t> </a:t>
            </a:r>
            <a:r>
              <a:rPr lang="en-US" altLang="zh-CN" sz="2000" dirty="0">
                <a:sym typeface="Symbol" panose="05050102010706020507" pitchFamily="18" charset="2"/>
              </a:rPr>
              <a:t>(</a:t>
            </a:r>
            <a:r>
              <a:rPr lang="en-US" altLang="zh-CN" sz="2000" i="1" dirty="0">
                <a:sym typeface="Symbol" panose="05050102010706020507" pitchFamily="18" charset="2"/>
              </a:rPr>
              <a:t>r</a:t>
            </a:r>
            <a:r>
              <a:rPr lang="en-US" altLang="zh-CN" sz="2000" dirty="0">
                <a:sym typeface="Symbol" panose="05050102010706020507" pitchFamily="18" charset="2"/>
              </a:rPr>
              <a:t>)) = number of specified values.</a:t>
            </a:r>
          </a:p>
          <a:p>
            <a:pPr lvl="2">
              <a:buFont typeface="Wingdings" panose="05000000000000000000" pitchFamily="2" charset="2"/>
              <a:buChar char="l"/>
            </a:pPr>
            <a:r>
              <a:rPr lang="en-US" altLang="zh-CN" sz="2000" dirty="0">
                <a:sym typeface="Symbol" panose="05050102010706020507" pitchFamily="18" charset="2"/>
              </a:rPr>
              <a:t>(e.g., (</a:t>
            </a:r>
            <a:r>
              <a:rPr lang="en-US" altLang="zh-CN" sz="2000" i="1" dirty="0">
                <a:sym typeface="Symbol" panose="05050102010706020507" pitchFamily="18" charset="2"/>
              </a:rPr>
              <a:t>A</a:t>
            </a:r>
            <a:r>
              <a:rPr lang="en-US" altLang="zh-CN" sz="2000" dirty="0">
                <a:sym typeface="Symbol" panose="05050102010706020507" pitchFamily="18" charset="2"/>
              </a:rPr>
              <a:t> = 1 </a:t>
            </a:r>
            <a:r>
              <a:rPr lang="en-US" altLang="zh-CN" sz="2000" i="1" dirty="0">
                <a:sym typeface="Symbol" panose="05050102010706020507" pitchFamily="18" charset="2"/>
              </a:rPr>
              <a:t>V</a:t>
            </a:r>
            <a:r>
              <a:rPr lang="en-US" altLang="zh-CN" sz="2000" dirty="0">
                <a:sym typeface="Symbol" panose="05050102010706020507" pitchFamily="18" charset="2"/>
              </a:rPr>
              <a:t> </a:t>
            </a:r>
            <a:r>
              <a:rPr lang="en-US" altLang="zh-CN" sz="2000" i="1" dirty="0">
                <a:sym typeface="Symbol" panose="05050102010706020507" pitchFamily="18" charset="2"/>
              </a:rPr>
              <a:t>A</a:t>
            </a:r>
            <a:r>
              <a:rPr lang="en-US" altLang="zh-CN" sz="2000" dirty="0">
                <a:sym typeface="Symbol" panose="05050102010706020507" pitchFamily="18" charset="2"/>
              </a:rPr>
              <a:t> = 3 </a:t>
            </a:r>
            <a:r>
              <a:rPr lang="en-US" altLang="zh-CN" sz="2000" i="1" dirty="0">
                <a:sym typeface="Symbol" panose="05050102010706020507" pitchFamily="18" charset="2"/>
              </a:rPr>
              <a:t>V A</a:t>
            </a:r>
            <a:r>
              <a:rPr lang="en-US" altLang="zh-CN" sz="2000" dirty="0">
                <a:sym typeface="Symbol" panose="05050102010706020507" pitchFamily="18" charset="2"/>
              </a:rPr>
              <a:t> = 4 )), </a:t>
            </a:r>
          </a:p>
          <a:p>
            <a:pPr>
              <a:buFont typeface="Wingdings" panose="05000000000000000000" pitchFamily="2" charset="2"/>
              <a:buChar char="l"/>
            </a:pPr>
            <a:r>
              <a:rPr lang="en-US" altLang="zh-CN" sz="2000" dirty="0">
                <a:sym typeface="Symbol" panose="05050102010706020507" pitchFamily="18" charset="2"/>
              </a:rPr>
              <a:t>If the selection condition  is of the form </a:t>
            </a:r>
            <a:r>
              <a:rPr lang="en-US" altLang="zh-CN" sz="2000" i="1" dirty="0">
                <a:sym typeface="Symbol" panose="05050102010706020507" pitchFamily="18" charset="2"/>
              </a:rPr>
              <a:t>A</a:t>
            </a:r>
            <a:r>
              <a:rPr lang="en-US" altLang="zh-CN" sz="2000" dirty="0">
                <a:sym typeface="Symbol" panose="05050102010706020507" pitchFamily="18" charset="2"/>
              </a:rPr>
              <a:t> </a:t>
            </a:r>
            <a:r>
              <a:rPr lang="en-US" altLang="zh-CN" sz="2000" i="1" dirty="0">
                <a:sym typeface="Symbol" panose="05050102010706020507" pitchFamily="18" charset="2"/>
              </a:rPr>
              <a:t>op r</a:t>
            </a:r>
            <a:br>
              <a:rPr lang="en-US" altLang="zh-CN" sz="2000" dirty="0">
                <a:sym typeface="Symbol" panose="05050102010706020507" pitchFamily="18" charset="2"/>
              </a:rPr>
            </a:br>
            <a:r>
              <a:rPr lang="en-US" altLang="zh-CN" sz="2000" dirty="0">
                <a:sym typeface="Symbol" panose="05050102010706020507" pitchFamily="18" charset="2"/>
              </a:rPr>
              <a:t>	estimated </a:t>
            </a:r>
            <a:r>
              <a:rPr lang="en-US" altLang="zh-CN" sz="2000" i="1" dirty="0">
                <a:sym typeface="Symbol" panose="05050102010706020507" pitchFamily="18" charset="2"/>
              </a:rPr>
              <a:t>V</a:t>
            </a:r>
            <a:r>
              <a:rPr lang="en-US" altLang="zh-CN" sz="2000" dirty="0">
                <a:sym typeface="Symbol" panose="05050102010706020507" pitchFamily="18" charset="2"/>
              </a:rPr>
              <a:t>(</a:t>
            </a:r>
            <a:r>
              <a:rPr lang="en-US" altLang="zh-CN" sz="2000" i="1" dirty="0">
                <a:sym typeface="Symbol" panose="05050102010706020507" pitchFamily="18" charset="2"/>
              </a:rPr>
              <a:t>A</a:t>
            </a:r>
            <a:r>
              <a:rPr lang="en-US" altLang="zh-CN" sz="2000" dirty="0">
                <a:sym typeface="Symbol" panose="05050102010706020507" pitchFamily="18" charset="2"/>
              </a:rPr>
              <a:t>,</a:t>
            </a:r>
            <a:r>
              <a:rPr lang="en-US" altLang="zh-CN" sz="2000" baseline="-25000" dirty="0">
                <a:sym typeface="Symbol" panose="05050102010706020507" pitchFamily="18" charset="2"/>
              </a:rPr>
              <a:t> </a:t>
            </a:r>
            <a:r>
              <a:rPr lang="en-US" altLang="zh-CN" sz="2000" dirty="0">
                <a:sym typeface="Symbol" panose="05050102010706020507" pitchFamily="18" charset="2"/>
              </a:rPr>
              <a:t>(</a:t>
            </a:r>
            <a:r>
              <a:rPr lang="en-US" altLang="zh-CN" sz="2000" i="1" dirty="0">
                <a:sym typeface="Symbol" panose="05050102010706020507" pitchFamily="18" charset="2"/>
              </a:rPr>
              <a:t>r</a:t>
            </a:r>
            <a:r>
              <a:rPr lang="en-US" altLang="zh-CN" sz="2000" dirty="0">
                <a:sym typeface="Symbol" panose="05050102010706020507" pitchFamily="18" charset="2"/>
              </a:rPr>
              <a:t>)) = </a:t>
            </a:r>
            <a:r>
              <a:rPr lang="en-US" altLang="zh-CN" sz="2000" i="1" dirty="0">
                <a:sym typeface="Symbol" panose="05050102010706020507" pitchFamily="18" charset="2"/>
              </a:rPr>
              <a:t>V</a:t>
            </a:r>
            <a:r>
              <a:rPr lang="en-US" altLang="zh-CN" sz="2000" dirty="0">
                <a:sym typeface="Symbol" panose="05050102010706020507" pitchFamily="18" charset="2"/>
              </a:rPr>
              <a:t>(</a:t>
            </a:r>
            <a:r>
              <a:rPr lang="en-US" altLang="zh-CN" sz="2000" i="1" dirty="0" err="1">
                <a:sym typeface="Symbol" panose="05050102010706020507" pitchFamily="18" charset="2"/>
              </a:rPr>
              <a:t>A</a:t>
            </a:r>
            <a:r>
              <a:rPr lang="en-US" altLang="zh-CN" sz="2000" dirty="0" err="1">
                <a:sym typeface="Symbol" panose="05050102010706020507" pitchFamily="18" charset="2"/>
              </a:rPr>
              <a:t>.</a:t>
            </a:r>
            <a:r>
              <a:rPr lang="en-US" altLang="zh-CN" sz="2000" i="1" dirty="0" err="1">
                <a:sym typeface="Symbol" panose="05050102010706020507" pitchFamily="18" charset="2"/>
              </a:rPr>
              <a:t>r</a:t>
            </a:r>
            <a:r>
              <a:rPr lang="en-US" altLang="zh-CN" sz="2000" dirty="0">
                <a:sym typeface="Symbol" panose="05050102010706020507" pitchFamily="18" charset="2"/>
              </a:rPr>
              <a:t>) * </a:t>
            </a:r>
            <a:r>
              <a:rPr lang="en-US" altLang="zh-CN" sz="2000" i="1" dirty="0">
                <a:sym typeface="Symbol" panose="05050102010706020507" pitchFamily="18" charset="2"/>
              </a:rPr>
              <a:t>s</a:t>
            </a:r>
            <a:endParaRPr lang="en-US" altLang="zh-CN" sz="2000" dirty="0">
              <a:sym typeface="Symbol" panose="05050102010706020507" pitchFamily="18" charset="2"/>
            </a:endParaRPr>
          </a:p>
          <a:p>
            <a:pPr lvl="2">
              <a:buFont typeface="Wingdings" panose="05000000000000000000" pitchFamily="2" charset="2"/>
              <a:buChar char="l"/>
            </a:pPr>
            <a:r>
              <a:rPr lang="en-US" altLang="zh-CN" sz="2000" dirty="0">
                <a:sym typeface="Symbol" panose="05050102010706020507" pitchFamily="18" charset="2"/>
              </a:rPr>
              <a:t>where </a:t>
            </a:r>
            <a:r>
              <a:rPr lang="en-US" altLang="zh-CN" sz="2000" i="1" dirty="0">
                <a:sym typeface="Symbol" panose="05050102010706020507" pitchFamily="18" charset="2"/>
              </a:rPr>
              <a:t>s</a:t>
            </a:r>
            <a:r>
              <a:rPr lang="en-US" altLang="zh-CN" sz="2000" dirty="0">
                <a:sym typeface="Symbol" panose="05050102010706020507" pitchFamily="18" charset="2"/>
              </a:rPr>
              <a:t> is the selectivity of the selection.</a:t>
            </a:r>
          </a:p>
          <a:p>
            <a:pPr>
              <a:buFont typeface="Wingdings" panose="05000000000000000000" pitchFamily="2" charset="2"/>
              <a:buChar char="l"/>
            </a:pPr>
            <a:r>
              <a:rPr lang="en-US" altLang="zh-CN" sz="2000" dirty="0">
                <a:sym typeface="Symbol" panose="05050102010706020507" pitchFamily="18" charset="2"/>
              </a:rPr>
              <a:t>In all the other cases: use approximate estimate of</a:t>
            </a:r>
            <a:br>
              <a:rPr lang="en-US" altLang="zh-CN" sz="2000" dirty="0">
                <a:sym typeface="Symbol" panose="05050102010706020507" pitchFamily="18" charset="2"/>
              </a:rPr>
            </a:br>
            <a:r>
              <a:rPr lang="en-US" altLang="zh-CN" sz="2000" dirty="0">
                <a:sym typeface="Symbol" panose="05050102010706020507" pitchFamily="18" charset="2"/>
              </a:rPr>
              <a:t>	 min(</a:t>
            </a:r>
            <a:r>
              <a:rPr lang="en-US" altLang="zh-CN" sz="2000" i="1" dirty="0">
                <a:sym typeface="Symbol" panose="05050102010706020507" pitchFamily="18" charset="2"/>
              </a:rPr>
              <a:t>V</a:t>
            </a:r>
            <a:r>
              <a:rPr lang="en-US" altLang="zh-CN" sz="2000" dirty="0">
                <a:sym typeface="Symbol" panose="05050102010706020507" pitchFamily="18" charset="2"/>
              </a:rPr>
              <a:t>(</a:t>
            </a:r>
            <a:r>
              <a:rPr lang="en-US" altLang="zh-CN" sz="2000" i="1" dirty="0" err="1">
                <a:sym typeface="Symbol" panose="05050102010706020507" pitchFamily="18" charset="2"/>
              </a:rPr>
              <a:t>A</a:t>
            </a:r>
            <a:r>
              <a:rPr lang="en-US" altLang="zh-CN" sz="2000" dirty="0" err="1">
                <a:sym typeface="Symbol" panose="05050102010706020507" pitchFamily="18" charset="2"/>
              </a:rPr>
              <a:t>,</a:t>
            </a:r>
            <a:r>
              <a:rPr lang="en-US" altLang="zh-CN" sz="2000" i="1" dirty="0" err="1">
                <a:sym typeface="Symbol" panose="05050102010706020507" pitchFamily="18" charset="2"/>
              </a:rPr>
              <a:t>r</a:t>
            </a:r>
            <a:r>
              <a:rPr lang="en-US" altLang="zh-CN" sz="2000" dirty="0">
                <a:sym typeface="Symbol" panose="05050102010706020507" pitchFamily="18" charset="2"/>
              </a:rPr>
              <a:t>), </a:t>
            </a:r>
            <a:r>
              <a:rPr lang="en-US" altLang="zh-CN" sz="2000" i="1" dirty="0">
                <a:sym typeface="Symbol" panose="05050102010706020507" pitchFamily="18" charset="2"/>
              </a:rPr>
              <a:t>n</a:t>
            </a:r>
            <a:r>
              <a:rPr lang="en-US" altLang="zh-CN" sz="2800" baseline="-25000" dirty="0">
                <a:sym typeface="Symbol" panose="05050102010706020507" pitchFamily="18" charset="2"/>
              </a:rPr>
              <a:t></a:t>
            </a:r>
            <a:r>
              <a:rPr lang="en-US" altLang="zh-CN" sz="2000" baseline="-25000" dirty="0">
                <a:sym typeface="Symbol" panose="05050102010706020507" pitchFamily="18" charset="2"/>
              </a:rPr>
              <a:t> </a:t>
            </a:r>
            <a:r>
              <a:rPr lang="en-US" altLang="zh-CN" sz="2400" baseline="-25000" dirty="0">
                <a:sym typeface="Symbol" panose="05050102010706020507" pitchFamily="18" charset="2"/>
              </a:rPr>
              <a:t>(</a:t>
            </a:r>
            <a:r>
              <a:rPr lang="en-US" altLang="zh-CN" sz="2400" i="1" baseline="-25000" dirty="0">
                <a:sym typeface="Symbol" panose="05050102010706020507" pitchFamily="18" charset="2"/>
              </a:rPr>
              <a:t>r</a:t>
            </a:r>
            <a:r>
              <a:rPr lang="en-US" altLang="zh-CN" sz="2400" baseline="-25000" dirty="0">
                <a:sym typeface="Symbol" panose="05050102010706020507" pitchFamily="18" charset="2"/>
              </a:rPr>
              <a:t>)</a:t>
            </a:r>
            <a:r>
              <a:rPr lang="en-US" altLang="zh-CN" sz="2000" baseline="-25000" dirty="0">
                <a:sym typeface="Symbol" panose="05050102010706020507" pitchFamily="18" charset="2"/>
              </a:rPr>
              <a:t> </a:t>
            </a:r>
            <a:r>
              <a:rPr lang="en-US" altLang="zh-CN" sz="2000" dirty="0">
                <a:sym typeface="Symbol" panose="05050102010706020507" pitchFamily="18" charset="2"/>
              </a:rPr>
              <a:t>)</a:t>
            </a:r>
          </a:p>
          <a:p>
            <a:pPr lvl="1"/>
            <a:r>
              <a:rPr lang="en-US" altLang="zh-CN" sz="2000" dirty="0">
                <a:sym typeface="Symbol" panose="05050102010706020507" pitchFamily="18" charset="2"/>
              </a:rPr>
              <a:t>More accurate estimate can be got using probability theory, but this one works fine generally</a:t>
            </a:r>
          </a:p>
          <a:p>
            <a:pPr>
              <a:buFont typeface="Monotype Sorts" charset="2"/>
              <a:buNone/>
            </a:pPr>
            <a:endParaRPr lang="en-US" altLang="zh-CN" dirty="0">
              <a:sym typeface="Symbol" panose="05050102010706020507" pitchFamily="18" charset="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B8D0D608-5F46-458D-852A-CE3B7CD52B47}"/>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Estimation of Distinct Values (Cont.)</a:t>
            </a:r>
          </a:p>
        </p:txBody>
      </p:sp>
      <p:sp>
        <p:nvSpPr>
          <p:cNvPr id="193539" name="Rectangle 3">
            <a:extLst>
              <a:ext uri="{FF2B5EF4-FFF2-40B4-BE49-F238E27FC236}">
                <a16:creationId xmlns:a16="http://schemas.microsoft.com/office/drawing/2014/main" id="{7CFE7CCF-EF1C-4393-B964-EEF3680F57ED}"/>
              </a:ext>
            </a:extLst>
          </p:cNvPr>
          <p:cNvSpPr>
            <a:spLocks noGrp="1" noChangeArrowheads="1"/>
          </p:cNvSpPr>
          <p:nvPr>
            <p:ph type="body" idx="1"/>
          </p:nvPr>
        </p:nvSpPr>
        <p:spPr/>
        <p:txBody>
          <a:bodyPr/>
          <a:lstStyle/>
          <a:p>
            <a:pPr>
              <a:buFont typeface="Monotype Sorts" charset="2"/>
              <a:buNone/>
            </a:pPr>
            <a:r>
              <a:rPr lang="en-US" altLang="zh-CN" dirty="0">
                <a:sym typeface="Symbol" panose="05050102010706020507" pitchFamily="18" charset="2"/>
              </a:rPr>
              <a:t>Joins: </a:t>
            </a:r>
            <a:r>
              <a:rPr lang="en-US" altLang="zh-CN" i="1" dirty="0">
                <a:sym typeface="Symbol" panose="05050102010706020507" pitchFamily="18" charset="2"/>
              </a:rPr>
              <a:t>r      s</a:t>
            </a:r>
            <a:endParaRPr lang="en-US" altLang="zh-CN" dirty="0">
              <a:sym typeface="Symbol" panose="05050102010706020507" pitchFamily="18" charset="2"/>
            </a:endParaRPr>
          </a:p>
          <a:p>
            <a:pPr>
              <a:buFont typeface="Wingdings" panose="05000000000000000000" pitchFamily="2" charset="2"/>
              <a:buChar char="l"/>
            </a:pPr>
            <a:r>
              <a:rPr lang="en-US" altLang="zh-CN" dirty="0">
                <a:sym typeface="Symbol" panose="05050102010706020507" pitchFamily="18" charset="2"/>
              </a:rPr>
              <a:t>If all attributes in </a:t>
            </a:r>
            <a:r>
              <a:rPr lang="en-US" altLang="zh-CN" i="1" dirty="0">
                <a:sym typeface="Symbol" panose="05050102010706020507" pitchFamily="18" charset="2"/>
              </a:rPr>
              <a:t>A</a:t>
            </a:r>
            <a:r>
              <a:rPr lang="en-US" altLang="zh-CN" dirty="0">
                <a:sym typeface="Symbol" panose="05050102010706020507" pitchFamily="18" charset="2"/>
              </a:rPr>
              <a:t> are from </a:t>
            </a:r>
            <a:r>
              <a:rPr lang="en-US" altLang="zh-CN" i="1" dirty="0">
                <a:sym typeface="Symbol" panose="05050102010706020507" pitchFamily="18" charset="2"/>
              </a:rPr>
              <a:t>r</a:t>
            </a:r>
            <a:br>
              <a:rPr lang="en-US" altLang="zh-CN" i="1" dirty="0">
                <a:sym typeface="Symbol" panose="05050102010706020507" pitchFamily="18" charset="2"/>
              </a:rPr>
            </a:br>
            <a:r>
              <a:rPr lang="en-US" altLang="zh-CN" i="1" dirty="0">
                <a:sym typeface="Symbol" panose="05050102010706020507" pitchFamily="18" charset="2"/>
              </a:rPr>
              <a:t>     </a:t>
            </a:r>
            <a:r>
              <a:rPr lang="en-US" altLang="zh-CN" dirty="0">
                <a:sym typeface="Symbol" panose="05050102010706020507" pitchFamily="18" charset="2"/>
              </a:rPr>
              <a:t>estimated</a:t>
            </a:r>
            <a:r>
              <a:rPr lang="en-US" altLang="zh-CN" i="1" dirty="0">
                <a:sym typeface="Symbol" panose="05050102010706020507" pitchFamily="18" charset="2"/>
              </a:rPr>
              <a:t>  V</a:t>
            </a:r>
            <a:r>
              <a:rPr lang="en-US" altLang="zh-CN" dirty="0">
                <a:sym typeface="Symbol" panose="05050102010706020507" pitchFamily="18" charset="2"/>
              </a:rPr>
              <a:t>(</a:t>
            </a:r>
            <a:r>
              <a:rPr lang="en-US" altLang="zh-CN" i="1" dirty="0">
                <a:sym typeface="Symbol" panose="05050102010706020507" pitchFamily="18" charset="2"/>
              </a:rPr>
              <a:t>A, r     s</a:t>
            </a:r>
            <a:r>
              <a:rPr lang="en-US" altLang="zh-CN" dirty="0">
                <a:sym typeface="Symbol" panose="05050102010706020507" pitchFamily="18" charset="2"/>
              </a:rPr>
              <a:t>) = min (</a:t>
            </a:r>
            <a:r>
              <a:rPr lang="en-US" altLang="zh-CN" i="1" dirty="0">
                <a:sym typeface="Symbol" panose="05050102010706020507" pitchFamily="18" charset="2"/>
              </a:rPr>
              <a:t>V</a:t>
            </a:r>
            <a:r>
              <a:rPr lang="en-US" altLang="zh-CN" dirty="0">
                <a:sym typeface="Symbol" panose="05050102010706020507" pitchFamily="18" charset="2"/>
              </a:rPr>
              <a:t>(</a:t>
            </a:r>
            <a:r>
              <a:rPr lang="en-US" altLang="zh-CN" i="1" dirty="0" err="1">
                <a:sym typeface="Symbol" panose="05050102010706020507" pitchFamily="18" charset="2"/>
              </a:rPr>
              <a:t>A</a:t>
            </a:r>
            <a:r>
              <a:rPr lang="en-US" altLang="zh-CN" dirty="0" err="1">
                <a:sym typeface="Symbol" panose="05050102010706020507" pitchFamily="18" charset="2"/>
              </a:rPr>
              <a:t>,</a:t>
            </a:r>
            <a:r>
              <a:rPr lang="en-US" altLang="zh-CN" i="1" dirty="0" err="1">
                <a:sym typeface="Symbol" panose="05050102010706020507" pitchFamily="18" charset="2"/>
              </a:rPr>
              <a:t>r</a:t>
            </a:r>
            <a:r>
              <a:rPr lang="en-US" altLang="zh-CN" dirty="0">
                <a:sym typeface="Symbol" panose="05050102010706020507" pitchFamily="18" charset="2"/>
              </a:rPr>
              <a:t>), </a:t>
            </a:r>
            <a:r>
              <a:rPr lang="en-US" altLang="zh-CN" i="1" dirty="0">
                <a:sym typeface="Symbol" panose="05050102010706020507" pitchFamily="18" charset="2"/>
              </a:rPr>
              <a:t>n </a:t>
            </a:r>
            <a:r>
              <a:rPr lang="en-US" altLang="zh-CN" sz="2000" i="1" baseline="-25000" dirty="0">
                <a:sym typeface="Symbol" panose="05050102010706020507" pitchFamily="18" charset="2"/>
              </a:rPr>
              <a:t>r    s</a:t>
            </a:r>
            <a:r>
              <a:rPr lang="en-US" altLang="zh-CN" dirty="0">
                <a:sym typeface="Symbol" panose="05050102010706020507" pitchFamily="18" charset="2"/>
              </a:rPr>
              <a:t>)</a:t>
            </a:r>
          </a:p>
          <a:p>
            <a:pPr>
              <a:buFont typeface="Wingdings" panose="05000000000000000000" pitchFamily="2" charset="2"/>
              <a:buChar char="l"/>
            </a:pPr>
            <a:r>
              <a:rPr lang="en-US" altLang="zh-CN" dirty="0">
                <a:sym typeface="Symbol" panose="05050102010706020507" pitchFamily="18" charset="2"/>
              </a:rPr>
              <a:t>If </a:t>
            </a:r>
            <a:r>
              <a:rPr lang="en-US" altLang="zh-CN" i="1" dirty="0">
                <a:sym typeface="Symbol" panose="05050102010706020507" pitchFamily="18" charset="2"/>
              </a:rPr>
              <a:t>A</a:t>
            </a:r>
            <a:r>
              <a:rPr lang="en-US" altLang="zh-CN" dirty="0">
                <a:sym typeface="Symbol" panose="05050102010706020507" pitchFamily="18" charset="2"/>
              </a:rPr>
              <a:t> contains attributes </a:t>
            </a:r>
            <a:r>
              <a:rPr lang="en-US" altLang="zh-CN" i="1" dirty="0">
                <a:sym typeface="Symbol" panose="05050102010706020507" pitchFamily="18" charset="2"/>
              </a:rPr>
              <a:t>A</a:t>
            </a:r>
            <a:r>
              <a:rPr lang="en-US" altLang="zh-CN" dirty="0">
                <a:sym typeface="Symbol" panose="05050102010706020507" pitchFamily="18" charset="2"/>
              </a:rPr>
              <a:t>1 from </a:t>
            </a:r>
            <a:r>
              <a:rPr lang="en-US" altLang="zh-CN" i="1" dirty="0">
                <a:sym typeface="Symbol" panose="05050102010706020507" pitchFamily="18" charset="2"/>
              </a:rPr>
              <a:t>r</a:t>
            </a:r>
            <a:r>
              <a:rPr lang="en-US" altLang="zh-CN" dirty="0">
                <a:sym typeface="Symbol" panose="05050102010706020507" pitchFamily="18" charset="2"/>
              </a:rPr>
              <a:t> and </a:t>
            </a:r>
            <a:r>
              <a:rPr lang="en-US" altLang="zh-CN" i="1" dirty="0">
                <a:sym typeface="Symbol" panose="05050102010706020507" pitchFamily="18" charset="2"/>
              </a:rPr>
              <a:t>A</a:t>
            </a:r>
            <a:r>
              <a:rPr lang="en-US" altLang="zh-CN" dirty="0">
                <a:sym typeface="Symbol" panose="05050102010706020507" pitchFamily="18" charset="2"/>
              </a:rPr>
              <a:t>2 from </a:t>
            </a:r>
            <a:r>
              <a:rPr lang="en-US" altLang="zh-CN" i="1" dirty="0">
                <a:sym typeface="Symbol" panose="05050102010706020507" pitchFamily="18" charset="2"/>
              </a:rPr>
              <a:t>s</a:t>
            </a:r>
            <a:r>
              <a:rPr lang="en-US" altLang="zh-CN" dirty="0">
                <a:sym typeface="Symbol" panose="05050102010706020507" pitchFamily="18" charset="2"/>
              </a:rPr>
              <a:t>, then estimated </a:t>
            </a:r>
            <a:br>
              <a:rPr lang="en-US" altLang="zh-CN" dirty="0">
                <a:sym typeface="Symbol" panose="05050102010706020507" pitchFamily="18" charset="2"/>
              </a:rPr>
            </a:br>
            <a:r>
              <a:rPr lang="en-US" altLang="zh-CN" i="1" dirty="0">
                <a:sym typeface="Symbol" panose="05050102010706020507" pitchFamily="18" charset="2"/>
              </a:rPr>
              <a:t>V</a:t>
            </a:r>
            <a:r>
              <a:rPr lang="en-US" altLang="zh-CN" dirty="0">
                <a:sym typeface="Symbol" panose="05050102010706020507" pitchFamily="18" charset="2"/>
              </a:rPr>
              <a:t>(</a:t>
            </a:r>
            <a:r>
              <a:rPr lang="en-US" altLang="zh-CN" i="1" dirty="0" err="1">
                <a:sym typeface="Symbol" panose="05050102010706020507" pitchFamily="18" charset="2"/>
              </a:rPr>
              <a:t>A,r</a:t>
            </a:r>
            <a:r>
              <a:rPr lang="en-US" altLang="zh-CN" i="1" dirty="0">
                <a:sym typeface="Symbol" panose="05050102010706020507" pitchFamily="18" charset="2"/>
              </a:rPr>
              <a:t>     s</a:t>
            </a:r>
            <a:r>
              <a:rPr lang="en-US" altLang="zh-CN" dirty="0">
                <a:sym typeface="Symbol" panose="05050102010706020507" pitchFamily="18" charset="2"/>
              </a:rPr>
              <a:t>) = </a:t>
            </a:r>
          </a:p>
          <a:p>
            <a:pPr>
              <a:buFont typeface="Wingdings" panose="05000000000000000000" pitchFamily="2" charset="2"/>
              <a:buChar char="l"/>
            </a:pPr>
            <a:r>
              <a:rPr lang="en-US" altLang="zh-CN" baseline="-25000" dirty="0">
                <a:sym typeface="Symbol" panose="05050102010706020507" pitchFamily="18" charset="2"/>
              </a:rPr>
              <a:t>		</a:t>
            </a:r>
            <a:r>
              <a:rPr lang="en-US" altLang="zh-CN" dirty="0">
                <a:sym typeface="Symbol" panose="05050102010706020507" pitchFamily="18" charset="2"/>
              </a:rPr>
              <a:t>min(</a:t>
            </a:r>
            <a:r>
              <a:rPr lang="en-US" altLang="zh-CN" i="1" dirty="0">
                <a:sym typeface="Symbol" panose="05050102010706020507" pitchFamily="18" charset="2"/>
              </a:rPr>
              <a:t>V</a:t>
            </a:r>
            <a:r>
              <a:rPr lang="en-US" altLang="zh-CN" dirty="0">
                <a:sym typeface="Symbol" panose="05050102010706020507" pitchFamily="18" charset="2"/>
              </a:rPr>
              <a:t>(</a:t>
            </a:r>
            <a:r>
              <a:rPr lang="en-US" altLang="zh-CN" i="1" dirty="0">
                <a:sym typeface="Symbol" panose="05050102010706020507" pitchFamily="18" charset="2"/>
              </a:rPr>
              <a:t>A</a:t>
            </a:r>
            <a:r>
              <a:rPr lang="en-US" altLang="zh-CN" dirty="0">
                <a:sym typeface="Symbol" panose="05050102010706020507" pitchFamily="18" charset="2"/>
              </a:rPr>
              <a:t>1,</a:t>
            </a:r>
            <a:r>
              <a:rPr lang="en-US" altLang="zh-CN" i="1" dirty="0">
                <a:sym typeface="Symbol" panose="05050102010706020507" pitchFamily="18" charset="2"/>
              </a:rPr>
              <a:t>r</a:t>
            </a:r>
            <a:r>
              <a:rPr lang="en-US" altLang="zh-CN" dirty="0">
                <a:sym typeface="Symbol" panose="05050102010706020507" pitchFamily="18" charset="2"/>
              </a:rPr>
              <a:t>)*</a:t>
            </a:r>
            <a:r>
              <a:rPr lang="en-US" altLang="zh-CN" i="1" dirty="0">
                <a:sym typeface="Symbol" panose="05050102010706020507" pitchFamily="18" charset="2"/>
              </a:rPr>
              <a:t>V</a:t>
            </a:r>
            <a:r>
              <a:rPr lang="en-US" altLang="zh-CN" dirty="0">
                <a:sym typeface="Symbol" panose="05050102010706020507" pitchFamily="18" charset="2"/>
              </a:rPr>
              <a:t>(</a:t>
            </a:r>
            <a:r>
              <a:rPr lang="en-US" altLang="zh-CN" i="1" dirty="0">
                <a:sym typeface="Symbol" panose="05050102010706020507" pitchFamily="18" charset="2"/>
              </a:rPr>
              <a:t>A</a:t>
            </a:r>
            <a:r>
              <a:rPr lang="en-US" altLang="zh-CN" dirty="0">
                <a:sym typeface="Symbol" panose="05050102010706020507" pitchFamily="18" charset="2"/>
              </a:rPr>
              <a:t>2 – </a:t>
            </a:r>
            <a:r>
              <a:rPr lang="en-US" altLang="zh-CN" i="1" dirty="0">
                <a:sym typeface="Symbol" panose="05050102010706020507" pitchFamily="18" charset="2"/>
              </a:rPr>
              <a:t>A</a:t>
            </a:r>
            <a:r>
              <a:rPr lang="en-US" altLang="zh-CN" dirty="0">
                <a:sym typeface="Symbol" panose="05050102010706020507" pitchFamily="18" charset="2"/>
              </a:rPr>
              <a:t>1,</a:t>
            </a:r>
            <a:r>
              <a:rPr lang="en-US" altLang="zh-CN" i="1" dirty="0">
                <a:sym typeface="Symbol" panose="05050102010706020507" pitchFamily="18" charset="2"/>
              </a:rPr>
              <a:t>s</a:t>
            </a:r>
            <a:r>
              <a:rPr lang="en-US" altLang="zh-CN" dirty="0">
                <a:sym typeface="Symbol" panose="05050102010706020507" pitchFamily="18" charset="2"/>
              </a:rPr>
              <a:t>), </a:t>
            </a:r>
            <a:r>
              <a:rPr lang="en-US" altLang="zh-CN" i="1" dirty="0">
                <a:sym typeface="Symbol" panose="05050102010706020507" pitchFamily="18" charset="2"/>
              </a:rPr>
              <a:t>V</a:t>
            </a:r>
            <a:r>
              <a:rPr lang="en-US" altLang="zh-CN" dirty="0">
                <a:sym typeface="Symbol" panose="05050102010706020507" pitchFamily="18" charset="2"/>
              </a:rPr>
              <a:t>(</a:t>
            </a:r>
            <a:r>
              <a:rPr lang="en-US" altLang="zh-CN" i="1" dirty="0">
                <a:sym typeface="Symbol" panose="05050102010706020507" pitchFamily="18" charset="2"/>
              </a:rPr>
              <a:t>A</a:t>
            </a:r>
            <a:r>
              <a:rPr lang="en-US" altLang="zh-CN" dirty="0">
                <a:sym typeface="Symbol" panose="05050102010706020507" pitchFamily="18" charset="2"/>
              </a:rPr>
              <a:t>1 – </a:t>
            </a:r>
            <a:r>
              <a:rPr lang="en-US" altLang="zh-CN" i="1" dirty="0">
                <a:sym typeface="Symbol" panose="05050102010706020507" pitchFamily="18" charset="2"/>
              </a:rPr>
              <a:t>A</a:t>
            </a:r>
            <a:r>
              <a:rPr lang="en-US" altLang="zh-CN" dirty="0">
                <a:sym typeface="Symbol" panose="05050102010706020507" pitchFamily="18" charset="2"/>
              </a:rPr>
              <a:t>2,</a:t>
            </a:r>
            <a:r>
              <a:rPr lang="en-US" altLang="zh-CN" i="1" dirty="0">
                <a:sym typeface="Symbol" panose="05050102010706020507" pitchFamily="18" charset="2"/>
              </a:rPr>
              <a:t>r</a:t>
            </a:r>
            <a:r>
              <a:rPr lang="en-US" altLang="zh-CN" dirty="0">
                <a:sym typeface="Symbol" panose="05050102010706020507" pitchFamily="18" charset="2"/>
              </a:rPr>
              <a:t>)*</a:t>
            </a:r>
            <a:r>
              <a:rPr lang="en-US" altLang="zh-CN" i="1" dirty="0">
                <a:sym typeface="Symbol" panose="05050102010706020507" pitchFamily="18" charset="2"/>
              </a:rPr>
              <a:t>V</a:t>
            </a:r>
            <a:r>
              <a:rPr lang="en-US" altLang="zh-CN" dirty="0">
                <a:sym typeface="Symbol" panose="05050102010706020507" pitchFamily="18" charset="2"/>
              </a:rPr>
              <a:t>(</a:t>
            </a:r>
            <a:r>
              <a:rPr lang="en-US" altLang="zh-CN" i="1" dirty="0">
                <a:sym typeface="Symbol" panose="05050102010706020507" pitchFamily="18" charset="2"/>
              </a:rPr>
              <a:t>A</a:t>
            </a:r>
            <a:r>
              <a:rPr lang="en-US" altLang="zh-CN" dirty="0">
                <a:sym typeface="Symbol" panose="05050102010706020507" pitchFamily="18" charset="2"/>
              </a:rPr>
              <a:t>2,</a:t>
            </a:r>
            <a:r>
              <a:rPr lang="en-US" altLang="zh-CN" i="1" dirty="0">
                <a:sym typeface="Symbol" panose="05050102010706020507" pitchFamily="18" charset="2"/>
              </a:rPr>
              <a:t>s</a:t>
            </a:r>
            <a:r>
              <a:rPr lang="en-US" altLang="zh-CN" dirty="0">
                <a:sym typeface="Symbol" panose="05050102010706020507" pitchFamily="18" charset="2"/>
              </a:rPr>
              <a:t>), </a:t>
            </a:r>
            <a:r>
              <a:rPr lang="en-US" altLang="zh-CN" i="1" dirty="0">
                <a:sym typeface="Symbol" panose="05050102010706020507" pitchFamily="18" charset="2"/>
              </a:rPr>
              <a:t>n</a:t>
            </a:r>
            <a:r>
              <a:rPr lang="en-US" altLang="zh-CN" sz="2000" i="1" baseline="-25000" dirty="0">
                <a:sym typeface="Symbol" panose="05050102010706020507" pitchFamily="18" charset="2"/>
              </a:rPr>
              <a:t>r     s</a:t>
            </a:r>
            <a:r>
              <a:rPr lang="en-US" altLang="zh-CN" dirty="0">
                <a:sym typeface="Symbol" panose="05050102010706020507" pitchFamily="18" charset="2"/>
              </a:rPr>
              <a:t>)</a:t>
            </a:r>
          </a:p>
          <a:p>
            <a:pPr lvl="1"/>
            <a:r>
              <a:rPr lang="en-US" altLang="zh-CN" dirty="0">
                <a:sym typeface="Symbol" panose="05050102010706020507" pitchFamily="18" charset="2"/>
              </a:rPr>
              <a:t> More accurate estimate can be got using probability theory, but this one works fine generally</a:t>
            </a:r>
          </a:p>
          <a:p>
            <a:endParaRPr lang="en-US" altLang="zh-CN" dirty="0"/>
          </a:p>
        </p:txBody>
      </p:sp>
      <p:sp>
        <p:nvSpPr>
          <p:cNvPr id="193540" name="AutoShape 4">
            <a:extLst>
              <a:ext uri="{FF2B5EF4-FFF2-40B4-BE49-F238E27FC236}">
                <a16:creationId xmlns:a16="http://schemas.microsoft.com/office/drawing/2014/main" id="{ACD4584E-AA2C-420B-AE40-99E7C7B08E4A}"/>
              </a:ext>
            </a:extLst>
          </p:cNvPr>
          <p:cNvSpPr>
            <a:spLocks noChangeArrowheads="1"/>
          </p:cNvSpPr>
          <p:nvPr/>
        </p:nvSpPr>
        <p:spPr bwMode="auto">
          <a:xfrm rot="5400000">
            <a:off x="5597525" y="1993900"/>
            <a:ext cx="95250" cy="9525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zh-CN" sz="1800"/>
              <a:t> </a:t>
            </a:r>
          </a:p>
        </p:txBody>
      </p:sp>
      <p:sp>
        <p:nvSpPr>
          <p:cNvPr id="193541" name="AutoShape 5">
            <a:extLst>
              <a:ext uri="{FF2B5EF4-FFF2-40B4-BE49-F238E27FC236}">
                <a16:creationId xmlns:a16="http://schemas.microsoft.com/office/drawing/2014/main" id="{E5DF0248-F777-490B-94BE-F16B3BFA4FC7}"/>
              </a:ext>
            </a:extLst>
          </p:cNvPr>
          <p:cNvSpPr>
            <a:spLocks noChangeArrowheads="1"/>
          </p:cNvSpPr>
          <p:nvPr/>
        </p:nvSpPr>
        <p:spPr bwMode="auto">
          <a:xfrm rot="5400000">
            <a:off x="1858962" y="24907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zh-CN" sz="1800"/>
              <a:t> </a:t>
            </a:r>
          </a:p>
        </p:txBody>
      </p:sp>
      <p:sp>
        <p:nvSpPr>
          <p:cNvPr id="193542" name="AutoShape 6">
            <a:extLst>
              <a:ext uri="{FF2B5EF4-FFF2-40B4-BE49-F238E27FC236}">
                <a16:creationId xmlns:a16="http://schemas.microsoft.com/office/drawing/2014/main" id="{73DA16CB-0A94-4044-B04D-FD562D2B1616}"/>
              </a:ext>
            </a:extLst>
          </p:cNvPr>
          <p:cNvSpPr>
            <a:spLocks noChangeArrowheads="1"/>
          </p:cNvSpPr>
          <p:nvPr/>
        </p:nvSpPr>
        <p:spPr bwMode="auto">
          <a:xfrm rot="5400000">
            <a:off x="3378201" y="18542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zh-CN" sz="1800"/>
              <a:t> </a:t>
            </a:r>
          </a:p>
        </p:txBody>
      </p:sp>
      <p:sp>
        <p:nvSpPr>
          <p:cNvPr id="193543" name="AutoShape 7">
            <a:extLst>
              <a:ext uri="{FF2B5EF4-FFF2-40B4-BE49-F238E27FC236}">
                <a16:creationId xmlns:a16="http://schemas.microsoft.com/office/drawing/2014/main" id="{B682759F-2EF1-40C4-9F33-6EB12A4F964F}"/>
              </a:ext>
            </a:extLst>
          </p:cNvPr>
          <p:cNvSpPr>
            <a:spLocks noChangeArrowheads="1"/>
          </p:cNvSpPr>
          <p:nvPr/>
        </p:nvSpPr>
        <p:spPr bwMode="auto">
          <a:xfrm rot="5400000">
            <a:off x="1792288" y="1231900"/>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zh-CN" sz="1200" baseline="-25000"/>
              <a:t> </a:t>
            </a:r>
          </a:p>
        </p:txBody>
      </p:sp>
      <p:sp>
        <p:nvSpPr>
          <p:cNvPr id="193544" name="AutoShape 8">
            <a:extLst>
              <a:ext uri="{FF2B5EF4-FFF2-40B4-BE49-F238E27FC236}">
                <a16:creationId xmlns:a16="http://schemas.microsoft.com/office/drawing/2014/main" id="{56CD4912-B139-438E-9660-59FA6B903B8E}"/>
              </a:ext>
            </a:extLst>
          </p:cNvPr>
          <p:cNvSpPr>
            <a:spLocks noChangeArrowheads="1"/>
          </p:cNvSpPr>
          <p:nvPr/>
        </p:nvSpPr>
        <p:spPr bwMode="auto">
          <a:xfrm rot="5400000">
            <a:off x="7015163" y="3030538"/>
            <a:ext cx="95250" cy="9525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zh-CN" sz="1800"/>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0DA8242E-6E19-4736-B8CC-1438FC35B07A}"/>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Estimation of Distinct Values (Cont.)</a:t>
            </a:r>
          </a:p>
        </p:txBody>
      </p:sp>
      <p:sp>
        <p:nvSpPr>
          <p:cNvPr id="195587" name="Rectangle 3">
            <a:extLst>
              <a:ext uri="{FF2B5EF4-FFF2-40B4-BE49-F238E27FC236}">
                <a16:creationId xmlns:a16="http://schemas.microsoft.com/office/drawing/2014/main" id="{B0B253D7-9F62-4D29-BA2E-86EA61DB027C}"/>
              </a:ext>
            </a:extLst>
          </p:cNvPr>
          <p:cNvSpPr>
            <a:spLocks noGrp="1" noChangeArrowheads="1"/>
          </p:cNvSpPr>
          <p:nvPr>
            <p:ph type="body" idx="1"/>
          </p:nvPr>
        </p:nvSpPr>
        <p:spPr>
          <a:xfrm>
            <a:off x="914400" y="1120775"/>
            <a:ext cx="7980363" cy="4876800"/>
          </a:xfrm>
        </p:spPr>
        <p:txBody>
          <a:bodyPr/>
          <a:lstStyle/>
          <a:p>
            <a:pPr>
              <a:buFont typeface="Wingdings" panose="05000000000000000000" pitchFamily="2" charset="2"/>
              <a:buChar char="l"/>
            </a:pPr>
            <a:r>
              <a:rPr lang="en-US" altLang="zh-CN" sz="2000" dirty="0">
                <a:sym typeface="Symbol" panose="05050102010706020507" pitchFamily="18" charset="2"/>
              </a:rPr>
              <a:t>Estimation of distinct values are straightforward for projections.</a:t>
            </a:r>
          </a:p>
          <a:p>
            <a:pPr lvl="1">
              <a:buFont typeface="Wingdings" panose="05000000000000000000" pitchFamily="2" charset="2"/>
              <a:buChar char="l"/>
            </a:pPr>
            <a:r>
              <a:rPr lang="en-US" altLang="zh-CN" sz="2000" dirty="0">
                <a:sym typeface="Symbol" panose="05050102010706020507" pitchFamily="18" charset="2"/>
              </a:rPr>
              <a:t>They are the same in </a:t>
            </a:r>
            <a:r>
              <a:rPr lang="en-US" altLang="zh-CN" sz="2000" baseline="-25000" dirty="0">
                <a:sym typeface="Symbol" panose="05050102010706020507" pitchFamily="18" charset="2"/>
              </a:rPr>
              <a:t>A (r)</a:t>
            </a:r>
            <a:r>
              <a:rPr lang="en-US" altLang="zh-CN" sz="2000" dirty="0">
                <a:sym typeface="Symbol" panose="05050102010706020507" pitchFamily="18" charset="2"/>
              </a:rPr>
              <a:t> as in </a:t>
            </a:r>
            <a:r>
              <a:rPr lang="en-US" altLang="zh-CN" sz="2000" i="1" dirty="0">
                <a:sym typeface="Symbol" panose="05050102010706020507" pitchFamily="18" charset="2"/>
              </a:rPr>
              <a:t>r</a:t>
            </a:r>
            <a:r>
              <a:rPr lang="en-US" altLang="zh-CN" sz="2000" dirty="0">
                <a:sym typeface="Symbol" panose="05050102010706020507" pitchFamily="18" charset="2"/>
              </a:rPr>
              <a:t>. </a:t>
            </a:r>
          </a:p>
          <a:p>
            <a:pPr>
              <a:buFont typeface="Wingdings" panose="05000000000000000000" pitchFamily="2" charset="2"/>
              <a:buChar char="l"/>
            </a:pPr>
            <a:r>
              <a:rPr lang="en-US" altLang="zh-CN" sz="2000" dirty="0">
                <a:sym typeface="Symbol" panose="05050102010706020507" pitchFamily="18" charset="2"/>
              </a:rPr>
              <a:t>The same holds for grouping attributes of aggregation.</a:t>
            </a:r>
          </a:p>
          <a:p>
            <a:pPr>
              <a:buFont typeface="Wingdings" panose="05000000000000000000" pitchFamily="2" charset="2"/>
              <a:buChar char="l"/>
            </a:pPr>
            <a:r>
              <a:rPr lang="en-US" altLang="zh-CN" sz="2000" dirty="0">
                <a:sym typeface="Symbol" panose="05050102010706020507" pitchFamily="18" charset="2"/>
              </a:rPr>
              <a:t>For aggregated values </a:t>
            </a:r>
          </a:p>
          <a:p>
            <a:pPr lvl="1">
              <a:buFont typeface="Wingdings" panose="05000000000000000000" pitchFamily="2" charset="2"/>
              <a:buChar char="l"/>
            </a:pPr>
            <a:r>
              <a:rPr lang="en-US" altLang="zh-CN" sz="2000" dirty="0">
                <a:sym typeface="Symbol" panose="05050102010706020507" pitchFamily="18" charset="2"/>
              </a:rPr>
              <a:t>For min(</a:t>
            </a:r>
            <a:r>
              <a:rPr lang="en-US" altLang="zh-CN" sz="2000" i="1" dirty="0">
                <a:sym typeface="Symbol" panose="05050102010706020507" pitchFamily="18" charset="2"/>
              </a:rPr>
              <a:t>A</a:t>
            </a:r>
            <a:r>
              <a:rPr lang="en-US" altLang="zh-CN" sz="2000" dirty="0">
                <a:sym typeface="Symbol" panose="05050102010706020507" pitchFamily="18" charset="2"/>
              </a:rPr>
              <a:t>) and max(</a:t>
            </a:r>
            <a:r>
              <a:rPr lang="en-US" altLang="zh-CN" sz="2000" i="1" dirty="0">
                <a:sym typeface="Symbol" panose="05050102010706020507" pitchFamily="18" charset="2"/>
              </a:rPr>
              <a:t>A</a:t>
            </a:r>
            <a:r>
              <a:rPr lang="en-US" altLang="zh-CN" sz="2000" dirty="0">
                <a:sym typeface="Symbol" panose="05050102010706020507" pitchFamily="18" charset="2"/>
              </a:rPr>
              <a:t>), the number of distinct values can be estimated as min(V(</a:t>
            </a:r>
            <a:r>
              <a:rPr lang="en-US" altLang="zh-CN" sz="2000" i="1" dirty="0" err="1">
                <a:sym typeface="Symbol" panose="05050102010706020507" pitchFamily="18" charset="2"/>
              </a:rPr>
              <a:t>A,r</a:t>
            </a:r>
            <a:r>
              <a:rPr lang="en-US" altLang="zh-CN" sz="2000" dirty="0">
                <a:sym typeface="Symbol" panose="05050102010706020507" pitchFamily="18" charset="2"/>
              </a:rPr>
              <a:t>), </a:t>
            </a:r>
            <a:r>
              <a:rPr lang="en-US" altLang="zh-CN" sz="2000" i="1" dirty="0">
                <a:sym typeface="Symbol" panose="05050102010706020507" pitchFamily="18" charset="2"/>
              </a:rPr>
              <a:t>V</a:t>
            </a:r>
            <a:r>
              <a:rPr lang="en-US" altLang="zh-CN" sz="2000" dirty="0">
                <a:sym typeface="Symbol" panose="05050102010706020507" pitchFamily="18" charset="2"/>
              </a:rPr>
              <a:t>(</a:t>
            </a:r>
            <a:r>
              <a:rPr lang="en-US" altLang="zh-CN" sz="2000" i="1" dirty="0" err="1">
                <a:sym typeface="Symbol" panose="05050102010706020507" pitchFamily="18" charset="2"/>
              </a:rPr>
              <a:t>G,r</a:t>
            </a:r>
            <a:r>
              <a:rPr lang="en-US" altLang="zh-CN" sz="2000" dirty="0">
                <a:sym typeface="Symbol" panose="05050102010706020507" pitchFamily="18" charset="2"/>
              </a:rPr>
              <a:t>))  where G denotes grouping attributes</a:t>
            </a:r>
          </a:p>
          <a:p>
            <a:pPr lvl="1"/>
            <a:r>
              <a:rPr lang="en-US" altLang="zh-CN" sz="2000" dirty="0">
                <a:sym typeface="Symbol" panose="05050102010706020507" pitchFamily="18" charset="2"/>
              </a:rPr>
              <a:t>For other aggregates, assume all values are distinct, and use </a:t>
            </a:r>
            <a:r>
              <a:rPr lang="en-US" altLang="zh-CN" sz="2000" i="1" dirty="0">
                <a:sym typeface="Symbol" panose="05050102010706020507" pitchFamily="18" charset="2"/>
              </a:rPr>
              <a:t>V</a:t>
            </a:r>
            <a:r>
              <a:rPr lang="en-US" altLang="zh-CN" sz="2000" dirty="0">
                <a:sym typeface="Symbol" panose="05050102010706020507" pitchFamily="18" charset="2"/>
              </a:rPr>
              <a:t>(</a:t>
            </a:r>
            <a:r>
              <a:rPr lang="en-US" altLang="zh-CN" sz="2000" i="1" dirty="0" err="1">
                <a:sym typeface="Symbol" panose="05050102010706020507" pitchFamily="18" charset="2"/>
              </a:rPr>
              <a:t>G,r</a:t>
            </a:r>
            <a:r>
              <a:rPr lang="en-US" altLang="zh-CN" sz="2000" dirty="0">
                <a:sym typeface="Symbol" panose="05050102010706020507" pitchFamily="18" charset="2"/>
              </a:rPr>
              <a:t>)</a:t>
            </a:r>
          </a:p>
          <a:p>
            <a:pPr lvl="1"/>
            <a:endParaRPr lang="en-US" altLang="zh-CN" dirty="0">
              <a:sym typeface="Symbol" panose="05050102010706020507" pitchFamily="18" charset="2"/>
            </a:endParaRPr>
          </a:p>
          <a:p>
            <a:endParaRPr lang="en-US" altLang="zh-CN" dirty="0">
              <a:sym typeface="Symbol" panose="05050102010706020507" pitchFamily="18" charset="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4" name="Rectangle 4">
            <a:extLst>
              <a:ext uri="{FF2B5EF4-FFF2-40B4-BE49-F238E27FC236}">
                <a16:creationId xmlns:a16="http://schemas.microsoft.com/office/drawing/2014/main" id="{3A32BAE2-DC28-4220-92B3-B26CF4F78857}"/>
              </a:ext>
            </a:extLst>
          </p:cNvPr>
          <p:cNvSpPr>
            <a:spLocks noGrp="1" noChangeArrowheads="1"/>
          </p:cNvSpPr>
          <p:nvPr>
            <p:ph type="ctrTitle"/>
          </p:nvPr>
        </p:nvSpPr>
        <p:spPr/>
        <p:txBody>
          <a:bodyPr/>
          <a:lstStyle/>
          <a:p>
            <a:pPr>
              <a:defRPr/>
            </a:pPr>
            <a:r>
              <a:rPr lang="en-US" altLang="zh-CN">
                <a:effectLst>
                  <a:outerShdw blurRad="38100" dist="38100" dir="2700000" algn="tl">
                    <a:srgbClr val="C0C0C0"/>
                  </a:outerShdw>
                </a:effectLst>
                <a:ea typeface="ＭＳ Ｐゴシック" pitchFamily="34" charset="-128"/>
              </a:rPr>
              <a:t>Additional Optimization Techniques</a:t>
            </a:r>
          </a:p>
        </p:txBody>
      </p:sp>
      <p:sp>
        <p:nvSpPr>
          <p:cNvPr id="197635" name="Rectangle 5">
            <a:extLst>
              <a:ext uri="{FF2B5EF4-FFF2-40B4-BE49-F238E27FC236}">
                <a16:creationId xmlns:a16="http://schemas.microsoft.com/office/drawing/2014/main" id="{449C3CC1-1F9B-451B-97E1-80864B516994}"/>
              </a:ext>
            </a:extLst>
          </p:cNvPr>
          <p:cNvSpPr>
            <a:spLocks noGrp="1" noChangeArrowheads="1"/>
          </p:cNvSpPr>
          <p:nvPr>
            <p:ph type="subTitle" idx="1"/>
          </p:nvPr>
        </p:nvSpPr>
        <p:spPr/>
        <p:txBody>
          <a:bodyPr/>
          <a:lstStyle/>
          <a:p>
            <a:pPr>
              <a:buFont typeface="Monotype Sorts" charset="2"/>
              <a:buChar char="n"/>
            </a:pPr>
            <a:r>
              <a:rPr lang="en-US" altLang="zh-CN" dirty="0"/>
              <a:t> </a:t>
            </a:r>
            <a:r>
              <a:rPr lang="en-US" altLang="zh-CN" sz="2400" dirty="0"/>
              <a:t>Nested Subqueries</a:t>
            </a:r>
          </a:p>
          <a:p>
            <a:pPr>
              <a:buFont typeface="Monotype Sorts" charset="2"/>
              <a:buChar char="n"/>
            </a:pPr>
            <a:r>
              <a:rPr lang="en-US" altLang="zh-CN" sz="2400" dirty="0"/>
              <a:t> Materialized Views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955EA6E7-2E9E-40DC-AB48-1914635C3650}"/>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Optimizing Nested Subqueries**</a:t>
            </a:r>
          </a:p>
        </p:txBody>
      </p:sp>
      <p:sp>
        <p:nvSpPr>
          <p:cNvPr id="199683" name="Rectangle 3">
            <a:extLst>
              <a:ext uri="{FF2B5EF4-FFF2-40B4-BE49-F238E27FC236}">
                <a16:creationId xmlns:a16="http://schemas.microsoft.com/office/drawing/2014/main" id="{98631765-BF71-4EE0-A7A1-018973103BA1}"/>
              </a:ext>
            </a:extLst>
          </p:cNvPr>
          <p:cNvSpPr>
            <a:spLocks noGrp="1" noChangeArrowheads="1"/>
          </p:cNvSpPr>
          <p:nvPr>
            <p:ph type="body" idx="1"/>
          </p:nvPr>
        </p:nvSpPr>
        <p:spPr>
          <a:xfrm>
            <a:off x="914400" y="1131888"/>
            <a:ext cx="8167688" cy="5370512"/>
          </a:xfrm>
        </p:spPr>
        <p:txBody>
          <a:bodyPr/>
          <a:lstStyle/>
          <a:p>
            <a:pPr>
              <a:buFont typeface="Wingdings" panose="05000000000000000000" pitchFamily="2" charset="2"/>
              <a:buChar char="l"/>
            </a:pPr>
            <a:r>
              <a:rPr lang="en-US" altLang="zh-CN" dirty="0"/>
              <a:t>Nested query example:</a:t>
            </a:r>
            <a:br>
              <a:rPr lang="en-US" altLang="zh-CN" dirty="0"/>
            </a:br>
            <a:r>
              <a:rPr lang="en-US" altLang="zh-CN" b="1" dirty="0"/>
              <a:t>select</a:t>
            </a:r>
            <a:r>
              <a:rPr lang="en-US" altLang="zh-CN" dirty="0"/>
              <a:t> </a:t>
            </a:r>
            <a:r>
              <a:rPr lang="en-US" altLang="zh-CN" i="1" dirty="0"/>
              <a:t>name</a:t>
            </a:r>
            <a:br>
              <a:rPr lang="en-US" altLang="zh-CN" i="1" dirty="0"/>
            </a:br>
            <a:r>
              <a:rPr lang="en-US" altLang="zh-CN" b="1" dirty="0"/>
              <a:t>from </a:t>
            </a:r>
            <a:r>
              <a:rPr lang="en-US" altLang="zh-CN" i="1" dirty="0"/>
              <a:t>instructor</a:t>
            </a:r>
            <a:br>
              <a:rPr lang="en-US" altLang="zh-CN" i="1" dirty="0"/>
            </a:br>
            <a:r>
              <a:rPr lang="en-US" altLang="zh-CN" b="1" dirty="0"/>
              <a:t>where exists </a:t>
            </a:r>
            <a:r>
              <a:rPr lang="en-US" altLang="zh-CN" dirty="0"/>
              <a:t>(</a:t>
            </a:r>
            <a:r>
              <a:rPr lang="en-US" altLang="zh-CN" b="1" dirty="0"/>
              <a:t>select </a:t>
            </a:r>
            <a:r>
              <a:rPr lang="en-US" altLang="zh-CN" dirty="0"/>
              <a:t>*</a:t>
            </a:r>
            <a:br>
              <a:rPr lang="en-US" altLang="zh-CN" dirty="0"/>
            </a:br>
            <a:r>
              <a:rPr lang="en-US" altLang="zh-CN" dirty="0"/>
              <a:t>	                </a:t>
            </a:r>
            <a:r>
              <a:rPr lang="en-US" altLang="zh-CN" b="1" dirty="0"/>
              <a:t>from </a:t>
            </a:r>
            <a:r>
              <a:rPr lang="en-US" altLang="zh-CN" i="1" dirty="0"/>
              <a:t>teaches</a:t>
            </a:r>
            <a:br>
              <a:rPr lang="en-US" altLang="zh-CN" dirty="0"/>
            </a:br>
            <a:r>
              <a:rPr lang="en-US" altLang="zh-CN" dirty="0"/>
              <a:t>	                </a:t>
            </a:r>
            <a:r>
              <a:rPr lang="en-US" altLang="zh-CN" b="1" dirty="0"/>
              <a:t>where </a:t>
            </a:r>
            <a:r>
              <a:rPr lang="en-US" altLang="zh-CN" i="1" dirty="0"/>
              <a:t>instructor.ID = teaches.ID </a:t>
            </a:r>
            <a:r>
              <a:rPr lang="en-US" altLang="zh-CN" b="1" dirty="0"/>
              <a:t>and</a:t>
            </a:r>
            <a:r>
              <a:rPr lang="en-US" altLang="zh-CN" i="1" dirty="0"/>
              <a:t> </a:t>
            </a:r>
            <a:r>
              <a:rPr lang="en-US" altLang="zh-CN" i="1" dirty="0" err="1"/>
              <a:t>teaches.year</a:t>
            </a:r>
            <a:r>
              <a:rPr lang="en-US" altLang="zh-CN" i="1" dirty="0"/>
              <a:t> = 2007</a:t>
            </a:r>
            <a:r>
              <a:rPr lang="en-US" altLang="zh-CN" dirty="0"/>
              <a:t>)</a:t>
            </a:r>
          </a:p>
          <a:p>
            <a:pPr>
              <a:buFont typeface="Wingdings" panose="05000000000000000000" pitchFamily="2" charset="2"/>
              <a:buChar char="l"/>
            </a:pPr>
            <a:r>
              <a:rPr lang="en-US" altLang="zh-CN" dirty="0"/>
              <a:t> SQL</a:t>
            </a:r>
            <a:r>
              <a:rPr lang="en-US" altLang="zh-CN" b="1" dirty="0"/>
              <a:t> </a:t>
            </a:r>
            <a:r>
              <a:rPr lang="en-US" altLang="zh-CN" dirty="0"/>
              <a:t>conceptually treats nested subqueries in the where clause as functions that take parameters and return a single value or set of values</a:t>
            </a:r>
          </a:p>
          <a:p>
            <a:pPr lvl="1">
              <a:buFont typeface="Wingdings" panose="05000000000000000000" pitchFamily="2" charset="2"/>
              <a:buChar char="l"/>
            </a:pPr>
            <a:r>
              <a:rPr lang="en-US" altLang="zh-CN" dirty="0"/>
              <a:t>Parameters are variables from outer level query that are used in the nested subquery; such variables are called </a:t>
            </a:r>
            <a:r>
              <a:rPr lang="en-US" altLang="zh-CN" b="1" dirty="0">
                <a:solidFill>
                  <a:srgbClr val="0000FF"/>
                </a:solidFill>
              </a:rPr>
              <a:t>correlation variables</a:t>
            </a:r>
          </a:p>
          <a:p>
            <a:pPr>
              <a:buFont typeface="Wingdings" panose="05000000000000000000" pitchFamily="2" charset="2"/>
              <a:buChar char="l"/>
            </a:pPr>
            <a:r>
              <a:rPr lang="en-US" altLang="zh-CN" dirty="0"/>
              <a:t>  Conceptually, nested subquery is executed once for each tuple in the cross-product generated by the outer level </a:t>
            </a:r>
            <a:r>
              <a:rPr lang="en-US" altLang="zh-CN" b="1" dirty="0"/>
              <a:t>from</a:t>
            </a:r>
            <a:r>
              <a:rPr lang="en-US" altLang="zh-CN" dirty="0"/>
              <a:t> clause</a:t>
            </a:r>
          </a:p>
          <a:p>
            <a:pPr lvl="1"/>
            <a:r>
              <a:rPr lang="en-US" altLang="zh-CN" dirty="0"/>
              <a:t>Such evaluation is called </a:t>
            </a:r>
            <a:r>
              <a:rPr lang="en-US" altLang="zh-CN" b="1" dirty="0">
                <a:solidFill>
                  <a:srgbClr val="0000FF"/>
                </a:solidFill>
              </a:rPr>
              <a:t>correlated evaluation</a:t>
            </a:r>
            <a:r>
              <a:rPr lang="en-US" altLang="zh-CN" b="1" dirty="0">
                <a:solidFill>
                  <a:schemeClr val="tx2"/>
                </a:solidFill>
              </a:rPr>
              <a:t> </a:t>
            </a:r>
          </a:p>
          <a:p>
            <a:pPr lvl="1"/>
            <a:r>
              <a:rPr lang="en-US" altLang="zh-CN" dirty="0"/>
              <a:t>Note: other conditions in where clause may be used to compute a join (instead of a cross-product) before executing the nested subquery</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3E723902-63BA-4D9C-89B8-05F0BBB35829}"/>
              </a:ext>
            </a:extLst>
          </p:cNvPr>
          <p:cNvSpPr>
            <a:spLocks noGrp="1" noChangeArrowheads="1"/>
          </p:cNvSpPr>
          <p:nvPr>
            <p:ph type="title"/>
          </p:nvPr>
        </p:nvSpPr>
        <p:spPr>
          <a:xfrm>
            <a:off x="798513" y="228600"/>
            <a:ext cx="8077200" cy="609600"/>
          </a:xfrm>
        </p:spPr>
        <p:txBody>
          <a:bodyPr/>
          <a:lstStyle/>
          <a:p>
            <a:pPr>
              <a:defRPr/>
            </a:pPr>
            <a:r>
              <a:rPr lang="en-US" altLang="zh-CN">
                <a:effectLst>
                  <a:outerShdw blurRad="38100" dist="38100" dir="2700000" algn="tl">
                    <a:srgbClr val="C0C0C0"/>
                  </a:outerShdw>
                </a:effectLst>
                <a:ea typeface="ＭＳ Ｐゴシック" pitchFamily="34" charset="-128"/>
              </a:rPr>
              <a:t>Optimizing Nested Subqueries (Cont.)</a:t>
            </a:r>
          </a:p>
        </p:txBody>
      </p:sp>
      <p:sp>
        <p:nvSpPr>
          <p:cNvPr id="201731" name="Rectangle 3">
            <a:extLst>
              <a:ext uri="{FF2B5EF4-FFF2-40B4-BE49-F238E27FC236}">
                <a16:creationId xmlns:a16="http://schemas.microsoft.com/office/drawing/2014/main" id="{3F6A5677-EC0F-4E9E-9CDB-0290C711167B}"/>
              </a:ext>
            </a:extLst>
          </p:cNvPr>
          <p:cNvSpPr>
            <a:spLocks noGrp="1" noChangeArrowheads="1"/>
          </p:cNvSpPr>
          <p:nvPr>
            <p:ph type="body" idx="1"/>
          </p:nvPr>
        </p:nvSpPr>
        <p:spPr>
          <a:xfrm>
            <a:off x="914400" y="1120775"/>
            <a:ext cx="8023225" cy="5195888"/>
          </a:xfrm>
        </p:spPr>
        <p:txBody>
          <a:bodyPr/>
          <a:lstStyle/>
          <a:p>
            <a:pPr>
              <a:buFont typeface="Wingdings" panose="05000000000000000000" pitchFamily="2" charset="2"/>
              <a:buChar char="l"/>
            </a:pPr>
            <a:r>
              <a:rPr lang="en-US" altLang="zh-CN" dirty="0"/>
              <a:t>Correlated evaluation may be quite inefficient since </a:t>
            </a:r>
          </a:p>
          <a:p>
            <a:pPr lvl="1">
              <a:buFont typeface="Wingdings" panose="05000000000000000000" pitchFamily="2" charset="2"/>
              <a:buChar char="l"/>
            </a:pPr>
            <a:r>
              <a:rPr lang="en-US" altLang="zh-CN" dirty="0"/>
              <a:t>a large number of calls may be made to the nested query </a:t>
            </a:r>
          </a:p>
          <a:p>
            <a:pPr lvl="1">
              <a:buFont typeface="Wingdings" panose="05000000000000000000" pitchFamily="2" charset="2"/>
              <a:buChar char="l"/>
            </a:pPr>
            <a:r>
              <a:rPr lang="en-US" altLang="zh-CN" dirty="0"/>
              <a:t>there may be unnecessary random I/O as a result</a:t>
            </a:r>
          </a:p>
          <a:p>
            <a:pPr>
              <a:buFont typeface="Wingdings" panose="05000000000000000000" pitchFamily="2" charset="2"/>
              <a:buChar char="l"/>
            </a:pPr>
            <a:r>
              <a:rPr lang="en-US" altLang="zh-CN" dirty="0"/>
              <a:t>SQL optimizers attempt to transform nested subqueries to joins where possible, enabling use of efficient join techniques</a:t>
            </a:r>
          </a:p>
          <a:p>
            <a:pPr>
              <a:buFont typeface="Wingdings" panose="05000000000000000000" pitchFamily="2" charset="2"/>
              <a:buChar char="l"/>
            </a:pPr>
            <a:r>
              <a:rPr lang="en-US" altLang="zh-CN" dirty="0"/>
              <a:t>E.g.: earlier nested query can be rewritten as </a:t>
            </a:r>
            <a:br>
              <a:rPr lang="en-US" altLang="zh-CN" dirty="0"/>
            </a:br>
            <a:r>
              <a:rPr lang="en-US" altLang="zh-CN" b="1" dirty="0"/>
              <a:t>select  </a:t>
            </a:r>
            <a:r>
              <a:rPr lang="en-US" altLang="zh-CN" i="1" dirty="0"/>
              <a:t>name</a:t>
            </a:r>
            <a:br>
              <a:rPr lang="en-US" altLang="zh-CN" i="1" dirty="0"/>
            </a:br>
            <a:r>
              <a:rPr lang="en-US" altLang="zh-CN" b="1" dirty="0"/>
              <a:t>from   </a:t>
            </a:r>
            <a:r>
              <a:rPr lang="en-US" altLang="zh-CN" i="1" dirty="0"/>
              <a:t>instructor, teaches</a:t>
            </a:r>
            <a:br>
              <a:rPr lang="en-US" altLang="zh-CN" i="1" dirty="0"/>
            </a:br>
            <a:r>
              <a:rPr lang="en-US" altLang="zh-CN" b="1" dirty="0"/>
              <a:t>where </a:t>
            </a:r>
            <a:r>
              <a:rPr lang="en-US" altLang="zh-CN" i="1" dirty="0"/>
              <a:t>instructor.ID = teaches.ID </a:t>
            </a:r>
            <a:r>
              <a:rPr lang="en-US" altLang="zh-CN" b="1" dirty="0"/>
              <a:t>and</a:t>
            </a:r>
            <a:r>
              <a:rPr lang="en-US" altLang="zh-CN" i="1" dirty="0"/>
              <a:t> </a:t>
            </a:r>
            <a:r>
              <a:rPr lang="en-US" altLang="zh-CN" i="1" dirty="0" err="1"/>
              <a:t>teaches.year</a:t>
            </a:r>
            <a:r>
              <a:rPr lang="en-US" altLang="zh-CN" i="1" dirty="0"/>
              <a:t> = 2007</a:t>
            </a:r>
          </a:p>
          <a:p>
            <a:pPr lvl="1">
              <a:buFont typeface="Wingdings" panose="05000000000000000000" pitchFamily="2" charset="2"/>
              <a:buChar char="l"/>
            </a:pPr>
            <a:r>
              <a:rPr lang="en-US" altLang="zh-CN" dirty="0"/>
              <a:t>Note: the two queries generate different numbers of duplicates (why?)</a:t>
            </a:r>
          </a:p>
          <a:p>
            <a:pPr lvl="2">
              <a:buFont typeface="Wingdings" panose="05000000000000000000" pitchFamily="2" charset="2"/>
              <a:buChar char="l"/>
            </a:pPr>
            <a:r>
              <a:rPr lang="en-US" altLang="zh-CN" dirty="0"/>
              <a:t>teaches can have duplicate IDs</a:t>
            </a:r>
          </a:p>
          <a:p>
            <a:pPr lvl="2">
              <a:buFont typeface="Wingdings" panose="05000000000000000000" pitchFamily="2" charset="2"/>
              <a:buChar char="l"/>
            </a:pPr>
            <a:r>
              <a:rPr lang="en-US" altLang="zh-CN" dirty="0"/>
              <a:t>Can be modified to handle duplicates correctly as we will see</a:t>
            </a:r>
          </a:p>
          <a:p>
            <a:pPr>
              <a:buFont typeface="Wingdings" panose="05000000000000000000" pitchFamily="2" charset="2"/>
              <a:buChar char="l"/>
            </a:pPr>
            <a:r>
              <a:rPr lang="en-US" altLang="zh-CN" dirty="0"/>
              <a:t>In general, it is not possible/straightforward to move the entire nested subquery from clause into the outer level query from clause</a:t>
            </a:r>
          </a:p>
          <a:p>
            <a:pPr lvl="1">
              <a:buFont typeface="Wingdings" panose="05000000000000000000" pitchFamily="2" charset="2"/>
              <a:buChar char="l"/>
            </a:pPr>
            <a:r>
              <a:rPr lang="en-US" altLang="zh-CN" dirty="0"/>
              <a:t>A temporary relation is created instead, and used in body of outer level query</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4971B6D5-A804-4271-A266-F544BF560B0E}"/>
              </a:ext>
            </a:extLst>
          </p:cNvPr>
          <p:cNvSpPr>
            <a:spLocks noGrp="1" noChangeArrowheads="1"/>
          </p:cNvSpPr>
          <p:nvPr>
            <p:ph type="title"/>
          </p:nvPr>
        </p:nvSpPr>
        <p:spPr/>
        <p:txBody>
          <a:bodyPr/>
          <a:lstStyle/>
          <a:p>
            <a:pPr>
              <a:defRPr/>
            </a:pPr>
            <a:r>
              <a:rPr lang="en-US" altLang="zh-CN">
                <a:effectLst>
                  <a:outerShdw blurRad="38100" dist="38100" dir="2700000" algn="tl">
                    <a:srgbClr val="C0C0C0"/>
                  </a:outerShdw>
                </a:effectLst>
                <a:ea typeface="ＭＳ Ｐゴシック" pitchFamily="34" charset="-128"/>
              </a:rPr>
              <a:t>Optimizing Nested Subqueries (Cont.)</a:t>
            </a:r>
          </a:p>
        </p:txBody>
      </p:sp>
      <p:sp>
        <p:nvSpPr>
          <p:cNvPr id="203779" name="Rectangle 3">
            <a:extLst>
              <a:ext uri="{FF2B5EF4-FFF2-40B4-BE49-F238E27FC236}">
                <a16:creationId xmlns:a16="http://schemas.microsoft.com/office/drawing/2014/main" id="{A7429B77-5083-4603-9100-467EA1353224}"/>
              </a:ext>
            </a:extLst>
          </p:cNvPr>
          <p:cNvSpPr>
            <a:spLocks noGrp="1" noChangeArrowheads="1"/>
          </p:cNvSpPr>
          <p:nvPr>
            <p:ph type="body" idx="1"/>
          </p:nvPr>
        </p:nvSpPr>
        <p:spPr>
          <a:xfrm>
            <a:off x="914400" y="1120775"/>
            <a:ext cx="7500938" cy="5527675"/>
          </a:xfrm>
        </p:spPr>
        <p:txBody>
          <a:bodyPr/>
          <a:lstStyle/>
          <a:p>
            <a:pPr>
              <a:lnSpc>
                <a:spcPct val="90000"/>
              </a:lnSpc>
              <a:buFont typeface="Monotype Sorts" charset="2"/>
              <a:buNone/>
            </a:pPr>
            <a:r>
              <a:rPr lang="en-US" altLang="zh-CN" dirty="0"/>
              <a:t>In general, SQL queries of the form below can be rewritten as shown</a:t>
            </a:r>
          </a:p>
          <a:p>
            <a:pPr>
              <a:lnSpc>
                <a:spcPct val="90000"/>
              </a:lnSpc>
              <a:buFont typeface="Wingdings" panose="05000000000000000000" pitchFamily="2" charset="2"/>
              <a:buChar char="l"/>
            </a:pPr>
            <a:r>
              <a:rPr lang="en-US" altLang="zh-CN" dirty="0"/>
              <a:t>Rewrite:  </a:t>
            </a:r>
            <a:r>
              <a:rPr lang="en-US" altLang="zh-CN" b="1" dirty="0"/>
              <a:t>select </a:t>
            </a:r>
            <a:r>
              <a:rPr lang="en-US" altLang="zh-CN" dirty="0"/>
              <a:t>…</a:t>
            </a:r>
            <a:br>
              <a:rPr lang="en-US" altLang="zh-CN" dirty="0"/>
            </a:br>
            <a:r>
              <a:rPr lang="en-US" altLang="zh-CN" dirty="0"/>
              <a:t>                </a:t>
            </a:r>
            <a:r>
              <a:rPr lang="en-US" altLang="zh-CN" b="1" dirty="0"/>
              <a:t>from</a:t>
            </a:r>
            <a:r>
              <a:rPr lang="en-US" altLang="zh-CN" dirty="0"/>
              <a:t> </a:t>
            </a:r>
            <a:r>
              <a:rPr lang="en-US" altLang="zh-CN" i="1" dirty="0"/>
              <a:t>L</a:t>
            </a:r>
            <a:r>
              <a:rPr lang="en-US" altLang="zh-CN" baseline="-25000" dirty="0"/>
              <a:t>1</a:t>
            </a:r>
            <a:br>
              <a:rPr lang="en-US" altLang="zh-CN" baseline="-25000" dirty="0"/>
            </a:br>
            <a:r>
              <a:rPr lang="en-US" altLang="zh-CN" baseline="-25000" dirty="0"/>
              <a:t>                         </a:t>
            </a:r>
            <a:r>
              <a:rPr lang="en-US" altLang="zh-CN" b="1" dirty="0"/>
              <a:t>where</a:t>
            </a:r>
            <a:r>
              <a:rPr lang="en-US" altLang="zh-CN" dirty="0"/>
              <a:t> </a:t>
            </a:r>
            <a:r>
              <a:rPr lang="en-US" altLang="zh-CN" i="1" dirty="0"/>
              <a:t>P</a:t>
            </a:r>
            <a:r>
              <a:rPr lang="en-US" altLang="zh-CN" baseline="-25000" dirty="0"/>
              <a:t>1</a:t>
            </a:r>
            <a:r>
              <a:rPr lang="en-US" altLang="zh-CN" dirty="0"/>
              <a:t> </a:t>
            </a:r>
            <a:r>
              <a:rPr lang="en-US" altLang="zh-CN" b="1" dirty="0"/>
              <a:t>and exists </a:t>
            </a:r>
            <a:r>
              <a:rPr lang="en-US" altLang="zh-CN" dirty="0"/>
              <a:t>(</a:t>
            </a:r>
            <a:r>
              <a:rPr lang="en-US" altLang="zh-CN" b="1" dirty="0"/>
              <a:t>select </a:t>
            </a:r>
            <a:r>
              <a:rPr lang="en-US" altLang="zh-CN" dirty="0"/>
              <a:t>*</a:t>
            </a:r>
            <a:br>
              <a:rPr lang="en-US" altLang="zh-CN" dirty="0"/>
            </a:br>
            <a:r>
              <a:rPr lang="en-US" altLang="zh-CN" dirty="0"/>
              <a:t>		          		      </a:t>
            </a:r>
            <a:r>
              <a:rPr lang="en-US" altLang="zh-CN" b="1" dirty="0"/>
              <a:t>from</a:t>
            </a:r>
            <a:r>
              <a:rPr lang="en-US" altLang="zh-CN" dirty="0"/>
              <a:t> </a:t>
            </a:r>
            <a:r>
              <a:rPr lang="en-US" altLang="zh-CN" i="1" dirty="0"/>
              <a:t>L</a:t>
            </a:r>
            <a:r>
              <a:rPr lang="en-US" altLang="zh-CN" baseline="-25000" dirty="0"/>
              <a:t>2</a:t>
            </a:r>
            <a:br>
              <a:rPr lang="en-US" altLang="zh-CN" dirty="0"/>
            </a:br>
            <a:r>
              <a:rPr lang="en-US" altLang="zh-CN" dirty="0"/>
              <a:t>				      </a:t>
            </a:r>
            <a:r>
              <a:rPr lang="en-US" altLang="zh-CN" b="1" dirty="0"/>
              <a:t>where</a:t>
            </a:r>
            <a:r>
              <a:rPr lang="en-US" altLang="zh-CN" dirty="0"/>
              <a:t> </a:t>
            </a:r>
            <a:r>
              <a:rPr lang="en-US" altLang="zh-CN" i="1" dirty="0"/>
              <a:t>P</a:t>
            </a:r>
            <a:r>
              <a:rPr lang="en-US" altLang="zh-CN" baseline="-25000" dirty="0"/>
              <a:t>2</a:t>
            </a:r>
            <a:r>
              <a:rPr lang="en-US" altLang="zh-CN" dirty="0"/>
              <a:t>)</a:t>
            </a:r>
          </a:p>
          <a:p>
            <a:pPr>
              <a:lnSpc>
                <a:spcPct val="90000"/>
              </a:lnSpc>
              <a:buFont typeface="Wingdings" panose="05000000000000000000" pitchFamily="2" charset="2"/>
              <a:buChar char="l"/>
            </a:pPr>
            <a:r>
              <a:rPr lang="en-US" altLang="zh-CN" dirty="0"/>
              <a:t>To:           </a:t>
            </a:r>
            <a:r>
              <a:rPr lang="en-US" altLang="zh-CN" b="1" dirty="0"/>
              <a:t>create table</a:t>
            </a:r>
            <a:r>
              <a:rPr lang="en-US" altLang="zh-CN" dirty="0"/>
              <a:t> </a:t>
            </a:r>
            <a:r>
              <a:rPr lang="en-US" altLang="zh-CN" i="1" dirty="0"/>
              <a:t>t</a:t>
            </a:r>
            <a:r>
              <a:rPr lang="en-US" altLang="zh-CN" baseline="-25000" dirty="0"/>
              <a:t>1</a:t>
            </a:r>
            <a:r>
              <a:rPr lang="en-US" altLang="zh-CN" dirty="0"/>
              <a:t> as</a:t>
            </a:r>
            <a:br>
              <a:rPr lang="en-US" altLang="zh-CN" dirty="0"/>
            </a:br>
            <a:r>
              <a:rPr lang="en-US" altLang="zh-CN" dirty="0"/>
              <a:t>	                </a:t>
            </a:r>
            <a:r>
              <a:rPr lang="en-US" altLang="zh-CN" b="1" dirty="0"/>
              <a:t>select distinct </a:t>
            </a:r>
            <a:r>
              <a:rPr lang="en-US" altLang="zh-CN" i="1" dirty="0"/>
              <a:t>V</a:t>
            </a:r>
            <a:br>
              <a:rPr lang="en-US" altLang="zh-CN" dirty="0"/>
            </a:br>
            <a:r>
              <a:rPr lang="en-US" altLang="zh-CN" dirty="0"/>
              <a:t>	                </a:t>
            </a:r>
            <a:r>
              <a:rPr lang="en-US" altLang="zh-CN" b="1" dirty="0"/>
              <a:t>from </a:t>
            </a:r>
            <a:r>
              <a:rPr lang="en-US" altLang="zh-CN" i="1" dirty="0"/>
              <a:t>L</a:t>
            </a:r>
            <a:r>
              <a:rPr lang="en-US" altLang="zh-CN" baseline="-25000" dirty="0"/>
              <a:t>2</a:t>
            </a:r>
            <a:br>
              <a:rPr lang="en-US" altLang="zh-CN" dirty="0"/>
            </a:br>
            <a:r>
              <a:rPr lang="en-US" altLang="zh-CN" dirty="0"/>
              <a:t>	                </a:t>
            </a:r>
            <a:r>
              <a:rPr lang="en-US" altLang="zh-CN" b="1" dirty="0"/>
              <a:t>where </a:t>
            </a:r>
            <a:r>
              <a:rPr lang="en-US" altLang="zh-CN" i="1" dirty="0"/>
              <a:t>P</a:t>
            </a:r>
            <a:r>
              <a:rPr lang="en-US" altLang="zh-CN" baseline="-25000" dirty="0"/>
              <a:t>2</a:t>
            </a:r>
            <a:r>
              <a:rPr lang="en-US" altLang="zh-CN" baseline="30000" dirty="0"/>
              <a:t>1</a:t>
            </a:r>
            <a:br>
              <a:rPr lang="en-US" altLang="zh-CN" baseline="-25000" dirty="0"/>
            </a:br>
            <a:br>
              <a:rPr lang="en-US" altLang="zh-CN" baseline="-25000" dirty="0"/>
            </a:br>
            <a:r>
              <a:rPr lang="en-US" altLang="zh-CN" baseline="-25000" dirty="0"/>
              <a:t>	            </a:t>
            </a:r>
            <a:r>
              <a:rPr lang="en-US" altLang="zh-CN" b="1" dirty="0"/>
              <a:t>select </a:t>
            </a:r>
            <a:r>
              <a:rPr lang="en-US" altLang="zh-CN" dirty="0"/>
              <a:t>…</a:t>
            </a:r>
            <a:br>
              <a:rPr lang="en-US" altLang="zh-CN" dirty="0"/>
            </a:br>
            <a:r>
              <a:rPr lang="en-US" altLang="zh-CN" dirty="0"/>
              <a:t>                 </a:t>
            </a:r>
            <a:r>
              <a:rPr lang="en-US" altLang="zh-CN" b="1" dirty="0"/>
              <a:t>from </a:t>
            </a:r>
            <a:r>
              <a:rPr lang="en-US" altLang="zh-CN" i="1" dirty="0"/>
              <a:t>L</a:t>
            </a:r>
            <a:r>
              <a:rPr lang="en-US" altLang="zh-CN" baseline="-25000" dirty="0"/>
              <a:t>1</a:t>
            </a:r>
            <a:r>
              <a:rPr lang="en-US" altLang="zh-CN" dirty="0"/>
              <a:t>,</a:t>
            </a:r>
            <a:r>
              <a:rPr lang="en-US" altLang="zh-CN" baseline="-25000" dirty="0"/>
              <a:t> </a:t>
            </a:r>
            <a:r>
              <a:rPr lang="en-US" altLang="zh-CN" i="1" dirty="0"/>
              <a:t>t</a:t>
            </a:r>
            <a:r>
              <a:rPr lang="en-US" altLang="zh-CN" baseline="-25000" dirty="0"/>
              <a:t>1</a:t>
            </a:r>
            <a:r>
              <a:rPr lang="en-US" altLang="zh-CN" dirty="0"/>
              <a:t> </a:t>
            </a:r>
            <a:br>
              <a:rPr lang="en-US" altLang="zh-CN" dirty="0"/>
            </a:br>
            <a:r>
              <a:rPr lang="en-US" altLang="zh-CN" dirty="0"/>
              <a:t>                 </a:t>
            </a:r>
            <a:r>
              <a:rPr lang="en-US" altLang="zh-CN" b="1" dirty="0"/>
              <a:t>where </a:t>
            </a:r>
            <a:r>
              <a:rPr lang="en-US" altLang="zh-CN" i="1" dirty="0"/>
              <a:t>P</a:t>
            </a:r>
            <a:r>
              <a:rPr lang="en-US" altLang="zh-CN" baseline="-25000" dirty="0"/>
              <a:t>1</a:t>
            </a:r>
            <a:r>
              <a:rPr lang="en-US" altLang="zh-CN" dirty="0"/>
              <a:t> </a:t>
            </a:r>
            <a:r>
              <a:rPr lang="en-US" altLang="zh-CN" b="1" dirty="0"/>
              <a:t>and </a:t>
            </a:r>
            <a:r>
              <a:rPr lang="en-US" altLang="zh-CN" i="1" dirty="0"/>
              <a:t>P</a:t>
            </a:r>
            <a:r>
              <a:rPr lang="en-US" altLang="zh-CN" baseline="-25000" dirty="0"/>
              <a:t>2</a:t>
            </a:r>
            <a:r>
              <a:rPr lang="en-US" altLang="zh-CN" baseline="30000" dirty="0"/>
              <a:t>2</a:t>
            </a:r>
          </a:p>
          <a:p>
            <a:pPr lvl="1">
              <a:lnSpc>
                <a:spcPct val="90000"/>
              </a:lnSpc>
              <a:buFont typeface="Wingdings" panose="05000000000000000000" pitchFamily="2" charset="2"/>
              <a:buChar char="l"/>
            </a:pPr>
            <a:r>
              <a:rPr lang="en-US" altLang="zh-CN" i="1" dirty="0"/>
              <a:t>P</a:t>
            </a:r>
            <a:r>
              <a:rPr lang="en-US" altLang="zh-CN" baseline="-25000" dirty="0"/>
              <a:t>2</a:t>
            </a:r>
            <a:r>
              <a:rPr lang="en-US" altLang="zh-CN" baseline="30000" dirty="0"/>
              <a:t>1 </a:t>
            </a:r>
            <a:r>
              <a:rPr lang="en-US" altLang="zh-CN" dirty="0"/>
              <a:t>contains predicates in </a:t>
            </a:r>
            <a:r>
              <a:rPr lang="en-US" altLang="zh-CN" i="1" dirty="0"/>
              <a:t>P</a:t>
            </a:r>
            <a:r>
              <a:rPr lang="en-US" altLang="zh-CN" baseline="-25000" dirty="0"/>
              <a:t>2</a:t>
            </a:r>
            <a:r>
              <a:rPr lang="en-US" altLang="zh-CN" dirty="0"/>
              <a:t> that do not involve any correlation variables</a:t>
            </a:r>
          </a:p>
          <a:p>
            <a:pPr lvl="1">
              <a:lnSpc>
                <a:spcPct val="90000"/>
              </a:lnSpc>
              <a:buFont typeface="Wingdings" panose="05000000000000000000" pitchFamily="2" charset="2"/>
              <a:buChar char="l"/>
            </a:pPr>
            <a:r>
              <a:rPr lang="en-US" altLang="zh-CN" i="1" dirty="0"/>
              <a:t>P</a:t>
            </a:r>
            <a:r>
              <a:rPr lang="en-US" altLang="zh-CN" baseline="-25000" dirty="0"/>
              <a:t>2</a:t>
            </a:r>
            <a:r>
              <a:rPr lang="en-US" altLang="zh-CN" baseline="30000" dirty="0"/>
              <a:t>2 </a:t>
            </a:r>
            <a:r>
              <a:rPr lang="en-US" altLang="zh-CN" dirty="0"/>
              <a:t> reintroduces predicates involving correlation variables, with </a:t>
            </a:r>
            <a:br>
              <a:rPr lang="en-US" altLang="zh-CN" dirty="0"/>
            </a:br>
            <a:r>
              <a:rPr lang="en-US" altLang="zh-CN" dirty="0"/>
              <a:t>relations renamed appropriately</a:t>
            </a:r>
          </a:p>
          <a:p>
            <a:pPr lvl="1">
              <a:lnSpc>
                <a:spcPct val="90000"/>
              </a:lnSpc>
              <a:buFont typeface="Wingdings" panose="05000000000000000000" pitchFamily="2" charset="2"/>
              <a:buChar char="l"/>
            </a:pPr>
            <a:r>
              <a:rPr lang="en-US" altLang="zh-CN" dirty="0"/>
              <a:t>V contains all attributes used in predicates with correlation variables</a:t>
            </a:r>
          </a:p>
        </p:txBody>
      </p:sp>
    </p:spTree>
  </p:cSld>
  <p:clrMapOvr>
    <a:masterClrMapping/>
  </p:clrMapOvr>
</p:sld>
</file>

<file path=ppt/theme/theme1.xml><?xml version="1.0" encoding="utf-8"?>
<a:theme xmlns:a="http://schemas.openxmlformats.org/drawingml/2006/main" name="1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52202</TotalTime>
  <Words>12634</Words>
  <Application>Microsoft Office PowerPoint</Application>
  <PresentationFormat>全屏显示(4:3)</PresentationFormat>
  <Paragraphs>1135</Paragraphs>
  <Slides>120</Slides>
  <Notes>114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120</vt:i4>
      </vt:variant>
    </vt:vector>
  </HeadingPairs>
  <TitlesOfParts>
    <vt:vector size="133" baseType="lpstr">
      <vt:lpstr>Monotype Sorts</vt:lpstr>
      <vt:lpstr>黑体</vt:lpstr>
      <vt:lpstr>Arial</vt:lpstr>
      <vt:lpstr>Cambria Math</vt:lpstr>
      <vt:lpstr>Helvetica</vt:lpstr>
      <vt:lpstr>Lucida Sans Unicode</vt:lpstr>
      <vt:lpstr>Symbol</vt:lpstr>
      <vt:lpstr>Times New Roman</vt:lpstr>
      <vt:lpstr>Webdings</vt:lpstr>
      <vt:lpstr>Wingdings</vt:lpstr>
      <vt:lpstr>1_db-5-grey</vt:lpstr>
      <vt:lpstr>Clip</vt:lpstr>
      <vt:lpstr>Equation</vt:lpstr>
      <vt:lpstr>Chapter 11  查询处理和查询优化</vt:lpstr>
      <vt:lpstr>Chapter 11:  Query Processing</vt:lpstr>
      <vt:lpstr>11.1 Basic Steps in Query Processing</vt:lpstr>
      <vt:lpstr>Basic Steps in Query Processing (Cont.)</vt:lpstr>
      <vt:lpstr>Basic Steps in Query Processing :  优化(Optimization)</vt:lpstr>
      <vt:lpstr>Figure 12.02</vt:lpstr>
      <vt:lpstr>Basic Steps: Optimization (Cont.)</vt:lpstr>
      <vt:lpstr>11.2 Measures of Query Cost查询代价度量</vt:lpstr>
      <vt:lpstr>Measures of Query Cost (Cont.)</vt:lpstr>
      <vt:lpstr>Measures of Query Cost (Cont.)</vt:lpstr>
      <vt:lpstr>11.3 Selection Operation选择运算</vt:lpstr>
      <vt:lpstr>使用索引的选择 Selections Using Indices</vt:lpstr>
      <vt:lpstr>Selections Using Indices</vt:lpstr>
      <vt:lpstr>涉及比较的选择 Selections Involving Comparisons</vt:lpstr>
      <vt:lpstr>Implementation of Complex Selections</vt:lpstr>
      <vt:lpstr>Algorithms for Complex Selections</vt:lpstr>
      <vt:lpstr>11.3.2 连接运算 Join Operation</vt:lpstr>
      <vt:lpstr>嵌套循环连接 Nested-Loop Join</vt:lpstr>
      <vt:lpstr>Nested-Loop Join (Cont.)</vt:lpstr>
      <vt:lpstr>块嵌套循环连接 Block Nested-Loop Join</vt:lpstr>
      <vt:lpstr>Block Nested-Loop Join (Cont.)</vt:lpstr>
      <vt:lpstr>嵌套循环与块嵌套循环的改进</vt:lpstr>
      <vt:lpstr>索引嵌套循环连接 Indexed Nested-Loop Join</vt:lpstr>
      <vt:lpstr>Example of  Costs</vt:lpstr>
      <vt:lpstr>归并连接 Merge-Join</vt:lpstr>
      <vt:lpstr>Merge-Join (Cont.)</vt:lpstr>
      <vt:lpstr>散列连接 Hash-Join</vt:lpstr>
      <vt:lpstr>Hash-Join (Cont.)</vt:lpstr>
      <vt:lpstr>Hash-Join (Cont.)</vt:lpstr>
      <vt:lpstr>散列连接算法 Hash-Join Algorithm</vt:lpstr>
      <vt:lpstr>Hash-Join algorithm (Cont.)</vt:lpstr>
      <vt:lpstr>Handling of Overflows</vt:lpstr>
      <vt:lpstr>Cost of Hash-Join</vt:lpstr>
      <vt:lpstr>Example of Cost of Hash-Join</vt:lpstr>
      <vt:lpstr>混合散列连接 Hybrid Hash–Join</vt:lpstr>
      <vt:lpstr>Complex Joins</vt:lpstr>
      <vt:lpstr>Other Operations</vt:lpstr>
      <vt:lpstr>Other Operations : Aggregation</vt:lpstr>
      <vt:lpstr>Other Operations : Set Operations</vt:lpstr>
      <vt:lpstr>Other Operations : Set Operations</vt:lpstr>
      <vt:lpstr>Other Operations : Outer Join</vt:lpstr>
      <vt:lpstr>Other Operations : Outer Join</vt:lpstr>
      <vt:lpstr>1.4 表达式计算 Evaluation of Expressions</vt:lpstr>
      <vt:lpstr>11.4.1 物化 Materialization</vt:lpstr>
      <vt:lpstr>Materialization (Cont.)</vt:lpstr>
      <vt:lpstr>11.4.2 流水线 Pipelining</vt:lpstr>
      <vt:lpstr>Pipelining (Cont.)</vt:lpstr>
      <vt:lpstr>Pipelining (Cont.)</vt:lpstr>
      <vt:lpstr>Evaluation Algorithms for Pipelining</vt:lpstr>
      <vt:lpstr>  11.5 查询优化 Query Optimization</vt:lpstr>
      <vt:lpstr>Introduction</vt:lpstr>
      <vt:lpstr>Introduction (Cont.)</vt:lpstr>
      <vt:lpstr>Introduction (Cont.)</vt:lpstr>
      <vt:lpstr>关系表达式转换</vt:lpstr>
      <vt:lpstr>等价规则 Equivalence Rules</vt:lpstr>
      <vt:lpstr>Equivalence Rules (Cont.)</vt:lpstr>
      <vt:lpstr>Pictorial Depiction of Equivalence Rules</vt:lpstr>
      <vt:lpstr>Equivalence Rules (Cont.)</vt:lpstr>
      <vt:lpstr>Equivalence Rules (Cont.)</vt:lpstr>
      <vt:lpstr>Equivalence Rules (Cont.)</vt:lpstr>
      <vt:lpstr>Exercise</vt:lpstr>
      <vt:lpstr>Transformation Example: Pushing Selections</vt:lpstr>
      <vt:lpstr>Example with Multiple Transformations</vt:lpstr>
      <vt:lpstr>Multiple Transformations (Cont.)</vt:lpstr>
      <vt:lpstr>Transformation Example: Pushing Projections</vt:lpstr>
      <vt:lpstr>Join Ordering Example</vt:lpstr>
      <vt:lpstr>Join Ordering Example (Cont.)</vt:lpstr>
      <vt:lpstr>Enumeration of Equivalent Expressions</vt:lpstr>
      <vt:lpstr>Implementing Transformation Based Optimization</vt:lpstr>
      <vt:lpstr>代价估算 Cost Estimation</vt:lpstr>
      <vt:lpstr>11.5.4 执行计划的选择 Choice of Evaluation Plans</vt:lpstr>
      <vt:lpstr>基于代价的优化 Cost-Based Optimization</vt:lpstr>
      <vt:lpstr>Dynamic Programming in Optimization</vt:lpstr>
      <vt:lpstr>Join Order Optimization Algorithm</vt:lpstr>
      <vt:lpstr>Left Deep Join Trees</vt:lpstr>
      <vt:lpstr>Cost of Optimization</vt:lpstr>
      <vt:lpstr>Interesting Sort Orders</vt:lpstr>
      <vt:lpstr>Cost Based Optimization with Equivalence Rules</vt:lpstr>
      <vt:lpstr>启发式优化 Heuristic Optimization</vt:lpstr>
      <vt:lpstr>Structure of Query Optimizers</vt:lpstr>
      <vt:lpstr>Structure of Query Optimizers (Cont.)</vt:lpstr>
      <vt:lpstr>代价估计的统计 Statistics for Cost Estimation </vt:lpstr>
      <vt:lpstr>代价估计的统计性信息 Statistical Information for Cost Estimation</vt:lpstr>
      <vt:lpstr>直方图 Histograms</vt:lpstr>
      <vt:lpstr>选择大小的估计 Selection Size Estimation</vt:lpstr>
      <vt:lpstr>Size Estimation of Complex Selections</vt:lpstr>
      <vt:lpstr>连接运算: 执行例子</vt:lpstr>
      <vt:lpstr>估计连接运算中大小 Estimation of the Size of Joins</vt:lpstr>
      <vt:lpstr>Estimation of the Size of Joins (Cont.)</vt:lpstr>
      <vt:lpstr>Estimation of the Size of Joins (Cont.)</vt:lpstr>
      <vt:lpstr>Size Estimation for Other Operations</vt:lpstr>
      <vt:lpstr>Size Estimation (Cont.)</vt:lpstr>
      <vt:lpstr>Estimation of Number of Distinct Values</vt:lpstr>
      <vt:lpstr>Estimation of Distinct Values (Cont.)</vt:lpstr>
      <vt:lpstr>Estimation of Distinct Values (Cont.)</vt:lpstr>
      <vt:lpstr>Additional Optimization Techniques</vt:lpstr>
      <vt:lpstr>Optimizing Nested Subqueries**</vt:lpstr>
      <vt:lpstr>Optimizing Nested Subqueries (Cont.)</vt:lpstr>
      <vt:lpstr>Optimizing Nested Subqueries (Cont.)</vt:lpstr>
      <vt:lpstr>Optimizing Nested Subqueries (Cont.)</vt:lpstr>
      <vt:lpstr>Materialized Views**</vt:lpstr>
      <vt:lpstr>Materialized View Maintenance</vt:lpstr>
      <vt:lpstr>Incremental View Maintenance</vt:lpstr>
      <vt:lpstr>Join Operation</vt:lpstr>
      <vt:lpstr>Selection and Projection Operations</vt:lpstr>
      <vt:lpstr>Aggregation Operations</vt:lpstr>
      <vt:lpstr>Aggregate Operations (Cont.)</vt:lpstr>
      <vt:lpstr>Other Operations</vt:lpstr>
      <vt:lpstr>Handling Expressions</vt:lpstr>
      <vt:lpstr>Query Optimization and Materialized Views</vt:lpstr>
      <vt:lpstr>Materialized View Selection</vt:lpstr>
      <vt:lpstr> Additional Optimization Techniques</vt:lpstr>
      <vt:lpstr>Top-K Queries  </vt:lpstr>
      <vt:lpstr>Optimization of Updates</vt:lpstr>
      <vt:lpstr>Join Minimization</vt:lpstr>
      <vt:lpstr>Multiquery Optimization</vt:lpstr>
      <vt:lpstr>Multiquery Optimization (Cont.)</vt:lpstr>
      <vt:lpstr>Parametric Query Optimization</vt:lpstr>
      <vt:lpstr>Exercises</vt:lpstr>
      <vt:lpstr>End of Chapter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Query Processing</dc:title>
  <dc:creator>Silberschatz, Korth and Sudarshan</dc:creator>
  <cp:lastModifiedBy>sd lewis</cp:lastModifiedBy>
  <cp:revision>610</cp:revision>
  <cp:lastPrinted>1999-06-28T19:27:31Z</cp:lastPrinted>
  <dcterms:created xsi:type="dcterms:W3CDTF">2000-02-23T18:58:38Z</dcterms:created>
  <dcterms:modified xsi:type="dcterms:W3CDTF">2021-12-31T00:50:11Z</dcterms:modified>
</cp:coreProperties>
</file>