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3" d="100"/>
          <a:sy n="93" d="100"/>
        </p:scale>
        <p:origin x="290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7B487-8F03-4D2C-8B27-8419078CE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F56335-3A3B-4AF4-A182-37DFF3081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5E4B94-6A9C-4A38-8E4B-05D0EFC89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610A-25B6-4FEA-9851-11EC3BF8219E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580BD8-E77E-4E9C-AB55-CF06677F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4E78B3-1009-43C4-93B3-79100344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2F3F-8147-4584-ADCC-9E7B0B698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37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03327-3AF1-4E46-9C0C-560B0F057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27DEB9-FAA0-498A-B8D0-60365E3C4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A2F4DB-7AAC-4378-AB96-D6DBB177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610A-25B6-4FEA-9851-11EC3BF8219E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ADFF20-A481-497C-AFC1-63329AA73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FEC8F4-74DD-4B7C-9E4C-1DDA680A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2F3F-8147-4584-ADCC-9E7B0B698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87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3F3E8D-F958-49F9-B401-A86CF735D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CB7FF9-8D5F-48E5-ADF3-715A0E3B6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773ED2-6CC9-4842-AF57-DC0EA75A2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610A-25B6-4FEA-9851-11EC3BF8219E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6016E0-0693-46CD-B7D0-EB05F2179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04AEDD-C13A-400F-B8ED-B8E062C0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2F3F-8147-4584-ADCC-9E7B0B698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55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12950-EF76-453B-ACA5-D7707BFB9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FAE4E8-0606-456F-8CEB-DD979F11C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3C480B-AA57-42F1-A12A-E7DE2F0E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610A-25B6-4FEA-9851-11EC3BF8219E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91B55D-16C7-4B51-A59A-DD487D3D7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2168DA-BA27-4CA7-BCEF-DEBD888EA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2F3F-8147-4584-ADCC-9E7B0B698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471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0061F0-DC96-41D2-9A72-5F051818A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C4C25B-E86F-480C-909E-833A42C0F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01787-C418-4BD6-B9F1-2212FFBD3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610A-25B6-4FEA-9851-11EC3BF8219E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4552EA-9C20-48F7-BF76-BCCF3183D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CE674D-BB91-413A-B840-CECA6DA4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2F3F-8147-4584-ADCC-9E7B0B698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24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38812-CE0A-4558-933B-6163B3AF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7E77C0-DA2B-4767-A5F8-54969D7FB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9AF1AE-99DD-4B7F-A5A3-A8849440F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36AC90-8D62-41DD-8C12-D3690D4DD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610A-25B6-4FEA-9851-11EC3BF8219E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3342CD-60CF-4762-8005-BC101F416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473DA5-0AE9-43C6-88A4-D6B34AA9A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2F3F-8147-4584-ADCC-9E7B0B698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32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0F150-9AC4-4F26-A908-A03DB467C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290CF9-BEA9-433A-9765-EBCD1612B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439D9E-D12C-4ED9-A281-0B14F662D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046480-2392-48F2-A1A4-BD793A518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7E8AAD-9AEE-423F-9444-E1BE2B45F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70FE07-636E-4EDA-BB49-41D73232C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610A-25B6-4FEA-9851-11EC3BF8219E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3F1C42-5162-4506-888E-0727267E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EB962A-1033-486B-AE9E-6E16F5EDB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2F3F-8147-4584-ADCC-9E7B0B698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67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BF5DB-7B98-4A2F-980C-6611C6655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C000D6-2246-476E-B10F-B7CF74896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610A-25B6-4FEA-9851-11EC3BF8219E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3B6F08-32FC-4897-B234-26743A722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A26B07-9BEB-4149-B618-F58E3BBB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2F3F-8147-4584-ADCC-9E7B0B698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31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6F0DB7-185D-470A-8FEF-72E44EB1D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610A-25B6-4FEA-9851-11EC3BF8219E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5C6670-CF69-4D58-A774-A205CEEB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85953C-E644-481F-9BE7-EB84FE9C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2F3F-8147-4584-ADCC-9E7B0B698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53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3F3EA-2414-4B31-9519-C8C150422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4C8C79-F13C-4FCB-9BAF-2715E95A4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28B55C-D073-4C93-9DAD-4C682760C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FEE4BE-330B-46A8-90EB-41B66CA4F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610A-25B6-4FEA-9851-11EC3BF8219E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B3D96A-A932-4968-AAFC-BEEF00AB4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0C055D-2284-465A-A112-8415EA245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2F3F-8147-4584-ADCC-9E7B0B698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855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55A71-6A33-429E-9775-2A12ADC66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3E751D-17C3-4EA2-975F-3178717167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01D5DC-8C5F-4E91-9735-9A4EB2326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6F194B-8F47-406B-8CCE-3938519E1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610A-25B6-4FEA-9851-11EC3BF8219E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78A9F5-03BC-48DA-8A2A-E13DBB04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B62E46-F41D-4245-9BAC-8E8578B11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D2F3F-8147-4584-ADCC-9E7B0B698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852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0C77B4-FC95-4AE2-9513-805F565E7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5D7277-54AA-4568-AC6C-71CE8FD96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7F005F-E962-4597-8126-CE6F13536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C610A-25B6-4FEA-9851-11EC3BF8219E}" type="datetimeFigureOut">
              <a:rPr lang="zh-CN" altLang="en-US" smtClean="0"/>
              <a:t>2021/3/15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851ECA-F172-4D8C-A27E-1711299B3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500697-5F92-4F22-9A2C-87655D567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D2F3F-8147-4584-ADCC-9E7B0B698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57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461F9-86AB-4A83-BB11-0F467A2DFB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8000" b="1" dirty="0"/>
              <a:t>ROM vs RAM</a:t>
            </a:r>
            <a:endParaRPr lang="zh-CN" altLang="en-US" sz="80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9C760F-AF80-4BBC-8875-4DFA5BC55A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49588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F9898-0073-40D2-A0BC-F46C04439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出场介绍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989DAC-106D-43BD-809B-CDE9B4BA5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09213"/>
          </a:xfrm>
        </p:spPr>
        <p:txBody>
          <a:bodyPr/>
          <a:lstStyle/>
          <a:p>
            <a:r>
              <a:rPr lang="en-US" altLang="zh-CN" b="1" dirty="0"/>
              <a:t>ROM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只读存储器，只能读出事先所存的数据，一般作为程序存储器，存放用户程序；</a:t>
            </a:r>
            <a:endParaRPr lang="en-US" altLang="zh-CN" dirty="0"/>
          </a:p>
          <a:p>
            <a:r>
              <a:rPr lang="en-US" altLang="zh-CN" b="1" dirty="0"/>
              <a:t>RAM</a:t>
            </a:r>
          </a:p>
          <a:p>
            <a:pPr marL="0" indent="0">
              <a:buNone/>
            </a:pPr>
            <a:r>
              <a:rPr lang="zh-CN" altLang="en-US" dirty="0"/>
              <a:t>   随机存取存储器，既可读，又可写，一般作为数据存储器，存放运算数据及中间结果；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93BF7F7-C726-4597-952A-CD9497E5D4B0}"/>
              </a:ext>
            </a:extLst>
          </p:cNvPr>
          <p:cNvGrpSpPr/>
          <p:nvPr/>
        </p:nvGrpSpPr>
        <p:grpSpPr>
          <a:xfrm>
            <a:off x="3482236" y="5423770"/>
            <a:ext cx="7678455" cy="461665"/>
            <a:chOff x="1052186" y="5073041"/>
            <a:chExt cx="7678455" cy="461665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5F48B0B-0511-4868-A26C-A9107910B77B}"/>
                </a:ext>
              </a:extLst>
            </p:cNvPr>
            <p:cNvSpPr txBox="1"/>
            <p:nvPr/>
          </p:nvSpPr>
          <p:spPr>
            <a:xfrm>
              <a:off x="1052186" y="5073041"/>
              <a:ext cx="1114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Goal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：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C9C03E7-82DA-4972-81F7-C6C45F498ED6}"/>
                </a:ext>
              </a:extLst>
            </p:cNvPr>
            <p:cNvSpPr txBox="1"/>
            <p:nvPr/>
          </p:nvSpPr>
          <p:spPr>
            <a:xfrm>
              <a:off x="1903956" y="5103818"/>
              <a:ext cx="68266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</a:rPr>
                <a:t>（深刻）体会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ROM</a:t>
              </a:r>
              <a:r>
                <a:rPr lang="zh-CN" altLang="en-US" sz="2000" b="1" dirty="0">
                  <a:solidFill>
                    <a:srgbClr val="FF0000"/>
                  </a:solidFill>
                </a:rPr>
                <a:t>和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RAM</a:t>
              </a:r>
              <a:r>
                <a:rPr lang="zh-CN" altLang="en-US" sz="2000" b="1" dirty="0">
                  <a:solidFill>
                    <a:srgbClr val="FF0000"/>
                  </a:solidFill>
                </a:rPr>
                <a:t>的特性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547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18D60-3D93-4CDD-89CC-62B8BCAD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思路梳理</a:t>
            </a:r>
            <a:r>
              <a:rPr lang="en-US" altLang="zh-CN" dirty="0"/>
              <a:t>-</a:t>
            </a:r>
            <a:r>
              <a:rPr lang="zh-CN" altLang="en-US" dirty="0"/>
              <a:t>实验</a:t>
            </a:r>
            <a:r>
              <a:rPr lang="en-US" altLang="zh-CN" dirty="0"/>
              <a:t>10 ROM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97E985-D4B7-4DC2-A569-1594DF253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179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）模拟</a:t>
            </a:r>
            <a:r>
              <a:rPr lang="en-US" altLang="zh-CN" dirty="0"/>
              <a:t>ROM</a:t>
            </a:r>
            <a:r>
              <a:rPr lang="zh-CN" altLang="en-US" dirty="0"/>
              <a:t>出厂前的预置程序 </a:t>
            </a:r>
            <a:r>
              <a:rPr lang="en-US" altLang="zh-CN" dirty="0"/>
              <a:t>-- </a:t>
            </a:r>
            <a:r>
              <a:rPr lang="zh-CN" altLang="en-US" dirty="0"/>
              <a:t>建立</a:t>
            </a:r>
            <a:r>
              <a:rPr lang="en-US" altLang="zh-CN" dirty="0"/>
              <a:t>.mif</a:t>
            </a:r>
            <a:r>
              <a:rPr lang="zh-CN" altLang="en-US" dirty="0"/>
              <a:t>格式文件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B55CCE-62EF-4883-8096-822EEF97A667}"/>
              </a:ext>
            </a:extLst>
          </p:cNvPr>
          <p:cNvPicPr/>
          <p:nvPr/>
        </p:nvPicPr>
        <p:blipFill>
          <a:blip r:embed="rId2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318" y="2781386"/>
            <a:ext cx="3851363" cy="226368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3D89CBD-DAB7-4F80-85AE-41A0E964CA6B}"/>
              </a:ext>
            </a:extLst>
          </p:cNvPr>
          <p:cNvSpPr txBox="1"/>
          <p:nvPr/>
        </p:nvSpPr>
        <p:spPr>
          <a:xfrm>
            <a:off x="5156548" y="5289764"/>
            <a:ext cx="3331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图</a:t>
            </a:r>
            <a:r>
              <a:rPr lang="en-US" altLang="zh-CN" sz="1600" dirty="0"/>
              <a:t>1 </a:t>
            </a:r>
            <a:r>
              <a:rPr lang="zh-CN" altLang="en-US" sz="1600" dirty="0"/>
              <a:t>构建</a:t>
            </a:r>
            <a:r>
              <a:rPr lang="en-US" altLang="zh-CN" sz="1600" dirty="0"/>
              <a:t>mif</a:t>
            </a:r>
            <a:r>
              <a:rPr lang="zh-CN" altLang="en-US" sz="1600" dirty="0"/>
              <a:t>文件表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E98709-EB81-4FEE-89C6-43425C45345B}"/>
              </a:ext>
            </a:extLst>
          </p:cNvPr>
          <p:cNvSpPr txBox="1"/>
          <p:nvPr/>
        </p:nvSpPr>
        <p:spPr>
          <a:xfrm>
            <a:off x="2705621" y="6071740"/>
            <a:ext cx="7039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+mn-ea"/>
              </a:rPr>
              <a:t>友情提醒：数据不必如此复杂，</a:t>
            </a:r>
            <a:r>
              <a:rPr lang="en-US" altLang="zh-CN" dirty="0">
                <a:solidFill>
                  <a:srgbClr val="00B050"/>
                </a:solidFill>
                <a:latin typeface="+mn-ea"/>
              </a:rPr>
              <a:t>1</a:t>
            </a:r>
            <a:r>
              <a:rPr lang="zh-CN" altLang="en-US" dirty="0">
                <a:solidFill>
                  <a:srgbClr val="00B050"/>
                </a:solidFill>
                <a:latin typeface="+mn-ea"/>
              </a:rPr>
              <a:t>，</a:t>
            </a:r>
            <a:r>
              <a:rPr lang="en-US" altLang="zh-CN" dirty="0">
                <a:solidFill>
                  <a:srgbClr val="00B050"/>
                </a:solidFill>
                <a:latin typeface="+mn-ea"/>
              </a:rPr>
              <a:t>2</a:t>
            </a:r>
            <a:r>
              <a:rPr lang="zh-CN" altLang="en-US" dirty="0">
                <a:solidFill>
                  <a:srgbClr val="00B050"/>
                </a:solidFill>
                <a:latin typeface="+mn-ea"/>
              </a:rPr>
              <a:t>，</a:t>
            </a:r>
            <a:r>
              <a:rPr lang="en-US" altLang="zh-CN" dirty="0">
                <a:solidFill>
                  <a:srgbClr val="00B050"/>
                </a:solidFill>
                <a:latin typeface="+mn-ea"/>
              </a:rPr>
              <a:t>3</a:t>
            </a:r>
            <a:r>
              <a:rPr lang="zh-CN" altLang="en-US" dirty="0">
                <a:solidFill>
                  <a:srgbClr val="00B050"/>
                </a:solidFill>
                <a:latin typeface="+mn-ea"/>
              </a:rPr>
              <a:t>即可，（也不必都填满）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7FAFE1-0B45-4DBB-9A07-A7A66D238359}"/>
              </a:ext>
            </a:extLst>
          </p:cNvPr>
          <p:cNvSpPr txBox="1"/>
          <p:nvPr/>
        </p:nvSpPr>
        <p:spPr>
          <a:xfrm rot="627535">
            <a:off x="9919527" y="1862157"/>
            <a:ext cx="2104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zh-CN" alt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66462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DBF8C-1FE7-4E13-AB98-49C53EF0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思路梳理</a:t>
            </a:r>
            <a:r>
              <a:rPr lang="en-US" altLang="zh-CN" dirty="0"/>
              <a:t>-</a:t>
            </a:r>
            <a:r>
              <a:rPr lang="zh-CN" altLang="en-US" dirty="0"/>
              <a:t>实验</a:t>
            </a:r>
            <a:r>
              <a:rPr lang="en-US" altLang="zh-CN" dirty="0"/>
              <a:t>10 ROM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C83FBD-D288-4106-84F0-6ED47CD25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642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）定制</a:t>
            </a:r>
            <a:r>
              <a:rPr lang="en-US" altLang="zh-CN" dirty="0"/>
              <a:t>ROM</a:t>
            </a:r>
            <a:r>
              <a:rPr lang="zh-CN" altLang="en-US" dirty="0"/>
              <a:t>元件</a:t>
            </a:r>
            <a:endParaRPr lang="en-US" altLang="zh-CN" dirty="0"/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EF4B88D3-2E38-43FB-90DA-CCEBFC6957A3}"/>
              </a:ext>
            </a:extLst>
          </p:cNvPr>
          <p:cNvSpPr/>
          <p:nvPr/>
        </p:nvSpPr>
        <p:spPr>
          <a:xfrm>
            <a:off x="5154462" y="2739372"/>
            <a:ext cx="425884" cy="826718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1E9533-3F40-407A-8C17-7FB4E0820F84}"/>
              </a:ext>
            </a:extLst>
          </p:cNvPr>
          <p:cNvSpPr txBox="1"/>
          <p:nvPr/>
        </p:nvSpPr>
        <p:spPr>
          <a:xfrm>
            <a:off x="4590788" y="3786553"/>
            <a:ext cx="2304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提醒两点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87D6FE-8F1F-4B1B-AACF-DF5ED8D83A51}"/>
              </a:ext>
            </a:extLst>
          </p:cNvPr>
          <p:cNvSpPr txBox="1"/>
          <p:nvPr/>
        </p:nvSpPr>
        <p:spPr>
          <a:xfrm rot="861146">
            <a:off x="7176326" y="3817330"/>
            <a:ext cx="2104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zh-CN" alt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FBE61F4-2BD9-469A-8359-CF115C724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252" y="4649269"/>
            <a:ext cx="8269496" cy="192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4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D0402-9718-4C14-B77C-E10683A4B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67" y="2766218"/>
            <a:ext cx="6239005" cy="1325563"/>
          </a:xfrm>
        </p:spPr>
        <p:txBody>
          <a:bodyPr/>
          <a:lstStyle/>
          <a:p>
            <a:r>
              <a:rPr lang="zh-CN" altLang="en-US" dirty="0"/>
              <a:t>思路梳理</a:t>
            </a:r>
            <a:r>
              <a:rPr lang="en-US" altLang="zh-CN" dirty="0"/>
              <a:t>-</a:t>
            </a:r>
            <a:r>
              <a:rPr lang="zh-CN" altLang="en-US" dirty="0"/>
              <a:t>实验</a:t>
            </a:r>
            <a:r>
              <a:rPr lang="en-US" altLang="zh-CN" dirty="0"/>
              <a:t>11 RAM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4010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DAB271-FCD7-46A5-819E-6A6F6E456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8595"/>
            <a:ext cx="3733800" cy="59189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mif </a:t>
            </a:r>
            <a:r>
              <a:rPr lang="zh-CN" altLang="en-US" dirty="0"/>
              <a:t>文件的构建 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9B3A53C-0BE5-4E4B-98E8-8DDA64D3F99C}"/>
              </a:ext>
            </a:extLst>
          </p:cNvPr>
          <p:cNvSpPr txBox="1">
            <a:spLocks/>
          </p:cNvSpPr>
          <p:nvPr/>
        </p:nvSpPr>
        <p:spPr>
          <a:xfrm>
            <a:off x="838200" y="1852765"/>
            <a:ext cx="3733800" cy="591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）定制</a:t>
            </a:r>
            <a:r>
              <a:rPr lang="en-US" altLang="zh-CN" dirty="0"/>
              <a:t>RAM</a:t>
            </a:r>
            <a:r>
              <a:rPr lang="zh-CN" altLang="en-US" dirty="0"/>
              <a:t>元件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BE974F-D95B-4D57-99A8-003D88396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400" y="2929510"/>
            <a:ext cx="8840779" cy="2080925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A04F5E11-99FD-414B-8A8A-FB836137D2B3}"/>
              </a:ext>
            </a:extLst>
          </p:cNvPr>
          <p:cNvGrpSpPr/>
          <p:nvPr/>
        </p:nvGrpSpPr>
        <p:grpSpPr>
          <a:xfrm>
            <a:off x="2000002" y="5495282"/>
            <a:ext cx="6344706" cy="646331"/>
            <a:chOff x="1910643" y="5324010"/>
            <a:chExt cx="6344706" cy="64633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9CD915D-FB2C-4D76-85A9-ABEA32F0A95E}"/>
                </a:ext>
              </a:extLst>
            </p:cNvPr>
            <p:cNvSpPr/>
            <p:nvPr/>
          </p:nvSpPr>
          <p:spPr>
            <a:xfrm>
              <a:off x="2894587" y="5507914"/>
              <a:ext cx="53607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altLang="zh-CN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实践表明：</a:t>
              </a:r>
              <a:r>
                <a:rPr lang="en-US" altLang="zh-CN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r/w</a:t>
              </a:r>
              <a:r>
                <a:rPr lang="zh-CN" altLang="zh-CN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无效，</a:t>
              </a:r>
              <a:r>
                <a:rPr lang="en-US" altLang="zh-CN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RAM</a:t>
              </a:r>
              <a:r>
                <a:rPr lang="zh-CN" altLang="zh-CN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的输入直接打到了输出中</a:t>
              </a:r>
              <a:endParaRPr lang="zh-CN" altLang="zh-CN" sz="1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296D9DC-62C2-477D-8EA7-F93E50A263EA}"/>
                </a:ext>
              </a:extLst>
            </p:cNvPr>
            <p:cNvSpPr txBox="1"/>
            <p:nvPr/>
          </p:nvSpPr>
          <p:spPr>
            <a:xfrm>
              <a:off x="1910643" y="5324010"/>
              <a:ext cx="5887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/>
                <a:t>但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764B088-25ED-49C5-B21A-67278B47A724}"/>
              </a:ext>
            </a:extLst>
          </p:cNvPr>
          <p:cNvGrpSpPr/>
          <p:nvPr/>
        </p:nvGrpSpPr>
        <p:grpSpPr>
          <a:xfrm>
            <a:off x="2499366" y="283105"/>
            <a:ext cx="4145267" cy="1569660"/>
            <a:chOff x="2355742" y="239793"/>
            <a:chExt cx="4145267" cy="156966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2DF6C50-0DF1-485B-AF8A-4C66ABD3C507}"/>
                </a:ext>
              </a:extLst>
            </p:cNvPr>
            <p:cNvSpPr txBox="1"/>
            <p:nvPr/>
          </p:nvSpPr>
          <p:spPr>
            <a:xfrm>
              <a:off x="4868450" y="701458"/>
              <a:ext cx="16325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rgbClr val="FF0000"/>
                  </a:solidFill>
                </a:rPr>
                <a:t>NO</a:t>
              </a:r>
              <a:r>
                <a:rPr lang="zh-CN" altLang="en-US" sz="3600" dirty="0">
                  <a:solidFill>
                    <a:srgbClr val="FF0000"/>
                  </a:solidFill>
                </a:rPr>
                <a:t>！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9CEAA0D-2A61-451E-9A10-CB64731595B7}"/>
                </a:ext>
              </a:extLst>
            </p:cNvPr>
            <p:cNvSpPr txBox="1"/>
            <p:nvPr/>
          </p:nvSpPr>
          <p:spPr>
            <a:xfrm>
              <a:off x="2355742" y="239793"/>
              <a:ext cx="221625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600" dirty="0">
                  <a:solidFill>
                    <a:srgbClr val="FF0000"/>
                  </a:solidFill>
                </a:rPr>
                <a:t>×</a:t>
              </a:r>
              <a:endParaRPr lang="zh-CN" altLang="en-US" sz="9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FEFC01C-6526-4531-8D02-1FD72D7283E3}"/>
              </a:ext>
            </a:extLst>
          </p:cNvPr>
          <p:cNvSpPr txBox="1"/>
          <p:nvPr/>
        </p:nvSpPr>
        <p:spPr>
          <a:xfrm>
            <a:off x="6376790" y="1261416"/>
            <a:ext cx="563982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举个栗子：</a:t>
            </a:r>
            <a:endParaRPr lang="en-US" altLang="zh-CN" dirty="0"/>
          </a:p>
          <a:p>
            <a:r>
              <a:rPr lang="zh-CN" altLang="en-US" sz="1600" dirty="0"/>
              <a:t>①第</a:t>
            </a:r>
            <a:r>
              <a:rPr lang="en-US" altLang="zh-CN" sz="1600" dirty="0"/>
              <a:t>1</a:t>
            </a:r>
            <a:r>
              <a:rPr lang="zh-CN" altLang="en-US" sz="1600" dirty="0"/>
              <a:t>个</a:t>
            </a:r>
            <a:r>
              <a:rPr lang="en-US" altLang="zh-CN" sz="1600" dirty="0"/>
              <a:t>clk</a:t>
            </a:r>
            <a:r>
              <a:rPr lang="zh-CN" altLang="en-US" sz="1600" dirty="0"/>
              <a:t>上升沿来临时，我们将读写使能端</a:t>
            </a:r>
            <a:r>
              <a:rPr lang="en-US" altLang="zh-CN" sz="1600" dirty="0"/>
              <a:t>r/w</a:t>
            </a:r>
            <a:r>
              <a:rPr lang="zh-CN" altLang="en-US" sz="1600" dirty="0"/>
              <a:t>设为高电平</a:t>
            </a:r>
            <a:r>
              <a:rPr lang="en-US" altLang="zh-CN" sz="1600" dirty="0"/>
              <a:t>(</a:t>
            </a:r>
            <a:r>
              <a:rPr lang="zh-CN" altLang="en-US" sz="1600" dirty="0"/>
              <a:t>写</a:t>
            </a:r>
            <a:r>
              <a:rPr lang="en-US" altLang="zh-CN" sz="1600" dirty="0"/>
              <a:t>)</a:t>
            </a:r>
            <a:r>
              <a:rPr lang="zh-CN" altLang="en-US" sz="1600" dirty="0"/>
              <a:t>，将</a:t>
            </a:r>
            <a:r>
              <a:rPr lang="en-US" altLang="zh-CN" sz="1600" dirty="0"/>
              <a:t>1</a:t>
            </a:r>
            <a:r>
              <a:rPr lang="zh-CN" altLang="en-US" sz="1600" dirty="0"/>
              <a:t>地址中的数据</a:t>
            </a:r>
            <a:r>
              <a:rPr lang="en-US" altLang="zh-CN" sz="1600" dirty="0"/>
              <a:t>1</a:t>
            </a:r>
            <a:r>
              <a:rPr lang="zh-CN" altLang="en-US" sz="1600" dirty="0"/>
              <a:t>写入</a:t>
            </a:r>
            <a:r>
              <a:rPr lang="en-US" altLang="zh-CN" sz="1600" dirty="0"/>
              <a:t>RAM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r>
              <a:rPr lang="zh-CN" altLang="en-US" sz="1600" dirty="0"/>
              <a:t>②第二个</a:t>
            </a:r>
            <a:r>
              <a:rPr lang="en-US" altLang="zh-CN" sz="1600" dirty="0"/>
              <a:t>clk</a:t>
            </a:r>
            <a:r>
              <a:rPr lang="zh-CN" altLang="en-US" sz="1600" dirty="0"/>
              <a:t>上升沿来临时，将</a:t>
            </a:r>
            <a:r>
              <a:rPr lang="en-US" altLang="zh-CN" sz="1600" dirty="0"/>
              <a:t>r/w</a:t>
            </a:r>
            <a:r>
              <a:rPr lang="zh-CN" altLang="en-US" sz="1600" dirty="0"/>
              <a:t>设为低电平</a:t>
            </a:r>
            <a:r>
              <a:rPr lang="en-US" altLang="zh-CN" sz="1600" dirty="0"/>
              <a:t>(</a:t>
            </a:r>
            <a:r>
              <a:rPr lang="zh-CN" altLang="en-US" sz="1600" dirty="0"/>
              <a:t>读</a:t>
            </a:r>
            <a:r>
              <a:rPr lang="en-US" altLang="zh-CN" sz="1600" dirty="0"/>
              <a:t>)</a:t>
            </a:r>
            <a:r>
              <a:rPr lang="zh-CN" altLang="en-US" sz="1600" dirty="0"/>
              <a:t>，将</a:t>
            </a:r>
            <a:r>
              <a:rPr lang="en-US" altLang="zh-CN" sz="1600" dirty="0"/>
              <a:t>1</a:t>
            </a:r>
            <a:r>
              <a:rPr lang="zh-CN" altLang="en-US" sz="1600" dirty="0"/>
              <a:t>地址中的数据</a:t>
            </a:r>
            <a:r>
              <a:rPr lang="en-US" altLang="zh-CN" sz="1600" dirty="0"/>
              <a:t>1</a:t>
            </a:r>
            <a:r>
              <a:rPr lang="zh-CN" altLang="en-US" sz="1600" dirty="0"/>
              <a:t>从</a:t>
            </a:r>
            <a:r>
              <a:rPr lang="en-US" altLang="zh-CN" sz="1600" dirty="0"/>
              <a:t>RAM</a:t>
            </a:r>
            <a:r>
              <a:rPr lang="zh-CN" altLang="en-US" sz="1600" dirty="0"/>
              <a:t>读出，即在</a:t>
            </a:r>
            <a:r>
              <a:rPr lang="en-US" altLang="zh-CN" sz="1600" dirty="0"/>
              <a:t>q</a:t>
            </a:r>
            <a:r>
              <a:rPr lang="zh-CN" altLang="en-US" sz="1600" dirty="0"/>
              <a:t>中输出</a:t>
            </a:r>
          </a:p>
        </p:txBody>
      </p:sp>
    </p:spTree>
    <p:extLst>
      <p:ext uri="{BB962C8B-B14F-4D97-AF65-F5344CB8AC3E}">
        <p14:creationId xmlns:p14="http://schemas.microsoft.com/office/powerpoint/2010/main" val="2740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247</Words>
  <Application>Microsoft Office PowerPoint</Application>
  <PresentationFormat>宽屏</PresentationFormat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宋体</vt:lpstr>
      <vt:lpstr>Arial</vt:lpstr>
      <vt:lpstr>Calibri</vt:lpstr>
      <vt:lpstr>Times New Roman</vt:lpstr>
      <vt:lpstr>Office 主题​​</vt:lpstr>
      <vt:lpstr>ROM vs RAM</vt:lpstr>
      <vt:lpstr>出场介绍</vt:lpstr>
      <vt:lpstr>思路梳理-实验10 ROM</vt:lpstr>
      <vt:lpstr>思路梳理-实验10 ROM</vt:lpstr>
      <vt:lpstr>思路梳理-实验11 RAM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 vs RAM</dc:title>
  <dc:creator>cao mei</dc:creator>
  <cp:lastModifiedBy>张浩</cp:lastModifiedBy>
  <cp:revision>18</cp:revision>
  <dcterms:created xsi:type="dcterms:W3CDTF">2020-05-09T13:45:50Z</dcterms:created>
  <dcterms:modified xsi:type="dcterms:W3CDTF">2021-03-15T02:01:13Z</dcterms:modified>
</cp:coreProperties>
</file>