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9" r:id="rId5"/>
    <p:sldId id="260" r:id="rId6"/>
    <p:sldId id="262" r:id="rId7"/>
    <p:sldId id="266" r:id="rId8"/>
    <p:sldId id="263" r:id="rId9"/>
    <p:sldId id="258" r:id="rId10"/>
    <p:sldId id="261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6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667-B343-E349-ABDD-D387AD1BBF97}" type="datetimeFigureOut">
              <a:rPr lang="en-US" smtClean="0"/>
              <a:t>09/02/17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C33-76C8-374B-9687-A414BC81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667-B343-E349-ABDD-D387AD1BBF97}" type="datetimeFigureOut">
              <a:rPr lang="en-US" smtClean="0"/>
              <a:t>09/02/17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C33-76C8-374B-9687-A414BC81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5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667-B343-E349-ABDD-D387AD1BBF97}" type="datetimeFigureOut">
              <a:rPr lang="en-US" smtClean="0"/>
              <a:t>09/02/17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C33-76C8-374B-9687-A414BC81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2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667-B343-E349-ABDD-D387AD1BBF97}" type="datetimeFigureOut">
              <a:rPr lang="en-US" smtClean="0"/>
              <a:t>09/02/17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C33-76C8-374B-9687-A414BC81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4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667-B343-E349-ABDD-D387AD1BBF97}" type="datetimeFigureOut">
              <a:rPr lang="en-US" smtClean="0"/>
              <a:t>09/02/17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C33-76C8-374B-9687-A414BC81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3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667-B343-E349-ABDD-D387AD1BBF97}" type="datetimeFigureOut">
              <a:rPr lang="en-US" smtClean="0"/>
              <a:t>09/02/17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C33-76C8-374B-9687-A414BC81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2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667-B343-E349-ABDD-D387AD1BBF97}" type="datetimeFigureOut">
              <a:rPr lang="en-US" smtClean="0"/>
              <a:t>09/02/17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C33-76C8-374B-9687-A414BC81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9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667-B343-E349-ABDD-D387AD1BBF97}" type="datetimeFigureOut">
              <a:rPr lang="en-US" smtClean="0"/>
              <a:t>09/02/17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C33-76C8-374B-9687-A414BC81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8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667-B343-E349-ABDD-D387AD1BBF97}" type="datetimeFigureOut">
              <a:rPr lang="en-US" smtClean="0"/>
              <a:t>09/02/17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C33-76C8-374B-9687-A414BC81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667-B343-E349-ABDD-D387AD1BBF97}" type="datetimeFigureOut">
              <a:rPr lang="en-US" smtClean="0"/>
              <a:t>09/02/17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C33-76C8-374B-9687-A414BC81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667-B343-E349-ABDD-D387AD1BBF97}" type="datetimeFigureOut">
              <a:rPr lang="en-US" smtClean="0"/>
              <a:t>09/02/17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C33-76C8-374B-9687-A414BC81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1667-B343-E349-ABDD-D387AD1BBF97}" type="datetimeFigureOut">
              <a:rPr lang="en-US" smtClean="0"/>
              <a:t>09/02/17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DDC33-76C8-374B-9687-A414BC81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vkXHzKJjQo?t=18s" TargetMode="External"/><Relationship Id="rId4" Type="http://schemas.openxmlformats.org/officeDocument/2006/relationships/hyperlink" Target="https://youtu.be/svoOODl8qng?t=28s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ro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3844" y="284673"/>
            <a:ext cx="2257886" cy="2210518"/>
          </a:xfrm>
          <a:prstGeom prst="rect">
            <a:avLst/>
          </a:prstGeom>
        </p:spPr>
      </p:pic>
      <p:pic>
        <p:nvPicPr>
          <p:cNvPr id="5" name="Picture 4" descr="pep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6265" y="2640248"/>
            <a:ext cx="2257886" cy="2210518"/>
          </a:xfrm>
          <a:prstGeom prst="rect">
            <a:avLst/>
          </a:prstGeom>
        </p:spPr>
      </p:pic>
      <p:pic>
        <p:nvPicPr>
          <p:cNvPr id="6" name="Picture 5" descr="pumpk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82" y="921554"/>
            <a:ext cx="2257094" cy="2209742"/>
          </a:xfrm>
          <a:prstGeom prst="rect">
            <a:avLst/>
          </a:prstGeom>
        </p:spPr>
      </p:pic>
      <p:pic>
        <p:nvPicPr>
          <p:cNvPr id="7" name="Picture 6" descr="flow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8712" y="4144168"/>
            <a:ext cx="2268269" cy="222068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1" t="15686" r="64779" b="11372"/>
          <a:stretch/>
        </p:blipFill>
        <p:spPr bwMode="auto">
          <a:xfrm>
            <a:off x="2318915" y="125907"/>
            <a:ext cx="4922390" cy="673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77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151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Able to make time to steer the product</a:t>
            </a:r>
          </a:p>
          <a:p>
            <a:r>
              <a:rPr lang="en-US" dirty="0" smtClean="0"/>
              <a:t>Wide network to draw clinical advice and feedback from young people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4" y="173697"/>
            <a:ext cx="1243871" cy="121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12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151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pr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8" y="151890"/>
            <a:ext cx="1233258" cy="1207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000" dirty="0" smtClean="0"/>
              <a:t>Implementation</a:t>
            </a:r>
            <a:endParaRPr lang="en-US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Young people typically have smartphones though this is a constraint for access</a:t>
            </a:r>
          </a:p>
          <a:p>
            <a:r>
              <a:rPr lang="en-US" dirty="0" smtClean="0"/>
              <a:t>An increasing number of clinicians in provider services have tablets, and most if not all have access to laptop/desktop computer</a:t>
            </a:r>
          </a:p>
          <a:p>
            <a:r>
              <a:rPr lang="en-US" dirty="0" smtClean="0"/>
              <a:t>Of the clinicians and young people interviewed for UX feedback, the majority were enthusiastic about bringing the app into their work/life.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4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151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spr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8" y="151890"/>
            <a:ext cx="1233258" cy="1207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Grow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132463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An app for </a:t>
            </a:r>
            <a:r>
              <a:rPr lang="en-US" sz="4400" dirty="0" smtClean="0"/>
              <a:t>supporting the use of Goal Based Outcomes in clinical work</a:t>
            </a:r>
          </a:p>
          <a:p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For </a:t>
            </a:r>
            <a:r>
              <a:rPr lang="en-US" sz="4400" dirty="0" smtClean="0"/>
              <a:t>young people between 11-19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8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151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spr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8" y="151890"/>
            <a:ext cx="1233258" cy="1207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Grow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1881"/>
            <a:ext cx="8229600" cy="3874282"/>
          </a:xfrm>
        </p:spPr>
        <p:txBody>
          <a:bodyPr>
            <a:normAutofit/>
          </a:bodyPr>
          <a:lstStyle/>
          <a:p>
            <a:r>
              <a:rPr lang="en-US" dirty="0" smtClean="0"/>
              <a:t>Goal Based Outcomes are a way to evaluate progress in clinical work</a:t>
            </a:r>
          </a:p>
          <a:p>
            <a:r>
              <a:rPr lang="en-GB" dirty="0"/>
              <a:t>They are a measure of what the </a:t>
            </a:r>
            <a:r>
              <a:rPr lang="en-GB" dirty="0" smtClean="0"/>
              <a:t>young person or family wants </a:t>
            </a:r>
            <a:r>
              <a:rPr lang="en-GB" dirty="0"/>
              <a:t>to </a:t>
            </a:r>
            <a:r>
              <a:rPr lang="en-GB" dirty="0" smtClean="0"/>
              <a:t>achieve</a:t>
            </a:r>
          </a:p>
          <a:p>
            <a:r>
              <a:rPr lang="en-GB" dirty="0"/>
              <a:t>Goal setting facilitates shared decision </a:t>
            </a:r>
            <a:r>
              <a:rPr lang="en-GB" dirty="0" smtClean="0"/>
              <a:t>making and collaborative practice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5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151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Need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is a good evidence base for goals improving outcomes and shared decision making in clinical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They are a </a:t>
            </a:r>
            <a:r>
              <a:rPr lang="en-US" smtClean="0"/>
              <a:t>key component of CYP IAPT</a:t>
            </a:r>
            <a:endParaRPr lang="en-US" dirty="0" smtClean="0"/>
          </a:p>
          <a:p>
            <a:r>
              <a:rPr lang="en-US" dirty="0" smtClean="0"/>
              <a:t>Currently goals are mostly paper based, or on white boards</a:t>
            </a:r>
          </a:p>
          <a:p>
            <a:r>
              <a:rPr lang="en-US" dirty="0" smtClean="0"/>
              <a:t>Typically static and inaccessible between sessions</a:t>
            </a:r>
          </a:p>
          <a:p>
            <a:r>
              <a:rPr lang="en-US" dirty="0" smtClean="0"/>
              <a:t>Owned by the provider service rather than the young person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13" y="151890"/>
            <a:ext cx="1234236" cy="120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11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151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pr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8" y="151890"/>
            <a:ext cx="1233258" cy="1207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Evidence Base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Better ways for measuring what is important to children and young people in clinical work are needed (Jacob, et al 2015)</a:t>
            </a:r>
          </a:p>
          <a:p>
            <a:r>
              <a:rPr lang="en-US" dirty="0" smtClean="0"/>
              <a:t>Goals capture </a:t>
            </a:r>
            <a:r>
              <a:rPr lang="en-US" dirty="0"/>
              <a:t>areas not captured by other normed outcome </a:t>
            </a:r>
            <a:r>
              <a:rPr lang="en-US" dirty="0" smtClean="0"/>
              <a:t>measures, esp. higher </a:t>
            </a:r>
            <a:r>
              <a:rPr lang="en-US" dirty="0"/>
              <a:t>order, underlying </a:t>
            </a:r>
            <a:r>
              <a:rPr lang="en-US" dirty="0" smtClean="0"/>
              <a:t>factors, e.g. confidence</a:t>
            </a:r>
            <a:r>
              <a:rPr lang="en-US" dirty="0"/>
              <a:t>, resilience, coping, and parenting </a:t>
            </a:r>
            <a:r>
              <a:rPr lang="en-US" dirty="0" smtClean="0"/>
              <a:t>factors.  (Jacobs, et al 2015b)</a:t>
            </a:r>
          </a:p>
          <a:p>
            <a:r>
              <a:rPr lang="en-US" dirty="0" smtClean="0"/>
              <a:t>Goals promote collaborative practice  (</a:t>
            </a:r>
            <a:r>
              <a:rPr lang="en-US" dirty="0"/>
              <a:t>J</a:t>
            </a:r>
            <a:r>
              <a:rPr lang="en-US" dirty="0" smtClean="0"/>
              <a:t>acob, et al, 2016)</a:t>
            </a:r>
          </a:p>
          <a:p>
            <a:r>
              <a:rPr lang="en-US" dirty="0" smtClean="0"/>
              <a:t>Correlation between use of goals in clinical work and satisfaction with services  (Jacob, et al, 2016)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9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151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1607"/>
            <a:ext cx="8229600" cy="1143000"/>
          </a:xfrm>
        </p:spPr>
        <p:txBody>
          <a:bodyPr>
            <a:noAutofit/>
          </a:bodyPr>
          <a:lstStyle/>
          <a:p>
            <a:r>
              <a:rPr lang="en-US" sz="5000" dirty="0" smtClean="0"/>
              <a:t>User Experience Feedback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people like the clean design</a:t>
            </a:r>
          </a:p>
          <a:p>
            <a:r>
              <a:rPr lang="en-GB" dirty="0"/>
              <a:t>growth / nature are positive themes</a:t>
            </a:r>
          </a:p>
          <a:p>
            <a:r>
              <a:rPr lang="en-GB" dirty="0"/>
              <a:t>navigation needs some work, the feedback here has been really useful though!</a:t>
            </a:r>
          </a:p>
          <a:p>
            <a:r>
              <a:rPr lang="en-GB" dirty="0"/>
              <a:t>most people thought it would be useful, and a good alternative to paper</a:t>
            </a:r>
          </a:p>
          <a:p>
            <a:r>
              <a:rPr lang="en-GB" dirty="0"/>
              <a:t>we need to work on browser compatibility, and do much more testing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42" y="202339"/>
            <a:ext cx="1131094" cy="110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70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151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1607"/>
            <a:ext cx="8229600" cy="1143000"/>
          </a:xfrm>
        </p:spPr>
        <p:txBody>
          <a:bodyPr>
            <a:noAutofit/>
          </a:bodyPr>
          <a:lstStyle/>
          <a:p>
            <a:r>
              <a:rPr lang="en-US" sz="5000" dirty="0" smtClean="0"/>
              <a:t>User Experience Feedback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youtu.be/LvkXHzKJjQo?t=18s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youtu.be/svoOODl8qng?t=28s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42" y="202339"/>
            <a:ext cx="1131094" cy="110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7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151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spr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8" y="151890"/>
            <a:ext cx="1233258" cy="1207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747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7000" dirty="0" smtClean="0"/>
              <a:t>Product Roadmap</a:t>
            </a:r>
            <a:endParaRPr lang="en-US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iteration: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Database (Storing goals,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can log in and out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Browser compatibility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Mail server, email notifications when a user signs up to the platform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Record reasons for scoring goals up or down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Choice of ‘thing’ to grow, e.g. pumpkin, cactus, to represent 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Line chart to represent progress over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Login for the clinician? generating a report for a clinician</a:t>
            </a:r>
            <a:r>
              <a:rPr lang="en-US" smtClean="0"/>
              <a:t>? 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Accessibility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0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151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pr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8" y="151890"/>
            <a:ext cx="1233258" cy="1207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Viability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20370"/>
            <a:ext cx="8229600" cy="3505793"/>
          </a:xfrm>
        </p:spPr>
        <p:txBody>
          <a:bodyPr/>
          <a:lstStyle/>
          <a:p>
            <a:r>
              <a:rPr lang="en-US" dirty="0" smtClean="0"/>
              <a:t>The challenge in delivering this app is not technical complexity,</a:t>
            </a:r>
          </a:p>
          <a:p>
            <a:r>
              <a:rPr lang="en-US" dirty="0" smtClean="0"/>
              <a:t>It is the volume of work to achieve a level of functionality to make the app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477</Words>
  <Application>Microsoft Macintosh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Grow</vt:lpstr>
      <vt:lpstr>Grow</vt:lpstr>
      <vt:lpstr>Need</vt:lpstr>
      <vt:lpstr>Evidence Base</vt:lpstr>
      <vt:lpstr>User Experience Feedback</vt:lpstr>
      <vt:lpstr>User Experience Feedback</vt:lpstr>
      <vt:lpstr>Product Roadmap</vt:lpstr>
      <vt:lpstr>Technical Viability</vt:lpstr>
      <vt:lpstr>Product Ownership</vt:lpstr>
      <vt:lpstr>Implementation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</dc:title>
  <dc:creator>Alex Goforth</dc:creator>
  <cp:lastModifiedBy>Alex Goforth</cp:lastModifiedBy>
  <cp:revision>13</cp:revision>
  <dcterms:created xsi:type="dcterms:W3CDTF">2017-02-08T23:10:30Z</dcterms:created>
  <dcterms:modified xsi:type="dcterms:W3CDTF">2017-02-09T18:22:05Z</dcterms:modified>
</cp:coreProperties>
</file>