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82" r:id="rId3"/>
    <p:sldId id="28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C32"/>
    <a:srgbClr val="996633"/>
    <a:srgbClr val="FF9966"/>
    <a:srgbClr val="CC9900"/>
    <a:srgbClr val="9C488C"/>
    <a:srgbClr val="5EA6B2"/>
    <a:srgbClr val="FF5050"/>
    <a:srgbClr val="FF6600"/>
    <a:srgbClr val="FF99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36C1F6B-79A3-4029-9641-5E8A808A5F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B2DD5C-4DCC-4222-837F-1B02C4C7A9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73287-3053-42F3-9860-B204F88D8C9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E9D039-0ACD-417B-8E41-8DA404A8EF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Dr Shahzada Khurram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32B6EA-8606-47A3-AD22-DC354AE413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D0CD5-BE80-4F23-8E1E-D35660CFE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941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EB9FB-1966-48E6-A292-8FF5FE5326C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Dr Shahzada Khurram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AF7E9-BFCC-4313-AE91-42797C1D7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82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F7E9-BFCC-4313-AE91-42797C1D74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F7E9-BFCC-4313-AE91-42797C1D74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8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600"/>
            </a:lvl1pPr>
          </a:lstStyle>
          <a:p>
            <a:r>
              <a:rPr lang="en-US" dirty="0"/>
              <a:t>Dr Shahzada Khurram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8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52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7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70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26284"/>
            <a:ext cx="12192000" cy="7653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84"/>
            <a:ext cx="12192000" cy="63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1634"/>
            <a:ext cx="12192000" cy="60400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 algn="ctr"/>
            <a:r>
              <a:rPr lang="en-US" dirty="0"/>
              <a:t>Dr Shahzada Khurram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54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Dr Shahzada Khurram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4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Dr Shahzada Khurram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0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Dr Shahzada Khurram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8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Dr Shahzada Khurram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8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17639"/>
            <a:ext cx="12192000" cy="54202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306" y="647280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rgbClr val="00B050"/>
                </a:solidFill>
              </a:defRPr>
            </a:lvl1pPr>
          </a:lstStyle>
          <a:p>
            <a:pPr algn="ctr"/>
            <a:r>
              <a:rPr lang="en-US"/>
              <a:t>Dr Shahzada Khurram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9845" y="6367401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xmlns="" id="{597EA66B-2AAB-42B0-9F9D-38920D8D8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D3689-7C47-4B11-9020-88B54279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4233"/>
            <a:ext cx="12192000" cy="4692034"/>
          </a:xfrm>
          <a:effectLst/>
        </p:spPr>
        <p:txBody>
          <a:bodyPr anchor="b">
            <a:noAutofit/>
          </a:bodyPr>
          <a:lstStyle/>
          <a:p>
            <a:pPr algn="ctr"/>
            <a:r>
              <a:rPr lang="en-US" sz="17000" dirty="0">
                <a:solidFill>
                  <a:schemeClr val="tx1"/>
                </a:solidFill>
              </a:rPr>
              <a:t>Caesar</a:t>
            </a:r>
            <a:br>
              <a:rPr lang="en-US" sz="17000" dirty="0">
                <a:solidFill>
                  <a:schemeClr val="tx1"/>
                </a:solidFill>
              </a:rPr>
            </a:br>
            <a:r>
              <a:rPr lang="en-US" sz="17000" dirty="0">
                <a:solidFill>
                  <a:schemeClr val="tx1"/>
                </a:solidFill>
              </a:rPr>
              <a:t> Cipher</a:t>
            </a:r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xmlns="" id="{D360EBE3-31BB-422F-AA87-FA3873DAE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2648E9-0B1A-4EE0-8C97-F932323F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19AC2F-AB84-46E0-92DF-E3406772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000" b="1" dirty="0"/>
              <a:t>Caesar cipher</a:t>
            </a:r>
            <a:r>
              <a:rPr lang="en-US" sz="2000" dirty="0"/>
              <a:t> also known as shift cipher, Caesar's code or Caesar shift, is one of the simplest encryption techniques. It is a type of </a:t>
            </a:r>
            <a:r>
              <a:rPr lang="en-US" sz="2000" b="1" dirty="0"/>
              <a:t>substitution</a:t>
            </a:r>
            <a:r>
              <a:rPr lang="en-US" sz="2000" dirty="0"/>
              <a:t> cipher. in which each letter in the plaintext is replaced by the alphabet which is 3 place next to that letter, we can use shift mode 3,4,5,6..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AFBD12-CD10-481C-A326-C2D6C7A0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3E5E88E1-B7CC-4A3D-8EC2-C42F5EAD0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063188"/>
              </p:ext>
            </p:extLst>
          </p:nvPr>
        </p:nvGraphicFramePr>
        <p:xfrm>
          <a:off x="108456" y="4555028"/>
          <a:ext cx="1184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501">
                  <a:extLst>
                    <a:ext uri="{9D8B030D-6E8A-4147-A177-3AD203B41FA5}">
                      <a16:colId xmlns:a16="http://schemas.microsoft.com/office/drawing/2014/main" xmlns="" val="3267344827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416217997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843181691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53152295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3140541121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4063948919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2672220866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3198218163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553157187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9995683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4095948079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787796596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4071584915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3722973410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3137132728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129493310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2952537236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031857208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65105832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5653610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293364035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2049960014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677884383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335650159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572158118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4201772949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135732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Plan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7161712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xmlns="" id="{D26CE693-1812-4388-BC8D-3534522C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762695"/>
              </p:ext>
            </p:extLst>
          </p:nvPr>
        </p:nvGraphicFramePr>
        <p:xfrm>
          <a:off x="108454" y="5076084"/>
          <a:ext cx="1184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501">
                  <a:extLst>
                    <a:ext uri="{9D8B030D-6E8A-4147-A177-3AD203B41FA5}">
                      <a16:colId xmlns:a16="http://schemas.microsoft.com/office/drawing/2014/main" xmlns="" val="3267344827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416217997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843181691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53152295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3140541121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4063948919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2672220866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3198218163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553157187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9995683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4095948079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787796596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4071584915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3722973410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3137132728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129493310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2952537236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031857208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65105832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5653610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293364035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2049960014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677884383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335650159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572158118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4201772949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135732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Cipher Text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G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J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K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M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P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Q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U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V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W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Y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7161712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xmlns="" id="{D498BA4F-63AB-4631-A2DB-1939C523C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75365"/>
              </p:ext>
            </p:extLst>
          </p:nvPr>
        </p:nvGraphicFramePr>
        <p:xfrm>
          <a:off x="108454" y="5079191"/>
          <a:ext cx="1184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501">
                  <a:extLst>
                    <a:ext uri="{9D8B030D-6E8A-4147-A177-3AD203B41FA5}">
                      <a16:colId xmlns:a16="http://schemas.microsoft.com/office/drawing/2014/main" xmlns="" val="3267344827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416217997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843181691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53152295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3140541121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4063948919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2672220866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3198218163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553157187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9995683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4095948079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787796596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4071584915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3722973410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3137132728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129493310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2952537236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031857208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65105832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5653610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293364035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2049960014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677884383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335650159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572158118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4201772949"/>
                    </a:ext>
                  </a:extLst>
                </a:gridCol>
                <a:gridCol w="370250">
                  <a:extLst>
                    <a:ext uri="{9D8B030D-6E8A-4147-A177-3AD203B41FA5}">
                      <a16:colId xmlns:a16="http://schemas.microsoft.com/office/drawing/2014/main" xmlns="" val="1135732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Cipher Text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G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H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J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K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M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P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Q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U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V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W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Y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Z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716171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3DF0A9C-4BF8-43F8-8C67-FB8D5C9157EE}"/>
              </a:ext>
            </a:extLst>
          </p:cNvPr>
          <p:cNvSpPr txBox="1"/>
          <p:nvPr/>
        </p:nvSpPr>
        <p:spPr>
          <a:xfrm>
            <a:off x="3483034" y="3152864"/>
            <a:ext cx="50978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Segoe Print" panose="02000600000000000000" pitchFamily="2" charset="0"/>
              </a:rPr>
              <a:t>C=E(3,P) = (P+3)</a:t>
            </a:r>
            <a:r>
              <a:rPr lang="en-US" sz="2400" b="1" dirty="0">
                <a:solidFill>
                  <a:schemeClr val="tx2"/>
                </a:solidFill>
                <a:latin typeface="Segoe Print" panose="02000600000000000000" pitchFamily="2" charset="0"/>
              </a:rPr>
              <a:t>mod 26</a:t>
            </a:r>
          </a:p>
          <a:p>
            <a:pPr lvl="0"/>
            <a:r>
              <a:rPr lang="en-US" sz="3200" b="1" dirty="0">
                <a:solidFill>
                  <a:schemeClr val="tx2"/>
                </a:solidFill>
                <a:latin typeface="Segoe Print" panose="02000600000000000000" pitchFamily="2" charset="0"/>
              </a:rPr>
              <a:t>C=D(3,P) = (P-3)</a:t>
            </a:r>
            <a:r>
              <a:rPr lang="en-US" sz="2400" b="1" dirty="0">
                <a:solidFill>
                  <a:schemeClr val="tx2"/>
                </a:solidFill>
                <a:latin typeface="Segoe Print" panose="02000600000000000000" pitchFamily="2" charset="0"/>
              </a:rPr>
              <a:t>mod 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07FC47A-F4BF-405E-9DF6-02B6A61FAAFB}"/>
              </a:ext>
            </a:extLst>
          </p:cNvPr>
          <p:cNvSpPr txBox="1"/>
          <p:nvPr/>
        </p:nvSpPr>
        <p:spPr>
          <a:xfrm>
            <a:off x="3502428" y="3152864"/>
            <a:ext cx="50978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Print" panose="02000600000000000000" pitchFamily="2" charset="0"/>
              </a:rPr>
              <a:t>C=E(4,P) = (P+4)</a:t>
            </a:r>
            <a:r>
              <a:rPr lang="en-US" sz="2400" b="1" dirty="0">
                <a:solidFill>
                  <a:schemeClr val="accent1"/>
                </a:solidFill>
                <a:latin typeface="Segoe Print" panose="02000600000000000000" pitchFamily="2" charset="0"/>
              </a:rPr>
              <a:t>mod 26</a:t>
            </a:r>
          </a:p>
          <a:p>
            <a:pPr lvl="0"/>
            <a:r>
              <a:rPr lang="en-US" sz="3200" b="1" dirty="0">
                <a:solidFill>
                  <a:schemeClr val="accent1"/>
                </a:solidFill>
                <a:latin typeface="Segoe Print" panose="02000600000000000000" pitchFamily="2" charset="0"/>
              </a:rPr>
              <a:t>C=D(4,P) = (P-4)</a:t>
            </a:r>
            <a:r>
              <a:rPr lang="en-US" sz="2400" b="1" dirty="0">
                <a:solidFill>
                  <a:schemeClr val="accent1"/>
                </a:solidFill>
                <a:latin typeface="Segoe Print" panose="02000600000000000000" pitchFamily="2" charset="0"/>
              </a:rPr>
              <a:t>mod 26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92CA4C13-8FC1-406E-BDD4-EE644ABB5FBD}"/>
              </a:ext>
            </a:extLst>
          </p:cNvPr>
          <p:cNvGrpSpPr/>
          <p:nvPr/>
        </p:nvGrpSpPr>
        <p:grpSpPr>
          <a:xfrm>
            <a:off x="2302846" y="4537274"/>
            <a:ext cx="392723" cy="1082878"/>
            <a:chOff x="1732168" y="2237846"/>
            <a:chExt cx="392723" cy="108287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DF209A97-47F1-4E08-9B94-558ED33E8E80}"/>
                </a:ext>
              </a:extLst>
            </p:cNvPr>
            <p:cNvSpPr/>
            <p:nvPr/>
          </p:nvSpPr>
          <p:spPr>
            <a:xfrm>
              <a:off x="1732168" y="2802564"/>
              <a:ext cx="391885" cy="51816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F2F06F0E-F5D8-4725-B2B3-96D8FFDB38D8}"/>
                </a:ext>
              </a:extLst>
            </p:cNvPr>
            <p:cNvSpPr/>
            <p:nvPr/>
          </p:nvSpPr>
          <p:spPr>
            <a:xfrm>
              <a:off x="1733006" y="2237846"/>
              <a:ext cx="391885" cy="518160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999C547-01D7-41C9-A232-88471EFB8523}"/>
              </a:ext>
            </a:extLst>
          </p:cNvPr>
          <p:cNvGrpSpPr/>
          <p:nvPr/>
        </p:nvGrpSpPr>
        <p:grpSpPr>
          <a:xfrm>
            <a:off x="6772440" y="4524013"/>
            <a:ext cx="392723" cy="1082878"/>
            <a:chOff x="1732168" y="2237846"/>
            <a:chExt cx="392723" cy="10828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293B9D26-6EFA-4821-991A-89D0F4D3991D}"/>
                </a:ext>
              </a:extLst>
            </p:cNvPr>
            <p:cNvSpPr/>
            <p:nvPr/>
          </p:nvSpPr>
          <p:spPr>
            <a:xfrm>
              <a:off x="1732168" y="2802564"/>
              <a:ext cx="391885" cy="51816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33223360-FC27-404E-917F-BDA3DDA57A90}"/>
                </a:ext>
              </a:extLst>
            </p:cNvPr>
            <p:cNvSpPr/>
            <p:nvPr/>
          </p:nvSpPr>
          <p:spPr>
            <a:xfrm>
              <a:off x="1733006" y="2237846"/>
              <a:ext cx="391885" cy="518160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589C832C-6816-4225-B120-6B2D2EADC151}"/>
              </a:ext>
            </a:extLst>
          </p:cNvPr>
          <p:cNvGrpSpPr/>
          <p:nvPr/>
        </p:nvGrpSpPr>
        <p:grpSpPr>
          <a:xfrm>
            <a:off x="1495147" y="5526255"/>
            <a:ext cx="10591935" cy="1163879"/>
            <a:chOff x="1517320" y="4782901"/>
            <a:chExt cx="10591935" cy="1163879"/>
          </a:xfrm>
        </p:grpSpPr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xmlns="" id="{8449D9E6-F30E-4AC7-9A4A-058E05634337}"/>
                </a:ext>
              </a:extLst>
            </p:cNvPr>
            <p:cNvSpPr/>
            <p:nvPr/>
          </p:nvSpPr>
          <p:spPr>
            <a:xfrm>
              <a:off x="2311622" y="4973534"/>
              <a:ext cx="365093" cy="553141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xmlns="" id="{953A3421-3E88-4986-95F5-DCB5B584307A}"/>
                </a:ext>
              </a:extLst>
            </p:cNvPr>
            <p:cNvSpPr/>
            <p:nvPr/>
          </p:nvSpPr>
          <p:spPr>
            <a:xfrm>
              <a:off x="10733330" y="4782901"/>
              <a:ext cx="1375925" cy="490599"/>
            </a:xfrm>
            <a:prstGeom prst="mathMin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62BAFB3-ED47-4423-A153-AF4B1B578C7A}"/>
                </a:ext>
              </a:extLst>
            </p:cNvPr>
            <p:cNvSpPr txBox="1"/>
            <p:nvPr/>
          </p:nvSpPr>
          <p:spPr>
            <a:xfrm>
              <a:off x="1517320" y="5546670"/>
              <a:ext cx="2007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  <a:latin typeface="Segoe Print" panose="02000600000000000000" pitchFamily="2" charset="0"/>
                </a:rPr>
                <a:t>Shift 3 letters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9E8F5752-97C6-4D42-B770-10E246D64CBC}"/>
              </a:ext>
            </a:extLst>
          </p:cNvPr>
          <p:cNvGrpSpPr/>
          <p:nvPr/>
        </p:nvGrpSpPr>
        <p:grpSpPr>
          <a:xfrm>
            <a:off x="1495147" y="5529362"/>
            <a:ext cx="10591936" cy="1163879"/>
            <a:chOff x="1517320" y="4782901"/>
            <a:chExt cx="10591936" cy="1163879"/>
          </a:xfrm>
        </p:grpSpPr>
        <p:sp>
          <p:nvSpPr>
            <p:cNvPr id="32" name="Arrow: Up 31">
              <a:extLst>
                <a:ext uri="{FF2B5EF4-FFF2-40B4-BE49-F238E27FC236}">
                  <a16:creationId xmlns:a16="http://schemas.microsoft.com/office/drawing/2014/main" xmlns="" id="{634E93F2-7935-4378-9B81-2EA1CA4D63DD}"/>
                </a:ext>
              </a:extLst>
            </p:cNvPr>
            <p:cNvSpPr/>
            <p:nvPr/>
          </p:nvSpPr>
          <p:spPr>
            <a:xfrm>
              <a:off x="2311622" y="4973534"/>
              <a:ext cx="365093" cy="553141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inus Sign 32">
              <a:extLst>
                <a:ext uri="{FF2B5EF4-FFF2-40B4-BE49-F238E27FC236}">
                  <a16:creationId xmlns:a16="http://schemas.microsoft.com/office/drawing/2014/main" xmlns="" id="{B34A158C-3015-4B43-95A7-DC4A56DBEB59}"/>
                </a:ext>
              </a:extLst>
            </p:cNvPr>
            <p:cNvSpPr/>
            <p:nvPr/>
          </p:nvSpPr>
          <p:spPr>
            <a:xfrm>
              <a:off x="10242548" y="4782901"/>
              <a:ext cx="1866708" cy="490599"/>
            </a:xfrm>
            <a:prstGeom prst="mathMin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DC87AE69-0C54-4900-80BF-F31E78AF3C82}"/>
                </a:ext>
              </a:extLst>
            </p:cNvPr>
            <p:cNvSpPr txBox="1"/>
            <p:nvPr/>
          </p:nvSpPr>
          <p:spPr>
            <a:xfrm>
              <a:off x="1517320" y="5546670"/>
              <a:ext cx="2007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  <a:latin typeface="Segoe Print" panose="02000600000000000000" pitchFamily="2" charset="0"/>
                </a:rPr>
                <a:t>Shift 4 letters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8980675-7012-4CBD-8455-F66B19EE77B7}"/>
              </a:ext>
            </a:extLst>
          </p:cNvPr>
          <p:cNvSpPr txBox="1"/>
          <p:nvPr/>
        </p:nvSpPr>
        <p:spPr>
          <a:xfrm>
            <a:off x="3409659" y="2711536"/>
            <a:ext cx="50081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Print" panose="02000600000000000000" pitchFamily="2" charset="0"/>
              </a:rPr>
              <a:t>Plan text = MOON</a:t>
            </a:r>
          </a:p>
          <a:p>
            <a:r>
              <a:rPr lang="en-US" sz="3300" b="1" dirty="0">
                <a:solidFill>
                  <a:srgbClr val="C00000"/>
                </a:solidFill>
                <a:latin typeface="Segoe Print" panose="02000600000000000000" pitchFamily="2" charset="0"/>
              </a:rPr>
              <a:t>Cipher text </a:t>
            </a:r>
            <a:r>
              <a:rPr lang="en-US" sz="4000" b="1" dirty="0">
                <a:solidFill>
                  <a:srgbClr val="C00000"/>
                </a:solidFill>
                <a:latin typeface="Segoe Print" panose="02000600000000000000" pitchFamily="2" charset="0"/>
              </a:rPr>
              <a:t>=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8EDCD01-10CC-4A78-B701-965D0D9CA8A8}"/>
              </a:ext>
            </a:extLst>
          </p:cNvPr>
          <p:cNvSpPr txBox="1"/>
          <p:nvPr/>
        </p:nvSpPr>
        <p:spPr>
          <a:xfrm>
            <a:off x="6492767" y="3340232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Segoe Print" panose="02000600000000000000" pitchFamily="2" charset="0"/>
              </a:rPr>
              <a:t>Q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2AA893E0-630D-4D73-9F5C-A2319E00E87D}"/>
              </a:ext>
            </a:extLst>
          </p:cNvPr>
          <p:cNvGrpSpPr/>
          <p:nvPr/>
        </p:nvGrpSpPr>
        <p:grpSpPr>
          <a:xfrm>
            <a:off x="7491509" y="4517312"/>
            <a:ext cx="392723" cy="1082878"/>
            <a:chOff x="1732168" y="2237846"/>
            <a:chExt cx="392723" cy="108287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8A3F3F72-34F4-4F6E-A43A-D9CCC43CB037}"/>
                </a:ext>
              </a:extLst>
            </p:cNvPr>
            <p:cNvSpPr/>
            <p:nvPr/>
          </p:nvSpPr>
          <p:spPr>
            <a:xfrm>
              <a:off x="1732168" y="2802564"/>
              <a:ext cx="391885" cy="51816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87ECCE62-F2DF-4A0E-9C1C-AD80C856CD23}"/>
                </a:ext>
              </a:extLst>
            </p:cNvPr>
            <p:cNvSpPr/>
            <p:nvPr/>
          </p:nvSpPr>
          <p:spPr>
            <a:xfrm>
              <a:off x="1733006" y="2237846"/>
              <a:ext cx="391885" cy="518160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0486E8D-887A-4CD8-B9D2-92D830871AED}"/>
              </a:ext>
            </a:extLst>
          </p:cNvPr>
          <p:cNvSpPr txBox="1"/>
          <p:nvPr/>
        </p:nvSpPr>
        <p:spPr>
          <a:xfrm>
            <a:off x="6990536" y="3358151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E5401B4-09E0-4C33-B330-0270E8EFEE34}"/>
              </a:ext>
            </a:extLst>
          </p:cNvPr>
          <p:cNvSpPr txBox="1"/>
          <p:nvPr/>
        </p:nvSpPr>
        <p:spPr>
          <a:xfrm>
            <a:off x="7405836" y="3342742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Segoe Print" panose="02000600000000000000" pitchFamily="2" charset="0"/>
              </a:rPr>
              <a:t>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EE9C08DC-B63D-4120-8381-7B4E5F175E1C}"/>
              </a:ext>
            </a:extLst>
          </p:cNvPr>
          <p:cNvGrpSpPr/>
          <p:nvPr/>
        </p:nvGrpSpPr>
        <p:grpSpPr>
          <a:xfrm>
            <a:off x="7128813" y="4512882"/>
            <a:ext cx="392723" cy="1082878"/>
            <a:chOff x="1732168" y="2237846"/>
            <a:chExt cx="392723" cy="10828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086CB005-2D7E-4AC2-86FB-EE07CEB8B1AC}"/>
                </a:ext>
              </a:extLst>
            </p:cNvPr>
            <p:cNvSpPr/>
            <p:nvPr/>
          </p:nvSpPr>
          <p:spPr>
            <a:xfrm>
              <a:off x="1732168" y="2802564"/>
              <a:ext cx="391885" cy="51816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FA7B0A66-825F-4737-8475-95EA52EE373B}"/>
                </a:ext>
              </a:extLst>
            </p:cNvPr>
            <p:cNvSpPr/>
            <p:nvPr/>
          </p:nvSpPr>
          <p:spPr>
            <a:xfrm>
              <a:off x="1733006" y="2237846"/>
              <a:ext cx="391885" cy="518160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A8A1761-954B-46EE-AE21-FD6B7A7CA9D4}"/>
              </a:ext>
            </a:extLst>
          </p:cNvPr>
          <p:cNvSpPr txBox="1"/>
          <p:nvPr/>
        </p:nvSpPr>
        <p:spPr>
          <a:xfrm>
            <a:off x="7783171" y="3376417"/>
            <a:ext cx="558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Segoe Print" panose="02000600000000000000" pitchFamily="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4040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185 L 0.66966 -0.00278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77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6" grpId="0"/>
      <p:bldP spid="16" grpId="1"/>
      <p:bldP spid="35" grpId="0"/>
      <p:bldP spid="36" grpId="0"/>
      <p:bldP spid="40" grpId="0"/>
      <p:bldP spid="41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5945FD-AFBC-4143-9AC6-82E12C26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F8F371-4F39-4E3A-915C-7452D23B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896F3F-B688-41D6-96B5-7D8543F7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55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199</Words>
  <Application>Microsoft Office PowerPoint</Application>
  <PresentationFormat>Widescreen</PresentationFormat>
  <Paragraphs>104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Century Gothic</vt:lpstr>
      <vt:lpstr>Segoe Print</vt:lpstr>
      <vt:lpstr>Wingdings 2</vt:lpstr>
      <vt:lpstr>Quotable</vt:lpstr>
      <vt:lpstr>Caesar  Cipher</vt:lpstr>
      <vt:lpstr>Caesar Cipher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Shahzada Khurram</dc:creator>
  <cp:lastModifiedBy>Microsoft account</cp:lastModifiedBy>
  <cp:revision>69</cp:revision>
  <dcterms:created xsi:type="dcterms:W3CDTF">2020-04-23T19:49:43Z</dcterms:created>
  <dcterms:modified xsi:type="dcterms:W3CDTF">2024-11-28T09:37:11Z</dcterms:modified>
</cp:coreProperties>
</file>