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97" r:id="rId3"/>
    <p:sldId id="299" r:id="rId4"/>
    <p:sldId id="28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9966"/>
    <a:srgbClr val="CC9900"/>
    <a:srgbClr val="F18C32"/>
    <a:srgbClr val="9C488C"/>
    <a:srgbClr val="5EA6B2"/>
    <a:srgbClr val="FF5050"/>
    <a:srgbClr val="FF6600"/>
    <a:srgbClr val="FF99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36C1F6B-79A3-4029-9641-5E8A808A5F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B2DD5C-4DCC-4222-837F-1B02C4C7A9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73287-3053-42F3-9860-B204F88D8C9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E9D039-0ACD-417B-8E41-8DA404A8EF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Dr Shahzada Khurram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32B6EA-8606-47A3-AD22-DC354AE413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D0CD5-BE80-4F23-8E1E-D35660CFE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941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EB9FB-1966-48E6-A292-8FF5FE5326C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Dr Shahzada Khurram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AF7E9-BFCC-4313-AE91-42797C1D7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182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Dr Shahzada Khurram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F7E9-BFCC-4313-AE91-42797C1D74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3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Dr Shahzada Khurram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AF7E9-BFCC-4313-AE91-42797C1D74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8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600"/>
            </a:lvl1pPr>
          </a:lstStyle>
          <a:p>
            <a:r>
              <a:rPr lang="en-US" dirty="0"/>
              <a:t>Dr Shahzada Khurram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Shahzada Khurram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8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Shahzada Khurram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52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Shahzada Khurram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77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Shahzada Khurram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70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Shahzada Khurram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1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26284"/>
            <a:ext cx="12192000" cy="7653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84"/>
            <a:ext cx="12192000" cy="63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1634"/>
            <a:ext cx="12192000" cy="60400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 algn="ctr"/>
            <a:r>
              <a:rPr lang="en-US" dirty="0"/>
              <a:t>Dr Shahzada Khurram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54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Dr Shahzada Khurram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4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Dr Shahzada Khurram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Shahzada Khurram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0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Dr Shahzada Khurram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8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Dr Shahzada Khurram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442998"/>
            <a:ext cx="13437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Shahzada Khurram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8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Dr Shahzada Khurram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17639"/>
            <a:ext cx="12192000" cy="54202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306" y="6472804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rgbClr val="00B050"/>
                </a:solidFill>
              </a:defRPr>
            </a:lvl1pPr>
          </a:lstStyle>
          <a:p>
            <a:pPr algn="ctr"/>
            <a:r>
              <a:rPr lang="en-US"/>
              <a:t>Dr Shahzada Khurram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9845" y="6367401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DB1A1F7-A615-4636-B29F-CFFE99922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xmlns="" id="{597EA66B-2AAB-42B0-9F9D-38920D8D82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D3689-7C47-4B11-9020-88B542795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4233"/>
            <a:ext cx="12192000" cy="4692034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13500" dirty="0">
                <a:solidFill>
                  <a:schemeClr val="tx1"/>
                </a:solidFill>
              </a:rPr>
              <a:t>Classical</a:t>
            </a:r>
            <a:br>
              <a:rPr lang="en-US" sz="13500" dirty="0">
                <a:solidFill>
                  <a:schemeClr val="tx1"/>
                </a:solidFill>
              </a:rPr>
            </a:br>
            <a:r>
              <a:rPr lang="en-US" sz="13500" dirty="0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xmlns="" id="{D360EBE3-31BB-422F-AA87-FA3873DAE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37D466-2E01-4258-94E1-0B34D1AD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vs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0E95FB-02F8-42E8-8FEB-4A8E89D3E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Confusion = Substitute </a:t>
            </a:r>
          </a:p>
          <a:p>
            <a:pPr marL="0" indent="0" algn="ctr">
              <a:buNone/>
            </a:pPr>
            <a:r>
              <a:rPr lang="en-US" sz="4000" dirty="0"/>
              <a:t>moon </a:t>
            </a:r>
            <a:r>
              <a:rPr lang="en-US" sz="4000" dirty="0">
                <a:sym typeface="Wingdings" panose="05000000000000000000" pitchFamily="2" charset="2"/>
              </a:rPr>
              <a:t> </a:t>
            </a:r>
            <a:r>
              <a:rPr lang="en-US" sz="4000" dirty="0" err="1">
                <a:sym typeface="Wingdings" panose="05000000000000000000" pitchFamily="2" charset="2"/>
              </a:rPr>
              <a:t>prrq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Diffusion = Premutation or Transposition</a:t>
            </a:r>
          </a:p>
          <a:p>
            <a:pPr marL="0" indent="0" algn="ctr">
              <a:buNone/>
            </a:pPr>
            <a:r>
              <a:rPr lang="en-US" sz="4000" dirty="0"/>
              <a:t>moon </a:t>
            </a:r>
            <a:r>
              <a:rPr lang="en-US" sz="4000" dirty="0">
                <a:sym typeface="Wingdings" panose="05000000000000000000" pitchFamily="2" charset="2"/>
              </a:rPr>
              <a:t> </a:t>
            </a:r>
            <a:r>
              <a:rPr lang="en-US" sz="4000" dirty="0" err="1">
                <a:sym typeface="Wingdings" panose="05000000000000000000" pitchFamily="2" charset="2"/>
              </a:rPr>
              <a:t>nomo</a:t>
            </a:r>
            <a:endParaRPr lang="en-US" sz="4000" dirty="0"/>
          </a:p>
          <a:p>
            <a:endParaRPr lang="en-US" b="1" dirty="0"/>
          </a:p>
          <a:p>
            <a:r>
              <a:rPr lang="en-US" b="1" dirty="0"/>
              <a:t>Confusion</a:t>
            </a:r>
            <a:r>
              <a:rPr lang="en-US" dirty="0"/>
              <a:t> is the relationship between the plaintext and ciphertext. it should be as random (confusing) as possible.</a:t>
            </a:r>
          </a:p>
          <a:p>
            <a:r>
              <a:rPr lang="en-US" b="1" dirty="0"/>
              <a:t>Substitution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replaces</a:t>
            </a:r>
            <a:r>
              <a:rPr lang="en-US" dirty="0"/>
              <a:t> one character for another, this provides diffusion.</a:t>
            </a:r>
          </a:p>
          <a:p>
            <a:r>
              <a:rPr lang="en-US" b="1" dirty="0"/>
              <a:t>Diffusion</a:t>
            </a:r>
            <a:r>
              <a:rPr lang="en-US" dirty="0"/>
              <a:t> is how the </a:t>
            </a:r>
            <a:r>
              <a:rPr lang="en-US" dirty="0">
                <a:solidFill>
                  <a:srgbClr val="C00000"/>
                </a:solidFill>
              </a:rPr>
              <a:t>order</a:t>
            </a:r>
            <a:r>
              <a:rPr lang="en-US" dirty="0"/>
              <a:t> of the plaintext should be “diffused” (dispersed) in the ciphertext.</a:t>
            </a:r>
          </a:p>
          <a:p>
            <a:r>
              <a:rPr lang="en-US" b="1" dirty="0"/>
              <a:t>Permutation</a:t>
            </a:r>
            <a:r>
              <a:rPr lang="en-US" dirty="0"/>
              <a:t> or </a:t>
            </a:r>
            <a:r>
              <a:rPr lang="en-US" b="1" dirty="0"/>
              <a:t>transposition</a:t>
            </a:r>
            <a:r>
              <a:rPr lang="en-US" dirty="0"/>
              <a:t> provides confusion by </a:t>
            </a:r>
            <a:r>
              <a:rPr lang="en-US" dirty="0">
                <a:solidFill>
                  <a:srgbClr val="C00000"/>
                </a:solidFill>
              </a:rPr>
              <a:t>rearranging</a:t>
            </a:r>
            <a:r>
              <a:rPr lang="en-US" dirty="0"/>
              <a:t> the characters of the plaintext.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085B82-7A7B-4659-96BB-B9E8B2B2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5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6FF76-06D4-4166-9787-498A0DAD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Cryptography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DFB89DD-F396-4A10-A3ED-D17CC9A6244E}"/>
              </a:ext>
            </a:extLst>
          </p:cNvPr>
          <p:cNvSpPr/>
          <p:nvPr/>
        </p:nvSpPr>
        <p:spPr>
          <a:xfrm>
            <a:off x="6339780" y="863080"/>
            <a:ext cx="1625203" cy="1083468"/>
          </a:xfrm>
          <a:custGeom>
            <a:avLst/>
            <a:gdLst>
              <a:gd name="connsiteX0" fmla="*/ 0 w 1625203"/>
              <a:gd name="connsiteY0" fmla="*/ 108347 h 1083468"/>
              <a:gd name="connsiteX1" fmla="*/ 108347 w 1625203"/>
              <a:gd name="connsiteY1" fmla="*/ 0 h 1083468"/>
              <a:gd name="connsiteX2" fmla="*/ 1516856 w 1625203"/>
              <a:gd name="connsiteY2" fmla="*/ 0 h 1083468"/>
              <a:gd name="connsiteX3" fmla="*/ 1625203 w 1625203"/>
              <a:gd name="connsiteY3" fmla="*/ 108347 h 1083468"/>
              <a:gd name="connsiteX4" fmla="*/ 1625203 w 1625203"/>
              <a:gd name="connsiteY4" fmla="*/ 975121 h 1083468"/>
              <a:gd name="connsiteX5" fmla="*/ 1516856 w 1625203"/>
              <a:gd name="connsiteY5" fmla="*/ 1083468 h 1083468"/>
              <a:gd name="connsiteX6" fmla="*/ 108347 w 1625203"/>
              <a:gd name="connsiteY6" fmla="*/ 1083468 h 1083468"/>
              <a:gd name="connsiteX7" fmla="*/ 0 w 1625203"/>
              <a:gd name="connsiteY7" fmla="*/ 975121 h 1083468"/>
              <a:gd name="connsiteX8" fmla="*/ 0 w 1625203"/>
              <a:gd name="connsiteY8" fmla="*/ 108347 h 108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1083468">
                <a:moveTo>
                  <a:pt x="0" y="108347"/>
                </a:moveTo>
                <a:cubicBezTo>
                  <a:pt x="0" y="48509"/>
                  <a:pt x="48509" y="0"/>
                  <a:pt x="108347" y="0"/>
                </a:cubicBezTo>
                <a:lnTo>
                  <a:pt x="1516856" y="0"/>
                </a:lnTo>
                <a:cubicBezTo>
                  <a:pt x="1576694" y="0"/>
                  <a:pt x="1625203" y="48509"/>
                  <a:pt x="1625203" y="108347"/>
                </a:cubicBezTo>
                <a:lnTo>
                  <a:pt x="1625203" y="975121"/>
                </a:lnTo>
                <a:cubicBezTo>
                  <a:pt x="1625203" y="1034959"/>
                  <a:pt x="1576694" y="1083468"/>
                  <a:pt x="1516856" y="1083468"/>
                </a:cubicBezTo>
                <a:lnTo>
                  <a:pt x="108347" y="1083468"/>
                </a:lnTo>
                <a:cubicBezTo>
                  <a:pt x="48509" y="1083468"/>
                  <a:pt x="0" y="1034959"/>
                  <a:pt x="0" y="975121"/>
                </a:cubicBezTo>
                <a:lnTo>
                  <a:pt x="0" y="108347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694" tIns="92694" rIns="92694" bIns="926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>
                <a:latin typeface="Arial" panose="020B0604020202020204" pitchFamily="34" charset="0"/>
                <a:cs typeface="Arial" panose="020B0604020202020204" pitchFamily="34" charset="0"/>
              </a:rPr>
              <a:t>Classical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>
                <a:latin typeface="Arial" panose="020B0604020202020204" pitchFamily="34" charset="0"/>
                <a:cs typeface="Arial" panose="020B0604020202020204" pitchFamily="34" charset="0"/>
              </a:rPr>
              <a:t>Cryptography</a:t>
            </a:r>
            <a:endParaRPr lang="en-US" sz="16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253F8D1-3B5F-4370-A22E-C7E6A2F134E6}"/>
              </a:ext>
            </a:extLst>
          </p:cNvPr>
          <p:cNvSpPr/>
          <p:nvPr/>
        </p:nvSpPr>
        <p:spPr>
          <a:xfrm>
            <a:off x="3983235" y="1946549"/>
            <a:ext cx="3169146" cy="4333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69146" y="0"/>
                </a:moveTo>
                <a:lnTo>
                  <a:pt x="3169146" y="216693"/>
                </a:lnTo>
                <a:lnTo>
                  <a:pt x="0" y="216693"/>
                </a:lnTo>
                <a:lnTo>
                  <a:pt x="0" y="433387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D149B23-CB99-48E1-B882-CBD308A9F6D5}"/>
              </a:ext>
            </a:extLst>
          </p:cNvPr>
          <p:cNvSpPr/>
          <p:nvPr/>
        </p:nvSpPr>
        <p:spPr>
          <a:xfrm>
            <a:off x="3170634" y="2379936"/>
            <a:ext cx="1625203" cy="1083468"/>
          </a:xfrm>
          <a:custGeom>
            <a:avLst/>
            <a:gdLst>
              <a:gd name="connsiteX0" fmla="*/ 0 w 1625203"/>
              <a:gd name="connsiteY0" fmla="*/ 108347 h 1083468"/>
              <a:gd name="connsiteX1" fmla="*/ 108347 w 1625203"/>
              <a:gd name="connsiteY1" fmla="*/ 0 h 1083468"/>
              <a:gd name="connsiteX2" fmla="*/ 1516856 w 1625203"/>
              <a:gd name="connsiteY2" fmla="*/ 0 h 1083468"/>
              <a:gd name="connsiteX3" fmla="*/ 1625203 w 1625203"/>
              <a:gd name="connsiteY3" fmla="*/ 108347 h 1083468"/>
              <a:gd name="connsiteX4" fmla="*/ 1625203 w 1625203"/>
              <a:gd name="connsiteY4" fmla="*/ 975121 h 1083468"/>
              <a:gd name="connsiteX5" fmla="*/ 1516856 w 1625203"/>
              <a:gd name="connsiteY5" fmla="*/ 1083468 h 1083468"/>
              <a:gd name="connsiteX6" fmla="*/ 108347 w 1625203"/>
              <a:gd name="connsiteY6" fmla="*/ 1083468 h 1083468"/>
              <a:gd name="connsiteX7" fmla="*/ 0 w 1625203"/>
              <a:gd name="connsiteY7" fmla="*/ 975121 h 1083468"/>
              <a:gd name="connsiteX8" fmla="*/ 0 w 1625203"/>
              <a:gd name="connsiteY8" fmla="*/ 108347 h 108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1083468">
                <a:moveTo>
                  <a:pt x="0" y="108347"/>
                </a:moveTo>
                <a:cubicBezTo>
                  <a:pt x="0" y="48509"/>
                  <a:pt x="48509" y="0"/>
                  <a:pt x="108347" y="0"/>
                </a:cubicBezTo>
                <a:lnTo>
                  <a:pt x="1516856" y="0"/>
                </a:lnTo>
                <a:cubicBezTo>
                  <a:pt x="1576694" y="0"/>
                  <a:pt x="1625203" y="48509"/>
                  <a:pt x="1625203" y="108347"/>
                </a:cubicBezTo>
                <a:lnTo>
                  <a:pt x="1625203" y="975121"/>
                </a:lnTo>
                <a:cubicBezTo>
                  <a:pt x="1625203" y="1034959"/>
                  <a:pt x="1576694" y="1083468"/>
                  <a:pt x="1516856" y="1083468"/>
                </a:cubicBezTo>
                <a:lnTo>
                  <a:pt x="108347" y="1083468"/>
                </a:lnTo>
                <a:cubicBezTo>
                  <a:pt x="48509" y="1083468"/>
                  <a:pt x="0" y="1034959"/>
                  <a:pt x="0" y="975121"/>
                </a:cubicBezTo>
                <a:lnTo>
                  <a:pt x="0" y="108347"/>
                </a:lnTo>
                <a:close/>
              </a:path>
            </a:pathLst>
          </a:custGeom>
          <a:solidFill>
            <a:srgbClr val="E868A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694" tIns="92694" rIns="92694" bIns="926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  <a:endParaRPr lang="en-US" sz="16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C02A1579-043C-4E15-B815-5F38EC9795B8}"/>
              </a:ext>
            </a:extLst>
          </p:cNvPr>
          <p:cNvSpPr/>
          <p:nvPr/>
        </p:nvSpPr>
        <p:spPr>
          <a:xfrm>
            <a:off x="814089" y="3463405"/>
            <a:ext cx="3169146" cy="4333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69146" y="0"/>
                </a:moveTo>
                <a:lnTo>
                  <a:pt x="3169146" y="216693"/>
                </a:lnTo>
                <a:lnTo>
                  <a:pt x="0" y="216693"/>
                </a:lnTo>
                <a:lnTo>
                  <a:pt x="0" y="433387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3BCA6035-148F-420B-9A93-64EDD39156F7}"/>
              </a:ext>
            </a:extLst>
          </p:cNvPr>
          <p:cNvSpPr/>
          <p:nvPr/>
        </p:nvSpPr>
        <p:spPr>
          <a:xfrm>
            <a:off x="1488" y="3896793"/>
            <a:ext cx="1625203" cy="1083468"/>
          </a:xfrm>
          <a:custGeom>
            <a:avLst/>
            <a:gdLst>
              <a:gd name="connsiteX0" fmla="*/ 0 w 1625203"/>
              <a:gd name="connsiteY0" fmla="*/ 108347 h 1083468"/>
              <a:gd name="connsiteX1" fmla="*/ 108347 w 1625203"/>
              <a:gd name="connsiteY1" fmla="*/ 0 h 1083468"/>
              <a:gd name="connsiteX2" fmla="*/ 1516856 w 1625203"/>
              <a:gd name="connsiteY2" fmla="*/ 0 h 1083468"/>
              <a:gd name="connsiteX3" fmla="*/ 1625203 w 1625203"/>
              <a:gd name="connsiteY3" fmla="*/ 108347 h 1083468"/>
              <a:gd name="connsiteX4" fmla="*/ 1625203 w 1625203"/>
              <a:gd name="connsiteY4" fmla="*/ 975121 h 1083468"/>
              <a:gd name="connsiteX5" fmla="*/ 1516856 w 1625203"/>
              <a:gd name="connsiteY5" fmla="*/ 1083468 h 1083468"/>
              <a:gd name="connsiteX6" fmla="*/ 108347 w 1625203"/>
              <a:gd name="connsiteY6" fmla="*/ 1083468 h 1083468"/>
              <a:gd name="connsiteX7" fmla="*/ 0 w 1625203"/>
              <a:gd name="connsiteY7" fmla="*/ 975121 h 1083468"/>
              <a:gd name="connsiteX8" fmla="*/ 0 w 1625203"/>
              <a:gd name="connsiteY8" fmla="*/ 108347 h 108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1083468">
                <a:moveTo>
                  <a:pt x="0" y="108347"/>
                </a:moveTo>
                <a:cubicBezTo>
                  <a:pt x="0" y="48509"/>
                  <a:pt x="48509" y="0"/>
                  <a:pt x="108347" y="0"/>
                </a:cubicBezTo>
                <a:lnTo>
                  <a:pt x="1516856" y="0"/>
                </a:lnTo>
                <a:cubicBezTo>
                  <a:pt x="1576694" y="0"/>
                  <a:pt x="1625203" y="48509"/>
                  <a:pt x="1625203" y="108347"/>
                </a:cubicBezTo>
                <a:lnTo>
                  <a:pt x="1625203" y="975121"/>
                </a:lnTo>
                <a:cubicBezTo>
                  <a:pt x="1625203" y="1034959"/>
                  <a:pt x="1576694" y="1083468"/>
                  <a:pt x="1516856" y="1083468"/>
                </a:cubicBezTo>
                <a:lnTo>
                  <a:pt x="108347" y="1083468"/>
                </a:lnTo>
                <a:cubicBezTo>
                  <a:pt x="48509" y="1083468"/>
                  <a:pt x="0" y="1034959"/>
                  <a:pt x="0" y="975121"/>
                </a:cubicBezTo>
                <a:lnTo>
                  <a:pt x="0" y="108347"/>
                </a:lnTo>
                <a:close/>
              </a:path>
            </a:pathLst>
          </a:custGeom>
          <a:solidFill>
            <a:srgbClr val="BB96A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74" tIns="85074" rIns="85074" bIns="85074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Monoalphabetic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B3A41FF-FE38-4117-8D72-4B3BD1E269FB}"/>
              </a:ext>
            </a:extLst>
          </p:cNvPr>
          <p:cNvSpPr/>
          <p:nvPr/>
        </p:nvSpPr>
        <p:spPr>
          <a:xfrm>
            <a:off x="768369" y="4980262"/>
            <a:ext cx="91440" cy="4333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33387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5839813-89FF-4744-A425-C223750C2408}"/>
              </a:ext>
            </a:extLst>
          </p:cNvPr>
          <p:cNvSpPr/>
          <p:nvPr/>
        </p:nvSpPr>
        <p:spPr>
          <a:xfrm>
            <a:off x="1488" y="5413649"/>
            <a:ext cx="1625203" cy="1083468"/>
          </a:xfrm>
          <a:custGeom>
            <a:avLst/>
            <a:gdLst>
              <a:gd name="connsiteX0" fmla="*/ 0 w 1625203"/>
              <a:gd name="connsiteY0" fmla="*/ 108347 h 1083468"/>
              <a:gd name="connsiteX1" fmla="*/ 108347 w 1625203"/>
              <a:gd name="connsiteY1" fmla="*/ 0 h 1083468"/>
              <a:gd name="connsiteX2" fmla="*/ 1516856 w 1625203"/>
              <a:gd name="connsiteY2" fmla="*/ 0 h 1083468"/>
              <a:gd name="connsiteX3" fmla="*/ 1625203 w 1625203"/>
              <a:gd name="connsiteY3" fmla="*/ 108347 h 1083468"/>
              <a:gd name="connsiteX4" fmla="*/ 1625203 w 1625203"/>
              <a:gd name="connsiteY4" fmla="*/ 975121 h 1083468"/>
              <a:gd name="connsiteX5" fmla="*/ 1516856 w 1625203"/>
              <a:gd name="connsiteY5" fmla="*/ 1083468 h 1083468"/>
              <a:gd name="connsiteX6" fmla="*/ 108347 w 1625203"/>
              <a:gd name="connsiteY6" fmla="*/ 1083468 h 1083468"/>
              <a:gd name="connsiteX7" fmla="*/ 0 w 1625203"/>
              <a:gd name="connsiteY7" fmla="*/ 975121 h 1083468"/>
              <a:gd name="connsiteX8" fmla="*/ 0 w 1625203"/>
              <a:gd name="connsiteY8" fmla="*/ 108347 h 108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1083468">
                <a:moveTo>
                  <a:pt x="0" y="108347"/>
                </a:moveTo>
                <a:cubicBezTo>
                  <a:pt x="0" y="48509"/>
                  <a:pt x="48509" y="0"/>
                  <a:pt x="108347" y="0"/>
                </a:cubicBezTo>
                <a:lnTo>
                  <a:pt x="1516856" y="0"/>
                </a:lnTo>
                <a:cubicBezTo>
                  <a:pt x="1576694" y="0"/>
                  <a:pt x="1625203" y="48509"/>
                  <a:pt x="1625203" y="108347"/>
                </a:cubicBezTo>
                <a:lnTo>
                  <a:pt x="1625203" y="975121"/>
                </a:lnTo>
                <a:cubicBezTo>
                  <a:pt x="1625203" y="1034959"/>
                  <a:pt x="1576694" y="1083468"/>
                  <a:pt x="1516856" y="1083468"/>
                </a:cubicBezTo>
                <a:lnTo>
                  <a:pt x="108347" y="1083468"/>
                </a:lnTo>
                <a:cubicBezTo>
                  <a:pt x="48509" y="1083468"/>
                  <a:pt x="0" y="1034959"/>
                  <a:pt x="0" y="975121"/>
                </a:cubicBezTo>
                <a:lnTo>
                  <a:pt x="0" y="1083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694" tIns="92694" rIns="92694" bIns="926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Caesar</a:t>
            </a:r>
            <a:br>
              <a:rPr lang="en-US" sz="1600" b="1" i="0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 Cipher</a:t>
            </a:r>
            <a:endParaRPr lang="en-US" sz="16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7B565473-152E-4C4C-8221-89599D3AF526}"/>
              </a:ext>
            </a:extLst>
          </p:cNvPr>
          <p:cNvSpPr/>
          <p:nvPr/>
        </p:nvSpPr>
        <p:spPr>
          <a:xfrm>
            <a:off x="3937515" y="3463405"/>
            <a:ext cx="91440" cy="4333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33387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B600DBCC-7378-4D46-87AF-5EEC71B48506}"/>
              </a:ext>
            </a:extLst>
          </p:cNvPr>
          <p:cNvSpPr/>
          <p:nvPr/>
        </p:nvSpPr>
        <p:spPr>
          <a:xfrm>
            <a:off x="3170634" y="3896793"/>
            <a:ext cx="1625203" cy="1083468"/>
          </a:xfrm>
          <a:custGeom>
            <a:avLst/>
            <a:gdLst>
              <a:gd name="connsiteX0" fmla="*/ 0 w 1625203"/>
              <a:gd name="connsiteY0" fmla="*/ 108347 h 1083468"/>
              <a:gd name="connsiteX1" fmla="*/ 108347 w 1625203"/>
              <a:gd name="connsiteY1" fmla="*/ 0 h 1083468"/>
              <a:gd name="connsiteX2" fmla="*/ 1516856 w 1625203"/>
              <a:gd name="connsiteY2" fmla="*/ 0 h 1083468"/>
              <a:gd name="connsiteX3" fmla="*/ 1625203 w 1625203"/>
              <a:gd name="connsiteY3" fmla="*/ 108347 h 1083468"/>
              <a:gd name="connsiteX4" fmla="*/ 1625203 w 1625203"/>
              <a:gd name="connsiteY4" fmla="*/ 975121 h 1083468"/>
              <a:gd name="connsiteX5" fmla="*/ 1516856 w 1625203"/>
              <a:gd name="connsiteY5" fmla="*/ 1083468 h 1083468"/>
              <a:gd name="connsiteX6" fmla="*/ 108347 w 1625203"/>
              <a:gd name="connsiteY6" fmla="*/ 1083468 h 1083468"/>
              <a:gd name="connsiteX7" fmla="*/ 0 w 1625203"/>
              <a:gd name="connsiteY7" fmla="*/ 975121 h 1083468"/>
              <a:gd name="connsiteX8" fmla="*/ 0 w 1625203"/>
              <a:gd name="connsiteY8" fmla="*/ 108347 h 108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1083468">
                <a:moveTo>
                  <a:pt x="0" y="108347"/>
                </a:moveTo>
                <a:cubicBezTo>
                  <a:pt x="0" y="48509"/>
                  <a:pt x="48509" y="0"/>
                  <a:pt x="108347" y="0"/>
                </a:cubicBezTo>
                <a:lnTo>
                  <a:pt x="1516856" y="0"/>
                </a:lnTo>
                <a:cubicBezTo>
                  <a:pt x="1576694" y="0"/>
                  <a:pt x="1625203" y="48509"/>
                  <a:pt x="1625203" y="108347"/>
                </a:cubicBezTo>
                <a:lnTo>
                  <a:pt x="1625203" y="975121"/>
                </a:lnTo>
                <a:cubicBezTo>
                  <a:pt x="1625203" y="1034959"/>
                  <a:pt x="1576694" y="1083468"/>
                  <a:pt x="1516856" y="1083468"/>
                </a:cubicBezTo>
                <a:lnTo>
                  <a:pt x="108347" y="1083468"/>
                </a:lnTo>
                <a:cubicBezTo>
                  <a:pt x="48509" y="1083468"/>
                  <a:pt x="0" y="1034959"/>
                  <a:pt x="0" y="975121"/>
                </a:cubicBezTo>
                <a:lnTo>
                  <a:pt x="0" y="108347"/>
                </a:lnTo>
                <a:close/>
              </a:path>
            </a:pathLst>
          </a:custGeom>
          <a:solidFill>
            <a:srgbClr val="FF5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694" tIns="92694" rIns="92694" bIns="926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latin typeface="Arial" panose="020B0604020202020204" pitchFamily="34" charset="0"/>
                <a:cs typeface="Arial" panose="020B0604020202020204" pitchFamily="34" charset="0"/>
              </a:rPr>
              <a:t>Polyalphabetic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B08F7F6-1C17-4D56-B267-DBEF5701B783}"/>
              </a:ext>
            </a:extLst>
          </p:cNvPr>
          <p:cNvSpPr/>
          <p:nvPr/>
        </p:nvSpPr>
        <p:spPr>
          <a:xfrm>
            <a:off x="2926853" y="4980262"/>
            <a:ext cx="1056382" cy="4596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56382" y="0"/>
                </a:moveTo>
                <a:lnTo>
                  <a:pt x="1056382" y="229803"/>
                </a:lnTo>
                <a:lnTo>
                  <a:pt x="0" y="229803"/>
                </a:lnTo>
                <a:lnTo>
                  <a:pt x="0" y="459607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B5D3FC6C-FEEC-498B-A21E-7A4B2F62D1BF}"/>
              </a:ext>
            </a:extLst>
          </p:cNvPr>
          <p:cNvSpPr/>
          <p:nvPr/>
        </p:nvSpPr>
        <p:spPr>
          <a:xfrm>
            <a:off x="2114252" y="5439869"/>
            <a:ext cx="1625203" cy="1083468"/>
          </a:xfrm>
          <a:custGeom>
            <a:avLst/>
            <a:gdLst>
              <a:gd name="connsiteX0" fmla="*/ 0 w 1625203"/>
              <a:gd name="connsiteY0" fmla="*/ 108347 h 1083468"/>
              <a:gd name="connsiteX1" fmla="*/ 108347 w 1625203"/>
              <a:gd name="connsiteY1" fmla="*/ 0 h 1083468"/>
              <a:gd name="connsiteX2" fmla="*/ 1516856 w 1625203"/>
              <a:gd name="connsiteY2" fmla="*/ 0 h 1083468"/>
              <a:gd name="connsiteX3" fmla="*/ 1625203 w 1625203"/>
              <a:gd name="connsiteY3" fmla="*/ 108347 h 1083468"/>
              <a:gd name="connsiteX4" fmla="*/ 1625203 w 1625203"/>
              <a:gd name="connsiteY4" fmla="*/ 975121 h 1083468"/>
              <a:gd name="connsiteX5" fmla="*/ 1516856 w 1625203"/>
              <a:gd name="connsiteY5" fmla="*/ 1083468 h 1083468"/>
              <a:gd name="connsiteX6" fmla="*/ 108347 w 1625203"/>
              <a:gd name="connsiteY6" fmla="*/ 1083468 h 1083468"/>
              <a:gd name="connsiteX7" fmla="*/ 0 w 1625203"/>
              <a:gd name="connsiteY7" fmla="*/ 975121 h 1083468"/>
              <a:gd name="connsiteX8" fmla="*/ 0 w 1625203"/>
              <a:gd name="connsiteY8" fmla="*/ 108347 h 108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1083468">
                <a:moveTo>
                  <a:pt x="0" y="108347"/>
                </a:moveTo>
                <a:cubicBezTo>
                  <a:pt x="0" y="48509"/>
                  <a:pt x="48509" y="0"/>
                  <a:pt x="108347" y="0"/>
                </a:cubicBezTo>
                <a:lnTo>
                  <a:pt x="1516856" y="0"/>
                </a:lnTo>
                <a:cubicBezTo>
                  <a:pt x="1576694" y="0"/>
                  <a:pt x="1625203" y="48509"/>
                  <a:pt x="1625203" y="108347"/>
                </a:cubicBezTo>
                <a:lnTo>
                  <a:pt x="1625203" y="975121"/>
                </a:lnTo>
                <a:cubicBezTo>
                  <a:pt x="1625203" y="1034959"/>
                  <a:pt x="1576694" y="1083468"/>
                  <a:pt x="1516856" y="1083468"/>
                </a:cubicBezTo>
                <a:lnTo>
                  <a:pt x="108347" y="1083468"/>
                </a:lnTo>
                <a:cubicBezTo>
                  <a:pt x="48509" y="1083468"/>
                  <a:pt x="0" y="1034959"/>
                  <a:pt x="0" y="975121"/>
                </a:cubicBezTo>
                <a:lnTo>
                  <a:pt x="0" y="1083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694" tIns="92694" rIns="92694" bIns="926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i="0" kern="1200" dirty="0" err="1">
                <a:latin typeface="Arial" panose="020B0604020202020204" pitchFamily="34" charset="0"/>
                <a:cs typeface="Arial" panose="020B0604020202020204" pitchFamily="34" charset="0"/>
              </a:rPr>
              <a:t>Vigenere</a:t>
            </a:r>
            <a:r>
              <a:rPr lang="en-US" sz="16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b="1" i="0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 Cipher</a:t>
            </a:r>
            <a:endParaRPr lang="en-US" sz="16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77124C67-3D96-4EFD-9FBC-B7DBF5254B09}"/>
              </a:ext>
            </a:extLst>
          </p:cNvPr>
          <p:cNvSpPr/>
          <p:nvPr/>
        </p:nvSpPr>
        <p:spPr>
          <a:xfrm>
            <a:off x="3983235" y="4980262"/>
            <a:ext cx="1056382" cy="4333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16693"/>
                </a:lnTo>
                <a:lnTo>
                  <a:pt x="1056382" y="216693"/>
                </a:lnTo>
                <a:lnTo>
                  <a:pt x="1056382" y="433387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0575D85D-2FB7-43C5-8C17-7A075A07A5AD}"/>
              </a:ext>
            </a:extLst>
          </p:cNvPr>
          <p:cNvSpPr/>
          <p:nvPr/>
        </p:nvSpPr>
        <p:spPr>
          <a:xfrm>
            <a:off x="4227016" y="5413649"/>
            <a:ext cx="1625203" cy="1083468"/>
          </a:xfrm>
          <a:custGeom>
            <a:avLst/>
            <a:gdLst>
              <a:gd name="connsiteX0" fmla="*/ 0 w 1625203"/>
              <a:gd name="connsiteY0" fmla="*/ 108347 h 1083468"/>
              <a:gd name="connsiteX1" fmla="*/ 108347 w 1625203"/>
              <a:gd name="connsiteY1" fmla="*/ 0 h 1083468"/>
              <a:gd name="connsiteX2" fmla="*/ 1516856 w 1625203"/>
              <a:gd name="connsiteY2" fmla="*/ 0 h 1083468"/>
              <a:gd name="connsiteX3" fmla="*/ 1625203 w 1625203"/>
              <a:gd name="connsiteY3" fmla="*/ 108347 h 1083468"/>
              <a:gd name="connsiteX4" fmla="*/ 1625203 w 1625203"/>
              <a:gd name="connsiteY4" fmla="*/ 975121 h 1083468"/>
              <a:gd name="connsiteX5" fmla="*/ 1516856 w 1625203"/>
              <a:gd name="connsiteY5" fmla="*/ 1083468 h 1083468"/>
              <a:gd name="connsiteX6" fmla="*/ 108347 w 1625203"/>
              <a:gd name="connsiteY6" fmla="*/ 1083468 h 1083468"/>
              <a:gd name="connsiteX7" fmla="*/ 0 w 1625203"/>
              <a:gd name="connsiteY7" fmla="*/ 975121 h 1083468"/>
              <a:gd name="connsiteX8" fmla="*/ 0 w 1625203"/>
              <a:gd name="connsiteY8" fmla="*/ 108347 h 108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1083468">
                <a:moveTo>
                  <a:pt x="0" y="108347"/>
                </a:moveTo>
                <a:cubicBezTo>
                  <a:pt x="0" y="48509"/>
                  <a:pt x="48509" y="0"/>
                  <a:pt x="108347" y="0"/>
                </a:cubicBezTo>
                <a:lnTo>
                  <a:pt x="1516856" y="0"/>
                </a:lnTo>
                <a:cubicBezTo>
                  <a:pt x="1576694" y="0"/>
                  <a:pt x="1625203" y="48509"/>
                  <a:pt x="1625203" y="108347"/>
                </a:cubicBezTo>
                <a:lnTo>
                  <a:pt x="1625203" y="975121"/>
                </a:lnTo>
                <a:cubicBezTo>
                  <a:pt x="1625203" y="1034959"/>
                  <a:pt x="1576694" y="1083468"/>
                  <a:pt x="1516856" y="1083468"/>
                </a:cubicBezTo>
                <a:lnTo>
                  <a:pt x="108347" y="1083468"/>
                </a:lnTo>
                <a:cubicBezTo>
                  <a:pt x="48509" y="1083468"/>
                  <a:pt x="0" y="1034959"/>
                  <a:pt x="0" y="975121"/>
                </a:cubicBezTo>
                <a:lnTo>
                  <a:pt x="0" y="1083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694" tIns="92694" rIns="92694" bIns="926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latin typeface="Arial" panose="020B0604020202020204" pitchFamily="34" charset="0"/>
                <a:cs typeface="Arial" panose="020B0604020202020204" pitchFamily="34" charset="0"/>
              </a:rPr>
              <a:t>(One time pad)</a:t>
            </a:r>
            <a:br>
              <a:rPr lang="en-US" sz="1600" b="1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kern="1200" dirty="0" err="1">
                <a:latin typeface="Arial" panose="020B0604020202020204" pitchFamily="34" charset="0"/>
                <a:cs typeface="Arial" panose="020B0604020202020204" pitchFamily="34" charset="0"/>
              </a:rPr>
              <a:t>Vernam</a:t>
            </a:r>
            <a:r>
              <a:rPr lang="en-US" sz="1600" b="1" kern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b="1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kern="1200" dirty="0">
                <a:latin typeface="Arial" panose="020B0604020202020204" pitchFamily="34" charset="0"/>
                <a:cs typeface="Arial" panose="020B0604020202020204" pitchFamily="34" charset="0"/>
              </a:rPr>
              <a:t>Cipher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224A7C9B-0A27-4C91-93FD-FF02DBBB5299}"/>
              </a:ext>
            </a:extLst>
          </p:cNvPr>
          <p:cNvSpPr/>
          <p:nvPr/>
        </p:nvSpPr>
        <p:spPr>
          <a:xfrm>
            <a:off x="3983235" y="3463405"/>
            <a:ext cx="3169146" cy="4333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16693"/>
                </a:lnTo>
                <a:lnTo>
                  <a:pt x="3169146" y="216693"/>
                </a:lnTo>
                <a:lnTo>
                  <a:pt x="3169146" y="433387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B30CA42-42AC-4353-9E13-59E780C64091}"/>
              </a:ext>
            </a:extLst>
          </p:cNvPr>
          <p:cNvSpPr/>
          <p:nvPr/>
        </p:nvSpPr>
        <p:spPr>
          <a:xfrm>
            <a:off x="6339780" y="3896793"/>
            <a:ext cx="1625203" cy="1083468"/>
          </a:xfrm>
          <a:custGeom>
            <a:avLst/>
            <a:gdLst>
              <a:gd name="connsiteX0" fmla="*/ 0 w 1625203"/>
              <a:gd name="connsiteY0" fmla="*/ 108347 h 1083468"/>
              <a:gd name="connsiteX1" fmla="*/ 108347 w 1625203"/>
              <a:gd name="connsiteY1" fmla="*/ 0 h 1083468"/>
              <a:gd name="connsiteX2" fmla="*/ 1516856 w 1625203"/>
              <a:gd name="connsiteY2" fmla="*/ 0 h 1083468"/>
              <a:gd name="connsiteX3" fmla="*/ 1625203 w 1625203"/>
              <a:gd name="connsiteY3" fmla="*/ 108347 h 1083468"/>
              <a:gd name="connsiteX4" fmla="*/ 1625203 w 1625203"/>
              <a:gd name="connsiteY4" fmla="*/ 975121 h 1083468"/>
              <a:gd name="connsiteX5" fmla="*/ 1516856 w 1625203"/>
              <a:gd name="connsiteY5" fmla="*/ 1083468 h 1083468"/>
              <a:gd name="connsiteX6" fmla="*/ 108347 w 1625203"/>
              <a:gd name="connsiteY6" fmla="*/ 1083468 h 1083468"/>
              <a:gd name="connsiteX7" fmla="*/ 0 w 1625203"/>
              <a:gd name="connsiteY7" fmla="*/ 975121 h 1083468"/>
              <a:gd name="connsiteX8" fmla="*/ 0 w 1625203"/>
              <a:gd name="connsiteY8" fmla="*/ 108347 h 108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1083468">
                <a:moveTo>
                  <a:pt x="0" y="108347"/>
                </a:moveTo>
                <a:cubicBezTo>
                  <a:pt x="0" y="48509"/>
                  <a:pt x="48509" y="0"/>
                  <a:pt x="108347" y="0"/>
                </a:cubicBezTo>
                <a:lnTo>
                  <a:pt x="1516856" y="0"/>
                </a:lnTo>
                <a:cubicBezTo>
                  <a:pt x="1576694" y="0"/>
                  <a:pt x="1625203" y="48509"/>
                  <a:pt x="1625203" y="108347"/>
                </a:cubicBezTo>
                <a:lnTo>
                  <a:pt x="1625203" y="975121"/>
                </a:lnTo>
                <a:cubicBezTo>
                  <a:pt x="1625203" y="1034959"/>
                  <a:pt x="1576694" y="1083468"/>
                  <a:pt x="1516856" y="1083468"/>
                </a:cubicBezTo>
                <a:lnTo>
                  <a:pt x="108347" y="1083468"/>
                </a:lnTo>
                <a:cubicBezTo>
                  <a:pt x="48509" y="1083468"/>
                  <a:pt x="0" y="1034959"/>
                  <a:pt x="0" y="975121"/>
                </a:cubicBezTo>
                <a:lnTo>
                  <a:pt x="0" y="108347"/>
                </a:lnTo>
                <a:close/>
              </a:path>
            </a:pathLst>
          </a:custGeom>
          <a:solidFill>
            <a:srgbClr val="FF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694" tIns="92694" rIns="92694" bIns="926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i="0" kern="1200" dirty="0" err="1">
                <a:latin typeface="Arial" panose="020B0604020202020204" pitchFamily="34" charset="0"/>
                <a:cs typeface="Arial" panose="020B0604020202020204" pitchFamily="34" charset="0"/>
              </a:rPr>
              <a:t>Polygraphic</a:t>
            </a:r>
            <a:r>
              <a:rPr lang="en-US" sz="16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351D787-1812-412B-AA76-FF3EE3FF9344}"/>
              </a:ext>
            </a:extLst>
          </p:cNvPr>
          <p:cNvSpPr/>
          <p:nvPr/>
        </p:nvSpPr>
        <p:spPr>
          <a:xfrm>
            <a:off x="7106662" y="4980262"/>
            <a:ext cx="91440" cy="4333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33387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D28EFBF0-8F13-47AA-AF90-C89F0884CBEB}"/>
              </a:ext>
            </a:extLst>
          </p:cNvPr>
          <p:cNvSpPr/>
          <p:nvPr/>
        </p:nvSpPr>
        <p:spPr>
          <a:xfrm>
            <a:off x="6339780" y="5413649"/>
            <a:ext cx="1625203" cy="1083468"/>
          </a:xfrm>
          <a:custGeom>
            <a:avLst/>
            <a:gdLst>
              <a:gd name="connsiteX0" fmla="*/ 0 w 1625203"/>
              <a:gd name="connsiteY0" fmla="*/ 108347 h 1083468"/>
              <a:gd name="connsiteX1" fmla="*/ 108347 w 1625203"/>
              <a:gd name="connsiteY1" fmla="*/ 0 h 1083468"/>
              <a:gd name="connsiteX2" fmla="*/ 1516856 w 1625203"/>
              <a:gd name="connsiteY2" fmla="*/ 0 h 1083468"/>
              <a:gd name="connsiteX3" fmla="*/ 1625203 w 1625203"/>
              <a:gd name="connsiteY3" fmla="*/ 108347 h 1083468"/>
              <a:gd name="connsiteX4" fmla="*/ 1625203 w 1625203"/>
              <a:gd name="connsiteY4" fmla="*/ 975121 h 1083468"/>
              <a:gd name="connsiteX5" fmla="*/ 1516856 w 1625203"/>
              <a:gd name="connsiteY5" fmla="*/ 1083468 h 1083468"/>
              <a:gd name="connsiteX6" fmla="*/ 108347 w 1625203"/>
              <a:gd name="connsiteY6" fmla="*/ 1083468 h 1083468"/>
              <a:gd name="connsiteX7" fmla="*/ 0 w 1625203"/>
              <a:gd name="connsiteY7" fmla="*/ 975121 h 1083468"/>
              <a:gd name="connsiteX8" fmla="*/ 0 w 1625203"/>
              <a:gd name="connsiteY8" fmla="*/ 108347 h 108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1083468">
                <a:moveTo>
                  <a:pt x="0" y="108347"/>
                </a:moveTo>
                <a:cubicBezTo>
                  <a:pt x="0" y="48509"/>
                  <a:pt x="48509" y="0"/>
                  <a:pt x="108347" y="0"/>
                </a:cubicBezTo>
                <a:lnTo>
                  <a:pt x="1516856" y="0"/>
                </a:lnTo>
                <a:cubicBezTo>
                  <a:pt x="1576694" y="0"/>
                  <a:pt x="1625203" y="48509"/>
                  <a:pt x="1625203" y="108347"/>
                </a:cubicBezTo>
                <a:lnTo>
                  <a:pt x="1625203" y="975121"/>
                </a:lnTo>
                <a:cubicBezTo>
                  <a:pt x="1625203" y="1034959"/>
                  <a:pt x="1576694" y="1083468"/>
                  <a:pt x="1516856" y="1083468"/>
                </a:cubicBezTo>
                <a:lnTo>
                  <a:pt x="108347" y="1083468"/>
                </a:lnTo>
                <a:cubicBezTo>
                  <a:pt x="48509" y="1083468"/>
                  <a:pt x="0" y="1034959"/>
                  <a:pt x="0" y="975121"/>
                </a:cubicBezTo>
                <a:lnTo>
                  <a:pt x="0" y="1083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694" tIns="92694" rIns="92694" bIns="926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Playfair </a:t>
            </a:r>
            <a:br>
              <a:rPr lang="en-US" sz="1600" b="1" i="0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Cipher</a:t>
            </a:r>
            <a:endParaRPr lang="en-US" sz="16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086EDB0D-2A65-4216-BA5F-3C848FC72CC4}"/>
              </a:ext>
            </a:extLst>
          </p:cNvPr>
          <p:cNvSpPr/>
          <p:nvPr/>
        </p:nvSpPr>
        <p:spPr>
          <a:xfrm>
            <a:off x="7152382" y="1946549"/>
            <a:ext cx="3169146" cy="4333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16693"/>
                </a:lnTo>
                <a:lnTo>
                  <a:pt x="3169146" y="216693"/>
                </a:lnTo>
                <a:lnTo>
                  <a:pt x="3169146" y="433387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966C574-DE16-409C-B597-E495BDA0E961}"/>
              </a:ext>
            </a:extLst>
          </p:cNvPr>
          <p:cNvSpPr/>
          <p:nvPr/>
        </p:nvSpPr>
        <p:spPr>
          <a:xfrm>
            <a:off x="9508926" y="2379936"/>
            <a:ext cx="1625203" cy="1083468"/>
          </a:xfrm>
          <a:custGeom>
            <a:avLst/>
            <a:gdLst>
              <a:gd name="connsiteX0" fmla="*/ 0 w 1625203"/>
              <a:gd name="connsiteY0" fmla="*/ 108347 h 1083468"/>
              <a:gd name="connsiteX1" fmla="*/ 108347 w 1625203"/>
              <a:gd name="connsiteY1" fmla="*/ 0 h 1083468"/>
              <a:gd name="connsiteX2" fmla="*/ 1516856 w 1625203"/>
              <a:gd name="connsiteY2" fmla="*/ 0 h 1083468"/>
              <a:gd name="connsiteX3" fmla="*/ 1625203 w 1625203"/>
              <a:gd name="connsiteY3" fmla="*/ 108347 h 1083468"/>
              <a:gd name="connsiteX4" fmla="*/ 1625203 w 1625203"/>
              <a:gd name="connsiteY4" fmla="*/ 975121 h 1083468"/>
              <a:gd name="connsiteX5" fmla="*/ 1516856 w 1625203"/>
              <a:gd name="connsiteY5" fmla="*/ 1083468 h 1083468"/>
              <a:gd name="connsiteX6" fmla="*/ 108347 w 1625203"/>
              <a:gd name="connsiteY6" fmla="*/ 1083468 h 1083468"/>
              <a:gd name="connsiteX7" fmla="*/ 0 w 1625203"/>
              <a:gd name="connsiteY7" fmla="*/ 975121 h 1083468"/>
              <a:gd name="connsiteX8" fmla="*/ 0 w 1625203"/>
              <a:gd name="connsiteY8" fmla="*/ 108347 h 108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1083468">
                <a:moveTo>
                  <a:pt x="0" y="108347"/>
                </a:moveTo>
                <a:cubicBezTo>
                  <a:pt x="0" y="48509"/>
                  <a:pt x="48509" y="0"/>
                  <a:pt x="108347" y="0"/>
                </a:cubicBezTo>
                <a:lnTo>
                  <a:pt x="1516856" y="0"/>
                </a:lnTo>
                <a:cubicBezTo>
                  <a:pt x="1576694" y="0"/>
                  <a:pt x="1625203" y="48509"/>
                  <a:pt x="1625203" y="108347"/>
                </a:cubicBezTo>
                <a:lnTo>
                  <a:pt x="1625203" y="975121"/>
                </a:lnTo>
                <a:cubicBezTo>
                  <a:pt x="1625203" y="1034959"/>
                  <a:pt x="1576694" y="1083468"/>
                  <a:pt x="1516856" y="1083468"/>
                </a:cubicBezTo>
                <a:lnTo>
                  <a:pt x="108347" y="1083468"/>
                </a:lnTo>
                <a:cubicBezTo>
                  <a:pt x="48509" y="1083468"/>
                  <a:pt x="0" y="1034959"/>
                  <a:pt x="0" y="975121"/>
                </a:cubicBezTo>
                <a:lnTo>
                  <a:pt x="0" y="1083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694" tIns="92694" rIns="92694" bIns="926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>
                <a:latin typeface="Arial" panose="020B0604020202020204" pitchFamily="34" charset="0"/>
                <a:cs typeface="Arial" panose="020B0604020202020204" pitchFamily="34" charset="0"/>
              </a:rPr>
              <a:t>Transposition</a:t>
            </a:r>
            <a:endParaRPr lang="en-US" sz="16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323A14A3-A156-4640-9DA8-6FEDBAB7EEA8}"/>
              </a:ext>
            </a:extLst>
          </p:cNvPr>
          <p:cNvSpPr/>
          <p:nvPr/>
        </p:nvSpPr>
        <p:spPr>
          <a:xfrm>
            <a:off x="9265146" y="3463405"/>
            <a:ext cx="1056382" cy="4333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56382" y="0"/>
                </a:moveTo>
                <a:lnTo>
                  <a:pt x="1056382" y="216693"/>
                </a:lnTo>
                <a:lnTo>
                  <a:pt x="0" y="216693"/>
                </a:lnTo>
                <a:lnTo>
                  <a:pt x="0" y="433387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F24452A3-7D84-45DB-A125-D03C16AD7D85}"/>
              </a:ext>
            </a:extLst>
          </p:cNvPr>
          <p:cNvSpPr/>
          <p:nvPr/>
        </p:nvSpPr>
        <p:spPr>
          <a:xfrm>
            <a:off x="8452544" y="3896793"/>
            <a:ext cx="1625203" cy="1083468"/>
          </a:xfrm>
          <a:custGeom>
            <a:avLst/>
            <a:gdLst>
              <a:gd name="connsiteX0" fmla="*/ 0 w 1625203"/>
              <a:gd name="connsiteY0" fmla="*/ 108347 h 1083468"/>
              <a:gd name="connsiteX1" fmla="*/ 108347 w 1625203"/>
              <a:gd name="connsiteY1" fmla="*/ 0 h 1083468"/>
              <a:gd name="connsiteX2" fmla="*/ 1516856 w 1625203"/>
              <a:gd name="connsiteY2" fmla="*/ 0 h 1083468"/>
              <a:gd name="connsiteX3" fmla="*/ 1625203 w 1625203"/>
              <a:gd name="connsiteY3" fmla="*/ 108347 h 1083468"/>
              <a:gd name="connsiteX4" fmla="*/ 1625203 w 1625203"/>
              <a:gd name="connsiteY4" fmla="*/ 975121 h 1083468"/>
              <a:gd name="connsiteX5" fmla="*/ 1516856 w 1625203"/>
              <a:gd name="connsiteY5" fmla="*/ 1083468 h 1083468"/>
              <a:gd name="connsiteX6" fmla="*/ 108347 w 1625203"/>
              <a:gd name="connsiteY6" fmla="*/ 1083468 h 1083468"/>
              <a:gd name="connsiteX7" fmla="*/ 0 w 1625203"/>
              <a:gd name="connsiteY7" fmla="*/ 975121 h 1083468"/>
              <a:gd name="connsiteX8" fmla="*/ 0 w 1625203"/>
              <a:gd name="connsiteY8" fmla="*/ 108347 h 108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1083468">
                <a:moveTo>
                  <a:pt x="0" y="108347"/>
                </a:moveTo>
                <a:cubicBezTo>
                  <a:pt x="0" y="48509"/>
                  <a:pt x="48509" y="0"/>
                  <a:pt x="108347" y="0"/>
                </a:cubicBezTo>
                <a:lnTo>
                  <a:pt x="1516856" y="0"/>
                </a:lnTo>
                <a:cubicBezTo>
                  <a:pt x="1576694" y="0"/>
                  <a:pt x="1625203" y="48509"/>
                  <a:pt x="1625203" y="108347"/>
                </a:cubicBezTo>
                <a:lnTo>
                  <a:pt x="1625203" y="975121"/>
                </a:lnTo>
                <a:cubicBezTo>
                  <a:pt x="1625203" y="1034959"/>
                  <a:pt x="1576694" y="1083468"/>
                  <a:pt x="1516856" y="1083468"/>
                </a:cubicBezTo>
                <a:lnTo>
                  <a:pt x="108347" y="1083468"/>
                </a:lnTo>
                <a:cubicBezTo>
                  <a:pt x="48509" y="1083468"/>
                  <a:pt x="0" y="1034959"/>
                  <a:pt x="0" y="975121"/>
                </a:cubicBezTo>
                <a:lnTo>
                  <a:pt x="0" y="1083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694" tIns="92694" rIns="92694" bIns="926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Columnar </a:t>
            </a:r>
            <a:br>
              <a:rPr lang="en-US" sz="1600" b="1" i="0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Cipher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FDE31756-0BE3-4239-9583-EB8F9141C754}"/>
              </a:ext>
            </a:extLst>
          </p:cNvPr>
          <p:cNvSpPr/>
          <p:nvPr/>
        </p:nvSpPr>
        <p:spPr>
          <a:xfrm>
            <a:off x="10321528" y="3463405"/>
            <a:ext cx="1056382" cy="4333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16693"/>
                </a:lnTo>
                <a:lnTo>
                  <a:pt x="1056382" y="216693"/>
                </a:lnTo>
                <a:lnTo>
                  <a:pt x="1056382" y="433387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D14CA2-F2C3-4033-930F-A53FC50672EA}"/>
              </a:ext>
            </a:extLst>
          </p:cNvPr>
          <p:cNvSpPr/>
          <p:nvPr/>
        </p:nvSpPr>
        <p:spPr>
          <a:xfrm>
            <a:off x="10565308" y="3896793"/>
            <a:ext cx="1625203" cy="1083468"/>
          </a:xfrm>
          <a:custGeom>
            <a:avLst/>
            <a:gdLst>
              <a:gd name="connsiteX0" fmla="*/ 0 w 1625203"/>
              <a:gd name="connsiteY0" fmla="*/ 108347 h 1083468"/>
              <a:gd name="connsiteX1" fmla="*/ 108347 w 1625203"/>
              <a:gd name="connsiteY1" fmla="*/ 0 h 1083468"/>
              <a:gd name="connsiteX2" fmla="*/ 1516856 w 1625203"/>
              <a:gd name="connsiteY2" fmla="*/ 0 h 1083468"/>
              <a:gd name="connsiteX3" fmla="*/ 1625203 w 1625203"/>
              <a:gd name="connsiteY3" fmla="*/ 108347 h 1083468"/>
              <a:gd name="connsiteX4" fmla="*/ 1625203 w 1625203"/>
              <a:gd name="connsiteY4" fmla="*/ 975121 h 1083468"/>
              <a:gd name="connsiteX5" fmla="*/ 1516856 w 1625203"/>
              <a:gd name="connsiteY5" fmla="*/ 1083468 h 1083468"/>
              <a:gd name="connsiteX6" fmla="*/ 108347 w 1625203"/>
              <a:gd name="connsiteY6" fmla="*/ 1083468 h 1083468"/>
              <a:gd name="connsiteX7" fmla="*/ 0 w 1625203"/>
              <a:gd name="connsiteY7" fmla="*/ 975121 h 1083468"/>
              <a:gd name="connsiteX8" fmla="*/ 0 w 1625203"/>
              <a:gd name="connsiteY8" fmla="*/ 108347 h 108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1083468">
                <a:moveTo>
                  <a:pt x="0" y="108347"/>
                </a:moveTo>
                <a:cubicBezTo>
                  <a:pt x="0" y="48509"/>
                  <a:pt x="48509" y="0"/>
                  <a:pt x="108347" y="0"/>
                </a:cubicBezTo>
                <a:lnTo>
                  <a:pt x="1516856" y="0"/>
                </a:lnTo>
                <a:cubicBezTo>
                  <a:pt x="1576694" y="0"/>
                  <a:pt x="1625203" y="48509"/>
                  <a:pt x="1625203" y="108347"/>
                </a:cubicBezTo>
                <a:lnTo>
                  <a:pt x="1625203" y="975121"/>
                </a:lnTo>
                <a:cubicBezTo>
                  <a:pt x="1625203" y="1034959"/>
                  <a:pt x="1576694" y="1083468"/>
                  <a:pt x="1516856" y="1083468"/>
                </a:cubicBezTo>
                <a:lnTo>
                  <a:pt x="108347" y="1083468"/>
                </a:lnTo>
                <a:cubicBezTo>
                  <a:pt x="48509" y="1083468"/>
                  <a:pt x="0" y="1034959"/>
                  <a:pt x="0" y="975121"/>
                </a:cubicBezTo>
                <a:lnTo>
                  <a:pt x="0" y="10834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694" tIns="92694" rIns="92694" bIns="926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latin typeface="Arial" panose="020B0604020202020204" pitchFamily="34" charset="0"/>
                <a:cs typeface="Arial" panose="020B0604020202020204" pitchFamily="34" charset="0"/>
              </a:rPr>
              <a:t>Key less </a:t>
            </a:r>
            <a:br>
              <a:rPr lang="en-US" sz="1600" b="1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kern="1200" dirty="0">
                <a:latin typeface="Arial" panose="020B0604020202020204" pitchFamily="34" charset="0"/>
                <a:cs typeface="Arial" panose="020B0604020202020204" pitchFamily="34" charset="0"/>
              </a:rPr>
              <a:t>Transposition</a:t>
            </a:r>
            <a:br>
              <a:rPr lang="en-US" sz="1600" b="1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kern="1200" dirty="0">
                <a:latin typeface="Arial" panose="020B0604020202020204" pitchFamily="34" charset="0"/>
                <a:cs typeface="Arial" panose="020B0604020202020204" pitchFamily="34" charset="0"/>
              </a:rPr>
              <a:t>Cipher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BAEE9C-DF40-4373-8E14-C812A7C2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1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5945FD-AFBC-4143-9AC6-82E12C26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F8F371-4F39-4E3A-915C-7452D23B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8896F3F-B688-41D6-96B5-7D8543F7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A1F7-A615-4636-B29F-CFFE9992280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55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116</Words>
  <Application>Microsoft Office PowerPoint</Application>
  <PresentationFormat>Widescreen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2</vt:lpstr>
      <vt:lpstr>Quotable</vt:lpstr>
      <vt:lpstr>Classical Cryptography</vt:lpstr>
      <vt:lpstr>Confusion vs Diffusion</vt:lpstr>
      <vt:lpstr>Classical Cryptography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Shahzada Khurram</dc:creator>
  <cp:lastModifiedBy>Microsoft account</cp:lastModifiedBy>
  <cp:revision>53</cp:revision>
  <dcterms:created xsi:type="dcterms:W3CDTF">2020-04-23T19:49:43Z</dcterms:created>
  <dcterms:modified xsi:type="dcterms:W3CDTF">2024-11-27T05:28:19Z</dcterms:modified>
</cp:coreProperties>
</file>