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2A2756-87CE-47F5-91F7-2728EC480008}">
  <a:tblStyle styleId="{472A2756-87CE-47F5-91F7-2728EC4800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f22b7c0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f22b7c0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1f77b0d36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1f77b0d3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f22b7c0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f22b7c0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1f77b0d3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1f77b0d3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1f77b0d3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1f77b0d3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1f77b0d3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1f77b0d3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1f77b0d36_0_2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1f77b0d3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1f77b0d36_0_3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1f77b0d3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05/22 Meeting</a:t>
            </a:r>
            <a:endParaRPr/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ctrTitle"/>
          </p:nvPr>
        </p:nvSpPr>
        <p:spPr>
          <a:xfrm>
            <a:off x="390525" y="4476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90525" y="1417501"/>
            <a:ext cx="82221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Progress Update: </a:t>
            </a:r>
            <a:endParaRPr/>
          </a:p>
          <a:p>
            <a:pPr indent="-33432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Manually labeled comments(for training model)</a:t>
            </a:r>
            <a:endParaRPr/>
          </a:p>
          <a:p>
            <a:pPr indent="-33432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Comment Funnel Function Model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week’s task:</a:t>
            </a:r>
            <a:endParaRPr/>
          </a:p>
          <a:p>
            <a:pPr indent="-33432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Input Filtering System</a:t>
            </a:r>
            <a:endParaRPr/>
          </a:p>
          <a:p>
            <a:pPr indent="-334327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Regex on front-end for simple filtering</a:t>
            </a:r>
            <a:endParaRPr/>
          </a:p>
          <a:p>
            <a:pPr indent="-334327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Input filtering model for complex filtering tasks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Youtube comments</a:t>
            </a:r>
            <a:endParaRPr sz="2200"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Different lengths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Not plain text, emoji exists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Comments that make no sense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Bad language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Network language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……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475" y="728537"/>
            <a:ext cx="5575875" cy="3686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and keyword tagging</a:t>
            </a:r>
            <a:endParaRPr/>
          </a:p>
        </p:txBody>
      </p:sp>
      <p:graphicFrame>
        <p:nvGraphicFramePr>
          <p:cNvPr id="145" name="Google Shape;145;p28"/>
          <p:cNvGraphicFramePr/>
          <p:nvPr/>
        </p:nvGraphicFramePr>
        <p:xfrm>
          <a:off x="1202375" y="242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{472A2756-87CE-47F5-91F7-2728EC480008}</a:tableStyleId>
              </a:tblPr>
              <a:tblGrid>
                <a:gridCol w="4071125"/>
                <a:gridCol w="2928950"/>
              </a:tblGrid>
              <a:tr h="45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I'm only here to see Emma, I love her so much! i'm so proud of her! :)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['0. Positive | 1. exclaim | 2. love | 3. Emma | 4. proud | 5. much | 6. her | 7. :)']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best thing to ever happen to iPhone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['0. Positive | 1. Praise | 2. Best | 3. Thing | 4. Happen | 5. iPhone | 6. Ever | 7. To']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 now I can afford iphone 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['0. Positive | 1. Rejoice | 2. iPhone | 3. Afford | 4. Now | 5. Can | 6. Six']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Apple is terrible and they only care about the money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['0. Negative | 1. Slam | 2. Terrible | 3. Money | 4. Care | 5. Apple']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Does anyone have $1000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['0. Neutral | 1. Ask | 2. Anyone | 3. Have | 4. Money | 5. Amount | 6. Dollar | 7. Cash']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 …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reducing the amount of calculation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Limitation of the Back-end server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response speed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…</a:t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471900" y="2571750"/>
            <a:ext cx="1308300" cy="22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*New Comment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5022175" y="2584950"/>
            <a:ext cx="1367400" cy="197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*Comment Tags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0"/>
          <p:cNvCxnSpPr>
            <a:stCxn id="157" idx="3"/>
            <a:endCxn id="158" idx="1"/>
          </p:cNvCxnSpPr>
          <p:nvPr/>
        </p:nvCxnSpPr>
        <p:spPr>
          <a:xfrm>
            <a:off x="1780200" y="2683500"/>
            <a:ext cx="32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30"/>
          <p:cNvSpPr/>
          <p:nvPr/>
        </p:nvSpPr>
        <p:spPr>
          <a:xfrm>
            <a:off x="471900" y="3359150"/>
            <a:ext cx="2373000" cy="1012200"/>
          </a:xfrm>
          <a:prstGeom prst="flowChartAlternateProcess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"I was definitely interested in it before I see the price. So EXPENSIVE!"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5022300" y="3549650"/>
            <a:ext cx="3451200" cy="6312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['Negative', 'Exclaimed', 'Expensive', 'Interested', 'Price', 'See', 'Definitely', 'So']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p30"/>
          <p:cNvCxnSpPr>
            <a:stCxn id="160" idx="3"/>
            <a:endCxn id="161" idx="1"/>
          </p:cNvCxnSpPr>
          <p:nvPr/>
        </p:nvCxnSpPr>
        <p:spPr>
          <a:xfrm>
            <a:off x="2844900" y="3865250"/>
            <a:ext cx="217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/>
          <p:nvPr/>
        </p:nvSpPr>
        <p:spPr>
          <a:xfrm>
            <a:off x="2136450" y="1781475"/>
            <a:ext cx="1912950" cy="33620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…</a:t>
            </a:r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471900" y="2571750"/>
            <a:ext cx="1308300" cy="22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*New Comment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2325588" y="2940525"/>
            <a:ext cx="1577400" cy="274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Existing Comment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1"/>
          <p:cNvSpPr/>
          <p:nvPr/>
        </p:nvSpPr>
        <p:spPr>
          <a:xfrm>
            <a:off x="2325575" y="3250700"/>
            <a:ext cx="1577400" cy="274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Existing Comment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2325563" y="3560875"/>
            <a:ext cx="1577400" cy="274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Existing Comment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2325588" y="3871050"/>
            <a:ext cx="1577400" cy="274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……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2325588" y="4181225"/>
            <a:ext cx="1577400" cy="274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Existing Comment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2325588" y="4491400"/>
            <a:ext cx="1577400" cy="274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Existing Comment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31"/>
          <p:cNvCxnSpPr>
            <a:stCxn id="169" idx="3"/>
            <a:endCxn id="170" idx="1"/>
          </p:cNvCxnSpPr>
          <p:nvPr/>
        </p:nvCxnSpPr>
        <p:spPr>
          <a:xfrm>
            <a:off x="1780200" y="2683500"/>
            <a:ext cx="545400" cy="3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1"/>
          <p:cNvCxnSpPr>
            <a:stCxn id="169" idx="3"/>
            <a:endCxn id="171" idx="1"/>
          </p:cNvCxnSpPr>
          <p:nvPr/>
        </p:nvCxnSpPr>
        <p:spPr>
          <a:xfrm>
            <a:off x="1780200" y="2683500"/>
            <a:ext cx="545400" cy="7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31"/>
          <p:cNvCxnSpPr>
            <a:stCxn id="169" idx="3"/>
            <a:endCxn id="172" idx="1"/>
          </p:cNvCxnSpPr>
          <p:nvPr/>
        </p:nvCxnSpPr>
        <p:spPr>
          <a:xfrm>
            <a:off x="1780200" y="2683500"/>
            <a:ext cx="545400" cy="10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31"/>
          <p:cNvCxnSpPr>
            <a:stCxn id="169" idx="3"/>
            <a:endCxn id="173" idx="1"/>
          </p:cNvCxnSpPr>
          <p:nvPr/>
        </p:nvCxnSpPr>
        <p:spPr>
          <a:xfrm>
            <a:off x="1780200" y="2683500"/>
            <a:ext cx="545400" cy="13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31"/>
          <p:cNvCxnSpPr>
            <a:stCxn id="169" idx="3"/>
            <a:endCxn id="174" idx="1"/>
          </p:cNvCxnSpPr>
          <p:nvPr/>
        </p:nvCxnSpPr>
        <p:spPr>
          <a:xfrm>
            <a:off x="1780200" y="2683500"/>
            <a:ext cx="545400" cy="16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1"/>
          <p:cNvCxnSpPr>
            <a:stCxn id="169" idx="3"/>
            <a:endCxn id="175" idx="1"/>
          </p:cNvCxnSpPr>
          <p:nvPr/>
        </p:nvCxnSpPr>
        <p:spPr>
          <a:xfrm>
            <a:off x="1780200" y="2683500"/>
            <a:ext cx="545400" cy="19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31"/>
          <p:cNvSpPr/>
          <p:nvPr/>
        </p:nvSpPr>
        <p:spPr>
          <a:xfrm>
            <a:off x="6745825" y="1781475"/>
            <a:ext cx="1912950" cy="33620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6934963" y="2940525"/>
            <a:ext cx="1577400" cy="274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Existing Tags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6934950" y="3250700"/>
            <a:ext cx="1577400" cy="274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Existing Tags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6934938" y="3560875"/>
            <a:ext cx="1577400" cy="274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Existing Tags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6934963" y="3871050"/>
            <a:ext cx="1577400" cy="274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……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6934963" y="4181225"/>
            <a:ext cx="1577400" cy="274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Existing Tags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6934963" y="4491400"/>
            <a:ext cx="1577400" cy="274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Existing Tags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31"/>
          <p:cNvCxnSpPr>
            <a:stCxn id="190" idx="3"/>
            <a:endCxn id="183" idx="1"/>
          </p:cNvCxnSpPr>
          <p:nvPr/>
        </p:nvCxnSpPr>
        <p:spPr>
          <a:xfrm>
            <a:off x="6389563" y="2683425"/>
            <a:ext cx="545400" cy="3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1"/>
          <p:cNvCxnSpPr>
            <a:stCxn id="190" idx="3"/>
            <a:endCxn id="184" idx="1"/>
          </p:cNvCxnSpPr>
          <p:nvPr/>
        </p:nvCxnSpPr>
        <p:spPr>
          <a:xfrm>
            <a:off x="6389550" y="2683400"/>
            <a:ext cx="545400" cy="7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1"/>
          <p:cNvCxnSpPr>
            <a:stCxn id="190" idx="3"/>
            <a:endCxn id="185" idx="1"/>
          </p:cNvCxnSpPr>
          <p:nvPr/>
        </p:nvCxnSpPr>
        <p:spPr>
          <a:xfrm>
            <a:off x="6389538" y="2683375"/>
            <a:ext cx="545400" cy="10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1"/>
          <p:cNvCxnSpPr>
            <a:stCxn id="190" idx="3"/>
            <a:endCxn id="186" idx="1"/>
          </p:cNvCxnSpPr>
          <p:nvPr/>
        </p:nvCxnSpPr>
        <p:spPr>
          <a:xfrm>
            <a:off x="6389563" y="2683350"/>
            <a:ext cx="545400" cy="13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1"/>
          <p:cNvCxnSpPr>
            <a:stCxn id="190" idx="3"/>
            <a:endCxn id="187" idx="1"/>
          </p:cNvCxnSpPr>
          <p:nvPr/>
        </p:nvCxnSpPr>
        <p:spPr>
          <a:xfrm>
            <a:off x="6389563" y="2683625"/>
            <a:ext cx="545400" cy="16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1"/>
          <p:cNvCxnSpPr>
            <a:stCxn id="190" idx="3"/>
            <a:endCxn id="188" idx="1"/>
          </p:cNvCxnSpPr>
          <p:nvPr/>
        </p:nvCxnSpPr>
        <p:spPr>
          <a:xfrm>
            <a:off x="6389563" y="2683600"/>
            <a:ext cx="545400" cy="19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31"/>
          <p:cNvSpPr/>
          <p:nvPr/>
        </p:nvSpPr>
        <p:spPr>
          <a:xfrm>
            <a:off x="5022175" y="2584950"/>
            <a:ext cx="1367400" cy="197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*Comment Tags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665850" y="2012750"/>
            <a:ext cx="920400" cy="274800"/>
          </a:xfrm>
          <a:prstGeom prst="wedgeRoundRectCallout">
            <a:avLst>
              <a:gd fmla="val -20923" name="adj1"/>
              <a:gd fmla="val 90702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sentence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5245675" y="2012750"/>
            <a:ext cx="920400" cy="274800"/>
          </a:xfrm>
          <a:prstGeom prst="wedgeRoundRectCallout">
            <a:avLst>
              <a:gd fmla="val -20923" name="adj1"/>
              <a:gd fmla="val 90702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word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</a:t>
            </a:r>
            <a:r>
              <a:rPr lang="en"/>
              <a:t>urrently only trained and checked 500 sentences (with more than 700,000 in dataset)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900" y="1883175"/>
            <a:ext cx="5493926" cy="13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Discussion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 &amp; A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