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CB8AFF-CD1D-4277-9786-93E410486CFA}">
  <a:tblStyle styleId="{EFCB8AFF-CD1D-4277-9786-93E410486C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Roboto-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slideMaster" Target="slideMasters/slideMaster2.xml"/><Relationship Id="rId18"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1f77b0d36_0_3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1f77b0d36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f22b7c02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f22b7c02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1f77b0d36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1f77b0d3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f22b7c02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f22b7c02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1f77b0d3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1f77b0d3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1f77b0d3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1f77b0d3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0ff4639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0ff4639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0ff46390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0ff46390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0ff4639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0ff4639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1" name="Google Shape;71;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75" name="Google Shape;75;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0" name="Google Shape;80;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1" name="Google Shape;81;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6" name="Google Shape;86;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7" name="Google Shape;87;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3" name="Google Shape;93;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99" name="Google Shape;99;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20"/>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02" name="Google Shape;102;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107" name="Google Shape;107;p21"/>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Google Shape;10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9" name="Google Shape;109;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14" name="Google Shape;114;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15" name="Shape 115"/>
        <p:cNvGrpSpPr/>
        <p:nvPr/>
      </p:nvGrpSpPr>
      <p:grpSpPr>
        <a:xfrm>
          <a:off x="0" y="0"/>
          <a:ext cx="0" cy="0"/>
          <a:chOff x="0" y="0"/>
          <a:chExt cx="0" cy="0"/>
        </a:xfrm>
      </p:grpSpPr>
      <p:sp>
        <p:nvSpPr>
          <p:cNvPr id="116" name="Google Shape;116;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17" name="Google Shape;117;p23"/>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8" name="Google Shape;118;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19" name="Shape 119"/>
        <p:cNvGrpSpPr/>
        <p:nvPr/>
      </p:nvGrpSpPr>
      <p:grpSpPr>
        <a:xfrm>
          <a:off x="0" y="0"/>
          <a:ext cx="0" cy="0"/>
          <a:chOff x="0" y="0"/>
          <a:chExt cx="0" cy="0"/>
        </a:xfrm>
      </p:grpSpPr>
      <p:sp>
        <p:nvSpPr>
          <p:cNvPr id="120" name="Google Shape;120;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65" name="Google Shape;65;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66" name="Google Shape;66;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hyperlink" Target="https://www.kaggle.com/c/jigsaw-toxic-comment-classification-challenge/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en.wikipedia.org/wiki/Support_vector_machine#/media/File:Svm_separating_hyperplanes_(SVG).sv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05/28 Meeting</a:t>
            </a:r>
            <a:endParaRPr/>
          </a:p>
        </p:txBody>
      </p:sp>
      <p:sp>
        <p:nvSpPr>
          <p:cNvPr id="126" name="Google Shape;126;p25"/>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Discussion</a:t>
            </a:r>
            <a:endParaRPr sz="4800"/>
          </a:p>
          <a:p>
            <a:pPr indent="0" lvl="0" marL="0" rtl="0" algn="l">
              <a:spcBef>
                <a:spcPts val="0"/>
              </a:spcBef>
              <a:spcAft>
                <a:spcPts val="0"/>
              </a:spcAft>
              <a:buNone/>
            </a:pPr>
            <a:r>
              <a:rPr lang="en" sz="4800"/>
              <a:t>Q &amp; A</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ctrTitle"/>
          </p:nvPr>
        </p:nvSpPr>
        <p:spPr>
          <a:xfrm>
            <a:off x="390525" y="4476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32" name="Google Shape;132;p26"/>
          <p:cNvSpPr txBox="1"/>
          <p:nvPr>
            <p:ph idx="1" type="subTitle"/>
          </p:nvPr>
        </p:nvSpPr>
        <p:spPr>
          <a:xfrm>
            <a:off x="390525" y="1417501"/>
            <a:ext cx="8222100" cy="32835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Progress Update: </a:t>
            </a:r>
            <a:endParaRPr/>
          </a:p>
          <a:p>
            <a:pPr indent="-342900" lvl="1" marL="914400" rtl="0" algn="l">
              <a:lnSpc>
                <a:spcPct val="200000"/>
              </a:lnSpc>
              <a:spcBef>
                <a:spcPts val="0"/>
              </a:spcBef>
              <a:spcAft>
                <a:spcPts val="0"/>
              </a:spcAft>
              <a:buSzPts val="1800"/>
              <a:buChar char="○"/>
            </a:pPr>
            <a:r>
              <a:rPr lang="en"/>
              <a:t>Comment Funnel Function </a:t>
            </a:r>
            <a:r>
              <a:rPr lang="en"/>
              <a:t>Fine Tuned</a:t>
            </a:r>
            <a:endParaRPr/>
          </a:p>
          <a:p>
            <a:pPr indent="-342900" lvl="1" marL="914400" rtl="0" algn="l">
              <a:lnSpc>
                <a:spcPct val="200000"/>
              </a:lnSpc>
              <a:spcBef>
                <a:spcPts val="0"/>
              </a:spcBef>
              <a:spcAft>
                <a:spcPts val="0"/>
              </a:spcAft>
              <a:buSzPts val="1800"/>
              <a:buChar char="○"/>
            </a:pPr>
            <a:r>
              <a:rPr lang="en"/>
              <a:t>Comment Filtering Function Created</a:t>
            </a:r>
            <a:endParaRPr/>
          </a:p>
          <a:p>
            <a:pPr indent="-342900" lvl="0" marL="457200" rtl="0" algn="l">
              <a:lnSpc>
                <a:spcPct val="200000"/>
              </a:lnSpc>
              <a:spcBef>
                <a:spcPts val="0"/>
              </a:spcBef>
              <a:spcAft>
                <a:spcPts val="0"/>
              </a:spcAft>
              <a:buSzPts val="1800"/>
              <a:buChar char="●"/>
            </a:pPr>
            <a:r>
              <a:rPr lang="en"/>
              <a:t>This week’s task:</a:t>
            </a:r>
            <a:endParaRPr/>
          </a:p>
          <a:p>
            <a:pPr indent="-342900" lvl="1" marL="914400" rtl="0" algn="l">
              <a:lnSpc>
                <a:spcPct val="200000"/>
              </a:lnSpc>
              <a:spcBef>
                <a:spcPts val="0"/>
              </a:spcBef>
              <a:spcAft>
                <a:spcPts val="0"/>
              </a:spcAft>
              <a:buSzPts val="1800"/>
              <a:buChar char="○"/>
            </a:pPr>
            <a:r>
              <a:rPr lang="en"/>
              <a:t>Improve the two functions</a:t>
            </a:r>
            <a:endParaRPr/>
          </a:p>
          <a:p>
            <a:pPr indent="-342900" lvl="1" marL="914400" rtl="0" algn="l">
              <a:lnSpc>
                <a:spcPct val="200000"/>
              </a:lnSpc>
              <a:spcBef>
                <a:spcPts val="0"/>
              </a:spcBef>
              <a:spcAft>
                <a:spcPts val="0"/>
              </a:spcAft>
              <a:buSzPts val="1800"/>
              <a:buChar char="○"/>
            </a:pPr>
            <a:r>
              <a:rPr lang="en"/>
              <a:t>Create Gauge Statistics and Display Dashboard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t>Comment </a:t>
            </a:r>
            <a:endParaRPr sz="2200"/>
          </a:p>
          <a:p>
            <a:pPr indent="0" lvl="0" marL="0" rtl="0" algn="l">
              <a:spcBef>
                <a:spcPts val="0"/>
              </a:spcBef>
              <a:spcAft>
                <a:spcPts val="0"/>
              </a:spcAft>
              <a:buNone/>
            </a:pPr>
            <a:r>
              <a:rPr lang="en" sz="2200"/>
              <a:t>Funnel Function</a:t>
            </a:r>
            <a:endParaRPr sz="2200"/>
          </a:p>
        </p:txBody>
      </p:sp>
      <p:sp>
        <p:nvSpPr>
          <p:cNvPr id="138" name="Google Shape;138;p2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Improved the model’s capability of </a:t>
            </a:r>
            <a:r>
              <a:rPr lang="en"/>
              <a:t>understanding</a:t>
            </a:r>
            <a:r>
              <a:rPr lang="en"/>
              <a:t> and extracting important tags</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Char char="●"/>
            </a:pPr>
            <a:r>
              <a:rPr lang="en"/>
              <a:t>Takes 0.3-0.5 second to </a:t>
            </a:r>
            <a:r>
              <a:rPr lang="en"/>
              <a:t>process</a:t>
            </a:r>
            <a:r>
              <a:rPr lang="en"/>
              <a:t> one comment.</a:t>
            </a:r>
            <a:endParaRPr/>
          </a:p>
          <a:p>
            <a:pPr indent="0" lvl="0" marL="0" rtl="0" algn="l">
              <a:spcBef>
                <a:spcPts val="1200"/>
              </a:spcBef>
              <a:spcAft>
                <a:spcPts val="1200"/>
              </a:spcAft>
              <a:buNone/>
            </a:pPr>
            <a:r>
              <a:t/>
            </a:r>
            <a:endParaRPr/>
          </a:p>
        </p:txBody>
      </p:sp>
      <p:pic>
        <p:nvPicPr>
          <p:cNvPr id="139" name="Google Shape;139;p27"/>
          <p:cNvPicPr preferRelativeResize="0"/>
          <p:nvPr/>
        </p:nvPicPr>
        <p:blipFill>
          <a:blip r:embed="rId3">
            <a:alphaModFix/>
          </a:blip>
          <a:stretch>
            <a:fillRect/>
          </a:stretch>
        </p:blipFill>
        <p:spPr>
          <a:xfrm>
            <a:off x="3338878" y="550725"/>
            <a:ext cx="5805123" cy="404204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Comment Filtering Function</a:t>
            </a:r>
            <a:endParaRPr/>
          </a:p>
        </p:txBody>
      </p:sp>
      <p:sp>
        <p:nvSpPr>
          <p:cNvPr id="145" name="Google Shape;145;p28"/>
          <p:cNvSpPr txBox="1"/>
          <p:nvPr/>
        </p:nvSpPr>
        <p:spPr>
          <a:xfrm>
            <a:off x="604200" y="1984750"/>
            <a:ext cx="79356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A fast and robust function</a:t>
            </a:r>
            <a:endParaRPr sz="1800">
              <a:solidFill>
                <a:schemeClr val="lt2"/>
              </a:solidFill>
              <a:latin typeface="Roboto"/>
              <a:ea typeface="Roboto"/>
              <a:cs typeface="Roboto"/>
              <a:sym typeface="Roboto"/>
            </a:endParaRPr>
          </a:p>
        </p:txBody>
      </p:sp>
      <p:pic>
        <p:nvPicPr>
          <p:cNvPr id="146" name="Google Shape;146;p28"/>
          <p:cNvPicPr preferRelativeResize="0"/>
          <p:nvPr/>
        </p:nvPicPr>
        <p:blipFill>
          <a:blip r:embed="rId3">
            <a:alphaModFix/>
          </a:blip>
          <a:stretch>
            <a:fillRect/>
          </a:stretch>
        </p:blipFill>
        <p:spPr>
          <a:xfrm>
            <a:off x="694763" y="2450950"/>
            <a:ext cx="6943725" cy="1066800"/>
          </a:xfrm>
          <a:prstGeom prst="rect">
            <a:avLst/>
          </a:prstGeom>
          <a:noFill/>
          <a:ln>
            <a:noFill/>
          </a:ln>
        </p:spPr>
      </p:pic>
      <p:pic>
        <p:nvPicPr>
          <p:cNvPr id="147" name="Google Shape;147;p28"/>
          <p:cNvPicPr preferRelativeResize="0"/>
          <p:nvPr/>
        </p:nvPicPr>
        <p:blipFill>
          <a:blip r:embed="rId4">
            <a:alphaModFix/>
          </a:blip>
          <a:stretch>
            <a:fillRect/>
          </a:stretch>
        </p:blipFill>
        <p:spPr>
          <a:xfrm>
            <a:off x="694775" y="3654950"/>
            <a:ext cx="8096250" cy="1038225"/>
          </a:xfrm>
          <a:prstGeom prst="rect">
            <a:avLst/>
          </a:prstGeom>
          <a:noFill/>
          <a:ln>
            <a:noFill/>
          </a:ln>
        </p:spPr>
      </p:pic>
      <p:sp>
        <p:nvSpPr>
          <p:cNvPr id="148" name="Google Shape;148;p28"/>
          <p:cNvSpPr txBox="1"/>
          <p:nvPr/>
        </p:nvSpPr>
        <p:spPr>
          <a:xfrm>
            <a:off x="618575" y="4693175"/>
            <a:ext cx="79356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 Test data is from a </a:t>
            </a:r>
            <a:r>
              <a:rPr lang="en" sz="1000" u="sng">
                <a:solidFill>
                  <a:schemeClr val="hlink"/>
                </a:solidFill>
                <a:latin typeface="Roboto"/>
                <a:ea typeface="Roboto"/>
                <a:cs typeface="Roboto"/>
                <a:sym typeface="Roboto"/>
                <a:hlinkClick r:id="rId5"/>
              </a:rPr>
              <a:t>kaggle challenge dataset</a:t>
            </a:r>
            <a:endParaRPr sz="10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Structure</a:t>
            </a:r>
            <a:endParaRPr/>
          </a:p>
        </p:txBody>
      </p:sp>
      <p:sp>
        <p:nvSpPr>
          <p:cNvPr id="154" name="Google Shape;154;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Vectorization: Bag of Words(</a:t>
            </a:r>
            <a:r>
              <a:rPr lang="en"/>
              <a:t>turns any text string into a vector by counting how many times each given word appears</a:t>
            </a:r>
            <a:r>
              <a:rPr lang="en"/>
              <a:t>)</a:t>
            </a:r>
            <a:endParaRPr/>
          </a:p>
          <a:p>
            <a:pPr indent="0" lvl="0" marL="457200" rtl="0" algn="l">
              <a:lnSpc>
                <a:spcPct val="200000"/>
              </a:lnSpc>
              <a:spcBef>
                <a:spcPts val="1600"/>
              </a:spcBef>
              <a:spcAft>
                <a:spcPts val="1600"/>
              </a:spcAft>
              <a:buNone/>
            </a:pPr>
            <a:r>
              <a:rPr lang="en"/>
              <a:t>Example: “I am swimming, I am happy.”</a:t>
            </a:r>
            <a:endParaRPr/>
          </a:p>
        </p:txBody>
      </p:sp>
      <p:graphicFrame>
        <p:nvGraphicFramePr>
          <p:cNvPr id="155" name="Google Shape;155;p29"/>
          <p:cNvGraphicFramePr/>
          <p:nvPr/>
        </p:nvGraphicFramePr>
        <p:xfrm>
          <a:off x="963450" y="3716075"/>
          <a:ext cx="3000000" cy="3000000"/>
        </p:xfrm>
        <a:graphic>
          <a:graphicData uri="http://schemas.openxmlformats.org/drawingml/2006/table">
            <a:tbl>
              <a:tblPr>
                <a:noFill/>
                <a:tableStyleId>{EFCB8AFF-CD1D-4277-9786-93E410486CFA}</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t>I</a:t>
                      </a:r>
                      <a:endParaRPr/>
                    </a:p>
                  </a:txBody>
                  <a:tcPr marT="91425" marB="91425" marR="91425" marL="91425"/>
                </a:tc>
                <a:tc>
                  <a:txBody>
                    <a:bodyPr/>
                    <a:lstStyle/>
                    <a:p>
                      <a:pPr indent="0" lvl="0" marL="0" rtl="0" algn="ctr">
                        <a:spcBef>
                          <a:spcPts val="0"/>
                        </a:spcBef>
                        <a:spcAft>
                          <a:spcPts val="0"/>
                        </a:spcAft>
                        <a:buNone/>
                      </a:pPr>
                      <a:r>
                        <a:rPr lang="en"/>
                        <a:t>am</a:t>
                      </a:r>
                      <a:endParaRPr/>
                    </a:p>
                  </a:txBody>
                  <a:tcPr marT="91425" marB="91425" marR="91425" marL="91425"/>
                </a:tc>
                <a:tc>
                  <a:txBody>
                    <a:bodyPr/>
                    <a:lstStyle/>
                    <a:p>
                      <a:pPr indent="0" lvl="0" marL="0" rtl="0" algn="ctr">
                        <a:spcBef>
                          <a:spcPts val="0"/>
                        </a:spcBef>
                        <a:spcAft>
                          <a:spcPts val="0"/>
                        </a:spcAft>
                        <a:buNone/>
                      </a:pPr>
                      <a:r>
                        <a:rPr lang="en"/>
                        <a:t>swimming</a:t>
                      </a:r>
                      <a:endParaRPr/>
                    </a:p>
                  </a:txBody>
                  <a:tcPr marT="91425" marB="91425" marR="91425" marL="91425"/>
                </a:tc>
                <a:tc>
                  <a:txBody>
                    <a:bodyPr/>
                    <a:lstStyle/>
                    <a:p>
                      <a:pPr indent="0" lvl="0" marL="0" rtl="0" algn="ctr">
                        <a:spcBef>
                          <a:spcPts val="0"/>
                        </a:spcBef>
                        <a:spcAft>
                          <a:spcPts val="0"/>
                        </a:spcAft>
                        <a:buNone/>
                      </a:pPr>
                      <a:r>
                        <a:rPr lang="en"/>
                        <a:t>happy</a:t>
                      </a:r>
                      <a:endParaRPr/>
                    </a:p>
                  </a:txBody>
                  <a:tcPr marT="91425" marB="91425" marR="91425" marL="91425"/>
                </a:tc>
              </a:tr>
              <a:tr h="3810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Structure</a:t>
            </a:r>
            <a:endParaRPr/>
          </a:p>
        </p:txBody>
      </p:sp>
      <p:sp>
        <p:nvSpPr>
          <p:cNvPr id="161" name="Google Shape;161;p30"/>
          <p:cNvSpPr txBox="1"/>
          <p:nvPr>
            <p:ph idx="1" type="body"/>
          </p:nvPr>
        </p:nvSpPr>
        <p:spPr>
          <a:xfrm>
            <a:off x="471900" y="1919075"/>
            <a:ext cx="4774500" cy="2710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Linear </a:t>
            </a:r>
            <a:r>
              <a:rPr lang="en"/>
              <a:t>Support vector machine(SVM)</a:t>
            </a:r>
            <a:endParaRPr/>
          </a:p>
          <a:p>
            <a:pPr indent="-317500" lvl="0" marL="457200" rtl="0" algn="l">
              <a:lnSpc>
                <a:spcPct val="100000"/>
              </a:lnSpc>
              <a:spcBef>
                <a:spcPts val="1600"/>
              </a:spcBef>
              <a:spcAft>
                <a:spcPts val="0"/>
              </a:spcAft>
              <a:buSzPts val="1400"/>
              <a:buChar char="●"/>
            </a:pPr>
            <a:r>
              <a:rPr lang="en" sz="1400"/>
              <a:t>The model learns which words are “bad” and how “bad” they are because those words appear more often in offensive texts. It’s as if the training process is picking out the “bad” words itself, which is much better than using a fixed wordlist.</a:t>
            </a:r>
            <a:endParaRPr sz="1400"/>
          </a:p>
        </p:txBody>
      </p:sp>
      <p:pic>
        <p:nvPicPr>
          <p:cNvPr id="162" name="Google Shape;162;p30"/>
          <p:cNvPicPr preferRelativeResize="0"/>
          <p:nvPr/>
        </p:nvPicPr>
        <p:blipFill>
          <a:blip r:embed="rId3">
            <a:alphaModFix/>
          </a:blip>
          <a:stretch>
            <a:fillRect/>
          </a:stretch>
        </p:blipFill>
        <p:spPr>
          <a:xfrm>
            <a:off x="5412575" y="1919075"/>
            <a:ext cx="3220623" cy="2783449"/>
          </a:xfrm>
          <a:prstGeom prst="rect">
            <a:avLst/>
          </a:prstGeom>
          <a:noFill/>
          <a:ln>
            <a:noFill/>
          </a:ln>
        </p:spPr>
      </p:pic>
      <p:sp>
        <p:nvSpPr>
          <p:cNvPr id="163" name="Google Shape;163;p30"/>
          <p:cNvSpPr txBox="1"/>
          <p:nvPr>
            <p:ph idx="1" type="body"/>
          </p:nvPr>
        </p:nvSpPr>
        <p:spPr>
          <a:xfrm>
            <a:off x="5473375" y="4702525"/>
            <a:ext cx="3320400" cy="35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sz="1100"/>
              <a:t>Source: </a:t>
            </a:r>
            <a:r>
              <a:rPr lang="en" sz="1100" u="sng">
                <a:solidFill>
                  <a:schemeClr val="hlink"/>
                </a:solidFill>
                <a:hlinkClick r:id="rId4"/>
              </a:rPr>
              <a:t>Wikipedia(Svm separating hyperplanes)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Highlights</a:t>
            </a:r>
            <a:endParaRPr/>
          </a:p>
        </p:txBody>
      </p:sp>
      <p:sp>
        <p:nvSpPr>
          <p:cNvPr id="169" name="Google Shape;169;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Fast and robust</a:t>
            </a:r>
            <a:endParaRPr/>
          </a:p>
          <a:p>
            <a:pPr indent="-342900" lvl="0" marL="457200" rtl="0" algn="l">
              <a:spcBef>
                <a:spcPts val="0"/>
              </a:spcBef>
              <a:spcAft>
                <a:spcPts val="0"/>
              </a:spcAft>
              <a:buSzPts val="1800"/>
              <a:buChar char="●"/>
            </a:pPr>
            <a:r>
              <a:rPr lang="en"/>
              <a:t>Simple structure, easy to setup or modify according to future demand</a:t>
            </a:r>
            <a:endParaRPr/>
          </a:p>
          <a:p>
            <a:pPr indent="-342900" lvl="0" marL="457200" rtl="0" algn="l">
              <a:spcBef>
                <a:spcPts val="0"/>
              </a:spcBef>
              <a:spcAft>
                <a:spcPts val="0"/>
              </a:spcAft>
              <a:buSzPts val="1800"/>
              <a:buChar char="●"/>
            </a:pPr>
            <a:r>
              <a:rPr lang="en"/>
              <a:t>No bad word list required, learns by itself</a:t>
            </a:r>
            <a:endParaRPr/>
          </a:p>
          <a:p>
            <a:pPr indent="-342900" lvl="0" marL="457200" rtl="0" algn="l">
              <a:spcBef>
                <a:spcPts val="0"/>
              </a:spcBef>
              <a:spcAft>
                <a:spcPts val="0"/>
              </a:spcAft>
              <a:buSzPts val="1800"/>
              <a:buChar char="●"/>
            </a:pPr>
            <a:r>
              <a:rPr lang="en"/>
              <a:t>Smarter and more flexible than Regular Expression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75" name="Google Shape;175;p32"/>
          <p:cNvPicPr preferRelativeResize="0"/>
          <p:nvPr/>
        </p:nvPicPr>
        <p:blipFill>
          <a:blip r:embed="rId3">
            <a:alphaModFix/>
          </a:blip>
          <a:stretch>
            <a:fillRect/>
          </a:stretch>
        </p:blipFill>
        <p:spPr>
          <a:xfrm>
            <a:off x="163350" y="1760600"/>
            <a:ext cx="8839202" cy="3382904"/>
          </a:xfrm>
          <a:prstGeom prst="rect">
            <a:avLst/>
          </a:prstGeom>
          <a:noFill/>
          <a:ln>
            <a:noFill/>
          </a:ln>
        </p:spPr>
      </p:pic>
      <p:sp>
        <p:nvSpPr>
          <p:cNvPr id="176" name="Google Shape;176;p32"/>
          <p:cNvSpPr/>
          <p:nvPr/>
        </p:nvSpPr>
        <p:spPr>
          <a:xfrm>
            <a:off x="944250" y="4371550"/>
            <a:ext cx="2097900" cy="835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82" name="Google Shape;182;p33"/>
          <p:cNvPicPr preferRelativeResize="0"/>
          <p:nvPr/>
        </p:nvPicPr>
        <p:blipFill>
          <a:blip r:embed="rId3">
            <a:alphaModFix/>
          </a:blip>
          <a:stretch>
            <a:fillRect/>
          </a:stretch>
        </p:blipFill>
        <p:spPr>
          <a:xfrm>
            <a:off x="1764725" y="1747875"/>
            <a:ext cx="5636430" cy="33322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