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
      <p:font typeface="Roboto Medium"/>
      <p:regular r:id="rId24"/>
      <p:bold r:id="rId25"/>
      <p:italic r:id="rId26"/>
      <p:boldItalic r:id="rId27"/>
    </p:embeddedFont>
    <p:embeddedFont>
      <p:font typeface="Roboto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RobotoMedium-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italic.fntdata"/><Relationship Id="rId25" Type="http://schemas.openxmlformats.org/officeDocument/2006/relationships/font" Target="fonts/RobotoMedium-bold.fntdata"/><Relationship Id="rId28" Type="http://schemas.openxmlformats.org/officeDocument/2006/relationships/font" Target="fonts/RobotoLight-regular.fntdata"/><Relationship Id="rId27"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74b7a12d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74b7a12d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807a36c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807a36c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Welcome to our municipal proposal dashboard. This tool offers a comprehensive overview of public attitudes toward each proposal by leveraging past user comments. The word cloud feature highlights the most frequently used words in historical comments, giving users quick insights into common themes. Additionally, our sentiment analysis chart further illustrates the overall tone of these comments.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Our dashboard also includes charts that visualize the distribution of various demographics, including income levels, age, gender, ethics, and user types. These visualizations provide valuable information, helping users understand the diverse perspectives of the community.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7573c2250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7573c2250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743e088b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743e088b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7573c225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7573c225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4a237157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4a237157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7573c225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7573c225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74b7a12d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74b7a12d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7fac4b74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7fac4b74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74b7a12d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74b7a12d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4a23715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4a23715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MyLivingCity</a:t>
            </a:r>
            <a:endParaRPr/>
          </a:p>
          <a:p>
            <a:pPr indent="0" lvl="0" marL="0" rtl="0" algn="ctr">
              <a:spcBef>
                <a:spcPts val="0"/>
              </a:spcBef>
              <a:spcAft>
                <a:spcPts val="0"/>
              </a:spcAft>
              <a:buNone/>
            </a:pPr>
            <a:r>
              <a:rPr lang="en"/>
              <a:t>Project Report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Muyuan Ma</a:t>
            </a:r>
            <a:endParaRPr/>
          </a:p>
          <a:p>
            <a:pPr indent="0" lvl="0" marL="0" rtl="0" algn="ctr">
              <a:spcBef>
                <a:spcPts val="0"/>
              </a:spcBef>
              <a:spcAft>
                <a:spcPts val="0"/>
              </a:spcAft>
              <a:buNone/>
            </a:pPr>
            <a:r>
              <a:rPr lang="en"/>
              <a:t>Zihao Huang</a:t>
            </a:r>
            <a:endParaRPr/>
          </a:p>
          <a:p>
            <a:pPr indent="0" lvl="0" marL="0" rtl="0" algn="ctr">
              <a:spcBef>
                <a:spcPts val="0"/>
              </a:spcBef>
              <a:spcAft>
                <a:spcPts val="0"/>
              </a:spcAft>
              <a:buNone/>
            </a:pPr>
            <a:r>
              <a:rPr lang="en"/>
              <a:t>Yushun Cheng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nvSpPr>
        <p:spPr>
          <a:xfrm>
            <a:off x="538625" y="1598150"/>
            <a:ext cx="4603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Limited by server performance,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API is a better way to deploy the functions.</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The low price allows us to summarize more than 2,000 comments for only </a:t>
            </a:r>
            <a:r>
              <a:rPr lang="en" sz="1800">
                <a:solidFill>
                  <a:schemeClr val="dk1"/>
                </a:solidFill>
                <a:latin typeface="Roboto Medium"/>
                <a:ea typeface="Roboto Medium"/>
                <a:cs typeface="Roboto Medium"/>
                <a:sym typeface="Roboto Medium"/>
              </a:rPr>
              <a:t>$0.08</a:t>
            </a:r>
            <a:r>
              <a:rPr lang="en" sz="1800">
                <a:solidFill>
                  <a:schemeClr val="dk1"/>
                </a:solidFill>
                <a:latin typeface="Roboto Light"/>
                <a:ea typeface="Roboto Light"/>
                <a:cs typeface="Roboto Light"/>
                <a:sym typeface="Roboto Light"/>
              </a:rPr>
              <a:t>.</a:t>
            </a:r>
            <a:endParaRPr sz="1800">
              <a:solidFill>
                <a:schemeClr val="dk1"/>
              </a:solidFill>
              <a:latin typeface="Roboto Light"/>
              <a:ea typeface="Roboto Light"/>
              <a:cs typeface="Roboto Light"/>
              <a:sym typeface="Roboto Light"/>
            </a:endParaRPr>
          </a:p>
        </p:txBody>
      </p:sp>
      <p:sp>
        <p:nvSpPr>
          <p:cNvPr id="153" name="Google Shape;153;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Integration &amp; API Setup</a:t>
            </a:r>
            <a:endParaRPr/>
          </a:p>
        </p:txBody>
      </p:sp>
      <p:pic>
        <p:nvPicPr>
          <p:cNvPr id="154" name="Google Shape;154;p22"/>
          <p:cNvPicPr preferRelativeResize="0"/>
          <p:nvPr/>
        </p:nvPicPr>
        <p:blipFill>
          <a:blip r:embed="rId3">
            <a:alphaModFix/>
          </a:blip>
          <a:stretch>
            <a:fillRect/>
          </a:stretch>
        </p:blipFill>
        <p:spPr>
          <a:xfrm>
            <a:off x="1796154" y="2905150"/>
            <a:ext cx="2088146" cy="686100"/>
          </a:xfrm>
          <a:prstGeom prst="rect">
            <a:avLst/>
          </a:prstGeom>
          <a:noFill/>
          <a:ln>
            <a:noFill/>
          </a:ln>
          <a:effectLst>
            <a:outerShdw blurRad="57150" rotWithShape="0" algn="bl" dir="5400000" dist="19050">
              <a:srgbClr val="000000">
                <a:alpha val="50000"/>
              </a:srgbClr>
            </a:outerShdw>
          </a:effectLst>
        </p:spPr>
      </p:pic>
      <p:pic>
        <p:nvPicPr>
          <p:cNvPr id="155" name="Google Shape;155;p22"/>
          <p:cNvPicPr preferRelativeResize="0"/>
          <p:nvPr/>
        </p:nvPicPr>
        <p:blipFill>
          <a:blip r:embed="rId4">
            <a:alphaModFix/>
          </a:blip>
          <a:stretch>
            <a:fillRect/>
          </a:stretch>
        </p:blipFill>
        <p:spPr>
          <a:xfrm>
            <a:off x="6230024" y="1017725"/>
            <a:ext cx="2435724" cy="38971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87900" y="14257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Dashboard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Dashboard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Dashboard</a:t>
            </a:r>
            <a:endParaRPr/>
          </a:p>
        </p:txBody>
      </p:sp>
      <p:sp>
        <p:nvSpPr>
          <p:cNvPr id="161" name="Google Shape;161;p23"/>
          <p:cNvSpPr txBox="1"/>
          <p:nvPr>
            <p:ph idx="1" type="body"/>
          </p:nvPr>
        </p:nvSpPr>
        <p:spPr>
          <a:xfrm>
            <a:off x="387900" y="1229650"/>
            <a:ext cx="5043000" cy="3680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275"/>
              <a:buNone/>
            </a:pPr>
            <a:r>
              <a:rPr lang="en" sz="1550">
                <a:latin typeface="Roboto Light"/>
                <a:ea typeface="Roboto Light"/>
                <a:cs typeface="Roboto Light"/>
                <a:sym typeface="Roboto Light"/>
              </a:rPr>
              <a:t>Charts:</a:t>
            </a:r>
            <a:endParaRPr sz="1550">
              <a:latin typeface="Roboto Light"/>
              <a:ea typeface="Roboto Light"/>
              <a:cs typeface="Roboto Light"/>
              <a:sym typeface="Roboto Light"/>
            </a:endParaRPr>
          </a:p>
          <a:p>
            <a:pPr indent="-327078" lvl="0" marL="457200" rtl="0" algn="l">
              <a:lnSpc>
                <a:spcPct val="95000"/>
              </a:lnSpc>
              <a:spcBef>
                <a:spcPts val="1200"/>
              </a:spcBef>
              <a:spcAft>
                <a:spcPts val="0"/>
              </a:spcAft>
              <a:buClr>
                <a:schemeClr val="dk1"/>
              </a:buClr>
              <a:buSzPts val="1551"/>
              <a:buFont typeface="Roboto Light"/>
              <a:buChar char="●"/>
            </a:pPr>
            <a:r>
              <a:rPr lang="en" sz="1550">
                <a:latin typeface="Roboto Light"/>
                <a:ea typeface="Roboto Light"/>
                <a:cs typeface="Roboto Light"/>
                <a:sym typeface="Roboto Light"/>
              </a:rPr>
              <a:t>Sentiment Analysis (Tone) Pie Chart</a:t>
            </a:r>
            <a:endParaRPr sz="1550">
              <a:latin typeface="Roboto Light"/>
              <a:ea typeface="Roboto Light"/>
              <a:cs typeface="Roboto Light"/>
              <a:sym typeface="Roboto Light"/>
            </a:endParaRPr>
          </a:p>
          <a:p>
            <a:pPr indent="-327078" lvl="0" marL="457200" rtl="0" algn="l">
              <a:lnSpc>
                <a:spcPct val="95000"/>
              </a:lnSpc>
              <a:spcBef>
                <a:spcPts val="0"/>
              </a:spcBef>
              <a:spcAft>
                <a:spcPts val="0"/>
              </a:spcAft>
              <a:buClr>
                <a:schemeClr val="dk1"/>
              </a:buClr>
              <a:buSzPts val="1551"/>
              <a:buFont typeface="Roboto Light"/>
              <a:buChar char="●"/>
            </a:pPr>
            <a:r>
              <a:rPr lang="en" sz="1550">
                <a:latin typeface="Roboto Light"/>
                <a:ea typeface="Roboto Light"/>
                <a:cs typeface="Roboto Light"/>
                <a:sym typeface="Roboto Light"/>
              </a:rPr>
              <a:t>User Type Distribution Pie Chart</a:t>
            </a:r>
            <a:endParaRPr sz="1550">
              <a:latin typeface="Roboto Light"/>
              <a:ea typeface="Roboto Light"/>
              <a:cs typeface="Roboto Light"/>
              <a:sym typeface="Roboto Light"/>
            </a:endParaRPr>
          </a:p>
          <a:p>
            <a:pPr indent="-327078" lvl="0" marL="457200" rtl="0" algn="l">
              <a:lnSpc>
                <a:spcPct val="95000"/>
              </a:lnSpc>
              <a:spcBef>
                <a:spcPts val="0"/>
              </a:spcBef>
              <a:spcAft>
                <a:spcPts val="0"/>
              </a:spcAft>
              <a:buClr>
                <a:schemeClr val="dk1"/>
              </a:buClr>
              <a:buSzPts val="1551"/>
              <a:buFont typeface="Roboto Light"/>
              <a:buChar char="●"/>
            </a:pPr>
            <a:r>
              <a:rPr lang="en" sz="1550">
                <a:latin typeface="Roboto Light"/>
                <a:ea typeface="Roboto Light"/>
                <a:cs typeface="Roboto Light"/>
                <a:sym typeface="Roboto Light"/>
              </a:rPr>
              <a:t>Gender Distribution Pie Chart</a:t>
            </a:r>
            <a:endParaRPr sz="1550">
              <a:latin typeface="Roboto Light"/>
              <a:ea typeface="Roboto Light"/>
              <a:cs typeface="Roboto Light"/>
              <a:sym typeface="Roboto Light"/>
            </a:endParaRPr>
          </a:p>
          <a:p>
            <a:pPr indent="-327078" lvl="0" marL="457200" rtl="0" algn="l">
              <a:lnSpc>
                <a:spcPct val="95000"/>
              </a:lnSpc>
              <a:spcBef>
                <a:spcPts val="0"/>
              </a:spcBef>
              <a:spcAft>
                <a:spcPts val="0"/>
              </a:spcAft>
              <a:buClr>
                <a:schemeClr val="dk1"/>
              </a:buClr>
              <a:buSzPts val="1551"/>
              <a:buFont typeface="Roboto Light"/>
              <a:buChar char="●"/>
            </a:pPr>
            <a:r>
              <a:rPr lang="en" sz="1550">
                <a:latin typeface="Roboto Light"/>
                <a:ea typeface="Roboto Light"/>
                <a:cs typeface="Roboto Light"/>
                <a:sym typeface="Roboto Light"/>
              </a:rPr>
              <a:t>Income Level Distribution Pie Chart</a:t>
            </a:r>
            <a:endParaRPr sz="1550">
              <a:latin typeface="Roboto Light"/>
              <a:ea typeface="Roboto Light"/>
              <a:cs typeface="Roboto Light"/>
              <a:sym typeface="Roboto Light"/>
            </a:endParaRPr>
          </a:p>
          <a:p>
            <a:pPr indent="-327078" lvl="0" marL="457200" rtl="0" algn="l">
              <a:lnSpc>
                <a:spcPct val="95000"/>
              </a:lnSpc>
              <a:spcBef>
                <a:spcPts val="0"/>
              </a:spcBef>
              <a:spcAft>
                <a:spcPts val="0"/>
              </a:spcAft>
              <a:buClr>
                <a:schemeClr val="dk1"/>
              </a:buClr>
              <a:buSzPts val="1551"/>
              <a:buFont typeface="Roboto Light"/>
              <a:buChar char="●"/>
            </a:pPr>
            <a:r>
              <a:rPr lang="en" sz="1550">
                <a:latin typeface="Roboto Light"/>
                <a:ea typeface="Roboto Light"/>
                <a:cs typeface="Roboto Light"/>
                <a:sym typeface="Roboto Light"/>
              </a:rPr>
              <a:t>Age Group Distribution Pie Chart</a:t>
            </a:r>
            <a:endParaRPr sz="1550">
              <a:latin typeface="Roboto Light"/>
              <a:ea typeface="Roboto Light"/>
              <a:cs typeface="Roboto Light"/>
              <a:sym typeface="Roboto Light"/>
            </a:endParaRPr>
          </a:p>
          <a:p>
            <a:pPr indent="-327078" lvl="0" marL="457200" rtl="0" algn="l">
              <a:lnSpc>
                <a:spcPct val="95000"/>
              </a:lnSpc>
              <a:spcBef>
                <a:spcPts val="0"/>
              </a:spcBef>
              <a:spcAft>
                <a:spcPts val="0"/>
              </a:spcAft>
              <a:buClr>
                <a:schemeClr val="dk1"/>
              </a:buClr>
              <a:buSzPts val="1551"/>
              <a:buFont typeface="Roboto Light"/>
              <a:buChar char="●"/>
            </a:pPr>
            <a:r>
              <a:rPr lang="en" sz="1550">
                <a:latin typeface="Roboto Light"/>
                <a:ea typeface="Roboto Light"/>
                <a:cs typeface="Roboto Light"/>
                <a:sym typeface="Roboto Light"/>
              </a:rPr>
              <a:t>Racial/Cultural Affiliation Distribution Pie Chart</a:t>
            </a:r>
            <a:endParaRPr sz="1550">
              <a:latin typeface="Roboto Light"/>
              <a:ea typeface="Roboto Light"/>
              <a:cs typeface="Roboto Light"/>
              <a:sym typeface="Roboto Light"/>
            </a:endParaRPr>
          </a:p>
          <a:p>
            <a:pPr indent="0" lvl="0" marL="0" rtl="0" algn="l">
              <a:lnSpc>
                <a:spcPct val="95000"/>
              </a:lnSpc>
              <a:spcBef>
                <a:spcPts val="1200"/>
              </a:spcBef>
              <a:spcAft>
                <a:spcPts val="0"/>
              </a:spcAft>
              <a:buSzPts val="275"/>
              <a:buNone/>
            </a:pPr>
            <a:r>
              <a:rPr lang="en" sz="1550">
                <a:latin typeface="Roboto Light"/>
                <a:ea typeface="Roboto Light"/>
                <a:cs typeface="Roboto Light"/>
                <a:sym typeface="Roboto Light"/>
              </a:rPr>
              <a:t>Word Cloud:</a:t>
            </a:r>
            <a:endParaRPr sz="1550">
              <a:latin typeface="Roboto Light"/>
              <a:ea typeface="Roboto Light"/>
              <a:cs typeface="Roboto Light"/>
              <a:sym typeface="Roboto Light"/>
            </a:endParaRPr>
          </a:p>
          <a:p>
            <a:pPr indent="-327078" lvl="0" marL="457200" rtl="0" algn="l">
              <a:lnSpc>
                <a:spcPct val="95000"/>
              </a:lnSpc>
              <a:spcBef>
                <a:spcPts val="1200"/>
              </a:spcBef>
              <a:spcAft>
                <a:spcPts val="0"/>
              </a:spcAft>
              <a:buClr>
                <a:schemeClr val="dk1"/>
              </a:buClr>
              <a:buSzPts val="1551"/>
              <a:buFont typeface="Roboto Light"/>
              <a:buChar char="●"/>
            </a:pPr>
            <a:r>
              <a:rPr lang="en" sz="1550">
                <a:latin typeface="Roboto Light"/>
                <a:ea typeface="Roboto Light"/>
                <a:cs typeface="Roboto Light"/>
                <a:sym typeface="Roboto Light"/>
              </a:rPr>
              <a:t>Visual representation of keyword frequency</a:t>
            </a:r>
            <a:endParaRPr sz="1550">
              <a:latin typeface="Roboto Light"/>
              <a:ea typeface="Roboto Light"/>
              <a:cs typeface="Roboto Light"/>
              <a:sym typeface="Roboto Light"/>
            </a:endParaRPr>
          </a:p>
          <a:p>
            <a:pPr indent="0" lvl="0" marL="0" rtl="0" algn="l">
              <a:lnSpc>
                <a:spcPct val="95000"/>
              </a:lnSpc>
              <a:spcBef>
                <a:spcPts val="1200"/>
              </a:spcBef>
              <a:spcAft>
                <a:spcPts val="0"/>
              </a:spcAft>
              <a:buSzPts val="275"/>
              <a:buNone/>
            </a:pPr>
            <a:r>
              <a:rPr lang="en" sz="1550">
                <a:latin typeface="Roboto Light"/>
                <a:ea typeface="Roboto Light"/>
                <a:cs typeface="Roboto Light"/>
                <a:sym typeface="Roboto Light"/>
              </a:rPr>
              <a:t>Interactive Elements:</a:t>
            </a:r>
            <a:endParaRPr sz="1550">
              <a:latin typeface="Roboto Light"/>
              <a:ea typeface="Roboto Light"/>
              <a:cs typeface="Roboto Light"/>
              <a:sym typeface="Roboto Light"/>
            </a:endParaRPr>
          </a:p>
          <a:p>
            <a:pPr indent="-327078" lvl="0" marL="457200" rtl="0" algn="l">
              <a:lnSpc>
                <a:spcPct val="95000"/>
              </a:lnSpc>
              <a:spcBef>
                <a:spcPts val="1200"/>
              </a:spcBef>
              <a:spcAft>
                <a:spcPts val="0"/>
              </a:spcAft>
              <a:buClr>
                <a:schemeClr val="dk1"/>
              </a:buClr>
              <a:buSzPts val="1551"/>
              <a:buFont typeface="Roboto Light"/>
              <a:buChar char="●"/>
            </a:pPr>
            <a:r>
              <a:rPr lang="en" sz="1550">
                <a:latin typeface="Roboto Light"/>
                <a:ea typeface="Roboto Light"/>
                <a:cs typeface="Roboto Light"/>
                <a:sym typeface="Roboto Light"/>
              </a:rPr>
              <a:t>Buttons to toggle chart visibility</a:t>
            </a:r>
            <a:endParaRPr sz="1550">
              <a:latin typeface="Roboto Light"/>
              <a:ea typeface="Roboto Light"/>
              <a:cs typeface="Roboto Light"/>
              <a:sym typeface="Roboto Light"/>
            </a:endParaRPr>
          </a:p>
          <a:p>
            <a:pPr indent="-327078" lvl="0" marL="457200" rtl="0" algn="l">
              <a:lnSpc>
                <a:spcPct val="95000"/>
              </a:lnSpc>
              <a:spcBef>
                <a:spcPts val="0"/>
              </a:spcBef>
              <a:spcAft>
                <a:spcPts val="0"/>
              </a:spcAft>
              <a:buClr>
                <a:schemeClr val="dk1"/>
              </a:buClr>
              <a:buSzPts val="1551"/>
              <a:buFont typeface="Roboto Light"/>
              <a:buChar char="●"/>
            </a:pPr>
            <a:r>
              <a:rPr lang="en" sz="1550">
                <a:latin typeface="Roboto Light"/>
                <a:ea typeface="Roboto Light"/>
                <a:cs typeface="Roboto Light"/>
                <a:sym typeface="Roboto Light"/>
              </a:rPr>
              <a:t>Real-time updates and feedback</a:t>
            </a:r>
            <a:endParaRPr sz="250">
              <a:latin typeface="Roboto Light"/>
              <a:ea typeface="Roboto Light"/>
              <a:cs typeface="Roboto Light"/>
              <a:sym typeface="Roboto Light"/>
            </a:endParaRPr>
          </a:p>
        </p:txBody>
      </p:sp>
      <p:pic>
        <p:nvPicPr>
          <p:cNvPr id="162" name="Google Shape;162;p23"/>
          <p:cNvPicPr preferRelativeResize="0"/>
          <p:nvPr/>
        </p:nvPicPr>
        <p:blipFill>
          <a:blip r:embed="rId3">
            <a:alphaModFix/>
          </a:blip>
          <a:stretch>
            <a:fillRect/>
          </a:stretch>
        </p:blipFill>
        <p:spPr>
          <a:xfrm>
            <a:off x="5574575" y="281979"/>
            <a:ext cx="3257725" cy="2198396"/>
          </a:xfrm>
          <a:prstGeom prst="rect">
            <a:avLst/>
          </a:prstGeom>
          <a:noFill/>
          <a:ln>
            <a:noFill/>
          </a:ln>
          <a:effectLst>
            <a:outerShdw blurRad="57150" rotWithShape="0" algn="bl" dir="5400000" dist="19050">
              <a:srgbClr val="000000">
                <a:alpha val="50000"/>
              </a:srgbClr>
            </a:outerShdw>
          </a:effectLst>
        </p:spPr>
      </p:pic>
      <p:pic>
        <p:nvPicPr>
          <p:cNvPr id="163" name="Google Shape;163;p23"/>
          <p:cNvPicPr preferRelativeResize="0"/>
          <p:nvPr/>
        </p:nvPicPr>
        <p:blipFill>
          <a:blip r:embed="rId4">
            <a:alphaModFix/>
          </a:blip>
          <a:stretch>
            <a:fillRect/>
          </a:stretch>
        </p:blipFill>
        <p:spPr>
          <a:xfrm>
            <a:off x="5574575" y="2523037"/>
            <a:ext cx="3257724" cy="1641925"/>
          </a:xfrm>
          <a:prstGeom prst="rect">
            <a:avLst/>
          </a:prstGeom>
          <a:noFill/>
          <a:ln>
            <a:noFill/>
          </a:ln>
          <a:effectLst>
            <a:outerShdw blurRad="57150" rotWithShape="0" algn="bl" dir="5400000" dist="19050">
              <a:srgbClr val="000000">
                <a:alpha val="50000"/>
              </a:srgbClr>
            </a:outerShdw>
          </a:effectLst>
        </p:spPr>
      </p:pic>
      <p:pic>
        <p:nvPicPr>
          <p:cNvPr id="164" name="Google Shape;164;p23"/>
          <p:cNvPicPr preferRelativeResize="0"/>
          <p:nvPr/>
        </p:nvPicPr>
        <p:blipFill>
          <a:blip r:embed="rId5">
            <a:alphaModFix/>
          </a:blip>
          <a:stretch>
            <a:fillRect/>
          </a:stretch>
        </p:blipFill>
        <p:spPr>
          <a:xfrm>
            <a:off x="4165425" y="4207600"/>
            <a:ext cx="4666877" cy="7021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96975" y="492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Create user-friendly comment processing features</a:t>
            </a:r>
            <a:endParaRPr/>
          </a:p>
          <a:p>
            <a:pPr indent="-317500" lvl="1" marL="914400" rtl="0" algn="l">
              <a:lnSpc>
                <a:spcPct val="200000"/>
              </a:lnSpc>
              <a:spcBef>
                <a:spcPts val="0"/>
              </a:spcBef>
              <a:spcAft>
                <a:spcPts val="0"/>
              </a:spcAft>
              <a:buSzPts val="1400"/>
              <a:buChar char="○"/>
            </a:pPr>
            <a:r>
              <a:rPr lang="en"/>
              <a:t>Comment Funnel Function</a:t>
            </a:r>
            <a:endParaRPr/>
          </a:p>
          <a:p>
            <a:pPr indent="-317500" lvl="1" marL="914400" rtl="0" algn="l">
              <a:lnSpc>
                <a:spcPct val="200000"/>
              </a:lnSpc>
              <a:spcBef>
                <a:spcPts val="0"/>
              </a:spcBef>
              <a:spcAft>
                <a:spcPts val="0"/>
              </a:spcAft>
              <a:buSzPts val="1400"/>
              <a:buChar char="○"/>
            </a:pPr>
            <a:r>
              <a:rPr lang="en"/>
              <a:t>Input Filtering System</a:t>
            </a:r>
            <a:endParaRPr/>
          </a:p>
          <a:p>
            <a:pPr indent="-317500" lvl="1" marL="914400" rtl="0" algn="l">
              <a:lnSpc>
                <a:spcPct val="200000"/>
              </a:lnSpc>
              <a:spcBef>
                <a:spcPts val="0"/>
              </a:spcBef>
              <a:spcAft>
                <a:spcPts val="0"/>
              </a:spcAft>
              <a:buSzPts val="1400"/>
              <a:buChar char="○"/>
            </a:pPr>
            <a:r>
              <a:rPr lang="en"/>
              <a:t>Summation Comment Display</a:t>
            </a:r>
            <a:endParaRPr/>
          </a:p>
          <a:p>
            <a:pPr indent="-342900" lvl="0" marL="457200" rtl="0" algn="l">
              <a:lnSpc>
                <a:spcPct val="200000"/>
              </a:lnSpc>
              <a:spcBef>
                <a:spcPts val="0"/>
              </a:spcBef>
              <a:spcAft>
                <a:spcPts val="0"/>
              </a:spcAft>
              <a:buSzPts val="1800"/>
              <a:buChar char="●"/>
            </a:pPr>
            <a:r>
              <a:rPr lang="en"/>
              <a:t>Gauge Statistics and Display Dashboard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Comment Funnel Function</a:t>
            </a:r>
            <a:endParaRPr/>
          </a:p>
        </p:txBody>
      </p:sp>
      <p:sp>
        <p:nvSpPr>
          <p:cNvPr id="76" name="Google Shape;76;p15"/>
          <p:cNvSpPr txBox="1"/>
          <p:nvPr/>
        </p:nvSpPr>
        <p:spPr>
          <a:xfrm>
            <a:off x="583575" y="1448950"/>
            <a:ext cx="307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Processing Flow</a:t>
            </a:r>
            <a:endParaRPr sz="1800">
              <a:solidFill>
                <a:schemeClr val="dk1"/>
              </a:solidFill>
              <a:latin typeface="Roboto"/>
              <a:ea typeface="Roboto"/>
              <a:cs typeface="Roboto"/>
              <a:sym typeface="Roboto"/>
            </a:endParaRPr>
          </a:p>
        </p:txBody>
      </p:sp>
      <p:sp>
        <p:nvSpPr>
          <p:cNvPr id="77" name="Google Shape;77;p15"/>
          <p:cNvSpPr/>
          <p:nvPr/>
        </p:nvSpPr>
        <p:spPr>
          <a:xfrm>
            <a:off x="1866788" y="2357713"/>
            <a:ext cx="780600" cy="189900"/>
          </a:xfrm>
          <a:prstGeom prst="rightArrow">
            <a:avLst>
              <a:gd fmla="val 50000" name="adj1"/>
              <a:gd fmla="val 124922"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78" name="Google Shape;78;p15"/>
          <p:cNvSpPr/>
          <p:nvPr/>
        </p:nvSpPr>
        <p:spPr>
          <a:xfrm>
            <a:off x="583562" y="2145824"/>
            <a:ext cx="860814" cy="613710"/>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79" name="Google Shape;79;p15"/>
          <p:cNvSpPr/>
          <p:nvPr/>
        </p:nvSpPr>
        <p:spPr>
          <a:xfrm>
            <a:off x="3069788" y="2145775"/>
            <a:ext cx="973200" cy="61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0" name="Google Shape;80;p15"/>
          <p:cNvSpPr/>
          <p:nvPr/>
        </p:nvSpPr>
        <p:spPr>
          <a:xfrm rot="1800263">
            <a:off x="4468129" y="2700734"/>
            <a:ext cx="780497" cy="189775"/>
          </a:xfrm>
          <a:prstGeom prst="rightArrow">
            <a:avLst>
              <a:gd fmla="val 50000" name="adj1"/>
              <a:gd fmla="val 124922"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1" name="Google Shape;81;p15"/>
          <p:cNvSpPr/>
          <p:nvPr/>
        </p:nvSpPr>
        <p:spPr>
          <a:xfrm>
            <a:off x="5673738" y="2748500"/>
            <a:ext cx="780600" cy="477925"/>
          </a:xfrm>
          <a:prstGeom prst="flowChartDisplay">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2" name="Google Shape;82;p15"/>
          <p:cNvSpPr/>
          <p:nvPr/>
        </p:nvSpPr>
        <p:spPr>
          <a:xfrm>
            <a:off x="5416500" y="3402800"/>
            <a:ext cx="1295100" cy="353100"/>
          </a:xfrm>
          <a:prstGeom prst="bracketPai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keywords…</a:t>
            </a:r>
            <a:endParaRPr>
              <a:solidFill>
                <a:schemeClr val="dk1"/>
              </a:solidFill>
              <a:latin typeface="Roboto"/>
              <a:ea typeface="Roboto"/>
              <a:cs typeface="Roboto"/>
              <a:sym typeface="Roboto"/>
            </a:endParaRPr>
          </a:p>
        </p:txBody>
      </p:sp>
      <p:sp>
        <p:nvSpPr>
          <p:cNvPr id="83" name="Google Shape;83;p15"/>
          <p:cNvSpPr txBox="1"/>
          <p:nvPr/>
        </p:nvSpPr>
        <p:spPr>
          <a:xfrm>
            <a:off x="420125" y="2844450"/>
            <a:ext cx="118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Comments</a:t>
            </a:r>
            <a:endParaRPr>
              <a:solidFill>
                <a:schemeClr val="dk1"/>
              </a:solidFill>
              <a:latin typeface="Roboto"/>
              <a:ea typeface="Roboto"/>
              <a:cs typeface="Roboto"/>
              <a:sym typeface="Roboto"/>
            </a:endParaRPr>
          </a:p>
        </p:txBody>
      </p:sp>
      <p:sp>
        <p:nvSpPr>
          <p:cNvPr id="84" name="Google Shape;84;p15"/>
          <p:cNvSpPr txBox="1"/>
          <p:nvPr/>
        </p:nvSpPr>
        <p:spPr>
          <a:xfrm>
            <a:off x="2962550" y="2844450"/>
            <a:ext cx="1187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Model</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(LLaMA3)</a:t>
            </a:r>
            <a:endParaRPr>
              <a:solidFill>
                <a:schemeClr val="dk1"/>
              </a:solidFill>
              <a:latin typeface="Roboto"/>
              <a:ea typeface="Roboto"/>
              <a:cs typeface="Roboto"/>
              <a:sym typeface="Roboto"/>
            </a:endParaRPr>
          </a:p>
        </p:txBody>
      </p:sp>
      <p:sp>
        <p:nvSpPr>
          <p:cNvPr id="85" name="Google Shape;85;p15"/>
          <p:cNvSpPr/>
          <p:nvPr/>
        </p:nvSpPr>
        <p:spPr>
          <a:xfrm>
            <a:off x="6876750" y="2859213"/>
            <a:ext cx="641700" cy="256500"/>
          </a:xfrm>
          <a:prstGeom prst="lef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6" name="Google Shape;86;p15"/>
          <p:cNvSpPr/>
          <p:nvPr/>
        </p:nvSpPr>
        <p:spPr>
          <a:xfrm>
            <a:off x="7940847" y="2706050"/>
            <a:ext cx="780600" cy="520387"/>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7" name="Google Shape;87;p15"/>
          <p:cNvSpPr txBox="1"/>
          <p:nvPr/>
        </p:nvSpPr>
        <p:spPr>
          <a:xfrm>
            <a:off x="7737300" y="3379250"/>
            <a:ext cx="118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Database</a:t>
            </a:r>
            <a:endParaRPr>
              <a:solidFill>
                <a:schemeClr val="dk1"/>
              </a:solidFill>
              <a:latin typeface="Roboto"/>
              <a:ea typeface="Roboto"/>
              <a:cs typeface="Roboto"/>
              <a:sym typeface="Roboto"/>
            </a:endParaRPr>
          </a:p>
        </p:txBody>
      </p:sp>
      <p:sp>
        <p:nvSpPr>
          <p:cNvPr id="88" name="Google Shape;88;p15"/>
          <p:cNvSpPr/>
          <p:nvPr/>
        </p:nvSpPr>
        <p:spPr>
          <a:xfrm rot="-1797314">
            <a:off x="4460672" y="2039328"/>
            <a:ext cx="780457" cy="189775"/>
          </a:xfrm>
          <a:prstGeom prst="rightArrow">
            <a:avLst>
              <a:gd fmla="val 50000" name="adj1"/>
              <a:gd fmla="val 124922"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9" name="Google Shape;89;p15"/>
          <p:cNvSpPr/>
          <p:nvPr/>
        </p:nvSpPr>
        <p:spPr>
          <a:xfrm>
            <a:off x="5673750" y="1625394"/>
            <a:ext cx="780600" cy="520387"/>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0" name="Google Shape;90;p15"/>
          <p:cNvSpPr txBox="1"/>
          <p:nvPr/>
        </p:nvSpPr>
        <p:spPr>
          <a:xfrm>
            <a:off x="6454350" y="1577788"/>
            <a:ext cx="1187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Sentiment Analysis</a:t>
            </a:r>
            <a:endParaRPr>
              <a:solidFill>
                <a:schemeClr val="dk1"/>
              </a:solidFill>
              <a:latin typeface="Roboto"/>
              <a:ea typeface="Roboto"/>
              <a:cs typeface="Roboto"/>
              <a:sym typeface="Roboto"/>
            </a:endParaRPr>
          </a:p>
        </p:txBody>
      </p:sp>
      <p:sp>
        <p:nvSpPr>
          <p:cNvPr id="91" name="Google Shape;91;p15"/>
          <p:cNvSpPr/>
          <p:nvPr/>
        </p:nvSpPr>
        <p:spPr>
          <a:xfrm>
            <a:off x="6791800" y="3833575"/>
            <a:ext cx="903000" cy="5133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2" name="Google Shape;92;p15"/>
          <p:cNvSpPr txBox="1"/>
          <p:nvPr/>
        </p:nvSpPr>
        <p:spPr>
          <a:xfrm>
            <a:off x="6409450" y="4346875"/>
            <a:ext cx="16677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Cross Comparison</a:t>
            </a:r>
            <a:endParaRPr>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6"/>
          <p:cNvPicPr preferRelativeResize="0"/>
          <p:nvPr/>
        </p:nvPicPr>
        <p:blipFill>
          <a:blip r:embed="rId3">
            <a:alphaModFix/>
          </a:blip>
          <a:stretch>
            <a:fillRect/>
          </a:stretch>
        </p:blipFill>
        <p:spPr>
          <a:xfrm>
            <a:off x="1010200" y="91712"/>
            <a:ext cx="7123584" cy="49600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Comment Funnel Function</a:t>
            </a:r>
            <a:endParaRPr/>
          </a:p>
        </p:txBody>
      </p:sp>
      <p:sp>
        <p:nvSpPr>
          <p:cNvPr id="103" name="Google Shape;103;p17"/>
          <p:cNvSpPr txBox="1"/>
          <p:nvPr/>
        </p:nvSpPr>
        <p:spPr>
          <a:xfrm>
            <a:off x="583575" y="1448950"/>
            <a:ext cx="307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Model Performance</a:t>
            </a:r>
            <a:endParaRPr sz="1800">
              <a:solidFill>
                <a:schemeClr val="dk1"/>
              </a:solidFill>
              <a:latin typeface="Roboto"/>
              <a:ea typeface="Roboto"/>
              <a:cs typeface="Roboto"/>
              <a:sym typeface="Roboto"/>
            </a:endParaRPr>
          </a:p>
        </p:txBody>
      </p:sp>
      <p:sp>
        <p:nvSpPr>
          <p:cNvPr id="104" name="Google Shape;104;p17"/>
          <p:cNvSpPr txBox="1"/>
          <p:nvPr/>
        </p:nvSpPr>
        <p:spPr>
          <a:xfrm>
            <a:off x="1409175" y="2010425"/>
            <a:ext cx="68391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Stable and with outstanding performance</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Accurately extract information from a small amount of text</a:t>
            </a:r>
            <a:endParaRPr sz="1800">
              <a:solidFill>
                <a:schemeClr val="dk1"/>
              </a:solidFill>
              <a:latin typeface="Roboto Light"/>
              <a:ea typeface="Roboto Light"/>
              <a:cs typeface="Roboto Light"/>
              <a:sym typeface="Roboto Light"/>
            </a:endParaRPr>
          </a:p>
          <a:p>
            <a:pPr indent="0" lvl="0" marL="45720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342900" lvl="0" marL="457200" rtl="0" algn="l">
              <a:spcBef>
                <a:spcPts val="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Understand informal terms </a:t>
            </a:r>
            <a:endParaRPr sz="1800">
              <a:solidFill>
                <a:schemeClr val="dk1"/>
              </a:solidFill>
              <a:latin typeface="Roboto Light"/>
              <a:ea typeface="Roboto Light"/>
              <a:cs typeface="Roboto Light"/>
              <a:sym typeface="Roboto Light"/>
            </a:endParaRPr>
          </a:p>
          <a:p>
            <a:pPr indent="-342900" lvl="1" marL="914400" rtl="0" algn="l">
              <a:spcBef>
                <a:spcPts val="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Internet slang</a:t>
            </a:r>
            <a:endParaRPr sz="1800">
              <a:solidFill>
                <a:schemeClr val="dk1"/>
              </a:solidFill>
              <a:latin typeface="Roboto Light"/>
              <a:ea typeface="Roboto Light"/>
              <a:cs typeface="Roboto Light"/>
              <a:sym typeface="Roboto Light"/>
            </a:endParaRPr>
          </a:p>
          <a:p>
            <a:pPr indent="-342900" lvl="1" marL="914400" rtl="0" algn="l">
              <a:spcBef>
                <a:spcPts val="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Emoticons and Stickers</a:t>
            </a:r>
            <a:endParaRPr sz="1800">
              <a:solidFill>
                <a:schemeClr val="dk1"/>
              </a:solidFill>
              <a:latin typeface="Roboto Light"/>
              <a:ea typeface="Roboto Light"/>
              <a:cs typeface="Roboto Light"/>
              <a:sym typeface="Roboto Light"/>
            </a:endParaRPr>
          </a:p>
          <a:p>
            <a:pPr indent="-342900" lvl="1" marL="914400" rtl="0" algn="l">
              <a:spcBef>
                <a:spcPts val="0"/>
              </a:spcBef>
              <a:spcAft>
                <a:spcPts val="0"/>
              </a:spcAft>
              <a:buClr>
                <a:schemeClr val="dk1"/>
              </a:buClr>
              <a:buSzPts val="1800"/>
              <a:buFont typeface="Roboto Light"/>
              <a:buChar char="○"/>
            </a:pPr>
            <a:r>
              <a:rPr lang="en" sz="1800">
                <a:solidFill>
                  <a:schemeClr val="dk1"/>
                </a:solidFill>
                <a:latin typeface="Roboto Light"/>
                <a:ea typeface="Roboto Light"/>
                <a:cs typeface="Roboto Light"/>
                <a:sym typeface="Roboto Light"/>
              </a:rPr>
              <a:t>Emoji</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Input Filtering System</a:t>
            </a:r>
            <a:endParaRPr/>
          </a:p>
        </p:txBody>
      </p:sp>
      <p:sp>
        <p:nvSpPr>
          <p:cNvPr id="110" name="Google Shape;110;p18"/>
          <p:cNvSpPr txBox="1"/>
          <p:nvPr>
            <p:ph idx="1" type="body"/>
          </p:nvPr>
        </p:nvSpPr>
        <p:spPr>
          <a:xfrm>
            <a:off x="387900" y="1471699"/>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Design:</a:t>
            </a:r>
            <a:endParaRPr/>
          </a:p>
          <a:p>
            <a:pPr indent="-342900" lvl="0" marL="457200" rtl="0" algn="l">
              <a:spcBef>
                <a:spcPts val="1200"/>
              </a:spcBef>
              <a:spcAft>
                <a:spcPts val="0"/>
              </a:spcAft>
              <a:buSzPts val="1800"/>
              <a:buChar char="●"/>
            </a:pPr>
            <a:r>
              <a:rPr lang="en"/>
              <a:t>Vectorization(Bag of Words)</a:t>
            </a:r>
            <a:endParaRPr/>
          </a:p>
          <a:p>
            <a:pPr indent="-342900" lvl="0" marL="457200" rtl="0" algn="l">
              <a:spcBef>
                <a:spcPts val="0"/>
              </a:spcBef>
              <a:spcAft>
                <a:spcPts val="0"/>
              </a:spcAft>
              <a:buSzPts val="1800"/>
              <a:buChar char="●"/>
            </a:pPr>
            <a:r>
              <a:rPr lang="en"/>
              <a:t>Linear SVM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Highlights:</a:t>
            </a:r>
            <a:endParaRPr/>
          </a:p>
          <a:p>
            <a:pPr indent="-342900" lvl="0" marL="457200" rtl="0" algn="l">
              <a:spcBef>
                <a:spcPts val="1200"/>
              </a:spcBef>
              <a:spcAft>
                <a:spcPts val="0"/>
              </a:spcAft>
              <a:buSzPts val="1800"/>
              <a:buChar char="●"/>
            </a:pPr>
            <a:r>
              <a:rPr lang="en"/>
              <a:t>Fast and robust</a:t>
            </a:r>
            <a:endParaRPr/>
          </a:p>
          <a:p>
            <a:pPr indent="-342900" lvl="0" marL="457200" rtl="0" algn="l">
              <a:spcBef>
                <a:spcPts val="0"/>
              </a:spcBef>
              <a:spcAft>
                <a:spcPts val="0"/>
              </a:spcAft>
              <a:buSzPts val="1800"/>
              <a:buChar char="●"/>
            </a:pPr>
            <a:r>
              <a:rPr lang="en"/>
              <a:t>Simple structure, easy to re-train or modify according to future demand</a:t>
            </a:r>
            <a:endParaRPr/>
          </a:p>
          <a:p>
            <a:pPr indent="-342900" lvl="0" marL="457200" rtl="0" algn="l">
              <a:spcBef>
                <a:spcPts val="0"/>
              </a:spcBef>
              <a:spcAft>
                <a:spcPts val="0"/>
              </a:spcAft>
              <a:buSzPts val="1800"/>
              <a:buChar char="●"/>
            </a:pPr>
            <a:r>
              <a:rPr lang="en"/>
              <a:t>No bad word list required, learns by itself</a:t>
            </a:r>
            <a:endParaRPr/>
          </a:p>
        </p:txBody>
      </p:sp>
      <p:pic>
        <p:nvPicPr>
          <p:cNvPr id="111" name="Google Shape;111;p18"/>
          <p:cNvPicPr preferRelativeResize="0"/>
          <p:nvPr/>
        </p:nvPicPr>
        <p:blipFill>
          <a:blip r:embed="rId3">
            <a:alphaModFix/>
          </a:blip>
          <a:stretch>
            <a:fillRect/>
          </a:stretch>
        </p:blipFill>
        <p:spPr>
          <a:xfrm>
            <a:off x="4030325" y="2490487"/>
            <a:ext cx="4124440" cy="510351"/>
          </a:xfrm>
          <a:prstGeom prst="rect">
            <a:avLst/>
          </a:prstGeom>
          <a:noFill/>
          <a:ln>
            <a:noFill/>
          </a:ln>
        </p:spPr>
      </p:pic>
      <p:pic>
        <p:nvPicPr>
          <p:cNvPr id="112" name="Google Shape;112;p18"/>
          <p:cNvPicPr preferRelativeResize="0"/>
          <p:nvPr/>
        </p:nvPicPr>
        <p:blipFill>
          <a:blip r:embed="rId4">
            <a:alphaModFix/>
          </a:blip>
          <a:stretch>
            <a:fillRect/>
          </a:stretch>
        </p:blipFill>
        <p:spPr>
          <a:xfrm>
            <a:off x="4030332" y="3035131"/>
            <a:ext cx="4809017" cy="4966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9"/>
          <p:cNvPicPr preferRelativeResize="0"/>
          <p:nvPr/>
        </p:nvPicPr>
        <p:blipFill>
          <a:blip r:embed="rId3">
            <a:alphaModFix/>
          </a:blip>
          <a:stretch>
            <a:fillRect/>
          </a:stretch>
        </p:blipFill>
        <p:spPr>
          <a:xfrm>
            <a:off x="221987" y="0"/>
            <a:ext cx="8700038" cy="51435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Comment Display</a:t>
            </a:r>
            <a:endParaRPr/>
          </a:p>
        </p:txBody>
      </p:sp>
      <p:sp>
        <p:nvSpPr>
          <p:cNvPr id="123" name="Google Shape;123;p20"/>
          <p:cNvSpPr txBox="1"/>
          <p:nvPr/>
        </p:nvSpPr>
        <p:spPr>
          <a:xfrm>
            <a:off x="583575" y="1448950"/>
            <a:ext cx="307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Processing Flow</a:t>
            </a:r>
            <a:endParaRPr sz="1800">
              <a:solidFill>
                <a:schemeClr val="dk1"/>
              </a:solidFill>
              <a:latin typeface="Roboto"/>
              <a:ea typeface="Roboto"/>
              <a:cs typeface="Roboto"/>
              <a:sym typeface="Roboto"/>
            </a:endParaRPr>
          </a:p>
        </p:txBody>
      </p:sp>
      <p:sp>
        <p:nvSpPr>
          <p:cNvPr id="124" name="Google Shape;124;p20"/>
          <p:cNvSpPr/>
          <p:nvPr/>
        </p:nvSpPr>
        <p:spPr>
          <a:xfrm>
            <a:off x="3983675" y="2295675"/>
            <a:ext cx="738600" cy="245400"/>
          </a:xfrm>
          <a:prstGeom prst="rightArrow">
            <a:avLst>
              <a:gd fmla="val 50000" name="adj1"/>
              <a:gd fmla="val 124922"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5" name="Google Shape;125;p20"/>
          <p:cNvSpPr/>
          <p:nvPr/>
        </p:nvSpPr>
        <p:spPr>
          <a:xfrm>
            <a:off x="583562" y="2145824"/>
            <a:ext cx="860814" cy="613710"/>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6" name="Google Shape;126;p20"/>
          <p:cNvSpPr/>
          <p:nvPr/>
        </p:nvSpPr>
        <p:spPr>
          <a:xfrm>
            <a:off x="5003213" y="2096538"/>
            <a:ext cx="973200" cy="61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7" name="Google Shape;127;p20"/>
          <p:cNvSpPr/>
          <p:nvPr/>
        </p:nvSpPr>
        <p:spPr>
          <a:xfrm rot="-3599737">
            <a:off x="2042006" y="3463817"/>
            <a:ext cx="780497" cy="189775"/>
          </a:xfrm>
          <a:prstGeom prst="rightArrow">
            <a:avLst>
              <a:gd fmla="val 50000" name="adj1"/>
              <a:gd fmla="val 124922"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8" name="Google Shape;128;p20"/>
          <p:cNvSpPr txBox="1"/>
          <p:nvPr/>
        </p:nvSpPr>
        <p:spPr>
          <a:xfrm>
            <a:off x="336125" y="2844450"/>
            <a:ext cx="1355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Comments</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(combination)</a:t>
            </a:r>
            <a:endParaRPr>
              <a:solidFill>
                <a:schemeClr val="dk1"/>
              </a:solidFill>
              <a:latin typeface="Roboto"/>
              <a:ea typeface="Roboto"/>
              <a:cs typeface="Roboto"/>
              <a:sym typeface="Roboto"/>
            </a:endParaRPr>
          </a:p>
        </p:txBody>
      </p:sp>
      <p:sp>
        <p:nvSpPr>
          <p:cNvPr id="129" name="Google Shape;129;p20"/>
          <p:cNvSpPr txBox="1"/>
          <p:nvPr/>
        </p:nvSpPr>
        <p:spPr>
          <a:xfrm>
            <a:off x="4895975" y="2795213"/>
            <a:ext cx="1187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Model</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(LLaMA3)</a:t>
            </a:r>
            <a:endParaRPr>
              <a:solidFill>
                <a:schemeClr val="dk1"/>
              </a:solidFill>
              <a:latin typeface="Roboto"/>
              <a:ea typeface="Roboto"/>
              <a:cs typeface="Roboto"/>
              <a:sym typeface="Roboto"/>
            </a:endParaRPr>
          </a:p>
        </p:txBody>
      </p:sp>
      <p:sp>
        <p:nvSpPr>
          <p:cNvPr id="130" name="Google Shape;130;p20"/>
          <p:cNvSpPr/>
          <p:nvPr/>
        </p:nvSpPr>
        <p:spPr>
          <a:xfrm>
            <a:off x="1711397" y="4070100"/>
            <a:ext cx="780600" cy="520387"/>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1" name="Google Shape;131;p20"/>
          <p:cNvSpPr txBox="1"/>
          <p:nvPr/>
        </p:nvSpPr>
        <p:spPr>
          <a:xfrm>
            <a:off x="1507850" y="4743300"/>
            <a:ext cx="118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Database</a:t>
            </a:r>
            <a:endParaRPr>
              <a:solidFill>
                <a:schemeClr val="dk1"/>
              </a:solidFill>
              <a:latin typeface="Roboto"/>
              <a:ea typeface="Roboto"/>
              <a:cs typeface="Roboto"/>
              <a:sym typeface="Roboto"/>
            </a:endParaRPr>
          </a:p>
        </p:txBody>
      </p:sp>
      <p:sp>
        <p:nvSpPr>
          <p:cNvPr id="132" name="Google Shape;132;p20"/>
          <p:cNvSpPr/>
          <p:nvPr/>
        </p:nvSpPr>
        <p:spPr>
          <a:xfrm rot="-7197314">
            <a:off x="1380620" y="3471294"/>
            <a:ext cx="780457" cy="189775"/>
          </a:xfrm>
          <a:prstGeom prst="rightArrow">
            <a:avLst>
              <a:gd fmla="val 50000" name="adj1"/>
              <a:gd fmla="val 124922"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3" name="Google Shape;133;p20"/>
          <p:cNvSpPr txBox="1"/>
          <p:nvPr/>
        </p:nvSpPr>
        <p:spPr>
          <a:xfrm>
            <a:off x="2576325" y="2795225"/>
            <a:ext cx="1187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Topic</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Matching</a:t>
            </a:r>
            <a:endParaRPr>
              <a:solidFill>
                <a:schemeClr val="dk1"/>
              </a:solidFill>
              <a:latin typeface="Roboto"/>
              <a:ea typeface="Roboto"/>
              <a:cs typeface="Roboto"/>
              <a:sym typeface="Roboto"/>
            </a:endParaRPr>
          </a:p>
        </p:txBody>
      </p:sp>
      <p:sp>
        <p:nvSpPr>
          <p:cNvPr id="134" name="Google Shape;134;p20"/>
          <p:cNvSpPr/>
          <p:nvPr/>
        </p:nvSpPr>
        <p:spPr>
          <a:xfrm>
            <a:off x="2759025" y="2126400"/>
            <a:ext cx="822300" cy="55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5" name="Google Shape;135;p20"/>
          <p:cNvSpPr/>
          <p:nvPr/>
        </p:nvSpPr>
        <p:spPr>
          <a:xfrm>
            <a:off x="1671350" y="2225300"/>
            <a:ext cx="860700" cy="304500"/>
          </a:xfrm>
          <a:prstGeom prst="stripedRightArrow">
            <a:avLst>
              <a:gd fmla="val 50000" name="adj1"/>
              <a:gd fmla="val 51924"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6" name="Google Shape;136;p20"/>
          <p:cNvSpPr/>
          <p:nvPr/>
        </p:nvSpPr>
        <p:spPr>
          <a:xfrm>
            <a:off x="6306825" y="2268075"/>
            <a:ext cx="780600" cy="300600"/>
          </a:xfrm>
          <a:prstGeom prst="notch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7" name="Google Shape;137;p20"/>
          <p:cNvSpPr/>
          <p:nvPr/>
        </p:nvSpPr>
        <p:spPr>
          <a:xfrm>
            <a:off x="7500270" y="2131413"/>
            <a:ext cx="860800" cy="573914"/>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8" name="Google Shape;138;p20"/>
          <p:cNvSpPr txBox="1"/>
          <p:nvPr/>
        </p:nvSpPr>
        <p:spPr>
          <a:xfrm>
            <a:off x="7215625" y="2795225"/>
            <a:ext cx="141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Summarization</a:t>
            </a:r>
            <a:endParaRPr>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Comment Display</a:t>
            </a:r>
            <a:endParaRPr/>
          </a:p>
        </p:txBody>
      </p:sp>
      <p:sp>
        <p:nvSpPr>
          <p:cNvPr id="144" name="Google Shape;144;p21"/>
          <p:cNvSpPr txBox="1"/>
          <p:nvPr/>
        </p:nvSpPr>
        <p:spPr>
          <a:xfrm>
            <a:off x="583575" y="1448950"/>
            <a:ext cx="307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Results</a:t>
            </a:r>
            <a:endParaRPr sz="1800">
              <a:solidFill>
                <a:schemeClr val="dk1"/>
              </a:solidFill>
              <a:latin typeface="Roboto"/>
              <a:ea typeface="Roboto"/>
              <a:cs typeface="Roboto"/>
              <a:sym typeface="Roboto"/>
            </a:endParaRPr>
          </a:p>
        </p:txBody>
      </p:sp>
      <p:sp>
        <p:nvSpPr>
          <p:cNvPr id="145" name="Google Shape;145;p21"/>
          <p:cNvSpPr/>
          <p:nvPr/>
        </p:nvSpPr>
        <p:spPr>
          <a:xfrm>
            <a:off x="661775" y="1941975"/>
            <a:ext cx="2442600" cy="290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sz="1200">
                <a:solidFill>
                  <a:schemeClr val="dk2"/>
                </a:solidFill>
                <a:latin typeface="Roboto Light"/>
                <a:ea typeface="Roboto Light"/>
                <a:cs typeface="Roboto Light"/>
                <a:sym typeface="Roboto Light"/>
              </a:rPr>
              <a:t>The video appears to be about iPhones, with many commenters sharing their opinions and experiences. Some praise Apple's products, while others criticize them or compare them to Samsung phones. There are also mentions of Steve Jobs and Wozniak, as well as jokes and sarcasm about the cost of iPhones.</a:t>
            </a:r>
            <a:endParaRPr sz="1200">
              <a:solidFill>
                <a:schemeClr val="dk2"/>
              </a:solidFill>
              <a:latin typeface="Roboto"/>
              <a:ea typeface="Roboto"/>
              <a:cs typeface="Roboto"/>
              <a:sym typeface="Roboto"/>
            </a:endParaRPr>
          </a:p>
        </p:txBody>
      </p:sp>
      <p:sp>
        <p:nvSpPr>
          <p:cNvPr id="146" name="Google Shape;146;p21"/>
          <p:cNvSpPr/>
          <p:nvPr/>
        </p:nvSpPr>
        <p:spPr>
          <a:xfrm>
            <a:off x="3350700" y="1941975"/>
            <a:ext cx="2442600" cy="290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t/>
            </a:r>
            <a:endParaRPr sz="1200">
              <a:solidFill>
                <a:schemeClr val="dk2"/>
              </a:solidFill>
              <a:latin typeface="Roboto Light"/>
              <a:ea typeface="Roboto Light"/>
              <a:cs typeface="Roboto Light"/>
              <a:sym typeface="Roboto Light"/>
            </a:endParaRPr>
          </a:p>
          <a:p>
            <a:pPr indent="457200" lvl="0" marL="0" rtl="0" algn="l">
              <a:spcBef>
                <a:spcPts val="0"/>
              </a:spcBef>
              <a:spcAft>
                <a:spcPts val="0"/>
              </a:spcAft>
              <a:buNone/>
            </a:pPr>
            <a:r>
              <a:rPr lang="en" sz="1200">
                <a:solidFill>
                  <a:schemeClr val="dk2"/>
                </a:solidFill>
                <a:latin typeface="Roboto Light"/>
                <a:ea typeface="Roboto Light"/>
                <a:cs typeface="Roboto Light"/>
                <a:sym typeface="Roboto Light"/>
              </a:rPr>
              <a:t>The video discusses DNA test results and their accuracy. Viewers share their own experiences with DNA tests, including finding Scandinavian heritage and being related to celebrities like Emma herself. The comments also touch on topics like genetic health risks, false information from certain testing labs, and personal preferences for furniture.</a:t>
            </a:r>
            <a:endParaRPr sz="1200">
              <a:solidFill>
                <a:schemeClr val="dk2"/>
              </a:solidFill>
              <a:latin typeface="Roboto Light"/>
              <a:ea typeface="Roboto Light"/>
              <a:cs typeface="Roboto Light"/>
              <a:sym typeface="Roboto Light"/>
            </a:endParaRPr>
          </a:p>
          <a:p>
            <a:pPr indent="457200" lvl="0" marL="0" rtl="0" algn="l">
              <a:spcBef>
                <a:spcPts val="0"/>
              </a:spcBef>
              <a:spcAft>
                <a:spcPts val="0"/>
              </a:spcAft>
              <a:buNone/>
            </a:pPr>
            <a:r>
              <a:t/>
            </a:r>
            <a:endParaRPr sz="1200">
              <a:solidFill>
                <a:schemeClr val="dk2"/>
              </a:solidFill>
              <a:latin typeface="Roboto Light"/>
              <a:ea typeface="Roboto Light"/>
              <a:cs typeface="Roboto Light"/>
              <a:sym typeface="Roboto Light"/>
            </a:endParaRPr>
          </a:p>
        </p:txBody>
      </p:sp>
      <p:sp>
        <p:nvSpPr>
          <p:cNvPr id="147" name="Google Shape;147;p21"/>
          <p:cNvSpPr/>
          <p:nvPr/>
        </p:nvSpPr>
        <p:spPr>
          <a:xfrm>
            <a:off x="6039625" y="1941975"/>
            <a:ext cx="2442600" cy="290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 sz="1200">
                <a:solidFill>
                  <a:schemeClr val="dk2"/>
                </a:solidFill>
                <a:latin typeface="Roboto Light"/>
                <a:ea typeface="Roboto Light"/>
                <a:cs typeface="Roboto Light"/>
                <a:sym typeface="Roboto Light"/>
              </a:rPr>
              <a:t>The comments section of this video is filled with diverse reactions, including laughter, relatability, and confusion. Some users appreciate the humor, while others find it annoying or not funny at all. There are also comments that stray off-topic, share personal stories, or promote other YouTube channels or products.</a:t>
            </a:r>
            <a:endParaRPr sz="1200">
              <a:solidFill>
                <a:schemeClr val="dk2"/>
              </a:solidFill>
              <a:latin typeface="Roboto Light"/>
              <a:ea typeface="Roboto Light"/>
              <a:cs typeface="Roboto Light"/>
              <a:sym typeface="Roboto Light"/>
            </a:endParaRPr>
          </a:p>
          <a:p>
            <a:pPr indent="457200" lvl="0" marL="0" rtl="0" algn="l">
              <a:spcBef>
                <a:spcPts val="0"/>
              </a:spcBef>
              <a:spcAft>
                <a:spcPts val="0"/>
              </a:spcAft>
              <a:buNone/>
            </a:pPr>
            <a:r>
              <a:t/>
            </a:r>
            <a:endParaRPr sz="1200">
              <a:solidFill>
                <a:schemeClr val="dk2"/>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