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handoutMasterIdLst>
    <p:handoutMasterId r:id="rId31"/>
  </p:handoutMasterIdLst>
  <p:sldIdLst>
    <p:sldId id="267" r:id="rId2"/>
    <p:sldId id="268" r:id="rId3"/>
    <p:sldId id="386" r:id="rId4"/>
    <p:sldId id="270" r:id="rId5"/>
    <p:sldId id="265" r:id="rId6"/>
    <p:sldId id="271" r:id="rId7"/>
    <p:sldId id="381" r:id="rId8"/>
    <p:sldId id="380" r:id="rId9"/>
    <p:sldId id="387" r:id="rId10"/>
    <p:sldId id="388" r:id="rId11"/>
    <p:sldId id="367" r:id="rId12"/>
    <p:sldId id="332" r:id="rId13"/>
    <p:sldId id="342" r:id="rId14"/>
    <p:sldId id="343" r:id="rId15"/>
    <p:sldId id="340" r:id="rId16"/>
    <p:sldId id="377" r:id="rId17"/>
    <p:sldId id="378" r:id="rId18"/>
    <p:sldId id="379" r:id="rId19"/>
    <p:sldId id="272" r:id="rId20"/>
    <p:sldId id="273" r:id="rId21"/>
    <p:sldId id="274" r:id="rId22"/>
    <p:sldId id="275" r:id="rId23"/>
    <p:sldId id="277" r:id="rId24"/>
    <p:sldId id="281" r:id="rId25"/>
    <p:sldId id="278" r:id="rId26"/>
    <p:sldId id="383" r:id="rId27"/>
    <p:sldId id="384" r:id="rId28"/>
    <p:sldId id="385"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y" initials="j" lastIdx="1" clrIdx="0">
    <p:extLst>
      <p:ext uri="{19B8F6BF-5375-455C-9EA6-DF929625EA0E}">
        <p15:presenceInfo xmlns:p15="http://schemas.microsoft.com/office/powerpoint/2012/main" userId="jo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710" y="62"/>
      </p:cViewPr>
      <p:guideLst/>
    </p:cSldViewPr>
  </p:slideViewPr>
  <p:notesTextViewPr>
    <p:cViewPr>
      <p:scale>
        <a:sx n="1" d="1"/>
        <a:sy n="1" d="1"/>
      </p:scale>
      <p:origin x="0" y="0"/>
    </p:cViewPr>
  </p:notesTextViewPr>
  <p:notesViewPr>
    <p:cSldViewPr snapToGrid="0">
      <p:cViewPr varScale="1">
        <p:scale>
          <a:sx n="78" d="100"/>
          <a:sy n="78" d="100"/>
        </p:scale>
        <p:origin x="40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579408-2659-479B-B95A-EB77AD94FBED}" type="doc">
      <dgm:prSet loTypeId="urn:microsoft.com/office/officeart/2005/8/layout/radial6" loCatId="cycle" qsTypeId="urn:microsoft.com/office/officeart/2005/8/quickstyle/3d1" qsCatId="3D" csTypeId="urn:microsoft.com/office/officeart/2005/8/colors/colorful5" csCatId="colorful" phldr="1"/>
      <dgm:spPr/>
      <dgm:t>
        <a:bodyPr/>
        <a:lstStyle/>
        <a:p>
          <a:endParaRPr lang="zh-TW" altLang="en-US"/>
        </a:p>
      </dgm:t>
    </dgm:pt>
    <dgm:pt modelId="{70B5A4BC-D1BA-4CA0-8B0B-9D9B74B3D625}">
      <dgm:prSet phldrT="[文字]" custT="1"/>
      <dgm:spPr/>
      <dgm:t>
        <a:bodyPr/>
        <a:lstStyle/>
        <a:p>
          <a:r>
            <a:rPr lang="zh-TW" altLang="en-US" sz="1800" dirty="0"/>
            <a:t>真實化問題</a:t>
          </a:r>
        </a:p>
      </dgm:t>
    </dgm:pt>
    <dgm:pt modelId="{03F367E3-A163-4BBB-8810-741126AD48B8}" type="parTrans" cxnId="{0432FC32-BEC2-4B0D-8A93-31333E4FEC4B}">
      <dgm:prSet/>
      <dgm:spPr/>
      <dgm:t>
        <a:bodyPr/>
        <a:lstStyle/>
        <a:p>
          <a:endParaRPr lang="zh-TW" altLang="en-US"/>
        </a:p>
      </dgm:t>
    </dgm:pt>
    <dgm:pt modelId="{1AD1321E-703A-40EA-8FCC-C33E3A3BE14B}" type="sibTrans" cxnId="{0432FC32-BEC2-4B0D-8A93-31333E4FEC4B}">
      <dgm:prSet/>
      <dgm:spPr/>
      <dgm:t>
        <a:bodyPr/>
        <a:lstStyle/>
        <a:p>
          <a:endParaRPr lang="zh-TW" altLang="en-US"/>
        </a:p>
      </dgm:t>
    </dgm:pt>
    <dgm:pt modelId="{56E18B9A-7BF2-4E23-87DA-8E6578ABE6B6}">
      <dgm:prSet phldrT="[文字]" custT="1"/>
      <dgm:spPr/>
      <dgm:t>
        <a:bodyPr/>
        <a:lstStyle/>
        <a:p>
          <a:r>
            <a:rPr lang="zh-TW" altLang="en-US" sz="1800" dirty="0"/>
            <a:t>合作式學習</a:t>
          </a:r>
        </a:p>
      </dgm:t>
    </dgm:pt>
    <dgm:pt modelId="{2F8E3EA4-ECFE-4CA7-A6A7-997DA3690E1B}" type="parTrans" cxnId="{B6EF85AD-04D8-4A2E-8082-C1545B93DAD9}">
      <dgm:prSet/>
      <dgm:spPr/>
      <dgm:t>
        <a:bodyPr/>
        <a:lstStyle/>
        <a:p>
          <a:endParaRPr lang="zh-TW" altLang="en-US"/>
        </a:p>
      </dgm:t>
    </dgm:pt>
    <dgm:pt modelId="{D7F583DD-5CFA-44C7-937B-F1C22CE07ADC}" type="sibTrans" cxnId="{B6EF85AD-04D8-4A2E-8082-C1545B93DAD9}">
      <dgm:prSet/>
      <dgm:spPr/>
      <dgm:t>
        <a:bodyPr/>
        <a:lstStyle/>
        <a:p>
          <a:endParaRPr lang="zh-TW" altLang="en-US"/>
        </a:p>
      </dgm:t>
    </dgm:pt>
    <dgm:pt modelId="{97711BD3-5AC2-492E-AADC-87980FD744F8}">
      <dgm:prSet phldrT="[文字]" custT="1"/>
      <dgm:spPr/>
      <dgm:t>
        <a:bodyPr/>
        <a:lstStyle/>
        <a:p>
          <a:r>
            <a:rPr lang="zh-TW" altLang="en-US" sz="1800" dirty="0"/>
            <a:t>同儕與自我評量</a:t>
          </a:r>
        </a:p>
      </dgm:t>
    </dgm:pt>
    <dgm:pt modelId="{990FA6B6-B717-4F8C-A230-E25201DDB910}" type="parTrans" cxnId="{DC400238-C322-4B20-9C25-2F28C8061648}">
      <dgm:prSet/>
      <dgm:spPr/>
      <dgm:t>
        <a:bodyPr/>
        <a:lstStyle/>
        <a:p>
          <a:endParaRPr lang="zh-TW" altLang="en-US"/>
        </a:p>
      </dgm:t>
    </dgm:pt>
    <dgm:pt modelId="{7F886926-A4C5-4D2A-A6A3-1FC2CE046AB3}" type="sibTrans" cxnId="{DC400238-C322-4B20-9C25-2F28C8061648}">
      <dgm:prSet/>
      <dgm:spPr/>
      <dgm:t>
        <a:bodyPr/>
        <a:lstStyle/>
        <a:p>
          <a:endParaRPr lang="zh-TW" altLang="en-US"/>
        </a:p>
      </dgm:t>
    </dgm:pt>
    <dgm:pt modelId="{0669B0EC-310C-4461-8865-E4A3AD1D087C}">
      <dgm:prSet phldrT="[文字]" custT="1"/>
      <dgm:spPr/>
      <dgm:t>
        <a:bodyPr/>
        <a:lstStyle/>
        <a:p>
          <a:r>
            <a:rPr lang="zh-TW" altLang="en-US" sz="1800" dirty="0"/>
            <a:t>教師為引導者</a:t>
          </a:r>
        </a:p>
      </dgm:t>
    </dgm:pt>
    <dgm:pt modelId="{FCA00DD6-E067-4091-9E13-75096B8558F4}" type="parTrans" cxnId="{EE20DFCE-9F35-48B2-A42E-F3EAF46F71B5}">
      <dgm:prSet/>
      <dgm:spPr/>
      <dgm:t>
        <a:bodyPr/>
        <a:lstStyle/>
        <a:p>
          <a:endParaRPr lang="zh-TW" altLang="en-US"/>
        </a:p>
      </dgm:t>
    </dgm:pt>
    <dgm:pt modelId="{EBC50C04-0FEB-48EE-A84B-376F072505D5}" type="sibTrans" cxnId="{EE20DFCE-9F35-48B2-A42E-F3EAF46F71B5}">
      <dgm:prSet/>
      <dgm:spPr/>
      <dgm:t>
        <a:bodyPr/>
        <a:lstStyle/>
        <a:p>
          <a:endParaRPr lang="zh-TW" altLang="en-US"/>
        </a:p>
      </dgm:t>
    </dgm:pt>
    <dgm:pt modelId="{22B2FDA4-85A5-4913-9D3A-0DF79202B58F}">
      <dgm:prSet phldrT="[文字]"/>
      <dgm:spPr/>
      <dgm:t>
        <a:bodyPr/>
        <a:lstStyle/>
        <a:p>
          <a:r>
            <a:rPr lang="zh-TW" altLang="en-US" dirty="0"/>
            <a:t>學生</a:t>
          </a:r>
        </a:p>
      </dgm:t>
    </dgm:pt>
    <dgm:pt modelId="{22443A7A-4365-476C-B1DA-D011A877ED94}" type="sibTrans" cxnId="{612C150B-0909-440E-85C3-AEB4EC1C4A73}">
      <dgm:prSet/>
      <dgm:spPr/>
      <dgm:t>
        <a:bodyPr/>
        <a:lstStyle/>
        <a:p>
          <a:endParaRPr lang="zh-TW" altLang="en-US"/>
        </a:p>
      </dgm:t>
    </dgm:pt>
    <dgm:pt modelId="{B992AF83-1712-4D1B-8A9C-8A15C8D97AD4}" type="parTrans" cxnId="{612C150B-0909-440E-85C3-AEB4EC1C4A73}">
      <dgm:prSet/>
      <dgm:spPr/>
      <dgm:t>
        <a:bodyPr/>
        <a:lstStyle/>
        <a:p>
          <a:endParaRPr lang="zh-TW" altLang="en-US"/>
        </a:p>
      </dgm:t>
    </dgm:pt>
    <dgm:pt modelId="{2A356A3D-7C75-406E-B606-48BCC1F102F0}" type="pres">
      <dgm:prSet presAssocID="{DD579408-2659-479B-B95A-EB77AD94FBED}" presName="Name0" presStyleCnt="0">
        <dgm:presLayoutVars>
          <dgm:chMax val="1"/>
          <dgm:dir/>
          <dgm:animLvl val="ctr"/>
          <dgm:resizeHandles val="exact"/>
        </dgm:presLayoutVars>
      </dgm:prSet>
      <dgm:spPr/>
      <dgm:t>
        <a:bodyPr/>
        <a:lstStyle/>
        <a:p>
          <a:endParaRPr lang="zh-TW" altLang="en-US"/>
        </a:p>
      </dgm:t>
    </dgm:pt>
    <dgm:pt modelId="{1C5F9A76-739C-4A05-8E98-F0C43C7E4597}" type="pres">
      <dgm:prSet presAssocID="{22B2FDA4-85A5-4913-9D3A-0DF79202B58F}" presName="centerShape" presStyleLbl="node0" presStyleIdx="0" presStyleCnt="1" custLinFactNeighborX="2667" custLinFactNeighborY="-1136"/>
      <dgm:spPr/>
      <dgm:t>
        <a:bodyPr/>
        <a:lstStyle/>
        <a:p>
          <a:endParaRPr lang="zh-TW" altLang="en-US"/>
        </a:p>
      </dgm:t>
    </dgm:pt>
    <dgm:pt modelId="{9034A393-0777-4B7A-A826-7C4F125261FB}" type="pres">
      <dgm:prSet presAssocID="{70B5A4BC-D1BA-4CA0-8B0B-9D9B74B3D625}" presName="node" presStyleLbl="node1" presStyleIdx="0" presStyleCnt="4" custScaleX="139416" custScaleY="139496">
        <dgm:presLayoutVars>
          <dgm:bulletEnabled val="1"/>
        </dgm:presLayoutVars>
      </dgm:prSet>
      <dgm:spPr/>
      <dgm:t>
        <a:bodyPr/>
        <a:lstStyle/>
        <a:p>
          <a:endParaRPr lang="zh-TW" altLang="en-US"/>
        </a:p>
      </dgm:t>
    </dgm:pt>
    <dgm:pt modelId="{EAC28EFC-3F4D-4F50-B951-BC36A878D209}" type="pres">
      <dgm:prSet presAssocID="{70B5A4BC-D1BA-4CA0-8B0B-9D9B74B3D625}" presName="dummy" presStyleCnt="0"/>
      <dgm:spPr/>
    </dgm:pt>
    <dgm:pt modelId="{09E0239D-43C4-4BAE-B73C-37764497C8EE}" type="pres">
      <dgm:prSet presAssocID="{1AD1321E-703A-40EA-8FCC-C33E3A3BE14B}" presName="sibTrans" presStyleLbl="sibTrans2D1" presStyleIdx="0" presStyleCnt="4"/>
      <dgm:spPr/>
      <dgm:t>
        <a:bodyPr/>
        <a:lstStyle/>
        <a:p>
          <a:endParaRPr lang="zh-TW" altLang="en-US"/>
        </a:p>
      </dgm:t>
    </dgm:pt>
    <dgm:pt modelId="{61F4E3C3-48AA-4F10-B457-4860C5056863}" type="pres">
      <dgm:prSet presAssocID="{56E18B9A-7BF2-4E23-87DA-8E6578ABE6B6}" presName="node" presStyleLbl="node1" presStyleIdx="1" presStyleCnt="4" custScaleX="128500" custScaleY="129609">
        <dgm:presLayoutVars>
          <dgm:bulletEnabled val="1"/>
        </dgm:presLayoutVars>
      </dgm:prSet>
      <dgm:spPr/>
      <dgm:t>
        <a:bodyPr/>
        <a:lstStyle/>
        <a:p>
          <a:endParaRPr lang="zh-TW" altLang="en-US"/>
        </a:p>
      </dgm:t>
    </dgm:pt>
    <dgm:pt modelId="{2CF33200-0A28-474E-843C-215C526EAF17}" type="pres">
      <dgm:prSet presAssocID="{56E18B9A-7BF2-4E23-87DA-8E6578ABE6B6}" presName="dummy" presStyleCnt="0"/>
      <dgm:spPr/>
    </dgm:pt>
    <dgm:pt modelId="{291A533F-C415-4C08-9313-801F3322F3D7}" type="pres">
      <dgm:prSet presAssocID="{D7F583DD-5CFA-44C7-937B-F1C22CE07ADC}" presName="sibTrans" presStyleLbl="sibTrans2D1" presStyleIdx="1" presStyleCnt="4"/>
      <dgm:spPr/>
      <dgm:t>
        <a:bodyPr/>
        <a:lstStyle/>
        <a:p>
          <a:endParaRPr lang="zh-TW" altLang="en-US"/>
        </a:p>
      </dgm:t>
    </dgm:pt>
    <dgm:pt modelId="{8BEA1B59-BBC8-49AD-9736-3E839C44BC31}" type="pres">
      <dgm:prSet presAssocID="{97711BD3-5AC2-492E-AADC-87980FD744F8}" presName="node" presStyleLbl="node1" presStyleIdx="2" presStyleCnt="4" custScaleX="154644" custScaleY="134779">
        <dgm:presLayoutVars>
          <dgm:bulletEnabled val="1"/>
        </dgm:presLayoutVars>
      </dgm:prSet>
      <dgm:spPr/>
      <dgm:t>
        <a:bodyPr/>
        <a:lstStyle/>
        <a:p>
          <a:endParaRPr lang="zh-TW" altLang="en-US"/>
        </a:p>
      </dgm:t>
    </dgm:pt>
    <dgm:pt modelId="{276A9543-D52F-4A90-BBEB-E1D2A79D97C6}" type="pres">
      <dgm:prSet presAssocID="{97711BD3-5AC2-492E-AADC-87980FD744F8}" presName="dummy" presStyleCnt="0"/>
      <dgm:spPr/>
    </dgm:pt>
    <dgm:pt modelId="{169C9C61-5B89-4E49-B2C9-1BB40031E32F}" type="pres">
      <dgm:prSet presAssocID="{7F886926-A4C5-4D2A-A6A3-1FC2CE046AB3}" presName="sibTrans" presStyleLbl="sibTrans2D1" presStyleIdx="2" presStyleCnt="4"/>
      <dgm:spPr/>
      <dgm:t>
        <a:bodyPr/>
        <a:lstStyle/>
        <a:p>
          <a:endParaRPr lang="zh-TW" altLang="en-US"/>
        </a:p>
      </dgm:t>
    </dgm:pt>
    <dgm:pt modelId="{97981390-5084-49C6-BB39-CB52E8FD0B0B}" type="pres">
      <dgm:prSet presAssocID="{0669B0EC-310C-4461-8865-E4A3AD1D087C}" presName="node" presStyleLbl="node1" presStyleIdx="3" presStyleCnt="4" custScaleX="129689" custScaleY="117747">
        <dgm:presLayoutVars>
          <dgm:bulletEnabled val="1"/>
        </dgm:presLayoutVars>
      </dgm:prSet>
      <dgm:spPr/>
      <dgm:t>
        <a:bodyPr/>
        <a:lstStyle/>
        <a:p>
          <a:endParaRPr lang="zh-TW" altLang="en-US"/>
        </a:p>
      </dgm:t>
    </dgm:pt>
    <dgm:pt modelId="{B089FB76-9342-4C86-9DF3-5492DA4AD8AD}" type="pres">
      <dgm:prSet presAssocID="{0669B0EC-310C-4461-8865-E4A3AD1D087C}" presName="dummy" presStyleCnt="0"/>
      <dgm:spPr/>
    </dgm:pt>
    <dgm:pt modelId="{E3ADBD46-050A-4247-9F17-333577538C24}" type="pres">
      <dgm:prSet presAssocID="{EBC50C04-0FEB-48EE-A84B-376F072505D5}" presName="sibTrans" presStyleLbl="sibTrans2D1" presStyleIdx="3" presStyleCnt="4"/>
      <dgm:spPr/>
      <dgm:t>
        <a:bodyPr/>
        <a:lstStyle/>
        <a:p>
          <a:endParaRPr lang="zh-TW" altLang="en-US"/>
        </a:p>
      </dgm:t>
    </dgm:pt>
  </dgm:ptLst>
  <dgm:cxnLst>
    <dgm:cxn modelId="{E110C9A0-9433-473F-A6C5-FC70920CFFE9}" type="presOf" srcId="{56E18B9A-7BF2-4E23-87DA-8E6578ABE6B6}" destId="{61F4E3C3-48AA-4F10-B457-4860C5056863}" srcOrd="0" destOrd="0" presId="urn:microsoft.com/office/officeart/2005/8/layout/radial6"/>
    <dgm:cxn modelId="{25DC7BE1-AD20-4238-AC87-44C038ED7268}" type="presOf" srcId="{1AD1321E-703A-40EA-8FCC-C33E3A3BE14B}" destId="{09E0239D-43C4-4BAE-B73C-37764497C8EE}" srcOrd="0" destOrd="0" presId="urn:microsoft.com/office/officeart/2005/8/layout/radial6"/>
    <dgm:cxn modelId="{EE20DFCE-9F35-48B2-A42E-F3EAF46F71B5}" srcId="{22B2FDA4-85A5-4913-9D3A-0DF79202B58F}" destId="{0669B0EC-310C-4461-8865-E4A3AD1D087C}" srcOrd="3" destOrd="0" parTransId="{FCA00DD6-E067-4091-9E13-75096B8558F4}" sibTransId="{EBC50C04-0FEB-48EE-A84B-376F072505D5}"/>
    <dgm:cxn modelId="{6A39F2FA-D46D-4D0B-A1D6-A58CE8E0107C}" type="presOf" srcId="{22B2FDA4-85A5-4913-9D3A-0DF79202B58F}" destId="{1C5F9A76-739C-4A05-8E98-F0C43C7E4597}" srcOrd="0" destOrd="0" presId="urn:microsoft.com/office/officeart/2005/8/layout/radial6"/>
    <dgm:cxn modelId="{2FCF1877-7592-4D11-9322-1BBFFF45B128}" type="presOf" srcId="{DD579408-2659-479B-B95A-EB77AD94FBED}" destId="{2A356A3D-7C75-406E-B606-48BCC1F102F0}" srcOrd="0" destOrd="0" presId="urn:microsoft.com/office/officeart/2005/8/layout/radial6"/>
    <dgm:cxn modelId="{B6EF85AD-04D8-4A2E-8082-C1545B93DAD9}" srcId="{22B2FDA4-85A5-4913-9D3A-0DF79202B58F}" destId="{56E18B9A-7BF2-4E23-87DA-8E6578ABE6B6}" srcOrd="1" destOrd="0" parTransId="{2F8E3EA4-ECFE-4CA7-A6A7-997DA3690E1B}" sibTransId="{D7F583DD-5CFA-44C7-937B-F1C22CE07ADC}"/>
    <dgm:cxn modelId="{A69F2558-688A-4F22-99E7-BA8CFD1B10A0}" type="presOf" srcId="{D7F583DD-5CFA-44C7-937B-F1C22CE07ADC}" destId="{291A533F-C415-4C08-9313-801F3322F3D7}" srcOrd="0" destOrd="0" presId="urn:microsoft.com/office/officeart/2005/8/layout/radial6"/>
    <dgm:cxn modelId="{DC400238-C322-4B20-9C25-2F28C8061648}" srcId="{22B2FDA4-85A5-4913-9D3A-0DF79202B58F}" destId="{97711BD3-5AC2-492E-AADC-87980FD744F8}" srcOrd="2" destOrd="0" parTransId="{990FA6B6-B717-4F8C-A230-E25201DDB910}" sibTransId="{7F886926-A4C5-4D2A-A6A3-1FC2CE046AB3}"/>
    <dgm:cxn modelId="{612C150B-0909-440E-85C3-AEB4EC1C4A73}" srcId="{DD579408-2659-479B-B95A-EB77AD94FBED}" destId="{22B2FDA4-85A5-4913-9D3A-0DF79202B58F}" srcOrd="0" destOrd="0" parTransId="{B992AF83-1712-4D1B-8A9C-8A15C8D97AD4}" sibTransId="{22443A7A-4365-476C-B1DA-D011A877ED94}"/>
    <dgm:cxn modelId="{0432FC32-BEC2-4B0D-8A93-31333E4FEC4B}" srcId="{22B2FDA4-85A5-4913-9D3A-0DF79202B58F}" destId="{70B5A4BC-D1BA-4CA0-8B0B-9D9B74B3D625}" srcOrd="0" destOrd="0" parTransId="{03F367E3-A163-4BBB-8810-741126AD48B8}" sibTransId="{1AD1321E-703A-40EA-8FCC-C33E3A3BE14B}"/>
    <dgm:cxn modelId="{92371569-2F91-4814-A0D0-BB0661C46894}" type="presOf" srcId="{7F886926-A4C5-4D2A-A6A3-1FC2CE046AB3}" destId="{169C9C61-5B89-4E49-B2C9-1BB40031E32F}" srcOrd="0" destOrd="0" presId="urn:microsoft.com/office/officeart/2005/8/layout/radial6"/>
    <dgm:cxn modelId="{A7245A64-F78F-4F4A-BC2B-DC7AF3DB8D87}" type="presOf" srcId="{70B5A4BC-D1BA-4CA0-8B0B-9D9B74B3D625}" destId="{9034A393-0777-4B7A-A826-7C4F125261FB}" srcOrd="0" destOrd="0" presId="urn:microsoft.com/office/officeart/2005/8/layout/radial6"/>
    <dgm:cxn modelId="{84897928-FC11-45E8-B250-877A93695F6B}" type="presOf" srcId="{97711BD3-5AC2-492E-AADC-87980FD744F8}" destId="{8BEA1B59-BBC8-49AD-9736-3E839C44BC31}" srcOrd="0" destOrd="0" presId="urn:microsoft.com/office/officeart/2005/8/layout/radial6"/>
    <dgm:cxn modelId="{52433789-3E7D-4B59-BDD8-E71811342ACA}" type="presOf" srcId="{0669B0EC-310C-4461-8865-E4A3AD1D087C}" destId="{97981390-5084-49C6-BB39-CB52E8FD0B0B}" srcOrd="0" destOrd="0" presId="urn:microsoft.com/office/officeart/2005/8/layout/radial6"/>
    <dgm:cxn modelId="{8B4D19A1-1F26-4EF6-A6CD-FD60FA206BE5}" type="presOf" srcId="{EBC50C04-0FEB-48EE-A84B-376F072505D5}" destId="{E3ADBD46-050A-4247-9F17-333577538C24}" srcOrd="0" destOrd="0" presId="urn:microsoft.com/office/officeart/2005/8/layout/radial6"/>
    <dgm:cxn modelId="{A7350442-1A78-4D9B-BB9D-F9DCBD290A83}" type="presParOf" srcId="{2A356A3D-7C75-406E-B606-48BCC1F102F0}" destId="{1C5F9A76-739C-4A05-8E98-F0C43C7E4597}" srcOrd="0" destOrd="0" presId="urn:microsoft.com/office/officeart/2005/8/layout/radial6"/>
    <dgm:cxn modelId="{D8A7E751-2521-491E-A1DF-CCFF9BEE8355}" type="presParOf" srcId="{2A356A3D-7C75-406E-B606-48BCC1F102F0}" destId="{9034A393-0777-4B7A-A826-7C4F125261FB}" srcOrd="1" destOrd="0" presId="urn:microsoft.com/office/officeart/2005/8/layout/radial6"/>
    <dgm:cxn modelId="{19FAE665-95A3-4DAA-A154-7AD1234D7229}" type="presParOf" srcId="{2A356A3D-7C75-406E-B606-48BCC1F102F0}" destId="{EAC28EFC-3F4D-4F50-B951-BC36A878D209}" srcOrd="2" destOrd="0" presId="urn:microsoft.com/office/officeart/2005/8/layout/radial6"/>
    <dgm:cxn modelId="{A91AEF92-F46B-4782-A01B-D3712E45639E}" type="presParOf" srcId="{2A356A3D-7C75-406E-B606-48BCC1F102F0}" destId="{09E0239D-43C4-4BAE-B73C-37764497C8EE}" srcOrd="3" destOrd="0" presId="urn:microsoft.com/office/officeart/2005/8/layout/radial6"/>
    <dgm:cxn modelId="{29DC2DA6-4A42-40C5-AEE5-D243DBB7EE05}" type="presParOf" srcId="{2A356A3D-7C75-406E-B606-48BCC1F102F0}" destId="{61F4E3C3-48AA-4F10-B457-4860C5056863}" srcOrd="4" destOrd="0" presId="urn:microsoft.com/office/officeart/2005/8/layout/radial6"/>
    <dgm:cxn modelId="{926C411B-D96B-4D66-B582-D07660C810EB}" type="presParOf" srcId="{2A356A3D-7C75-406E-B606-48BCC1F102F0}" destId="{2CF33200-0A28-474E-843C-215C526EAF17}" srcOrd="5" destOrd="0" presId="urn:microsoft.com/office/officeart/2005/8/layout/radial6"/>
    <dgm:cxn modelId="{2F9E69CD-8EAC-4C88-9D02-C42280594E0A}" type="presParOf" srcId="{2A356A3D-7C75-406E-B606-48BCC1F102F0}" destId="{291A533F-C415-4C08-9313-801F3322F3D7}" srcOrd="6" destOrd="0" presId="urn:microsoft.com/office/officeart/2005/8/layout/radial6"/>
    <dgm:cxn modelId="{5FE3DE0F-AFB9-451E-AE98-A813196BFCFC}" type="presParOf" srcId="{2A356A3D-7C75-406E-B606-48BCC1F102F0}" destId="{8BEA1B59-BBC8-49AD-9736-3E839C44BC31}" srcOrd="7" destOrd="0" presId="urn:microsoft.com/office/officeart/2005/8/layout/radial6"/>
    <dgm:cxn modelId="{CC592297-001F-4CF5-A68E-7F268458D2A0}" type="presParOf" srcId="{2A356A3D-7C75-406E-B606-48BCC1F102F0}" destId="{276A9543-D52F-4A90-BBEB-E1D2A79D97C6}" srcOrd="8" destOrd="0" presId="urn:microsoft.com/office/officeart/2005/8/layout/radial6"/>
    <dgm:cxn modelId="{34D0AB4A-1439-432D-8F61-71D0193A5CFC}" type="presParOf" srcId="{2A356A3D-7C75-406E-B606-48BCC1F102F0}" destId="{169C9C61-5B89-4E49-B2C9-1BB40031E32F}" srcOrd="9" destOrd="0" presId="urn:microsoft.com/office/officeart/2005/8/layout/radial6"/>
    <dgm:cxn modelId="{0680B091-43B4-43AE-AB0D-1356BC9F8399}" type="presParOf" srcId="{2A356A3D-7C75-406E-B606-48BCC1F102F0}" destId="{97981390-5084-49C6-BB39-CB52E8FD0B0B}" srcOrd="10" destOrd="0" presId="urn:microsoft.com/office/officeart/2005/8/layout/radial6"/>
    <dgm:cxn modelId="{42ADDC42-91B9-4B99-80D7-95C41E1A4B6B}" type="presParOf" srcId="{2A356A3D-7C75-406E-B606-48BCC1F102F0}" destId="{B089FB76-9342-4C86-9DF3-5492DA4AD8AD}" srcOrd="11" destOrd="0" presId="urn:microsoft.com/office/officeart/2005/8/layout/radial6"/>
    <dgm:cxn modelId="{627FD881-3934-4906-B1E8-FA70CEF4A9FC}" type="presParOf" srcId="{2A356A3D-7C75-406E-B606-48BCC1F102F0}" destId="{E3ADBD46-050A-4247-9F17-333577538C24}"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592279-2C55-42CF-8F79-486869501BB1}" type="doc">
      <dgm:prSet loTypeId="urn:microsoft.com/office/officeart/2009/3/layout/StepUpProcess" loCatId="process" qsTypeId="urn:microsoft.com/office/officeart/2005/8/quickstyle/3d1" qsCatId="3D" csTypeId="urn:microsoft.com/office/officeart/2005/8/colors/accent2_4" csCatId="accent2" phldr="1"/>
      <dgm:spPr/>
      <dgm:t>
        <a:bodyPr/>
        <a:lstStyle/>
        <a:p>
          <a:endParaRPr lang="zh-TW" altLang="en-US"/>
        </a:p>
      </dgm:t>
    </dgm:pt>
    <dgm:pt modelId="{D6811465-38F2-4D6B-BDC7-0F0B784B8B8F}">
      <dgm:prSet phldrT="[文字]" custT="1"/>
      <dgm:spPr/>
      <dgm:t>
        <a:bodyPr/>
        <a:lstStyle/>
        <a:p>
          <a:r>
            <a:rPr lang="zh-TW" alt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選擇內容及技能</a:t>
          </a:r>
        </a:p>
      </dgm:t>
    </dgm:pt>
    <dgm:pt modelId="{E153C0A2-EF16-4FEB-A554-CA616627A0DF}" type="parTrans" cxnId="{6E93960A-A372-4AF1-9401-A3483CC76808}">
      <dgm:prSet/>
      <dgm:spPr/>
      <dgm:t>
        <a:bodyPr/>
        <a:lstStyle/>
        <a:p>
          <a:endParaRPr lang="zh-TW" altLang="en-US"/>
        </a:p>
      </dgm:t>
    </dgm:pt>
    <dgm:pt modelId="{36FABB54-98B8-4657-97FD-80F3CCDBB09B}" type="sibTrans" cxnId="{6E93960A-A372-4AF1-9401-A3483CC76808}">
      <dgm:prSet/>
      <dgm:spPr/>
      <dgm:t>
        <a:bodyPr/>
        <a:lstStyle/>
        <a:p>
          <a:endParaRPr lang="zh-TW" altLang="en-US"/>
        </a:p>
      </dgm:t>
    </dgm:pt>
    <dgm:pt modelId="{C32BF7EA-30EA-40F7-A5DC-6ABE77FEE355}">
      <dgm:prSet phldrT="[文字]" custT="1"/>
      <dgm:spPr/>
      <dgm:t>
        <a:bodyPr/>
        <a:lstStyle/>
        <a:p>
          <a:r>
            <a:rPr lang="zh-TW" alt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決定可用資源</a:t>
          </a:r>
        </a:p>
      </dgm:t>
    </dgm:pt>
    <dgm:pt modelId="{C7B475B4-DBA3-4709-AC57-14A022600CB7}" type="parTrans" cxnId="{2BA4E11B-07B7-4966-A152-037EA4926C48}">
      <dgm:prSet/>
      <dgm:spPr/>
      <dgm:t>
        <a:bodyPr/>
        <a:lstStyle/>
        <a:p>
          <a:endParaRPr lang="zh-TW" altLang="en-US"/>
        </a:p>
      </dgm:t>
    </dgm:pt>
    <dgm:pt modelId="{E4291788-3E9A-41F1-9357-69FF7D2034E7}" type="sibTrans" cxnId="{2BA4E11B-07B7-4966-A152-037EA4926C48}">
      <dgm:prSet/>
      <dgm:spPr/>
      <dgm:t>
        <a:bodyPr/>
        <a:lstStyle/>
        <a:p>
          <a:endParaRPr lang="zh-TW" altLang="en-US"/>
        </a:p>
      </dgm:t>
    </dgm:pt>
    <dgm:pt modelId="{790E676A-B68F-4D3D-B8EF-731EB789EA86}">
      <dgm:prSet phldrT="[文字]" custT="1"/>
      <dgm:spPr/>
      <dgm:t>
        <a:bodyPr/>
        <a:lstStyle/>
        <a:p>
          <a:r>
            <a:rPr lang="zh-TW" alt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撰寫問題敘述</a:t>
          </a:r>
        </a:p>
      </dgm:t>
    </dgm:pt>
    <dgm:pt modelId="{1AAAC0DA-6596-44A2-AACB-89B376771811}" type="parTrans" cxnId="{3289A2E1-7CC1-46B9-A9D2-224D6890259B}">
      <dgm:prSet/>
      <dgm:spPr/>
      <dgm:t>
        <a:bodyPr/>
        <a:lstStyle/>
        <a:p>
          <a:endParaRPr lang="zh-TW" altLang="en-US"/>
        </a:p>
      </dgm:t>
    </dgm:pt>
    <dgm:pt modelId="{BE9B27B7-E5AD-4249-BA54-320EE1B4FD0A}" type="sibTrans" cxnId="{3289A2E1-7CC1-46B9-A9D2-224D6890259B}">
      <dgm:prSet/>
      <dgm:spPr/>
      <dgm:t>
        <a:bodyPr/>
        <a:lstStyle/>
        <a:p>
          <a:endParaRPr lang="zh-TW" altLang="en-US"/>
        </a:p>
      </dgm:t>
    </dgm:pt>
    <dgm:pt modelId="{C1B67AEB-13F5-4007-8A11-FA57CB0E20F9}">
      <dgm:prSet phldrT="[文字]" custT="1"/>
      <dgm:spPr/>
      <dgm:t>
        <a:bodyPr/>
        <a:lstStyle/>
        <a:p>
          <a:r>
            <a:rPr lang="zh-TW" alt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選擇引起動機活動</a:t>
          </a:r>
        </a:p>
      </dgm:t>
    </dgm:pt>
    <dgm:pt modelId="{F25D7676-2C1E-4A40-9805-D29437203232}" type="parTrans" cxnId="{08AE139A-A29C-4E38-B699-3B0452987049}">
      <dgm:prSet/>
      <dgm:spPr/>
      <dgm:t>
        <a:bodyPr/>
        <a:lstStyle/>
        <a:p>
          <a:endParaRPr lang="zh-TW" altLang="en-US"/>
        </a:p>
      </dgm:t>
    </dgm:pt>
    <dgm:pt modelId="{895A58B6-EB4A-4695-84C6-9FEA23E62DCD}" type="sibTrans" cxnId="{08AE139A-A29C-4E38-B699-3B0452987049}">
      <dgm:prSet/>
      <dgm:spPr/>
      <dgm:t>
        <a:bodyPr/>
        <a:lstStyle/>
        <a:p>
          <a:endParaRPr lang="zh-TW" altLang="en-US"/>
        </a:p>
      </dgm:t>
    </dgm:pt>
    <dgm:pt modelId="{F076257C-EB89-4A14-A455-E4390CB15FF3}">
      <dgm:prSet phldrT="[文字]" custT="1"/>
      <dgm:spPr/>
      <dgm:t>
        <a:bodyPr/>
        <a:lstStyle/>
        <a:p>
          <a:r>
            <a:rPr lang="zh-TW" alt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設計「焦點發問」</a:t>
          </a:r>
        </a:p>
      </dgm:t>
    </dgm:pt>
    <dgm:pt modelId="{E7A8B34F-F304-4340-82BD-B1D08C5FC58F}" type="parTrans" cxnId="{493E3ED6-D9B1-49A3-9440-4F6C8676D223}">
      <dgm:prSet/>
      <dgm:spPr/>
      <dgm:t>
        <a:bodyPr/>
        <a:lstStyle/>
        <a:p>
          <a:endParaRPr lang="zh-TW" altLang="en-US"/>
        </a:p>
      </dgm:t>
    </dgm:pt>
    <dgm:pt modelId="{CFAAEDBD-C0B1-423F-9748-265A68CB5AE4}" type="sibTrans" cxnId="{493E3ED6-D9B1-49A3-9440-4F6C8676D223}">
      <dgm:prSet/>
      <dgm:spPr/>
      <dgm:t>
        <a:bodyPr/>
        <a:lstStyle/>
        <a:p>
          <a:endParaRPr lang="zh-TW" altLang="en-US"/>
        </a:p>
      </dgm:t>
    </dgm:pt>
    <dgm:pt modelId="{14E2EA67-7DF7-4FCF-B0B2-C8C603813F44}">
      <dgm:prSet phldrT="[文字]" custT="1"/>
      <dgm:spPr/>
      <dgm:t>
        <a:bodyPr/>
        <a:lstStyle/>
        <a:p>
          <a:r>
            <a:rPr lang="zh-TW" alt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決定評鑑策略</a:t>
          </a:r>
        </a:p>
      </dgm:t>
    </dgm:pt>
    <dgm:pt modelId="{8CB3865D-8302-4BAE-91A1-155590BA25B8}" type="parTrans" cxnId="{6B3F3A4E-5FE8-4EBF-ACE0-B0D3B0D008AC}">
      <dgm:prSet/>
      <dgm:spPr/>
      <dgm:t>
        <a:bodyPr/>
        <a:lstStyle/>
        <a:p>
          <a:endParaRPr lang="zh-TW" altLang="en-US"/>
        </a:p>
      </dgm:t>
    </dgm:pt>
    <dgm:pt modelId="{D7748485-0216-41EB-B283-1E7BB62682FD}" type="sibTrans" cxnId="{6B3F3A4E-5FE8-4EBF-ACE0-B0D3B0D008AC}">
      <dgm:prSet/>
      <dgm:spPr/>
      <dgm:t>
        <a:bodyPr/>
        <a:lstStyle/>
        <a:p>
          <a:endParaRPr lang="zh-TW" altLang="en-US"/>
        </a:p>
      </dgm:t>
    </dgm:pt>
    <dgm:pt modelId="{1EDCED1A-C291-4124-84B2-B84AC1E77C8C}" type="pres">
      <dgm:prSet presAssocID="{32592279-2C55-42CF-8F79-486869501BB1}" presName="rootnode" presStyleCnt="0">
        <dgm:presLayoutVars>
          <dgm:chMax/>
          <dgm:chPref/>
          <dgm:dir/>
          <dgm:animLvl val="lvl"/>
        </dgm:presLayoutVars>
      </dgm:prSet>
      <dgm:spPr/>
      <dgm:t>
        <a:bodyPr/>
        <a:lstStyle/>
        <a:p>
          <a:endParaRPr lang="zh-TW" altLang="en-US"/>
        </a:p>
      </dgm:t>
    </dgm:pt>
    <dgm:pt modelId="{9BACF539-ACDE-4AE3-8755-9B385729E68A}" type="pres">
      <dgm:prSet presAssocID="{D6811465-38F2-4D6B-BDC7-0F0B784B8B8F}" presName="composite" presStyleCnt="0"/>
      <dgm:spPr/>
    </dgm:pt>
    <dgm:pt modelId="{ABCD026A-B5C0-4AE2-B7A2-DF11D82E140F}" type="pres">
      <dgm:prSet presAssocID="{D6811465-38F2-4D6B-BDC7-0F0B784B8B8F}" presName="LShape" presStyleLbl="alignNode1" presStyleIdx="0" presStyleCnt="11"/>
      <dgm:spPr/>
    </dgm:pt>
    <dgm:pt modelId="{3A525BC7-4AB8-46CE-B696-C9EFEF01DCAD}" type="pres">
      <dgm:prSet presAssocID="{D6811465-38F2-4D6B-BDC7-0F0B784B8B8F}" presName="ParentText" presStyleLbl="revTx" presStyleIdx="0" presStyleCnt="6">
        <dgm:presLayoutVars>
          <dgm:chMax val="0"/>
          <dgm:chPref val="0"/>
          <dgm:bulletEnabled val="1"/>
        </dgm:presLayoutVars>
      </dgm:prSet>
      <dgm:spPr/>
      <dgm:t>
        <a:bodyPr/>
        <a:lstStyle/>
        <a:p>
          <a:endParaRPr lang="zh-TW" altLang="en-US"/>
        </a:p>
      </dgm:t>
    </dgm:pt>
    <dgm:pt modelId="{7D3FC92A-4447-400C-815D-C64F7999EDCE}" type="pres">
      <dgm:prSet presAssocID="{D6811465-38F2-4D6B-BDC7-0F0B784B8B8F}" presName="Triangle" presStyleLbl="alignNode1" presStyleIdx="1" presStyleCnt="11"/>
      <dgm:spPr/>
    </dgm:pt>
    <dgm:pt modelId="{CD5A047F-19D9-410D-85C8-13AC03C86EAA}" type="pres">
      <dgm:prSet presAssocID="{36FABB54-98B8-4657-97FD-80F3CCDBB09B}" presName="sibTrans" presStyleCnt="0"/>
      <dgm:spPr/>
    </dgm:pt>
    <dgm:pt modelId="{4C5A17CC-1F4B-4C8B-9466-5AECA6C6E2AE}" type="pres">
      <dgm:prSet presAssocID="{36FABB54-98B8-4657-97FD-80F3CCDBB09B}" presName="space" presStyleCnt="0"/>
      <dgm:spPr/>
    </dgm:pt>
    <dgm:pt modelId="{B491FB10-D3EB-4CE6-9679-5F9B43959606}" type="pres">
      <dgm:prSet presAssocID="{C32BF7EA-30EA-40F7-A5DC-6ABE77FEE355}" presName="composite" presStyleCnt="0"/>
      <dgm:spPr/>
    </dgm:pt>
    <dgm:pt modelId="{D679F033-9A20-4A33-BE23-2302E49295B6}" type="pres">
      <dgm:prSet presAssocID="{C32BF7EA-30EA-40F7-A5DC-6ABE77FEE355}" presName="LShape" presStyleLbl="alignNode1" presStyleIdx="2" presStyleCnt="11"/>
      <dgm:spPr/>
    </dgm:pt>
    <dgm:pt modelId="{916AA35C-1A3A-4E42-9CE5-02331A5EAD8D}" type="pres">
      <dgm:prSet presAssocID="{C32BF7EA-30EA-40F7-A5DC-6ABE77FEE355}" presName="ParentText" presStyleLbl="revTx" presStyleIdx="1" presStyleCnt="6">
        <dgm:presLayoutVars>
          <dgm:chMax val="0"/>
          <dgm:chPref val="0"/>
          <dgm:bulletEnabled val="1"/>
        </dgm:presLayoutVars>
      </dgm:prSet>
      <dgm:spPr/>
      <dgm:t>
        <a:bodyPr/>
        <a:lstStyle/>
        <a:p>
          <a:endParaRPr lang="zh-TW" altLang="en-US"/>
        </a:p>
      </dgm:t>
    </dgm:pt>
    <dgm:pt modelId="{499D2213-A212-4F8A-821C-409D6CBD6FAC}" type="pres">
      <dgm:prSet presAssocID="{C32BF7EA-30EA-40F7-A5DC-6ABE77FEE355}" presName="Triangle" presStyleLbl="alignNode1" presStyleIdx="3" presStyleCnt="11"/>
      <dgm:spPr/>
    </dgm:pt>
    <dgm:pt modelId="{BD4A1175-32B5-424D-AF08-75877B574C1A}" type="pres">
      <dgm:prSet presAssocID="{E4291788-3E9A-41F1-9357-69FF7D2034E7}" presName="sibTrans" presStyleCnt="0"/>
      <dgm:spPr/>
    </dgm:pt>
    <dgm:pt modelId="{AEBF25E3-722D-4FE2-8B05-676948E37BC9}" type="pres">
      <dgm:prSet presAssocID="{E4291788-3E9A-41F1-9357-69FF7D2034E7}" presName="space" presStyleCnt="0"/>
      <dgm:spPr/>
    </dgm:pt>
    <dgm:pt modelId="{9AEE70AD-7BC3-44A0-8DE5-F567CE791CC3}" type="pres">
      <dgm:prSet presAssocID="{790E676A-B68F-4D3D-B8EF-731EB789EA86}" presName="composite" presStyleCnt="0"/>
      <dgm:spPr/>
    </dgm:pt>
    <dgm:pt modelId="{2346E0B9-4435-48AA-9C9F-E95A4BCDFE66}" type="pres">
      <dgm:prSet presAssocID="{790E676A-B68F-4D3D-B8EF-731EB789EA86}" presName="LShape" presStyleLbl="alignNode1" presStyleIdx="4" presStyleCnt="11"/>
      <dgm:spPr/>
    </dgm:pt>
    <dgm:pt modelId="{8948B42B-F651-4FD8-AFC6-06C86FB9CAFE}" type="pres">
      <dgm:prSet presAssocID="{790E676A-B68F-4D3D-B8EF-731EB789EA86}" presName="ParentText" presStyleLbl="revTx" presStyleIdx="2" presStyleCnt="6">
        <dgm:presLayoutVars>
          <dgm:chMax val="0"/>
          <dgm:chPref val="0"/>
          <dgm:bulletEnabled val="1"/>
        </dgm:presLayoutVars>
      </dgm:prSet>
      <dgm:spPr/>
      <dgm:t>
        <a:bodyPr/>
        <a:lstStyle/>
        <a:p>
          <a:endParaRPr lang="zh-TW" altLang="en-US"/>
        </a:p>
      </dgm:t>
    </dgm:pt>
    <dgm:pt modelId="{A30E6904-B032-477B-8EA1-24CCAD1F0AE3}" type="pres">
      <dgm:prSet presAssocID="{790E676A-B68F-4D3D-B8EF-731EB789EA86}" presName="Triangle" presStyleLbl="alignNode1" presStyleIdx="5" presStyleCnt="11"/>
      <dgm:spPr/>
    </dgm:pt>
    <dgm:pt modelId="{7CBC2C4C-AFC9-454F-8059-335B803F09FA}" type="pres">
      <dgm:prSet presAssocID="{BE9B27B7-E5AD-4249-BA54-320EE1B4FD0A}" presName="sibTrans" presStyleCnt="0"/>
      <dgm:spPr/>
    </dgm:pt>
    <dgm:pt modelId="{959D2E5B-1E39-4741-8254-E176EBF50AB7}" type="pres">
      <dgm:prSet presAssocID="{BE9B27B7-E5AD-4249-BA54-320EE1B4FD0A}" presName="space" presStyleCnt="0"/>
      <dgm:spPr/>
    </dgm:pt>
    <dgm:pt modelId="{F3456989-6FAF-4B66-8A85-9C04A5F1803D}" type="pres">
      <dgm:prSet presAssocID="{C1B67AEB-13F5-4007-8A11-FA57CB0E20F9}" presName="composite" presStyleCnt="0"/>
      <dgm:spPr/>
    </dgm:pt>
    <dgm:pt modelId="{D02622CE-D3CC-443E-9D3F-7DFE4DB85C7A}" type="pres">
      <dgm:prSet presAssocID="{C1B67AEB-13F5-4007-8A11-FA57CB0E20F9}" presName="LShape" presStyleLbl="alignNode1" presStyleIdx="6" presStyleCnt="11"/>
      <dgm:spPr/>
    </dgm:pt>
    <dgm:pt modelId="{4C23DFCD-ACCC-4A27-932B-98DBE74E2E00}" type="pres">
      <dgm:prSet presAssocID="{C1B67AEB-13F5-4007-8A11-FA57CB0E20F9}" presName="ParentText" presStyleLbl="revTx" presStyleIdx="3" presStyleCnt="6">
        <dgm:presLayoutVars>
          <dgm:chMax val="0"/>
          <dgm:chPref val="0"/>
          <dgm:bulletEnabled val="1"/>
        </dgm:presLayoutVars>
      </dgm:prSet>
      <dgm:spPr/>
      <dgm:t>
        <a:bodyPr/>
        <a:lstStyle/>
        <a:p>
          <a:endParaRPr lang="zh-TW" altLang="en-US"/>
        </a:p>
      </dgm:t>
    </dgm:pt>
    <dgm:pt modelId="{1FEAC103-C90B-44BB-860B-242AC596FE9C}" type="pres">
      <dgm:prSet presAssocID="{C1B67AEB-13F5-4007-8A11-FA57CB0E20F9}" presName="Triangle" presStyleLbl="alignNode1" presStyleIdx="7" presStyleCnt="11"/>
      <dgm:spPr/>
    </dgm:pt>
    <dgm:pt modelId="{7534325E-C77B-45C3-A35C-04FC49C058B7}" type="pres">
      <dgm:prSet presAssocID="{895A58B6-EB4A-4695-84C6-9FEA23E62DCD}" presName="sibTrans" presStyleCnt="0"/>
      <dgm:spPr/>
    </dgm:pt>
    <dgm:pt modelId="{948AA672-7964-4B7D-8784-297927EFEA15}" type="pres">
      <dgm:prSet presAssocID="{895A58B6-EB4A-4695-84C6-9FEA23E62DCD}" presName="space" presStyleCnt="0"/>
      <dgm:spPr/>
    </dgm:pt>
    <dgm:pt modelId="{056ED8AE-B931-4B89-B3FE-3B603DB10BE3}" type="pres">
      <dgm:prSet presAssocID="{F076257C-EB89-4A14-A455-E4390CB15FF3}" presName="composite" presStyleCnt="0"/>
      <dgm:spPr/>
    </dgm:pt>
    <dgm:pt modelId="{FF5D6116-7AC0-4DF4-8C1A-A7D7FDB0EC57}" type="pres">
      <dgm:prSet presAssocID="{F076257C-EB89-4A14-A455-E4390CB15FF3}" presName="LShape" presStyleLbl="alignNode1" presStyleIdx="8" presStyleCnt="11"/>
      <dgm:spPr/>
    </dgm:pt>
    <dgm:pt modelId="{619AF925-F947-40CC-8702-12067CA66041}" type="pres">
      <dgm:prSet presAssocID="{F076257C-EB89-4A14-A455-E4390CB15FF3}" presName="ParentText" presStyleLbl="revTx" presStyleIdx="4" presStyleCnt="6">
        <dgm:presLayoutVars>
          <dgm:chMax val="0"/>
          <dgm:chPref val="0"/>
          <dgm:bulletEnabled val="1"/>
        </dgm:presLayoutVars>
      </dgm:prSet>
      <dgm:spPr/>
      <dgm:t>
        <a:bodyPr/>
        <a:lstStyle/>
        <a:p>
          <a:endParaRPr lang="zh-TW" altLang="en-US"/>
        </a:p>
      </dgm:t>
    </dgm:pt>
    <dgm:pt modelId="{67DABA20-62D6-4E7F-83D8-0C91BE23D294}" type="pres">
      <dgm:prSet presAssocID="{F076257C-EB89-4A14-A455-E4390CB15FF3}" presName="Triangle" presStyleLbl="alignNode1" presStyleIdx="9" presStyleCnt="11"/>
      <dgm:spPr/>
    </dgm:pt>
    <dgm:pt modelId="{7440FDEE-FC1E-4D66-A7C1-E8249D8C8B63}" type="pres">
      <dgm:prSet presAssocID="{CFAAEDBD-C0B1-423F-9748-265A68CB5AE4}" presName="sibTrans" presStyleCnt="0"/>
      <dgm:spPr/>
    </dgm:pt>
    <dgm:pt modelId="{9000C6C1-1052-4837-883B-EE28FE32F299}" type="pres">
      <dgm:prSet presAssocID="{CFAAEDBD-C0B1-423F-9748-265A68CB5AE4}" presName="space" presStyleCnt="0"/>
      <dgm:spPr/>
    </dgm:pt>
    <dgm:pt modelId="{F17DB43C-949D-453F-A5D0-F797073DFC69}" type="pres">
      <dgm:prSet presAssocID="{14E2EA67-7DF7-4FCF-B0B2-C8C603813F44}" presName="composite" presStyleCnt="0"/>
      <dgm:spPr/>
    </dgm:pt>
    <dgm:pt modelId="{E5E534C2-8D6B-456B-A77C-857E2A7C7A70}" type="pres">
      <dgm:prSet presAssocID="{14E2EA67-7DF7-4FCF-B0B2-C8C603813F44}" presName="LShape" presStyleLbl="alignNode1" presStyleIdx="10" presStyleCnt="11"/>
      <dgm:spPr/>
    </dgm:pt>
    <dgm:pt modelId="{022F9B96-458E-4121-A76A-7CC4704F4CF9}" type="pres">
      <dgm:prSet presAssocID="{14E2EA67-7DF7-4FCF-B0B2-C8C603813F44}" presName="ParentText" presStyleLbl="revTx" presStyleIdx="5" presStyleCnt="6">
        <dgm:presLayoutVars>
          <dgm:chMax val="0"/>
          <dgm:chPref val="0"/>
          <dgm:bulletEnabled val="1"/>
        </dgm:presLayoutVars>
      </dgm:prSet>
      <dgm:spPr/>
      <dgm:t>
        <a:bodyPr/>
        <a:lstStyle/>
        <a:p>
          <a:endParaRPr lang="zh-TW" altLang="en-US"/>
        </a:p>
      </dgm:t>
    </dgm:pt>
  </dgm:ptLst>
  <dgm:cxnLst>
    <dgm:cxn modelId="{493E3ED6-D9B1-49A3-9440-4F6C8676D223}" srcId="{32592279-2C55-42CF-8F79-486869501BB1}" destId="{F076257C-EB89-4A14-A455-E4390CB15FF3}" srcOrd="4" destOrd="0" parTransId="{E7A8B34F-F304-4340-82BD-B1D08C5FC58F}" sibTransId="{CFAAEDBD-C0B1-423F-9748-265A68CB5AE4}"/>
    <dgm:cxn modelId="{08AE139A-A29C-4E38-B699-3B0452987049}" srcId="{32592279-2C55-42CF-8F79-486869501BB1}" destId="{C1B67AEB-13F5-4007-8A11-FA57CB0E20F9}" srcOrd="3" destOrd="0" parTransId="{F25D7676-2C1E-4A40-9805-D29437203232}" sibTransId="{895A58B6-EB4A-4695-84C6-9FEA23E62DCD}"/>
    <dgm:cxn modelId="{2BA4E11B-07B7-4966-A152-037EA4926C48}" srcId="{32592279-2C55-42CF-8F79-486869501BB1}" destId="{C32BF7EA-30EA-40F7-A5DC-6ABE77FEE355}" srcOrd="1" destOrd="0" parTransId="{C7B475B4-DBA3-4709-AC57-14A022600CB7}" sibTransId="{E4291788-3E9A-41F1-9357-69FF7D2034E7}"/>
    <dgm:cxn modelId="{0DAE9E2A-ABDC-4A99-82A2-FAC5A848E867}" type="presOf" srcId="{32592279-2C55-42CF-8F79-486869501BB1}" destId="{1EDCED1A-C291-4124-84B2-B84AC1E77C8C}" srcOrd="0" destOrd="0" presId="urn:microsoft.com/office/officeart/2009/3/layout/StepUpProcess"/>
    <dgm:cxn modelId="{42F01741-9F11-4CD0-A580-D4DC87214AA2}" type="presOf" srcId="{C32BF7EA-30EA-40F7-A5DC-6ABE77FEE355}" destId="{916AA35C-1A3A-4E42-9CE5-02331A5EAD8D}" srcOrd="0" destOrd="0" presId="urn:microsoft.com/office/officeart/2009/3/layout/StepUpProcess"/>
    <dgm:cxn modelId="{1AD76D6A-EEFF-44E3-A618-F734AE419D0E}" type="presOf" srcId="{C1B67AEB-13F5-4007-8A11-FA57CB0E20F9}" destId="{4C23DFCD-ACCC-4A27-932B-98DBE74E2E00}" srcOrd="0" destOrd="0" presId="urn:microsoft.com/office/officeart/2009/3/layout/StepUpProcess"/>
    <dgm:cxn modelId="{6E93960A-A372-4AF1-9401-A3483CC76808}" srcId="{32592279-2C55-42CF-8F79-486869501BB1}" destId="{D6811465-38F2-4D6B-BDC7-0F0B784B8B8F}" srcOrd="0" destOrd="0" parTransId="{E153C0A2-EF16-4FEB-A554-CA616627A0DF}" sibTransId="{36FABB54-98B8-4657-97FD-80F3CCDBB09B}"/>
    <dgm:cxn modelId="{8D72494A-EEB7-40E4-81FE-86217D11202D}" type="presOf" srcId="{D6811465-38F2-4D6B-BDC7-0F0B784B8B8F}" destId="{3A525BC7-4AB8-46CE-B696-C9EFEF01DCAD}" srcOrd="0" destOrd="0" presId="urn:microsoft.com/office/officeart/2009/3/layout/StepUpProcess"/>
    <dgm:cxn modelId="{18DA4568-F6FC-4134-A7EF-148F72558E29}" type="presOf" srcId="{14E2EA67-7DF7-4FCF-B0B2-C8C603813F44}" destId="{022F9B96-458E-4121-A76A-7CC4704F4CF9}" srcOrd="0" destOrd="0" presId="urn:microsoft.com/office/officeart/2009/3/layout/StepUpProcess"/>
    <dgm:cxn modelId="{6B3F3A4E-5FE8-4EBF-ACE0-B0D3B0D008AC}" srcId="{32592279-2C55-42CF-8F79-486869501BB1}" destId="{14E2EA67-7DF7-4FCF-B0B2-C8C603813F44}" srcOrd="5" destOrd="0" parTransId="{8CB3865D-8302-4BAE-91A1-155590BA25B8}" sibTransId="{D7748485-0216-41EB-B283-1E7BB62682FD}"/>
    <dgm:cxn modelId="{75AEED28-A7E4-4BB6-B108-5E6D0AFFC998}" type="presOf" srcId="{790E676A-B68F-4D3D-B8EF-731EB789EA86}" destId="{8948B42B-F651-4FD8-AFC6-06C86FB9CAFE}" srcOrd="0" destOrd="0" presId="urn:microsoft.com/office/officeart/2009/3/layout/StepUpProcess"/>
    <dgm:cxn modelId="{88495F7D-72DA-4948-9D38-913DE4E6FDB2}" type="presOf" srcId="{F076257C-EB89-4A14-A455-E4390CB15FF3}" destId="{619AF925-F947-40CC-8702-12067CA66041}" srcOrd="0" destOrd="0" presId="urn:microsoft.com/office/officeart/2009/3/layout/StepUpProcess"/>
    <dgm:cxn modelId="{3289A2E1-7CC1-46B9-A9D2-224D6890259B}" srcId="{32592279-2C55-42CF-8F79-486869501BB1}" destId="{790E676A-B68F-4D3D-B8EF-731EB789EA86}" srcOrd="2" destOrd="0" parTransId="{1AAAC0DA-6596-44A2-AACB-89B376771811}" sibTransId="{BE9B27B7-E5AD-4249-BA54-320EE1B4FD0A}"/>
    <dgm:cxn modelId="{D461CABD-8723-47AA-945B-3811EC1B4D92}" type="presParOf" srcId="{1EDCED1A-C291-4124-84B2-B84AC1E77C8C}" destId="{9BACF539-ACDE-4AE3-8755-9B385729E68A}" srcOrd="0" destOrd="0" presId="urn:microsoft.com/office/officeart/2009/3/layout/StepUpProcess"/>
    <dgm:cxn modelId="{F577CB6A-4C5B-4E27-920B-9200AE2DA1F6}" type="presParOf" srcId="{9BACF539-ACDE-4AE3-8755-9B385729E68A}" destId="{ABCD026A-B5C0-4AE2-B7A2-DF11D82E140F}" srcOrd="0" destOrd="0" presId="urn:microsoft.com/office/officeart/2009/3/layout/StepUpProcess"/>
    <dgm:cxn modelId="{B71CC61A-5183-439D-A5E7-C9E952E77953}" type="presParOf" srcId="{9BACF539-ACDE-4AE3-8755-9B385729E68A}" destId="{3A525BC7-4AB8-46CE-B696-C9EFEF01DCAD}" srcOrd="1" destOrd="0" presId="urn:microsoft.com/office/officeart/2009/3/layout/StepUpProcess"/>
    <dgm:cxn modelId="{D03CF358-15BF-4D93-92A0-A9F3FE9845FB}" type="presParOf" srcId="{9BACF539-ACDE-4AE3-8755-9B385729E68A}" destId="{7D3FC92A-4447-400C-815D-C64F7999EDCE}" srcOrd="2" destOrd="0" presId="urn:microsoft.com/office/officeart/2009/3/layout/StepUpProcess"/>
    <dgm:cxn modelId="{E15D6C68-A893-4458-B2E7-68590D1F6979}" type="presParOf" srcId="{1EDCED1A-C291-4124-84B2-B84AC1E77C8C}" destId="{CD5A047F-19D9-410D-85C8-13AC03C86EAA}" srcOrd="1" destOrd="0" presId="urn:microsoft.com/office/officeart/2009/3/layout/StepUpProcess"/>
    <dgm:cxn modelId="{AB7D4E73-4EAE-4A44-9A26-E95E36109876}" type="presParOf" srcId="{CD5A047F-19D9-410D-85C8-13AC03C86EAA}" destId="{4C5A17CC-1F4B-4C8B-9466-5AECA6C6E2AE}" srcOrd="0" destOrd="0" presId="urn:microsoft.com/office/officeart/2009/3/layout/StepUpProcess"/>
    <dgm:cxn modelId="{E650183E-B371-4EF1-A93C-BF4EA9998181}" type="presParOf" srcId="{1EDCED1A-C291-4124-84B2-B84AC1E77C8C}" destId="{B491FB10-D3EB-4CE6-9679-5F9B43959606}" srcOrd="2" destOrd="0" presId="urn:microsoft.com/office/officeart/2009/3/layout/StepUpProcess"/>
    <dgm:cxn modelId="{9BA867D8-AECE-4FCB-9F80-AF71B2BCCBFD}" type="presParOf" srcId="{B491FB10-D3EB-4CE6-9679-5F9B43959606}" destId="{D679F033-9A20-4A33-BE23-2302E49295B6}" srcOrd="0" destOrd="0" presId="urn:microsoft.com/office/officeart/2009/3/layout/StepUpProcess"/>
    <dgm:cxn modelId="{518EEE3F-FD0B-4DF6-8D2B-A138DBAC8ADA}" type="presParOf" srcId="{B491FB10-D3EB-4CE6-9679-5F9B43959606}" destId="{916AA35C-1A3A-4E42-9CE5-02331A5EAD8D}" srcOrd="1" destOrd="0" presId="urn:microsoft.com/office/officeart/2009/3/layout/StepUpProcess"/>
    <dgm:cxn modelId="{018321A4-0AD1-4A38-9A4A-D3FE7A13619E}" type="presParOf" srcId="{B491FB10-D3EB-4CE6-9679-5F9B43959606}" destId="{499D2213-A212-4F8A-821C-409D6CBD6FAC}" srcOrd="2" destOrd="0" presId="urn:microsoft.com/office/officeart/2009/3/layout/StepUpProcess"/>
    <dgm:cxn modelId="{AEF45D95-1708-4CBD-A9FC-324289C0A2F4}" type="presParOf" srcId="{1EDCED1A-C291-4124-84B2-B84AC1E77C8C}" destId="{BD4A1175-32B5-424D-AF08-75877B574C1A}" srcOrd="3" destOrd="0" presId="urn:microsoft.com/office/officeart/2009/3/layout/StepUpProcess"/>
    <dgm:cxn modelId="{5A631B65-A4CB-4763-B325-66D16497F817}" type="presParOf" srcId="{BD4A1175-32B5-424D-AF08-75877B574C1A}" destId="{AEBF25E3-722D-4FE2-8B05-676948E37BC9}" srcOrd="0" destOrd="0" presId="urn:microsoft.com/office/officeart/2009/3/layout/StepUpProcess"/>
    <dgm:cxn modelId="{43C60397-5CD5-4B39-BE94-4F2B624BC203}" type="presParOf" srcId="{1EDCED1A-C291-4124-84B2-B84AC1E77C8C}" destId="{9AEE70AD-7BC3-44A0-8DE5-F567CE791CC3}" srcOrd="4" destOrd="0" presId="urn:microsoft.com/office/officeart/2009/3/layout/StepUpProcess"/>
    <dgm:cxn modelId="{61B2ED3D-15ED-4F3A-AAB3-5604AE19BF45}" type="presParOf" srcId="{9AEE70AD-7BC3-44A0-8DE5-F567CE791CC3}" destId="{2346E0B9-4435-48AA-9C9F-E95A4BCDFE66}" srcOrd="0" destOrd="0" presId="urn:microsoft.com/office/officeart/2009/3/layout/StepUpProcess"/>
    <dgm:cxn modelId="{880D06EF-EB18-4F23-BDF0-F20AA3D2128C}" type="presParOf" srcId="{9AEE70AD-7BC3-44A0-8DE5-F567CE791CC3}" destId="{8948B42B-F651-4FD8-AFC6-06C86FB9CAFE}" srcOrd="1" destOrd="0" presId="urn:microsoft.com/office/officeart/2009/3/layout/StepUpProcess"/>
    <dgm:cxn modelId="{9B9C3B97-ACB2-4824-820D-E44278275BE7}" type="presParOf" srcId="{9AEE70AD-7BC3-44A0-8DE5-F567CE791CC3}" destId="{A30E6904-B032-477B-8EA1-24CCAD1F0AE3}" srcOrd="2" destOrd="0" presId="urn:microsoft.com/office/officeart/2009/3/layout/StepUpProcess"/>
    <dgm:cxn modelId="{BD4F797A-02F9-4673-B81B-ECD5F54E05CE}" type="presParOf" srcId="{1EDCED1A-C291-4124-84B2-B84AC1E77C8C}" destId="{7CBC2C4C-AFC9-454F-8059-335B803F09FA}" srcOrd="5" destOrd="0" presId="urn:microsoft.com/office/officeart/2009/3/layout/StepUpProcess"/>
    <dgm:cxn modelId="{8B2DEA5C-F294-4872-86C5-81D7C996D5C9}" type="presParOf" srcId="{7CBC2C4C-AFC9-454F-8059-335B803F09FA}" destId="{959D2E5B-1E39-4741-8254-E176EBF50AB7}" srcOrd="0" destOrd="0" presId="urn:microsoft.com/office/officeart/2009/3/layout/StepUpProcess"/>
    <dgm:cxn modelId="{EDB5FBE4-E457-4B8A-8810-5D27D578D5A5}" type="presParOf" srcId="{1EDCED1A-C291-4124-84B2-B84AC1E77C8C}" destId="{F3456989-6FAF-4B66-8A85-9C04A5F1803D}" srcOrd="6" destOrd="0" presId="urn:microsoft.com/office/officeart/2009/3/layout/StepUpProcess"/>
    <dgm:cxn modelId="{2EC5247E-083A-440F-84C8-8C6C5CAB14D7}" type="presParOf" srcId="{F3456989-6FAF-4B66-8A85-9C04A5F1803D}" destId="{D02622CE-D3CC-443E-9D3F-7DFE4DB85C7A}" srcOrd="0" destOrd="0" presId="urn:microsoft.com/office/officeart/2009/3/layout/StepUpProcess"/>
    <dgm:cxn modelId="{D05B5FCE-1BFE-43E3-A52B-67D225DB35D3}" type="presParOf" srcId="{F3456989-6FAF-4B66-8A85-9C04A5F1803D}" destId="{4C23DFCD-ACCC-4A27-932B-98DBE74E2E00}" srcOrd="1" destOrd="0" presId="urn:microsoft.com/office/officeart/2009/3/layout/StepUpProcess"/>
    <dgm:cxn modelId="{9377A849-EE6D-44E8-ADF8-DC659D3BD7E1}" type="presParOf" srcId="{F3456989-6FAF-4B66-8A85-9C04A5F1803D}" destId="{1FEAC103-C90B-44BB-860B-242AC596FE9C}" srcOrd="2" destOrd="0" presId="urn:microsoft.com/office/officeart/2009/3/layout/StepUpProcess"/>
    <dgm:cxn modelId="{8804F811-677A-4225-80A4-D3587DC136E7}" type="presParOf" srcId="{1EDCED1A-C291-4124-84B2-B84AC1E77C8C}" destId="{7534325E-C77B-45C3-A35C-04FC49C058B7}" srcOrd="7" destOrd="0" presId="urn:microsoft.com/office/officeart/2009/3/layout/StepUpProcess"/>
    <dgm:cxn modelId="{89BD144D-381A-4C92-8F50-16F49FAC5D51}" type="presParOf" srcId="{7534325E-C77B-45C3-A35C-04FC49C058B7}" destId="{948AA672-7964-4B7D-8784-297927EFEA15}" srcOrd="0" destOrd="0" presId="urn:microsoft.com/office/officeart/2009/3/layout/StepUpProcess"/>
    <dgm:cxn modelId="{441AFB7D-39B3-4353-B0EA-5BFA5FB409E7}" type="presParOf" srcId="{1EDCED1A-C291-4124-84B2-B84AC1E77C8C}" destId="{056ED8AE-B931-4B89-B3FE-3B603DB10BE3}" srcOrd="8" destOrd="0" presId="urn:microsoft.com/office/officeart/2009/3/layout/StepUpProcess"/>
    <dgm:cxn modelId="{8AE6E2EC-3AF3-4E7F-8A4E-D8B569BB7366}" type="presParOf" srcId="{056ED8AE-B931-4B89-B3FE-3B603DB10BE3}" destId="{FF5D6116-7AC0-4DF4-8C1A-A7D7FDB0EC57}" srcOrd="0" destOrd="0" presId="urn:microsoft.com/office/officeart/2009/3/layout/StepUpProcess"/>
    <dgm:cxn modelId="{8DF1AAE5-E38A-4E4D-B8AE-257E84FB3C11}" type="presParOf" srcId="{056ED8AE-B931-4B89-B3FE-3B603DB10BE3}" destId="{619AF925-F947-40CC-8702-12067CA66041}" srcOrd="1" destOrd="0" presId="urn:microsoft.com/office/officeart/2009/3/layout/StepUpProcess"/>
    <dgm:cxn modelId="{07E9539A-253B-491E-A58F-C9E424760D6C}" type="presParOf" srcId="{056ED8AE-B931-4B89-B3FE-3B603DB10BE3}" destId="{67DABA20-62D6-4E7F-83D8-0C91BE23D294}" srcOrd="2" destOrd="0" presId="urn:microsoft.com/office/officeart/2009/3/layout/StepUpProcess"/>
    <dgm:cxn modelId="{0D8F4983-5556-4509-BD46-D2973B9D87A7}" type="presParOf" srcId="{1EDCED1A-C291-4124-84B2-B84AC1E77C8C}" destId="{7440FDEE-FC1E-4D66-A7C1-E8249D8C8B63}" srcOrd="9" destOrd="0" presId="urn:microsoft.com/office/officeart/2009/3/layout/StepUpProcess"/>
    <dgm:cxn modelId="{8B284BE8-E843-4A52-B25B-9988CA6B5BFD}" type="presParOf" srcId="{7440FDEE-FC1E-4D66-A7C1-E8249D8C8B63}" destId="{9000C6C1-1052-4837-883B-EE28FE32F299}" srcOrd="0" destOrd="0" presId="urn:microsoft.com/office/officeart/2009/3/layout/StepUpProcess"/>
    <dgm:cxn modelId="{21D81D3A-61F6-4688-A60A-81E709D2687B}" type="presParOf" srcId="{1EDCED1A-C291-4124-84B2-B84AC1E77C8C}" destId="{F17DB43C-949D-453F-A5D0-F797073DFC69}" srcOrd="10" destOrd="0" presId="urn:microsoft.com/office/officeart/2009/3/layout/StepUpProcess"/>
    <dgm:cxn modelId="{C7375D23-1CB4-4A81-9C53-F676A2C151F0}" type="presParOf" srcId="{F17DB43C-949D-453F-A5D0-F797073DFC69}" destId="{E5E534C2-8D6B-456B-A77C-857E2A7C7A70}" srcOrd="0" destOrd="0" presId="urn:microsoft.com/office/officeart/2009/3/layout/StepUpProcess"/>
    <dgm:cxn modelId="{B1CCBCEF-6F96-4C47-9E99-686235AC5CB0}" type="presParOf" srcId="{F17DB43C-949D-453F-A5D0-F797073DFC69}" destId="{022F9B96-458E-4121-A76A-7CC4704F4CF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6B4903-3E74-47FB-B362-A3D1BED82EA6}" type="datetimeFigureOut">
              <a:rPr lang="zh-TW" altLang="en-US" smtClean="0"/>
              <a:t>2022/9/14</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0A1686-D47A-422B-979D-3E8C77003D1C}" type="slidenum">
              <a:rPr lang="zh-TW" altLang="en-US" smtClean="0"/>
              <a:t>‹#›</a:t>
            </a:fld>
            <a:endParaRPr lang="zh-TW" altLang="en-US"/>
          </a:p>
        </p:txBody>
      </p:sp>
    </p:spTree>
    <p:extLst>
      <p:ext uri="{BB962C8B-B14F-4D97-AF65-F5344CB8AC3E}">
        <p14:creationId xmlns:p14="http://schemas.microsoft.com/office/powerpoint/2010/main" val="2326990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標楷體" panose="03000509000000000000" pitchFamily="65"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標楷體" panose="03000509000000000000" pitchFamily="65" charset="-120"/>
              </a:defRPr>
            </a:lvl1pPr>
          </a:lstStyle>
          <a:p>
            <a:fld id="{34B9EC6C-06BE-49ED-98CE-4BC0FDED04AD}" type="datetimeFigureOut">
              <a:rPr lang="zh-TW" altLang="en-US" smtClean="0"/>
              <a:pPr/>
              <a:t>2022/9/14</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標楷體" panose="03000509000000000000" pitchFamily="65"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標楷體" panose="03000509000000000000" pitchFamily="65" charset="-120"/>
              </a:defRPr>
            </a:lvl1pPr>
          </a:lstStyle>
          <a:p>
            <a:fld id="{B549C65A-E7F5-4FB5-912F-4E0BA46DE639}" type="slidenum">
              <a:rPr lang="zh-TW" altLang="en-US" smtClean="0"/>
              <a:pPr/>
              <a:t>‹#›</a:t>
            </a:fld>
            <a:endParaRPr lang="zh-TW" altLang="en-US" dirty="0"/>
          </a:p>
        </p:txBody>
      </p:sp>
    </p:spTree>
    <p:extLst>
      <p:ext uri="{BB962C8B-B14F-4D97-AF65-F5344CB8AC3E}">
        <p14:creationId xmlns:p14="http://schemas.microsoft.com/office/powerpoint/2010/main" val="244734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標楷體" panose="03000509000000000000" pitchFamily="65" charset="-120"/>
        <a:cs typeface="+mn-cs"/>
      </a:defRPr>
    </a:lvl1pPr>
    <a:lvl2pPr marL="457200" algn="l" defTabSz="914400" rtl="0" eaLnBrk="1" latinLnBrk="0" hangingPunct="1">
      <a:defRPr sz="1200" kern="1200">
        <a:solidFill>
          <a:schemeClr val="tx1"/>
        </a:solidFill>
        <a:latin typeface="+mn-lt"/>
        <a:ea typeface="標楷體" panose="03000509000000000000" pitchFamily="65" charset="-120"/>
        <a:cs typeface="+mn-cs"/>
      </a:defRPr>
    </a:lvl2pPr>
    <a:lvl3pPr marL="914400" algn="l" defTabSz="914400" rtl="0" eaLnBrk="1" latinLnBrk="0" hangingPunct="1">
      <a:defRPr sz="1200" kern="1200">
        <a:solidFill>
          <a:schemeClr val="tx1"/>
        </a:solidFill>
        <a:latin typeface="+mn-lt"/>
        <a:ea typeface="標楷體" panose="03000509000000000000" pitchFamily="65" charset="-120"/>
        <a:cs typeface="+mn-cs"/>
      </a:defRPr>
    </a:lvl3pPr>
    <a:lvl4pPr marL="1371600" algn="l" defTabSz="914400" rtl="0" eaLnBrk="1" latinLnBrk="0" hangingPunct="1">
      <a:defRPr sz="1200" kern="1200">
        <a:solidFill>
          <a:schemeClr val="tx1"/>
        </a:solidFill>
        <a:latin typeface="+mn-lt"/>
        <a:ea typeface="標楷體" panose="03000509000000000000" pitchFamily="65" charset="-120"/>
        <a:cs typeface="+mn-cs"/>
      </a:defRPr>
    </a:lvl4pPr>
    <a:lvl5pPr marL="1828800" algn="l" defTabSz="914400" rtl="0" eaLnBrk="1" latinLnBrk="0" hangingPunct="1">
      <a:defRPr sz="1200" kern="1200">
        <a:solidFill>
          <a:schemeClr val="tx1"/>
        </a:solidFill>
        <a:latin typeface="+mn-lt"/>
        <a:ea typeface="標楷體" panose="03000509000000000000" pitchFamily="65"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0803415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atin typeface="Microsoft JhengHei" panose="020B0604030504040204" pitchFamily="34" charset="-120"/>
                <a:ea typeface="Microsoft JhengHei" panose="020B0604030504040204" pitchFamily="34" charset="-120"/>
              </a:defRPr>
            </a:lvl1pPr>
          </a:lstStyle>
          <a:p>
            <a:r>
              <a:rPr lang="zh-TW" altLang="en-US" dirty="0"/>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atin typeface="Microsoft JhengHei" panose="020B0604030504040204" pitchFamily="34" charset="-120"/>
                <a:ea typeface="Microsoft JhengHe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atin typeface="Microsoft JhengHei" panose="020B0604030504040204" pitchFamily="34" charset="-120"/>
                <a:ea typeface="Microsoft JhengHei" panose="020B0604030504040204" pitchFamily="34" charset="-120"/>
              </a:defRPr>
            </a:lvl1pPr>
          </a:lstStyle>
          <a:p>
            <a:fld id="{3559423F-F17D-40D6-BF8C-C32F6336A35B}" type="datetime1">
              <a:rPr lang="zh-TW" altLang="en-US" smtClean="0"/>
              <a:t>2022/9/14</a:t>
            </a:fld>
            <a:endParaRPr lang="zh-TW" altLang="en-US"/>
          </a:p>
        </p:txBody>
      </p:sp>
      <p:sp>
        <p:nvSpPr>
          <p:cNvPr id="5" name="頁尾版面配置區 4"/>
          <p:cNvSpPr>
            <a:spLocks noGrp="1"/>
          </p:cNvSpPr>
          <p:nvPr>
            <p:ph type="ftr" sz="quarter" idx="11"/>
          </p:nvPr>
        </p:nvSpPr>
        <p:spPr/>
        <p:txBody>
          <a:bodyPr/>
          <a:lstStyle>
            <a:lvl1pPr>
              <a:defRPr>
                <a:latin typeface="Microsoft JhengHei" panose="020B0604030504040204" pitchFamily="34" charset="-120"/>
                <a:ea typeface="Microsoft JhengHei" panose="020B0604030504040204" pitchFamily="34"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Microsoft JhengHei" panose="020B0604030504040204" pitchFamily="34" charset="-120"/>
                <a:ea typeface="Microsoft JhengHei" panose="020B0604030504040204" pitchFamily="34" charset="-120"/>
              </a:defRPr>
            </a:lvl1pPr>
          </a:lstStyle>
          <a:p>
            <a:fld id="{9F78B3B3-8B85-40D1-9126-81A168C46539}" type="slidenum">
              <a:rPr lang="zh-TW" altLang="en-US" smtClean="0"/>
              <a:t>‹#›</a:t>
            </a:fld>
            <a:endParaRPr lang="zh-TW" altLang="en-US"/>
          </a:p>
        </p:txBody>
      </p:sp>
      <p:pic>
        <p:nvPicPr>
          <p:cNvPr id="7" name="圖片 6"/>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1894740" y="204589"/>
            <a:ext cx="1308170" cy="736998"/>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3" y="23813"/>
            <a:ext cx="1867817" cy="1098550"/>
          </a:xfrm>
          <a:prstGeom prst="rect">
            <a:avLst/>
          </a:prstGeom>
        </p:spPr>
      </p:pic>
      <p:sp>
        <p:nvSpPr>
          <p:cNvPr id="9" name="文字方塊 8"/>
          <p:cNvSpPr txBox="1"/>
          <p:nvPr/>
        </p:nvSpPr>
        <p:spPr>
          <a:xfrm>
            <a:off x="3147330" y="342255"/>
            <a:ext cx="5660990" cy="461665"/>
          </a:xfrm>
          <a:prstGeom prst="rect">
            <a:avLst/>
          </a:prstGeom>
          <a:noFill/>
        </p:spPr>
        <p:txBody>
          <a:bodyPr wrap="square" rtlCol="0">
            <a:spAutoFit/>
          </a:bodyPr>
          <a:lstStyle/>
          <a:p>
            <a:r>
              <a:rPr lang="en-US" altLang="zh-TW" sz="2400" b="1" dirty="0">
                <a:solidFill>
                  <a:schemeClr val="tx1"/>
                </a:solidFill>
                <a:latin typeface="+mj-lt"/>
                <a:ea typeface="標楷體" panose="03000509000000000000" pitchFamily="65" charset="-120"/>
                <a:cs typeface="Times New Roman" panose="02020603050405020304" pitchFamily="18" charset="0"/>
              </a:rPr>
              <a:t>E</a:t>
            </a:r>
            <a:r>
              <a:rPr lang="en-US" altLang="zh-TW" sz="2400" dirty="0">
                <a:solidFill>
                  <a:schemeClr val="tx1"/>
                </a:solidFill>
                <a:latin typeface="+mj-lt"/>
                <a:ea typeface="標楷體" panose="03000509000000000000" pitchFamily="65" charset="-120"/>
                <a:cs typeface="Times New Roman" panose="02020603050405020304" pitchFamily="18" charset="0"/>
              </a:rPr>
              <a:t>mbedded</a:t>
            </a:r>
            <a:r>
              <a:rPr lang="en-US" altLang="zh-TW" sz="2400" baseline="0" dirty="0">
                <a:solidFill>
                  <a:schemeClr val="tx1"/>
                </a:solidFill>
                <a:latin typeface="+mj-lt"/>
                <a:ea typeface="標楷體" panose="03000509000000000000" pitchFamily="65" charset="-120"/>
                <a:cs typeface="Times New Roman" panose="02020603050405020304" pitchFamily="18" charset="0"/>
              </a:rPr>
              <a:t> </a:t>
            </a:r>
            <a:r>
              <a:rPr lang="en-US" altLang="zh-TW" sz="2400" b="1" dirty="0">
                <a:solidFill>
                  <a:schemeClr val="tx1"/>
                </a:solidFill>
                <a:latin typeface="+mj-lt"/>
                <a:ea typeface="標楷體" panose="03000509000000000000" pitchFamily="65" charset="-120"/>
                <a:cs typeface="Times New Roman" panose="02020603050405020304" pitchFamily="18" charset="0"/>
              </a:rPr>
              <a:t>V</a:t>
            </a:r>
            <a:r>
              <a:rPr lang="en-US" altLang="zh-TW" sz="2400" dirty="0">
                <a:solidFill>
                  <a:schemeClr val="tx1"/>
                </a:solidFill>
                <a:latin typeface="+mj-lt"/>
                <a:ea typeface="標楷體" panose="03000509000000000000" pitchFamily="65" charset="-120"/>
                <a:cs typeface="Times New Roman" panose="02020603050405020304" pitchFamily="18" charset="0"/>
              </a:rPr>
              <a:t>ision </a:t>
            </a:r>
            <a:r>
              <a:rPr lang="en-US" altLang="zh-TW" sz="2400" b="1" dirty="0">
                <a:solidFill>
                  <a:schemeClr val="tx1"/>
                </a:solidFill>
                <a:latin typeface="+mj-lt"/>
                <a:ea typeface="標楷體" panose="03000509000000000000" pitchFamily="65" charset="-120"/>
                <a:cs typeface="Times New Roman" panose="02020603050405020304" pitchFamily="18" charset="0"/>
              </a:rPr>
              <a:t>I</a:t>
            </a:r>
            <a:r>
              <a:rPr lang="en-US" altLang="zh-TW" sz="2400" dirty="0">
                <a:solidFill>
                  <a:schemeClr val="tx1"/>
                </a:solidFill>
                <a:latin typeface="+mj-lt"/>
                <a:ea typeface="標楷體" panose="03000509000000000000" pitchFamily="65" charset="-120"/>
                <a:cs typeface="Times New Roman" panose="02020603050405020304" pitchFamily="18" charset="0"/>
              </a:rPr>
              <a:t>ntelligent</a:t>
            </a:r>
            <a:r>
              <a:rPr lang="en-US" altLang="zh-TW" sz="2400" baseline="0" dirty="0">
                <a:solidFill>
                  <a:schemeClr val="tx1"/>
                </a:solidFill>
                <a:latin typeface="+mj-lt"/>
                <a:ea typeface="標楷體" panose="03000509000000000000" pitchFamily="65" charset="-120"/>
                <a:cs typeface="Times New Roman" panose="02020603050405020304" pitchFamily="18" charset="0"/>
              </a:rPr>
              <a:t> </a:t>
            </a:r>
            <a:r>
              <a:rPr lang="en-US" altLang="zh-TW" sz="2400" b="1" baseline="0" dirty="0">
                <a:solidFill>
                  <a:schemeClr val="tx1"/>
                </a:solidFill>
                <a:latin typeface="+mj-lt"/>
                <a:ea typeface="標楷體" panose="03000509000000000000" pitchFamily="65" charset="-120"/>
                <a:cs typeface="Times New Roman" panose="02020603050405020304" pitchFamily="18" charset="0"/>
              </a:rPr>
              <a:t>L</a:t>
            </a:r>
            <a:r>
              <a:rPr lang="en-US" altLang="zh-TW" sz="2400" dirty="0">
                <a:solidFill>
                  <a:schemeClr val="tx1"/>
                </a:solidFill>
                <a:latin typeface="+mj-lt"/>
                <a:ea typeface="標楷體" panose="03000509000000000000" pitchFamily="65" charset="-120"/>
                <a:cs typeface="Times New Roman" panose="02020603050405020304" pitchFamily="18" charset="0"/>
              </a:rPr>
              <a:t>aboratory</a:t>
            </a:r>
          </a:p>
        </p:txBody>
      </p:sp>
    </p:spTree>
    <p:extLst>
      <p:ext uri="{BB962C8B-B14F-4D97-AF65-F5344CB8AC3E}">
        <p14:creationId xmlns:p14="http://schemas.microsoft.com/office/powerpoint/2010/main" val="258163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8847810E-9D22-4141-A182-C37695E450FA}" type="datetime1">
              <a:rPr lang="zh-TW" altLang="en-US" smtClean="0"/>
              <a:t>2022/9/14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F78B3B3-8B85-40D1-9126-81A168C46539}" type="slidenum">
              <a:rPr lang="zh-TW" altLang="en-US" smtClean="0"/>
              <a:t>‹#›</a:t>
            </a:fld>
            <a:endParaRPr lang="zh-TW" altLang="en-US"/>
          </a:p>
        </p:txBody>
      </p:sp>
    </p:spTree>
    <p:extLst>
      <p:ext uri="{BB962C8B-B14F-4D97-AF65-F5344CB8AC3E}">
        <p14:creationId xmlns:p14="http://schemas.microsoft.com/office/powerpoint/2010/main" val="103151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F423E1D-42AB-4FA2-946D-8949C6CE1230}" type="datetime1">
              <a:rPr lang="zh-TW" altLang="en-US" smtClean="0"/>
              <a:t>2022/9/14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F78B3B3-8B85-40D1-9126-81A168C46539}" type="slidenum">
              <a:rPr lang="zh-TW" altLang="en-US" smtClean="0"/>
              <a:t>‹#›</a:t>
            </a:fld>
            <a:endParaRPr lang="zh-TW" altLang="en-US"/>
          </a:p>
        </p:txBody>
      </p:sp>
    </p:spTree>
    <p:extLst>
      <p:ext uri="{BB962C8B-B14F-4D97-AF65-F5344CB8AC3E}">
        <p14:creationId xmlns:p14="http://schemas.microsoft.com/office/powerpoint/2010/main" val="345675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mj-ea"/>
                <a:ea typeface="+mj-ea"/>
              </a:defRPr>
            </a:lvl1pPr>
          </a:lstStyle>
          <a:p>
            <a:r>
              <a:rPr lang="zh-TW" altLang="en-US"/>
              <a:t>按一下以編輯母片標題樣式</a:t>
            </a:r>
          </a:p>
        </p:txBody>
      </p:sp>
      <p:sp>
        <p:nvSpPr>
          <p:cNvPr id="3" name="內容版面配置區 2"/>
          <p:cNvSpPr>
            <a:spLocks noGrp="1"/>
          </p:cNvSpPr>
          <p:nvPr>
            <p:ph idx="1"/>
          </p:nvPr>
        </p:nvSpPr>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atin typeface="+mj-ea"/>
                <a:ea typeface="+mj-ea"/>
              </a:defRPr>
            </a:lvl1pPr>
          </a:lstStyle>
          <a:p>
            <a:fld id="{4D992F0C-233D-41DC-9AD2-EC305625D06E}" type="datetime1">
              <a:rPr lang="zh-TW" altLang="en-US" smtClean="0"/>
              <a:pPr/>
              <a:t>2022/9/14</a:t>
            </a:fld>
            <a:endParaRPr lang="zh-TW" altLang="en-US"/>
          </a:p>
        </p:txBody>
      </p:sp>
      <p:sp>
        <p:nvSpPr>
          <p:cNvPr id="5" name="頁尾版面配置區 4"/>
          <p:cNvSpPr>
            <a:spLocks noGrp="1"/>
          </p:cNvSpPr>
          <p:nvPr>
            <p:ph type="ftr" sz="quarter" idx="11"/>
          </p:nvPr>
        </p:nvSpPr>
        <p:spPr/>
        <p:txBody>
          <a:bodyPr/>
          <a:lstStyle>
            <a:lvl1pPr>
              <a:defRPr>
                <a:latin typeface="+mj-ea"/>
                <a:ea typeface="+mj-ea"/>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mj-ea"/>
                <a:ea typeface="+mj-ea"/>
              </a:defRPr>
            </a:lvl1pPr>
          </a:lstStyle>
          <a:p>
            <a:fld id="{9F78B3B3-8B85-40D1-9126-81A168C46539}" type="slidenum">
              <a:rPr lang="zh-TW" altLang="en-US" smtClean="0"/>
              <a:pPr/>
              <a:t>‹#›</a:t>
            </a:fld>
            <a:endParaRPr lang="zh-TW" altLang="en-US"/>
          </a:p>
        </p:txBody>
      </p:sp>
      <p:pic>
        <p:nvPicPr>
          <p:cNvPr id="7" name="圖片 6"/>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0" y="0"/>
            <a:ext cx="1308170" cy="736998"/>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248" y="-6370"/>
            <a:ext cx="1563752" cy="919715"/>
          </a:xfrm>
          <a:prstGeom prst="rect">
            <a:avLst/>
          </a:prstGeom>
        </p:spPr>
      </p:pic>
    </p:spTree>
    <p:extLst>
      <p:ext uri="{BB962C8B-B14F-4D97-AF65-F5344CB8AC3E}">
        <p14:creationId xmlns:p14="http://schemas.microsoft.com/office/powerpoint/2010/main" val="219831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dirty="0"/>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4A2E495-718E-4A0A-8E8C-93F5C86F2F0F}" type="datetime1">
              <a:rPr lang="zh-TW" altLang="en-US" smtClean="0"/>
              <a:t>2022/9/14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F78B3B3-8B85-40D1-9126-81A168C46539}" type="slidenum">
              <a:rPr lang="zh-TW" altLang="en-US" smtClean="0"/>
              <a:t>‹#›</a:t>
            </a:fld>
            <a:endParaRPr lang="zh-TW" altLang="en-US"/>
          </a:p>
        </p:txBody>
      </p:sp>
    </p:spTree>
    <p:extLst>
      <p:ext uri="{BB962C8B-B14F-4D97-AF65-F5344CB8AC3E}">
        <p14:creationId xmlns:p14="http://schemas.microsoft.com/office/powerpoint/2010/main" val="31882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mj-ea"/>
                <a:ea typeface="+mj-ea"/>
              </a:defRPr>
            </a:lvl1pPr>
          </a:lstStyle>
          <a:p>
            <a:r>
              <a:rPr lang="zh-TW" altLang="en-US" dirty="0"/>
              <a:t>按一下以編輯母片標題樣式</a:t>
            </a:r>
          </a:p>
        </p:txBody>
      </p:sp>
      <p:sp>
        <p:nvSpPr>
          <p:cNvPr id="3" name="內容版面配置區 2"/>
          <p:cNvSpPr>
            <a:spLocks noGrp="1"/>
          </p:cNvSpPr>
          <p:nvPr>
            <p:ph sz="half" idx="1"/>
          </p:nvPr>
        </p:nvSpPr>
        <p:spPr>
          <a:xfrm>
            <a:off x="838200" y="1825625"/>
            <a:ext cx="5181600" cy="4351338"/>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lvl1pPr>
              <a:defRPr>
                <a:latin typeface="+mj-ea"/>
                <a:ea typeface="+mj-ea"/>
              </a:defRPr>
            </a:lvl1pPr>
          </a:lstStyle>
          <a:p>
            <a:fld id="{542FB4C5-6C2C-4EE4-8793-97B3CE0A0903}" type="datetime1">
              <a:rPr lang="zh-TW" altLang="en-US" smtClean="0"/>
              <a:pPr/>
              <a:t>2022/9/14</a:t>
            </a:fld>
            <a:endParaRPr lang="zh-TW" altLang="en-US"/>
          </a:p>
        </p:txBody>
      </p:sp>
      <p:sp>
        <p:nvSpPr>
          <p:cNvPr id="6" name="頁尾版面配置區 5"/>
          <p:cNvSpPr>
            <a:spLocks noGrp="1"/>
          </p:cNvSpPr>
          <p:nvPr>
            <p:ph type="ftr" sz="quarter" idx="11"/>
          </p:nvPr>
        </p:nvSpPr>
        <p:spPr/>
        <p:txBody>
          <a:bodyPr/>
          <a:lstStyle>
            <a:lvl1pPr>
              <a:defRPr>
                <a:latin typeface="+mj-ea"/>
                <a:ea typeface="+mj-ea"/>
              </a:defRPr>
            </a:lvl1pPr>
          </a:lstStyle>
          <a:p>
            <a:endParaRPr lang="zh-TW" altLang="en-US"/>
          </a:p>
        </p:txBody>
      </p:sp>
      <p:sp>
        <p:nvSpPr>
          <p:cNvPr id="7" name="投影片編號版面配置區 6"/>
          <p:cNvSpPr>
            <a:spLocks noGrp="1"/>
          </p:cNvSpPr>
          <p:nvPr>
            <p:ph type="sldNum" sz="quarter" idx="12"/>
          </p:nvPr>
        </p:nvSpPr>
        <p:spPr/>
        <p:txBody>
          <a:bodyPr/>
          <a:lstStyle>
            <a:lvl1pPr>
              <a:defRPr>
                <a:latin typeface="+mj-ea"/>
                <a:ea typeface="+mj-ea"/>
              </a:defRPr>
            </a:lvl1pPr>
          </a:lstStyle>
          <a:p>
            <a:fld id="{9F78B3B3-8B85-40D1-9126-81A168C46539}" type="slidenum">
              <a:rPr lang="zh-TW" altLang="en-US" smtClean="0"/>
              <a:pPr/>
              <a:t>‹#›</a:t>
            </a:fld>
            <a:endParaRPr lang="zh-TW" altLang="en-US"/>
          </a:p>
        </p:txBody>
      </p:sp>
      <p:pic>
        <p:nvPicPr>
          <p:cNvPr id="8" name="圖片 7"/>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0" y="0"/>
            <a:ext cx="1308170" cy="736998"/>
          </a:xfrm>
          <a:prstGeom prst="rect">
            <a:avLst/>
          </a:prstGeom>
        </p:spPr>
      </p:pic>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248" y="-6370"/>
            <a:ext cx="1563752" cy="919715"/>
          </a:xfrm>
          <a:prstGeom prst="rect">
            <a:avLst/>
          </a:prstGeom>
        </p:spPr>
      </p:pic>
    </p:spTree>
    <p:extLst>
      <p:ext uri="{BB962C8B-B14F-4D97-AF65-F5344CB8AC3E}">
        <p14:creationId xmlns:p14="http://schemas.microsoft.com/office/powerpoint/2010/main" val="269715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0235CCE-0F68-48C8-9AF4-376A75C75CE6}" type="datetime1">
              <a:rPr lang="zh-TW" altLang="en-US" smtClean="0"/>
              <a:t>2022/9/14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F78B3B3-8B85-40D1-9126-81A168C46539}" type="slidenum">
              <a:rPr lang="zh-TW" altLang="en-US" smtClean="0"/>
              <a:t>‹#›</a:t>
            </a:fld>
            <a:endParaRPr lang="zh-TW" altLang="en-US"/>
          </a:p>
        </p:txBody>
      </p:sp>
    </p:spTree>
    <p:extLst>
      <p:ext uri="{BB962C8B-B14F-4D97-AF65-F5344CB8AC3E}">
        <p14:creationId xmlns:p14="http://schemas.microsoft.com/office/powerpoint/2010/main" val="361588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54025A3-2F8B-4819-BE8D-0E39ED92C37B}" type="datetime1">
              <a:rPr lang="zh-TW" altLang="en-US" smtClean="0"/>
              <a:t>2022/9/14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F78B3B3-8B85-40D1-9126-81A168C46539}" type="slidenum">
              <a:rPr lang="zh-TW" altLang="en-US" smtClean="0"/>
              <a:t>‹#›</a:t>
            </a:fld>
            <a:endParaRPr lang="zh-TW" altLang="en-US"/>
          </a:p>
        </p:txBody>
      </p:sp>
    </p:spTree>
    <p:extLst>
      <p:ext uri="{BB962C8B-B14F-4D97-AF65-F5344CB8AC3E}">
        <p14:creationId xmlns:p14="http://schemas.microsoft.com/office/powerpoint/2010/main" val="171475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F1F4E92-82C3-4572-BAB9-0DE30D0B57D3}" type="datetime1">
              <a:rPr lang="zh-TW" altLang="en-US" smtClean="0"/>
              <a:t>2022/9/14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F78B3B3-8B85-40D1-9126-81A168C46539}" type="slidenum">
              <a:rPr lang="zh-TW" altLang="en-US" smtClean="0"/>
              <a:t>‹#›</a:t>
            </a:fld>
            <a:endParaRPr lang="zh-TW" altLang="en-US"/>
          </a:p>
        </p:txBody>
      </p:sp>
    </p:spTree>
    <p:extLst>
      <p:ext uri="{BB962C8B-B14F-4D97-AF65-F5344CB8AC3E}">
        <p14:creationId xmlns:p14="http://schemas.microsoft.com/office/powerpoint/2010/main" val="88541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編輯母片文字樣式</a:t>
            </a:r>
          </a:p>
        </p:txBody>
      </p:sp>
      <p:sp>
        <p:nvSpPr>
          <p:cNvPr id="5" name="日期版面配置區 4"/>
          <p:cNvSpPr>
            <a:spLocks noGrp="1"/>
          </p:cNvSpPr>
          <p:nvPr>
            <p:ph type="dt" sz="half" idx="10"/>
          </p:nvPr>
        </p:nvSpPr>
        <p:spPr/>
        <p:txBody>
          <a:bodyPr/>
          <a:lstStyle/>
          <a:p>
            <a:fld id="{9AC1448B-73BC-4643-9439-961F513B694F}" type="datetime1">
              <a:rPr lang="zh-TW" altLang="en-US" smtClean="0"/>
              <a:t>2022/9/14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F78B3B3-8B85-40D1-9126-81A168C46539}" type="slidenum">
              <a:rPr lang="zh-TW" altLang="en-US" smtClean="0"/>
              <a:t>‹#›</a:t>
            </a:fld>
            <a:endParaRPr lang="zh-TW" altLang="en-US"/>
          </a:p>
        </p:txBody>
      </p:sp>
    </p:spTree>
    <p:extLst>
      <p:ext uri="{BB962C8B-B14F-4D97-AF65-F5344CB8AC3E}">
        <p14:creationId xmlns:p14="http://schemas.microsoft.com/office/powerpoint/2010/main" val="217654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EDD55174-129A-4696-AF7E-6526AA279D9A}" type="datetime1">
              <a:rPr lang="zh-TW" altLang="en-US" smtClean="0"/>
              <a:t>2022/9/14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F78B3B3-8B85-40D1-9126-81A168C46539}" type="slidenum">
              <a:rPr lang="zh-TW" altLang="en-US" smtClean="0"/>
              <a:t>‹#›</a:t>
            </a:fld>
            <a:endParaRPr lang="zh-TW" altLang="en-US"/>
          </a:p>
        </p:txBody>
      </p:sp>
    </p:spTree>
    <p:extLst>
      <p:ext uri="{BB962C8B-B14F-4D97-AF65-F5344CB8AC3E}">
        <p14:creationId xmlns:p14="http://schemas.microsoft.com/office/powerpoint/2010/main" val="153876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標楷體" panose="03000509000000000000" pitchFamily="65" charset="-120"/>
                <a:ea typeface="標楷體" panose="03000509000000000000" pitchFamily="65" charset="-120"/>
              </a:defRPr>
            </a:lvl1pPr>
          </a:lstStyle>
          <a:p>
            <a:fld id="{77C864F3-9AEE-45FF-BAA8-E73D9D2D2F45}" type="datetime1">
              <a:rPr lang="zh-TW" altLang="en-US" smtClean="0"/>
              <a:pPr/>
              <a:t>2022/9/14</a:t>
            </a:fld>
            <a:endParaRPr lang="zh-TW" altLang="en-US" dirty="0"/>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標楷體" panose="03000509000000000000" pitchFamily="65" charset="-120"/>
                <a:ea typeface="標楷體" panose="03000509000000000000" pitchFamily="65" charset="-120"/>
              </a:defRPr>
            </a:lvl1pPr>
          </a:lstStyle>
          <a:p>
            <a:endParaRPr lang="zh-TW" altLang="en-US" dirty="0"/>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標楷體" panose="03000509000000000000" pitchFamily="65" charset="-120"/>
                <a:ea typeface="標楷體" panose="03000509000000000000" pitchFamily="65" charset="-120"/>
              </a:defRPr>
            </a:lvl1pPr>
          </a:lstStyle>
          <a:p>
            <a:fld id="{9F78B3B3-8B85-40D1-9126-81A168C46539}" type="slidenum">
              <a:rPr lang="zh-TW" altLang="en-US" smtClean="0"/>
              <a:pPr/>
              <a:t>‹#›</a:t>
            </a:fld>
            <a:endParaRPr lang="zh-TW" altLang="en-US" dirty="0"/>
          </a:p>
        </p:txBody>
      </p:sp>
    </p:spTree>
    <p:extLst>
      <p:ext uri="{BB962C8B-B14F-4D97-AF65-F5344CB8AC3E}">
        <p14:creationId xmlns:p14="http://schemas.microsoft.com/office/powerpoint/2010/main" val="3009397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標楷體" panose="03000509000000000000" pitchFamily="65" charset="-12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標楷體" panose="03000509000000000000" pitchFamily="65" charset="-12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標楷體" panose="03000509000000000000" pitchFamily="65" charset="-12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標楷體" panose="03000509000000000000" pitchFamily="65" charset="-12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標楷體" panose="03000509000000000000" pitchFamily="65" charset="-12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N7FvjKVlRt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zrOWlq78WWw"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ideo" Target="https://www.youtube.com/embed/MBUEbU9Q6wg" TargetMode="Externa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ideo" Target="https://www.youtube.com/embed/z720hSIJN7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acebook.com/groups/150206139023676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orms.gle/3fW8W5SPjz9rPjc8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eams.microsoft.com/l/channel/19:ZryuYquudt35VE9Adk2vOCZn742c7ynbOEKJnTtQHxw1@thread.tacv2/%E4%B8%80%E8%88%AC?groupId=77e48ed2-0caf-4377-8a96-67cfdb8bebb4&amp;tenantId=dfb5e216-2b8a-4b32-b1cb-e786a1095218" TargetMode="External"/><Relationship Id="rId2" Type="http://schemas.openxmlformats.org/officeDocument/2006/relationships/hyperlink" Target="https://www.facebook.com/groups/150206139023676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a:xfrm>
            <a:off x="0" y="1122363"/>
            <a:ext cx="12192000" cy="2387600"/>
          </a:xfrm>
        </p:spPr>
        <p:txBody>
          <a:bodyPr>
            <a:normAutofit/>
          </a:bodyPr>
          <a:lstStyle/>
          <a:p>
            <a:r>
              <a:rPr lang="en-US" altLang="zh-TW" sz="4800" dirty="0">
                <a:latin typeface="+mj-ea"/>
                <a:ea typeface="+mj-ea"/>
              </a:rPr>
              <a:t>111-1</a:t>
            </a:r>
            <a:br>
              <a:rPr lang="en-US" altLang="zh-TW" sz="4800" dirty="0">
                <a:latin typeface="+mj-ea"/>
                <a:ea typeface="+mj-ea"/>
              </a:rPr>
            </a:br>
            <a:r>
              <a:rPr lang="zh-TW" altLang="en-US" sz="4800" dirty="0">
                <a:latin typeface="+mj-ea"/>
                <a:ea typeface="+mj-ea"/>
              </a:rPr>
              <a:t>嵌入式智慧影像分析與實境界面</a:t>
            </a:r>
          </a:p>
        </p:txBody>
      </p:sp>
      <p:sp>
        <p:nvSpPr>
          <p:cNvPr id="6" name="副標題 5"/>
          <p:cNvSpPr>
            <a:spLocks noGrp="1"/>
          </p:cNvSpPr>
          <p:nvPr>
            <p:ph type="subTitle" idx="1"/>
          </p:nvPr>
        </p:nvSpPr>
        <p:spPr/>
        <p:txBody>
          <a:bodyPr>
            <a:normAutofit/>
          </a:bodyPr>
          <a:lstStyle/>
          <a:p>
            <a:pPr>
              <a:lnSpc>
                <a:spcPct val="100000"/>
              </a:lnSpc>
            </a:pPr>
            <a:r>
              <a:rPr lang="zh-TW" altLang="en-US" dirty="0">
                <a:latin typeface="+mj-ea"/>
                <a:ea typeface="+mj-ea"/>
                <a:cs typeface="Arial" panose="020B0604020202020204" pitchFamily="34" charset="0"/>
              </a:rPr>
              <a:t>授課教授：陳彥霖 </a:t>
            </a:r>
            <a:r>
              <a:rPr lang="en-US" altLang="zh-TW" dirty="0">
                <a:latin typeface="+mj-ea"/>
                <a:ea typeface="+mj-ea"/>
                <a:cs typeface="Arial" panose="020B0604020202020204" pitchFamily="34" charset="0"/>
              </a:rPr>
              <a:t>(Yen-Lin Chen)</a:t>
            </a:r>
          </a:p>
          <a:p>
            <a:pPr>
              <a:lnSpc>
                <a:spcPct val="100000"/>
              </a:lnSpc>
            </a:pPr>
            <a:r>
              <a:rPr lang="en-US" altLang="zh-TW" dirty="0">
                <a:latin typeface="+mj-ea"/>
                <a:ea typeface="+mj-ea"/>
                <a:cs typeface="Times New Roman" panose="02020603050405020304" pitchFamily="18" charset="0"/>
              </a:rPr>
              <a:t>ylchen@csie.ntut.edu.tw</a:t>
            </a:r>
            <a:endParaRPr lang="en-US" altLang="zh-TW" dirty="0">
              <a:latin typeface="+mj-ea"/>
              <a:ea typeface="+mj-ea"/>
              <a:cs typeface="Arial" panose="020B0604020202020204" pitchFamily="34" charset="0"/>
            </a:endParaRPr>
          </a:p>
        </p:txBody>
      </p:sp>
      <p:sp>
        <p:nvSpPr>
          <p:cNvPr id="4" name="投影片編號版面配置區 3"/>
          <p:cNvSpPr>
            <a:spLocks noGrp="1"/>
          </p:cNvSpPr>
          <p:nvPr>
            <p:ph type="sldNum" sz="quarter" idx="12"/>
          </p:nvPr>
        </p:nvSpPr>
        <p:spPr/>
        <p:txBody>
          <a:bodyPr/>
          <a:lstStyle/>
          <a:p>
            <a:fld id="{9F78B3B3-8B85-40D1-9126-81A168C46539}" type="slidenum">
              <a:rPr lang="zh-TW" altLang="en-US" smtClean="0">
                <a:latin typeface="+mj-lt"/>
              </a:rPr>
              <a:t>1</a:t>
            </a:fld>
            <a:endParaRPr lang="zh-TW" altLang="en-US" dirty="0">
              <a:latin typeface="+mj-lt"/>
            </a:endParaRPr>
          </a:p>
        </p:txBody>
      </p:sp>
    </p:spTree>
    <p:extLst>
      <p:ext uri="{BB962C8B-B14F-4D97-AF65-F5344CB8AC3E}">
        <p14:creationId xmlns:p14="http://schemas.microsoft.com/office/powerpoint/2010/main" val="86870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F20F470B-0CC9-4C48-A841-F08D837253A7}"/>
              </a:ext>
            </a:extLst>
          </p:cNvPr>
          <p:cNvSpPr>
            <a:spLocks noGrp="1"/>
          </p:cNvSpPr>
          <p:nvPr>
            <p:ph type="title"/>
          </p:nvPr>
        </p:nvSpPr>
        <p:spPr>
          <a:xfrm>
            <a:off x="838200" y="0"/>
            <a:ext cx="10515600" cy="1325563"/>
          </a:xfrm>
        </p:spPr>
        <p:txBody>
          <a:bodyPr/>
          <a:lstStyle/>
          <a:p>
            <a:pPr algn="ctr"/>
            <a:r>
              <a:rPr lang="zh-TW" altLang="en-US" b="1" dirty="0">
                <a:solidFill>
                  <a:srgbClr val="FF0000"/>
                </a:solidFill>
              </a:rPr>
              <a:t>上課課程安排</a:t>
            </a:r>
            <a:r>
              <a:rPr lang="en-US" altLang="zh-TW" b="1" dirty="0">
                <a:solidFill>
                  <a:srgbClr val="FF0000"/>
                </a:solidFill>
              </a:rPr>
              <a:t>–</a:t>
            </a:r>
            <a:r>
              <a:rPr lang="zh-TW" altLang="en-US" b="1" dirty="0">
                <a:solidFill>
                  <a:srgbClr val="FF0000"/>
                </a:solidFill>
                <a:cs typeface="Times New Roman" panose="02020603050405020304" pitchFamily="18" charset="0"/>
              </a:rPr>
              <a:t>黃志勝教授</a:t>
            </a:r>
            <a:endParaRPr lang="en-US" b="1" dirty="0">
              <a:solidFill>
                <a:srgbClr val="FF0000"/>
              </a:solidFill>
            </a:endParaRPr>
          </a:p>
        </p:txBody>
      </p:sp>
      <p:graphicFrame>
        <p:nvGraphicFramePr>
          <p:cNvPr id="5" name="內容版面配置區 4">
            <a:extLst>
              <a:ext uri="{FF2B5EF4-FFF2-40B4-BE49-F238E27FC236}">
                <a16:creationId xmlns="" xmlns:a16="http://schemas.microsoft.com/office/drawing/2014/main" id="{E9DD7303-6F4D-461C-ACF1-3557FD1EFCCA}"/>
              </a:ext>
            </a:extLst>
          </p:cNvPr>
          <p:cNvGraphicFramePr>
            <a:graphicFrameLocks noGrp="1"/>
          </p:cNvGraphicFramePr>
          <p:nvPr>
            <p:ph idx="1"/>
            <p:extLst>
              <p:ext uri="{D42A27DB-BD31-4B8C-83A1-F6EECF244321}">
                <p14:modId xmlns:p14="http://schemas.microsoft.com/office/powerpoint/2010/main" val="2336718802"/>
              </p:ext>
            </p:extLst>
          </p:nvPr>
        </p:nvGraphicFramePr>
        <p:xfrm>
          <a:off x="558445" y="1399223"/>
          <a:ext cx="11075109" cy="4631372"/>
        </p:xfrm>
        <a:graphic>
          <a:graphicData uri="http://schemas.openxmlformats.org/drawingml/2006/table">
            <a:tbl>
              <a:tblPr firstRow="1" bandRow="1">
                <a:tableStyleId>{5C22544A-7EE6-4342-B048-85BDC9FD1C3A}</a:tableStyleId>
              </a:tblPr>
              <a:tblGrid>
                <a:gridCol w="1142611">
                  <a:extLst>
                    <a:ext uri="{9D8B030D-6E8A-4147-A177-3AD203B41FA5}">
                      <a16:colId xmlns="" xmlns:a16="http://schemas.microsoft.com/office/drawing/2014/main" val="4067175663"/>
                    </a:ext>
                  </a:extLst>
                </a:gridCol>
                <a:gridCol w="5214094">
                  <a:extLst>
                    <a:ext uri="{9D8B030D-6E8A-4147-A177-3AD203B41FA5}">
                      <a16:colId xmlns="" xmlns:a16="http://schemas.microsoft.com/office/drawing/2014/main" val="1796811988"/>
                    </a:ext>
                  </a:extLst>
                </a:gridCol>
                <a:gridCol w="4718404">
                  <a:extLst>
                    <a:ext uri="{9D8B030D-6E8A-4147-A177-3AD203B41FA5}">
                      <a16:colId xmlns="" xmlns:a16="http://schemas.microsoft.com/office/drawing/2014/main" val="4133158987"/>
                    </a:ext>
                  </a:extLst>
                </a:gridCol>
              </a:tblGrid>
              <a:tr h="370840">
                <a:tc>
                  <a:txBody>
                    <a:bodyPr/>
                    <a:lstStyle/>
                    <a:p>
                      <a:pPr algn="ctr"/>
                      <a:r>
                        <a:rPr lang="zh-TW" altLang="en-US" dirty="0"/>
                        <a:t>周次</a:t>
                      </a:r>
                      <a:endParaRPr lang="en-US" dirty="0"/>
                    </a:p>
                  </a:txBody>
                  <a:tcPr>
                    <a:solidFill>
                      <a:srgbClr val="0070C0"/>
                    </a:solidFill>
                  </a:tcPr>
                </a:tc>
                <a:tc>
                  <a:txBody>
                    <a:bodyPr/>
                    <a:lstStyle/>
                    <a:p>
                      <a:r>
                        <a:rPr lang="zh-TW" altLang="en-US" dirty="0"/>
                        <a:t>內容</a:t>
                      </a:r>
                      <a:endParaRPr lang="en-US" dirty="0"/>
                    </a:p>
                  </a:txBody>
                  <a:tcPr anchor="ctr">
                    <a:solidFill>
                      <a:srgbClr val="0070C0"/>
                    </a:solidFill>
                  </a:tcPr>
                </a:tc>
                <a:tc>
                  <a:txBody>
                    <a:bodyPr/>
                    <a:lstStyle/>
                    <a:p>
                      <a:r>
                        <a:rPr lang="zh-TW" altLang="en-US" dirty="0"/>
                        <a:t>備註</a:t>
                      </a:r>
                      <a:endParaRPr lang="en-US" dirty="0"/>
                    </a:p>
                  </a:txBody>
                  <a:tcPr anchor="ctr">
                    <a:solidFill>
                      <a:srgbClr val="0070C0"/>
                    </a:solidFill>
                  </a:tcPr>
                </a:tc>
                <a:extLst>
                  <a:ext uri="{0D108BD9-81ED-4DB2-BD59-A6C34878D82A}">
                    <a16:rowId xmlns="" xmlns:a16="http://schemas.microsoft.com/office/drawing/2014/main" val="2680734809"/>
                  </a:ext>
                </a:extLst>
              </a:tr>
              <a:tr h="370840">
                <a:tc>
                  <a:txBody>
                    <a:bodyPr/>
                    <a:lstStyle/>
                    <a:p>
                      <a:pPr algn="ctr"/>
                      <a:r>
                        <a:rPr lang="en-US" altLang="zh-TW" dirty="0"/>
                        <a:t>10</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Introduction for</a:t>
                      </a:r>
                      <a:r>
                        <a:rPr lang="en-US" altLang="zh-TW" baseline="0" dirty="0" smtClean="0"/>
                        <a:t> </a:t>
                      </a:r>
                      <a:r>
                        <a:rPr lang="en-US" altLang="zh-TW" dirty="0" smtClean="0"/>
                        <a:t>AI</a:t>
                      </a:r>
                      <a:r>
                        <a:rPr lang="en-US" altLang="zh-TW" baseline="0" dirty="0" smtClean="0"/>
                        <a:t> </a:t>
                      </a:r>
                      <a:r>
                        <a:rPr lang="en-US" altLang="zh-TW" dirty="0" smtClean="0"/>
                        <a:t>project Flow</a:t>
                      </a:r>
                      <a:endParaRPr lang="zh-TW" altLang="en-US" dirty="0"/>
                    </a:p>
                  </a:txBody>
                  <a:tcPr anchor="ctr"/>
                </a:tc>
                <a:tc>
                  <a:txBody>
                    <a:bodyPr/>
                    <a:lstStyle/>
                    <a:p>
                      <a:pPr marL="285750" indent="-285750">
                        <a:buFont typeface="Arial" panose="020B0604020202020204" pitchFamily="34" charset="0"/>
                        <a:buChar char="•"/>
                      </a:pPr>
                      <a:endParaRPr lang="en-US" dirty="0"/>
                    </a:p>
                  </a:txBody>
                  <a:tcPr anchor="ctr"/>
                </a:tc>
                <a:extLst>
                  <a:ext uri="{0D108BD9-81ED-4DB2-BD59-A6C34878D82A}">
                    <a16:rowId xmlns="" xmlns:a16="http://schemas.microsoft.com/office/drawing/2014/main" val="2538243747"/>
                  </a:ext>
                </a:extLst>
              </a:tr>
              <a:tr h="394388">
                <a:tc>
                  <a:txBody>
                    <a:bodyPr/>
                    <a:lstStyle/>
                    <a:p>
                      <a:pPr algn="ctr"/>
                      <a:r>
                        <a:rPr lang="en-US" altLang="zh-TW" dirty="0"/>
                        <a:t>11</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Pytorch</a:t>
                      </a:r>
                      <a:r>
                        <a:rPr lang="en-US" altLang="zh-TW" dirty="0" smtClean="0"/>
                        <a:t> – </a:t>
                      </a:r>
                      <a:r>
                        <a:rPr lang="en-US" altLang="zh-TW" dirty="0" err="1" smtClean="0"/>
                        <a:t>datasetand</a:t>
                      </a:r>
                      <a:r>
                        <a:rPr lang="en-US" altLang="zh-TW" dirty="0" smtClean="0"/>
                        <a:t> </a:t>
                      </a:r>
                      <a:r>
                        <a:rPr lang="en-US" altLang="zh-TW" dirty="0" err="1" smtClean="0"/>
                        <a:t>Dataloader</a:t>
                      </a:r>
                      <a:endParaRPr lang="zh-TW" altLang="en-US" dirty="0"/>
                    </a:p>
                  </a:txBody>
                  <a:tcPr anchor="ctr"/>
                </a:tc>
                <a:tc>
                  <a:txBody>
                    <a:bodyPr/>
                    <a:lstStyle/>
                    <a:p>
                      <a:pPr marL="0" indent="0">
                        <a:buFont typeface="Arial" panose="020B0604020202020204" pitchFamily="34" charset="0"/>
                        <a:buNone/>
                      </a:pPr>
                      <a:endParaRPr lang="en-US" dirty="0"/>
                    </a:p>
                  </a:txBody>
                  <a:tcPr anchor="ctr"/>
                </a:tc>
                <a:extLst>
                  <a:ext uri="{0D108BD9-81ED-4DB2-BD59-A6C34878D82A}">
                    <a16:rowId xmlns="" xmlns:a16="http://schemas.microsoft.com/office/drawing/2014/main" val="408627409"/>
                  </a:ext>
                </a:extLst>
              </a:tr>
              <a:tr h="363908">
                <a:tc>
                  <a:txBody>
                    <a:bodyPr/>
                    <a:lstStyle/>
                    <a:p>
                      <a:pPr algn="ctr"/>
                      <a:r>
                        <a:rPr lang="en-US" altLang="zh-TW" dirty="0"/>
                        <a:t>12</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Pytorch</a:t>
                      </a:r>
                      <a:r>
                        <a:rPr lang="en-US" altLang="zh-TW" dirty="0" smtClean="0"/>
                        <a:t> – Introduction for</a:t>
                      </a:r>
                      <a:r>
                        <a:rPr lang="en-US" altLang="zh-TW" baseline="0" dirty="0" smtClean="0"/>
                        <a:t> </a:t>
                      </a:r>
                      <a:r>
                        <a:rPr lang="en-US" altLang="zh-TW" dirty="0" err="1" smtClean="0"/>
                        <a:t>pytorch</a:t>
                      </a:r>
                      <a:r>
                        <a:rPr lang="en-US" altLang="zh-TW" dirty="0" smtClean="0"/>
                        <a:t> components, gradient</a:t>
                      </a:r>
                      <a:r>
                        <a:rPr lang="zh-TW" altLang="en-US" dirty="0" smtClean="0"/>
                        <a:t>、</a:t>
                      </a:r>
                      <a:r>
                        <a:rPr lang="en-US" altLang="zh-TW" dirty="0" smtClean="0"/>
                        <a:t>MLP</a:t>
                      </a:r>
                      <a:r>
                        <a:rPr lang="zh-TW" altLang="en-US" dirty="0" smtClean="0"/>
                        <a:t>、</a:t>
                      </a:r>
                      <a:r>
                        <a:rPr lang="en-US" altLang="zh-TW" dirty="0" smtClean="0"/>
                        <a:t>Regression</a:t>
                      </a:r>
                      <a:endParaRPr lang="zh-TW" altLang="en-US" dirty="0" smtClean="0"/>
                    </a:p>
                  </a:txBody>
                  <a:tcPr anchor="ctr"/>
                </a:tc>
                <a:tc>
                  <a:txBody>
                    <a:bodyPr/>
                    <a:lstStyle/>
                    <a:p>
                      <a:pPr marL="285750" indent="-285750">
                        <a:buFont typeface="Arial" panose="020B0604020202020204" pitchFamily="34" charset="0"/>
                        <a:buChar char="•"/>
                      </a:pPr>
                      <a:endParaRPr lang="en-US" dirty="0"/>
                    </a:p>
                  </a:txBody>
                  <a:tcPr anchor="ctr"/>
                </a:tc>
                <a:extLst>
                  <a:ext uri="{0D108BD9-81ED-4DB2-BD59-A6C34878D82A}">
                    <a16:rowId xmlns="" xmlns:a16="http://schemas.microsoft.com/office/drawing/2014/main" val="2471911232"/>
                  </a:ext>
                </a:extLst>
              </a:tr>
              <a:tr h="731784">
                <a:tc>
                  <a:txBody>
                    <a:bodyPr/>
                    <a:lstStyle/>
                    <a:p>
                      <a:pPr algn="ctr"/>
                      <a:r>
                        <a:rPr lang="en-US" altLang="zh-TW" dirty="0"/>
                        <a:t>13</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Pytorch</a:t>
                      </a:r>
                      <a:r>
                        <a:rPr lang="en-US" altLang="zh-TW" dirty="0" smtClean="0"/>
                        <a:t> – Introduction for</a:t>
                      </a:r>
                      <a:r>
                        <a:rPr lang="en-US" altLang="zh-TW" baseline="0" dirty="0" smtClean="0"/>
                        <a:t> </a:t>
                      </a:r>
                      <a:r>
                        <a:rPr lang="en-US" altLang="zh-TW" dirty="0" err="1" smtClean="0"/>
                        <a:t>pytorch</a:t>
                      </a:r>
                      <a:r>
                        <a:rPr lang="en-US" altLang="zh-TW" dirty="0" smtClean="0"/>
                        <a:t> components, gradient</a:t>
                      </a:r>
                      <a:r>
                        <a:rPr lang="zh-TW" altLang="en-US" dirty="0" smtClean="0"/>
                        <a:t>、</a:t>
                      </a:r>
                      <a:r>
                        <a:rPr lang="en-US" altLang="zh-TW" dirty="0" smtClean="0"/>
                        <a:t>MLP</a:t>
                      </a:r>
                      <a:r>
                        <a:rPr lang="zh-TW" altLang="en-US" dirty="0" smtClean="0"/>
                        <a:t>、</a:t>
                      </a:r>
                      <a:r>
                        <a:rPr lang="en-US" altLang="zh-TW" dirty="0" smtClean="0"/>
                        <a:t>Regression</a:t>
                      </a:r>
                      <a:endParaRPr lang="zh-TW" altLang="en-US" dirty="0" smtClean="0"/>
                    </a:p>
                  </a:txBody>
                  <a:tcPr anchor="ctr"/>
                </a:tc>
                <a:tc>
                  <a:txBody>
                    <a:bodyPr/>
                    <a:lstStyle/>
                    <a:p>
                      <a:pPr marL="0" indent="0">
                        <a:buFont typeface="Arial" panose="020B0604020202020204" pitchFamily="34" charset="0"/>
                        <a:buNone/>
                      </a:pPr>
                      <a:endParaRPr lang="en-US" dirty="0"/>
                    </a:p>
                  </a:txBody>
                  <a:tcPr anchor="ctr"/>
                </a:tc>
                <a:extLst>
                  <a:ext uri="{0D108BD9-81ED-4DB2-BD59-A6C34878D82A}">
                    <a16:rowId xmlns="" xmlns:a16="http://schemas.microsoft.com/office/drawing/2014/main" val="3069704369"/>
                  </a:ext>
                </a:extLst>
              </a:tr>
              <a:tr h="370840">
                <a:tc>
                  <a:txBody>
                    <a:bodyPr/>
                    <a:lstStyle/>
                    <a:p>
                      <a:pPr algn="ctr"/>
                      <a:r>
                        <a:rPr lang="en-US" altLang="zh-TW" dirty="0"/>
                        <a:t>14</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Pytorch</a:t>
                      </a:r>
                      <a:r>
                        <a:rPr lang="en-US" altLang="zh-TW" dirty="0" smtClean="0"/>
                        <a:t> – CNN</a:t>
                      </a:r>
                      <a:endParaRPr lang="zh-TW" altLang="en-US"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dirty="0" smtClean="0"/>
                    </a:p>
                  </a:txBody>
                  <a:tcPr anchor="ctr"/>
                </a:tc>
                <a:extLst>
                  <a:ext uri="{0D108BD9-81ED-4DB2-BD59-A6C34878D82A}">
                    <a16:rowId xmlns="" xmlns:a16="http://schemas.microsoft.com/office/drawing/2014/main" val="536061541"/>
                  </a:ext>
                </a:extLst>
              </a:tr>
              <a:tr h="370840">
                <a:tc>
                  <a:txBody>
                    <a:bodyPr/>
                    <a:lstStyle/>
                    <a:p>
                      <a:pPr algn="ctr"/>
                      <a:r>
                        <a:rPr lang="en-US" altLang="zh-TW" dirty="0"/>
                        <a:t>15</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Pytorch</a:t>
                      </a:r>
                      <a:r>
                        <a:rPr lang="en-US" altLang="zh-TW" dirty="0" smtClean="0"/>
                        <a:t> – Object Detection</a:t>
                      </a:r>
                      <a:endParaRPr lang="zh-TW" altLang="en-US" dirty="0" smtClean="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TW" altLang="en-US" dirty="0"/>
                    </a:p>
                  </a:txBody>
                  <a:tcPr anchor="ctr"/>
                </a:tc>
                <a:extLst>
                  <a:ext uri="{0D108BD9-81ED-4DB2-BD59-A6C34878D82A}">
                    <a16:rowId xmlns="" xmlns:a16="http://schemas.microsoft.com/office/drawing/2014/main" val="3108782325"/>
                  </a:ext>
                </a:extLst>
              </a:tr>
              <a:tr h="370840">
                <a:tc>
                  <a:txBody>
                    <a:bodyPr/>
                    <a:lstStyle/>
                    <a:p>
                      <a:pPr algn="ctr"/>
                      <a:r>
                        <a:rPr lang="en-US" altLang="zh-TW" dirty="0"/>
                        <a:t>16</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Pytorch</a:t>
                      </a:r>
                      <a:r>
                        <a:rPr lang="en-US" altLang="zh-TW" dirty="0" smtClean="0"/>
                        <a:t> – Segmentation</a:t>
                      </a:r>
                      <a:r>
                        <a:rPr lang="zh-TW" altLang="en-US" dirty="0" smtClean="0"/>
                        <a:t>、</a:t>
                      </a:r>
                      <a:r>
                        <a:rPr lang="en-US" altLang="zh-TW" dirty="0" smtClean="0"/>
                        <a:t>GAN</a:t>
                      </a:r>
                      <a:endParaRPr lang="zh-TW" altLang="en-US"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txBody>
                  <a:tcPr anchor="ctr"/>
                </a:tc>
                <a:extLst>
                  <a:ext uri="{0D108BD9-81ED-4DB2-BD59-A6C34878D82A}">
                    <a16:rowId xmlns="" xmlns:a16="http://schemas.microsoft.com/office/drawing/2014/main" val="3585686930"/>
                  </a:ext>
                </a:extLst>
              </a:tr>
              <a:tr h="370840">
                <a:tc>
                  <a:txBody>
                    <a:bodyPr/>
                    <a:lstStyle/>
                    <a:p>
                      <a:pPr algn="ctr"/>
                      <a:r>
                        <a:rPr lang="en-US" altLang="zh-TW" dirty="0"/>
                        <a:t>17</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Pytorch</a:t>
                      </a:r>
                      <a:r>
                        <a:rPr lang="en-US" altLang="zh-TW" dirty="0" smtClean="0"/>
                        <a:t> – </a:t>
                      </a:r>
                      <a:r>
                        <a:rPr lang="en-US" altLang="zh-TW" dirty="0" err="1" smtClean="0"/>
                        <a:t>AutoEncoder</a:t>
                      </a:r>
                      <a:r>
                        <a:rPr lang="zh-TW" altLang="en-US" dirty="0" smtClean="0"/>
                        <a:t>、</a:t>
                      </a:r>
                      <a:r>
                        <a:rPr lang="en-US" altLang="zh-TW" dirty="0" smtClean="0"/>
                        <a:t>Self-Supervised Learning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dirty="0" smtClean="0"/>
                        <a:t>Project Competition: </a:t>
                      </a:r>
                      <a:r>
                        <a:rPr lang="en-US" altLang="zh-TW" smtClean="0"/>
                        <a:t>Task classification</a:t>
                      </a:r>
                      <a:endParaRPr lang="en-US" altLang="zh-TW" dirty="0" smtClean="0"/>
                    </a:p>
                  </a:txBody>
                  <a:tcPr anchor="ctr"/>
                </a:tc>
                <a:extLst>
                  <a:ext uri="{0D108BD9-81ED-4DB2-BD59-A6C34878D82A}">
                    <a16:rowId xmlns="" xmlns:a16="http://schemas.microsoft.com/office/drawing/2014/main" val="2651333689"/>
                  </a:ext>
                </a:extLst>
              </a:tr>
              <a:tr h="370840">
                <a:tc>
                  <a:txBody>
                    <a:bodyPr/>
                    <a:lstStyle/>
                    <a:p>
                      <a:pPr algn="ctr"/>
                      <a:r>
                        <a:rPr lang="en-US" altLang="zh-TW" dirty="0"/>
                        <a:t>18</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kern="1200" dirty="0" smtClean="0">
                          <a:solidFill>
                            <a:schemeClr val="dk1"/>
                          </a:solidFill>
                          <a:effectLst/>
                          <a:latin typeface="+mn-lt"/>
                          <a:ea typeface="+mn-ea"/>
                          <a:cs typeface="+mn-cs"/>
                        </a:rPr>
                        <a:t>Keynote Speech </a:t>
                      </a:r>
                      <a:endParaRPr lang="zh-TW" altLang="en-US"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dirty="0" smtClean="0"/>
                    </a:p>
                  </a:txBody>
                  <a:tcPr anchor="ctr"/>
                </a:tc>
                <a:extLst>
                  <a:ext uri="{0D108BD9-81ED-4DB2-BD59-A6C34878D82A}">
                    <a16:rowId xmlns="" xmlns:a16="http://schemas.microsoft.com/office/drawing/2014/main" val="3371517292"/>
                  </a:ext>
                </a:extLst>
              </a:tr>
            </a:tbl>
          </a:graphicData>
        </a:graphic>
      </p:graphicFrame>
      <p:sp>
        <p:nvSpPr>
          <p:cNvPr id="4" name="投影片編號版面配置區 3">
            <a:extLst>
              <a:ext uri="{FF2B5EF4-FFF2-40B4-BE49-F238E27FC236}">
                <a16:creationId xmlns="" xmlns:a16="http://schemas.microsoft.com/office/drawing/2014/main" id="{980E39AC-9F71-4ECA-BB23-7EADE4ACFA87}"/>
              </a:ext>
            </a:extLst>
          </p:cNvPr>
          <p:cNvSpPr>
            <a:spLocks noGrp="1"/>
          </p:cNvSpPr>
          <p:nvPr>
            <p:ph type="sldNum" sz="quarter" idx="12"/>
          </p:nvPr>
        </p:nvSpPr>
        <p:spPr/>
        <p:txBody>
          <a:bodyPr/>
          <a:lstStyle/>
          <a:p>
            <a:fld id="{9F78B3B3-8B85-40D1-9126-81A168C46539}" type="slidenum">
              <a:rPr lang="zh-TW" altLang="en-US" smtClean="0"/>
              <a:pPr/>
              <a:t>10</a:t>
            </a:fld>
            <a:endParaRPr lang="zh-TW" altLang="en-US"/>
          </a:p>
        </p:txBody>
      </p:sp>
    </p:spTree>
    <p:extLst>
      <p:ext uri="{BB962C8B-B14F-4D97-AF65-F5344CB8AC3E}">
        <p14:creationId xmlns:p14="http://schemas.microsoft.com/office/powerpoint/2010/main" val="220197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zh-TW" altLang="en-US" dirty="0">
                <a:latin typeface="+mj-ea"/>
                <a:ea typeface="+mj-ea"/>
              </a:rPr>
              <a:t>開發平台介紹</a:t>
            </a:r>
          </a:p>
        </p:txBody>
      </p:sp>
      <p:sp>
        <p:nvSpPr>
          <p:cNvPr id="6" name="副標題 5"/>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0168C16B-4500-41BD-A6EA-585E4A0260F4}" type="slidenum">
              <a:rPr lang="zh-TW" altLang="en-US" smtClean="0"/>
              <a:pPr>
                <a:defRPr/>
              </a:pPr>
              <a:t>11</a:t>
            </a:fld>
            <a:endParaRPr lang="en-US" altLang="zh-TW" dirty="0"/>
          </a:p>
        </p:txBody>
      </p:sp>
    </p:spTree>
    <p:extLst>
      <p:ext uri="{BB962C8B-B14F-4D97-AF65-F5344CB8AC3E}">
        <p14:creationId xmlns:p14="http://schemas.microsoft.com/office/powerpoint/2010/main" val="389494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b="1" dirty="0"/>
              <a:t>本學期使用開發平台</a:t>
            </a:r>
          </a:p>
        </p:txBody>
      </p:sp>
      <p:sp>
        <p:nvSpPr>
          <p:cNvPr id="9" name="內容版面配置區 2"/>
          <p:cNvSpPr>
            <a:spLocks noGrp="1"/>
          </p:cNvSpPr>
          <p:nvPr>
            <p:ph idx="1"/>
          </p:nvPr>
        </p:nvSpPr>
        <p:spPr/>
        <p:txBody>
          <a:bodyPr>
            <a:normAutofit/>
          </a:bodyPr>
          <a:lstStyle/>
          <a:p>
            <a:pPr marL="0" lvl="1" indent="-342900">
              <a:lnSpc>
                <a:spcPct val="100000"/>
              </a:lnSpc>
              <a:spcBef>
                <a:spcPts val="600"/>
              </a:spcBef>
              <a:buFontTx/>
              <a:buChar char="•"/>
            </a:pPr>
            <a:r>
              <a:rPr lang="en-US" altLang="zh-TW" sz="2000" dirty="0">
                <a:latin typeface="+mj-lt"/>
              </a:rPr>
              <a:t>Nvidia Jetson Nano Module</a:t>
            </a:r>
          </a:p>
          <a:p>
            <a:pPr marL="0" lvl="1" indent="-342900">
              <a:lnSpc>
                <a:spcPct val="100000"/>
              </a:lnSpc>
              <a:spcBef>
                <a:spcPts val="600"/>
              </a:spcBef>
              <a:buFontTx/>
              <a:buChar char="•"/>
            </a:pPr>
            <a:r>
              <a:rPr lang="en-US" altLang="zh-TW" sz="2000" dirty="0">
                <a:latin typeface="+mj-lt"/>
              </a:rPr>
              <a:t>Nvidia JetBot AI Robot Kit</a:t>
            </a:r>
          </a:p>
          <a:p>
            <a:pPr marL="0" lvl="1" indent="-342900">
              <a:lnSpc>
                <a:spcPct val="100000"/>
              </a:lnSpc>
              <a:spcBef>
                <a:spcPts val="600"/>
              </a:spcBef>
              <a:buFontTx/>
              <a:buChar char="•"/>
            </a:pPr>
            <a:endParaRPr lang="en-US" altLang="zh-TW" sz="2000" dirty="0"/>
          </a:p>
        </p:txBody>
      </p:sp>
      <p:pic>
        <p:nvPicPr>
          <p:cNvPr id="1028" name="Picture 4" descr="飆機器人】NVIDIA Jetson Nano 基礎懶人包| 露天拍賣"/>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8799" y="3329753"/>
            <a:ext cx="2441500" cy="1989823"/>
          </a:xfrm>
          <a:prstGeom prst="rect">
            <a:avLst/>
          </a:prstGeom>
          <a:noFill/>
          <a:extLst>
            <a:ext uri="{909E8E84-426E-40DD-AFC4-6F175D3DCCD1}">
              <a14:hiddenFill xmlns:a14="http://schemas.microsoft.com/office/drawing/2010/main">
                <a:solidFill>
                  <a:srgbClr val="FFFFFF"/>
                </a:solidFill>
              </a14:hiddenFill>
            </a:ext>
          </a:extLst>
        </p:spPr>
      </p:pic>
      <p:pic>
        <p:nvPicPr>
          <p:cNvPr id="3" name="圖片 2"/>
          <p:cNvPicPr>
            <a:picLocks noChangeAspect="1"/>
          </p:cNvPicPr>
          <p:nvPr/>
        </p:nvPicPr>
        <p:blipFill>
          <a:blip r:embed="rId3"/>
          <a:stretch>
            <a:fillRect/>
          </a:stretch>
        </p:blipFill>
        <p:spPr>
          <a:xfrm>
            <a:off x="6470101" y="2935844"/>
            <a:ext cx="2781300" cy="2438400"/>
          </a:xfrm>
          <a:prstGeom prst="rect">
            <a:avLst/>
          </a:prstGeom>
        </p:spPr>
      </p:pic>
    </p:spTree>
    <p:extLst>
      <p:ext uri="{BB962C8B-B14F-4D97-AF65-F5344CB8AC3E}">
        <p14:creationId xmlns:p14="http://schemas.microsoft.com/office/powerpoint/2010/main" val="235672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697723A-0930-49A0-A33F-4B789CA03D6A}"/>
              </a:ext>
            </a:extLst>
          </p:cNvPr>
          <p:cNvSpPr>
            <a:spLocks noGrp="1"/>
          </p:cNvSpPr>
          <p:nvPr>
            <p:ph type="title"/>
          </p:nvPr>
        </p:nvSpPr>
        <p:spPr/>
        <p:txBody>
          <a:bodyPr/>
          <a:lstStyle/>
          <a:p>
            <a:r>
              <a:rPr lang="en-US" altLang="zh-TW" b="1" dirty="0">
                <a:latin typeface="+mj-lt"/>
              </a:rPr>
              <a:t>Nvidia Jetson NANO</a:t>
            </a:r>
            <a:r>
              <a:rPr lang="zh-TW" altLang="en-US" b="1" dirty="0">
                <a:latin typeface="+mj-lt"/>
              </a:rPr>
              <a:t> </a:t>
            </a:r>
            <a:r>
              <a:rPr lang="zh-TW" altLang="en-US" b="1" dirty="0"/>
              <a:t>功能及規格</a:t>
            </a:r>
          </a:p>
        </p:txBody>
      </p:sp>
      <p:sp>
        <p:nvSpPr>
          <p:cNvPr id="3" name="內容版面配置區 2">
            <a:extLst>
              <a:ext uri="{FF2B5EF4-FFF2-40B4-BE49-F238E27FC236}">
                <a16:creationId xmlns="" xmlns:a16="http://schemas.microsoft.com/office/drawing/2014/main" id="{DA0192B0-2815-47CC-932C-34757BDC9216}"/>
              </a:ext>
            </a:extLst>
          </p:cNvPr>
          <p:cNvSpPr>
            <a:spLocks noGrp="1"/>
          </p:cNvSpPr>
          <p:nvPr>
            <p:ph idx="1"/>
          </p:nvPr>
        </p:nvSpPr>
        <p:spPr>
          <a:xfrm>
            <a:off x="629174" y="1705081"/>
            <a:ext cx="5718873" cy="3153128"/>
          </a:xfrm>
        </p:spPr>
        <p:txBody>
          <a:bodyPr>
            <a:normAutofit/>
          </a:bodyPr>
          <a:lstStyle/>
          <a:p>
            <a:r>
              <a:rPr lang="en-US" altLang="zh-TW" dirty="0">
                <a:latin typeface="+mj-lt"/>
              </a:rPr>
              <a:t>NVIDIA Jetson Nano </a:t>
            </a:r>
            <a:r>
              <a:rPr lang="zh-TW" altLang="en-US" dirty="0"/>
              <a:t>促成數百萬種小巧、低成本、低耗能的全新人工智慧系統開發，也開啟了嵌入式物聯網應用程式的新世界，包括入門級網路錄影機 </a:t>
            </a:r>
            <a:r>
              <a:rPr lang="en-US" altLang="zh-TW" dirty="0"/>
              <a:t>(</a:t>
            </a:r>
            <a:r>
              <a:rPr lang="en-US" altLang="zh-TW" dirty="0">
                <a:latin typeface="+mj-lt"/>
              </a:rPr>
              <a:t>NVR</a:t>
            </a:r>
            <a:r>
              <a:rPr lang="en-US" altLang="zh-TW" dirty="0"/>
              <a:t>)</a:t>
            </a:r>
            <a:r>
              <a:rPr lang="zh-TW" altLang="en-US" dirty="0"/>
              <a:t>、家用機器人，以及具備完整分析功能的智慧閘道器。</a:t>
            </a:r>
          </a:p>
        </p:txBody>
      </p:sp>
      <p:pic>
        <p:nvPicPr>
          <p:cNvPr id="4" name="圖片 3">
            <a:extLst>
              <a:ext uri="{FF2B5EF4-FFF2-40B4-BE49-F238E27FC236}">
                <a16:creationId xmlns="" xmlns:a16="http://schemas.microsoft.com/office/drawing/2014/main" id="{3978ED61-2DD6-4740-8C5F-8579AFDC447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124" b="98034" l="1615" r="98155">
                        <a14:foregroundMark x1="17186" y1="26404" x2="17186" y2="26404"/>
                        <a14:foregroundMark x1="28489" y1="16292" x2="28489" y2="16292"/>
                        <a14:foregroundMark x1="42676" y1="5056" x2="42676" y2="5056"/>
                        <a14:foregroundMark x1="43137" y1="1124" x2="43137" y2="1124"/>
                        <a14:foregroundMark x1="6228" y1="55197" x2="6228" y2="55197"/>
                        <a14:foregroundMark x1="8189" y1="44944" x2="8189" y2="44944"/>
                        <a14:foregroundMark x1="1845" y1="57444" x2="1845" y2="57444"/>
                        <a14:foregroundMark x1="45675" y1="93820" x2="45675" y2="93820"/>
                        <a14:foregroundMark x1="46021" y1="98174" x2="46021" y2="98174"/>
                        <a14:foregroundMark x1="92849" y1="45225" x2="92849" y2="45225"/>
                        <a14:foregroundMark x1="98155" y1="42837" x2="98155" y2="42837"/>
                        <a14:foregroundMark x1="55940" y1="5758" x2="55940" y2="5758"/>
                        <a14:foregroundMark x1="54441" y1="5478" x2="54441" y2="5478"/>
                      </a14:backgroundRemoval>
                    </a14:imgEffect>
                  </a14:imgLayer>
                </a14:imgProps>
              </a:ext>
            </a:extLst>
          </a:blip>
          <a:stretch>
            <a:fillRect/>
          </a:stretch>
        </p:blipFill>
        <p:spPr>
          <a:xfrm>
            <a:off x="2850866" y="4487048"/>
            <a:ext cx="2677686" cy="2198977"/>
          </a:xfrm>
          <a:prstGeom prst="rect">
            <a:avLst/>
          </a:prstGeom>
        </p:spPr>
      </p:pic>
      <p:pic>
        <p:nvPicPr>
          <p:cNvPr id="5" name="圖片 4">
            <a:extLst>
              <a:ext uri="{FF2B5EF4-FFF2-40B4-BE49-F238E27FC236}">
                <a16:creationId xmlns="" xmlns:a16="http://schemas.microsoft.com/office/drawing/2014/main" id="{9BF7F374-2C8B-4155-8188-B29E0C719529}"/>
              </a:ext>
            </a:extLst>
          </p:cNvPr>
          <p:cNvPicPr>
            <a:picLocks noChangeAspect="1"/>
          </p:cNvPicPr>
          <p:nvPr/>
        </p:nvPicPr>
        <p:blipFill>
          <a:blip r:embed="rId5"/>
          <a:stretch>
            <a:fillRect/>
          </a:stretch>
        </p:blipFill>
        <p:spPr>
          <a:xfrm>
            <a:off x="6348046" y="1600200"/>
            <a:ext cx="4363607" cy="4546950"/>
          </a:xfrm>
          <a:prstGeom prst="rect">
            <a:avLst/>
          </a:prstGeom>
        </p:spPr>
      </p:pic>
    </p:spTree>
    <p:extLst>
      <p:ext uri="{BB962C8B-B14F-4D97-AF65-F5344CB8AC3E}">
        <p14:creationId xmlns:p14="http://schemas.microsoft.com/office/powerpoint/2010/main" val="318353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latin typeface="+mj-lt"/>
              </a:rPr>
              <a:t>Nvidia JetBot AI Robot Kit</a:t>
            </a:r>
          </a:p>
        </p:txBody>
      </p:sp>
      <p:sp>
        <p:nvSpPr>
          <p:cNvPr id="3" name="內容版面配置區 2"/>
          <p:cNvSpPr>
            <a:spLocks noGrp="1"/>
          </p:cNvSpPr>
          <p:nvPr>
            <p:ph idx="1"/>
          </p:nvPr>
        </p:nvSpPr>
        <p:spPr/>
        <p:txBody>
          <a:bodyPr>
            <a:normAutofit/>
          </a:bodyPr>
          <a:lstStyle/>
          <a:p>
            <a:pPr lvl="1"/>
            <a:r>
              <a:rPr lang="en-US" altLang="zh-TW" sz="2000" dirty="0">
                <a:latin typeface="+mj-lt"/>
              </a:rPr>
              <a:t>JetBot</a:t>
            </a:r>
            <a:r>
              <a:rPr lang="zh-TW" altLang="en-US" sz="2000" dirty="0"/>
              <a:t>是一款基於</a:t>
            </a:r>
            <a:r>
              <a:rPr lang="en-US" altLang="zh-TW" sz="2000" dirty="0">
                <a:latin typeface="+mj-lt"/>
              </a:rPr>
              <a:t>Jetson Nano</a:t>
            </a:r>
            <a:r>
              <a:rPr lang="zh-TW" altLang="en-US" sz="2000" dirty="0">
                <a:latin typeface="+mj-lt"/>
              </a:rPr>
              <a:t> </a:t>
            </a:r>
            <a:r>
              <a:rPr lang="zh-TW" altLang="en-US" sz="2000" dirty="0"/>
              <a:t>開發者套件的人工智慧機器人套件，支援有物件追蹤、自動車道追蹤和碰撞避免等功能。</a:t>
            </a:r>
          </a:p>
        </p:txBody>
      </p:sp>
      <p:sp>
        <p:nvSpPr>
          <p:cNvPr id="4" name="投影片編號版面配置區 3"/>
          <p:cNvSpPr>
            <a:spLocks noGrp="1"/>
          </p:cNvSpPr>
          <p:nvPr>
            <p:ph type="sldNum" sz="quarter" idx="12"/>
          </p:nvPr>
        </p:nvSpPr>
        <p:spPr/>
        <p:txBody>
          <a:bodyPr/>
          <a:lstStyle/>
          <a:p>
            <a:pPr>
              <a:defRPr/>
            </a:pPr>
            <a:fld id="{0168C16B-4500-41BD-A6EA-585E4A0260F4}" type="slidenum">
              <a:rPr lang="zh-TW" altLang="en-US" smtClean="0"/>
              <a:pPr>
                <a:defRPr/>
              </a:pPr>
              <a:t>14</a:t>
            </a:fld>
            <a:endParaRPr lang="en-US" altLang="zh-TW" dirty="0"/>
          </a:p>
        </p:txBody>
      </p:sp>
      <p:pic>
        <p:nvPicPr>
          <p:cNvPr id="5" name="圖片 4">
            <a:extLst>
              <a:ext uri="{FF2B5EF4-FFF2-40B4-BE49-F238E27FC236}">
                <a16:creationId xmlns="" xmlns:a16="http://schemas.microsoft.com/office/drawing/2014/main" id="{C719CC6E-87C9-415B-8187-8FE080722BD5}"/>
              </a:ext>
            </a:extLst>
          </p:cNvPr>
          <p:cNvPicPr>
            <a:picLocks noChangeAspect="1"/>
          </p:cNvPicPr>
          <p:nvPr/>
        </p:nvPicPr>
        <p:blipFill>
          <a:blip r:embed="rId2"/>
          <a:stretch>
            <a:fillRect/>
          </a:stretch>
        </p:blipFill>
        <p:spPr>
          <a:xfrm>
            <a:off x="1655821" y="2976103"/>
            <a:ext cx="4875609" cy="2739628"/>
          </a:xfrm>
          <a:prstGeom prst="rect">
            <a:avLst/>
          </a:prstGeom>
        </p:spPr>
      </p:pic>
      <p:pic>
        <p:nvPicPr>
          <p:cNvPr id="2050" name="Picture 2" descr="JetBot: Road Following + Collision Avoidance - YouTub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2356" y="3154530"/>
            <a:ext cx="4236044" cy="238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85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2B5BB58-FA71-47B1-8787-44EADB37B1A6}"/>
              </a:ext>
            </a:extLst>
          </p:cNvPr>
          <p:cNvSpPr>
            <a:spLocks noGrp="1"/>
          </p:cNvSpPr>
          <p:nvPr>
            <p:ph type="title"/>
          </p:nvPr>
        </p:nvSpPr>
        <p:spPr/>
        <p:txBody>
          <a:bodyPr/>
          <a:lstStyle/>
          <a:p>
            <a:r>
              <a:rPr lang="en-US" altLang="zh-TW" b="1" dirty="0">
                <a:latin typeface="+mj-lt"/>
              </a:rPr>
              <a:t>Nvidia JetBot AI Robot Kit </a:t>
            </a:r>
            <a:r>
              <a:rPr lang="zh-TW" altLang="en-US" b="1" dirty="0"/>
              <a:t>搭載零件</a:t>
            </a:r>
          </a:p>
        </p:txBody>
      </p:sp>
      <p:sp>
        <p:nvSpPr>
          <p:cNvPr id="3" name="內容版面配置區 2">
            <a:extLst>
              <a:ext uri="{FF2B5EF4-FFF2-40B4-BE49-F238E27FC236}">
                <a16:creationId xmlns="" xmlns:a16="http://schemas.microsoft.com/office/drawing/2014/main" id="{4B192D13-36E5-4E16-BFAA-63EBCDC79AFC}"/>
              </a:ext>
            </a:extLst>
          </p:cNvPr>
          <p:cNvSpPr>
            <a:spLocks noGrp="1"/>
          </p:cNvSpPr>
          <p:nvPr>
            <p:ph idx="1"/>
          </p:nvPr>
        </p:nvSpPr>
        <p:spPr/>
        <p:txBody>
          <a:bodyPr>
            <a:normAutofit/>
          </a:bodyPr>
          <a:lstStyle/>
          <a:p>
            <a:r>
              <a:rPr lang="en-US" altLang="zh-TW" dirty="0">
                <a:latin typeface="+mj-lt"/>
              </a:rPr>
              <a:t>Waveshare</a:t>
            </a:r>
            <a:r>
              <a:rPr lang="zh-TW" altLang="en-US" dirty="0"/>
              <a:t>之擴充版</a:t>
            </a:r>
            <a:r>
              <a:rPr lang="zh-TW" altLang="en-US" dirty="0">
                <a:latin typeface="+mj-lt"/>
              </a:rPr>
              <a:t>*</a:t>
            </a:r>
            <a:r>
              <a:rPr lang="en-US" altLang="zh-TW" dirty="0">
                <a:latin typeface="+mj-lt"/>
              </a:rPr>
              <a:t>1</a:t>
            </a:r>
            <a:r>
              <a:rPr lang="zh-TW" altLang="en-US" dirty="0"/>
              <a:t>。</a:t>
            </a:r>
            <a:endParaRPr lang="en-US" altLang="zh-TW" dirty="0"/>
          </a:p>
          <a:p>
            <a:r>
              <a:rPr lang="zh-TW" altLang="en-US" dirty="0"/>
              <a:t>三洋</a:t>
            </a:r>
            <a:r>
              <a:rPr lang="en-US" altLang="zh-TW" dirty="0">
                <a:latin typeface="+mj-lt"/>
              </a:rPr>
              <a:t>18650</a:t>
            </a:r>
            <a:r>
              <a:rPr lang="zh-TW" altLang="en-US" dirty="0"/>
              <a:t>充電電池</a:t>
            </a:r>
            <a:r>
              <a:rPr lang="zh-TW" altLang="en-US" dirty="0">
                <a:latin typeface="+mj-lt"/>
              </a:rPr>
              <a:t>*</a:t>
            </a:r>
            <a:r>
              <a:rPr lang="en-US" altLang="zh-TW" dirty="0">
                <a:latin typeface="+mj-lt"/>
              </a:rPr>
              <a:t>3</a:t>
            </a:r>
            <a:r>
              <a:rPr lang="zh-TW" altLang="en-US" dirty="0"/>
              <a:t>，總電容量為</a:t>
            </a:r>
            <a:r>
              <a:rPr lang="en-US" altLang="zh-TW" dirty="0">
                <a:latin typeface="+mj-lt"/>
              </a:rPr>
              <a:t>7800mAh</a:t>
            </a:r>
            <a:r>
              <a:rPr lang="zh-TW" altLang="en-US" dirty="0"/>
              <a:t>，輸出電壓最高為</a:t>
            </a:r>
            <a:r>
              <a:rPr lang="en-US" altLang="zh-TW" dirty="0">
                <a:latin typeface="+mj-lt"/>
              </a:rPr>
              <a:t>12.6V</a:t>
            </a:r>
            <a:r>
              <a:rPr lang="zh-TW" altLang="en-US" dirty="0"/>
              <a:t>。</a:t>
            </a:r>
            <a:endParaRPr lang="en-US" altLang="zh-TW" dirty="0"/>
          </a:p>
          <a:p>
            <a:r>
              <a:rPr lang="zh-TW" altLang="en-US" dirty="0"/>
              <a:t>搭載</a:t>
            </a:r>
            <a:r>
              <a:rPr lang="en-US" altLang="zh-TW" dirty="0">
                <a:latin typeface="+mj-lt"/>
              </a:rPr>
              <a:t>APW7313</a:t>
            </a:r>
            <a:r>
              <a:rPr lang="zh-TW" altLang="en-US" dirty="0"/>
              <a:t>穩壓晶片，給予</a:t>
            </a:r>
            <a:r>
              <a:rPr lang="en-US" altLang="zh-TW" dirty="0">
                <a:latin typeface="+mj-lt"/>
              </a:rPr>
              <a:t>Jetson nano</a:t>
            </a:r>
            <a:r>
              <a:rPr lang="zh-TW" altLang="en-US" dirty="0"/>
              <a:t>穩定的</a:t>
            </a:r>
            <a:r>
              <a:rPr lang="en-US" altLang="zh-TW" dirty="0">
                <a:latin typeface="+mj-lt"/>
              </a:rPr>
              <a:t>5V</a:t>
            </a:r>
            <a:r>
              <a:rPr lang="zh-TW" altLang="en-US" dirty="0"/>
              <a:t>電壓。</a:t>
            </a:r>
            <a:endParaRPr lang="en-US" altLang="zh-TW" dirty="0"/>
          </a:p>
          <a:p>
            <a:r>
              <a:rPr lang="zh-TW" altLang="en-US" dirty="0"/>
              <a:t>搭載</a:t>
            </a:r>
            <a:r>
              <a:rPr lang="en-US" altLang="zh-TW" dirty="0">
                <a:latin typeface="+mj-lt"/>
              </a:rPr>
              <a:t>TB6612FNG</a:t>
            </a:r>
            <a:r>
              <a:rPr lang="zh-TW" altLang="en-US" dirty="0"/>
              <a:t>電壓驅動晶片，驅動左右馬達之動作。</a:t>
            </a:r>
            <a:endParaRPr lang="en-US" altLang="zh-TW" dirty="0"/>
          </a:p>
          <a:p>
            <a:r>
              <a:rPr lang="zh-TW" altLang="en-US" dirty="0"/>
              <a:t>搭載</a:t>
            </a:r>
            <a:r>
              <a:rPr lang="en-US" altLang="zh-TW" dirty="0">
                <a:latin typeface="+mj-lt"/>
              </a:rPr>
              <a:t>0.91</a:t>
            </a:r>
            <a:r>
              <a:rPr lang="zh-TW" altLang="en-US" dirty="0"/>
              <a:t>吋</a:t>
            </a:r>
            <a:r>
              <a:rPr lang="en-US" altLang="zh-TW" dirty="0">
                <a:latin typeface="+mj-lt"/>
              </a:rPr>
              <a:t>128x32</a:t>
            </a:r>
            <a:r>
              <a:rPr lang="zh-TW" altLang="en-US" dirty="0"/>
              <a:t>解析度之</a:t>
            </a:r>
            <a:r>
              <a:rPr lang="en-US" altLang="zh-TW" dirty="0">
                <a:latin typeface="+mj-lt"/>
              </a:rPr>
              <a:t>OLED</a:t>
            </a:r>
            <a:r>
              <a:rPr lang="zh-TW" altLang="en-US" dirty="0"/>
              <a:t>，即時顯示</a:t>
            </a:r>
            <a:r>
              <a:rPr lang="en-US" altLang="zh-TW" dirty="0">
                <a:latin typeface="+mj-lt"/>
              </a:rPr>
              <a:t>JetBot IP address, memery</a:t>
            </a:r>
            <a:r>
              <a:rPr lang="en-US" altLang="zh-TW" dirty="0"/>
              <a:t>, </a:t>
            </a:r>
            <a:r>
              <a:rPr lang="en-US" altLang="zh-TW" dirty="0">
                <a:latin typeface="+mj-lt"/>
              </a:rPr>
              <a:t>voltage</a:t>
            </a:r>
            <a:r>
              <a:rPr lang="en-US" altLang="zh-TW" dirty="0"/>
              <a:t> </a:t>
            </a:r>
            <a:r>
              <a:rPr lang="zh-TW" altLang="en-US" dirty="0"/>
              <a:t>等等。</a:t>
            </a:r>
            <a:endParaRPr lang="en-US" altLang="zh-TW" dirty="0"/>
          </a:p>
          <a:p>
            <a:r>
              <a:rPr lang="zh-TW" altLang="en-US" dirty="0"/>
              <a:t>搭載</a:t>
            </a:r>
            <a:r>
              <a:rPr lang="en-US" altLang="zh-TW" dirty="0">
                <a:latin typeface="+mj-lt"/>
              </a:rPr>
              <a:t>ADS1115</a:t>
            </a:r>
            <a:r>
              <a:rPr lang="zh-TW" altLang="en-US" dirty="0"/>
              <a:t>類比數位轉換器</a:t>
            </a:r>
            <a:r>
              <a:rPr lang="en-US" altLang="zh-TW" dirty="0"/>
              <a:t>(</a:t>
            </a:r>
            <a:r>
              <a:rPr lang="en-US" altLang="zh-TW" dirty="0">
                <a:latin typeface="+mj-lt"/>
              </a:rPr>
              <a:t>ADC</a:t>
            </a:r>
            <a:r>
              <a:rPr lang="en-US" altLang="zh-TW" dirty="0"/>
              <a:t>)</a:t>
            </a:r>
            <a:r>
              <a:rPr lang="zh-TW" altLang="en-US" dirty="0"/>
              <a:t>，監控電池電量。</a:t>
            </a:r>
          </a:p>
        </p:txBody>
      </p:sp>
    </p:spTree>
    <p:extLst>
      <p:ext uri="{BB962C8B-B14F-4D97-AF65-F5344CB8AC3E}">
        <p14:creationId xmlns:p14="http://schemas.microsoft.com/office/powerpoint/2010/main" val="147594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7B17FF8-F164-4B27-A19C-D6E14D4847C5}"/>
              </a:ext>
            </a:extLst>
          </p:cNvPr>
          <p:cNvSpPr>
            <a:spLocks noGrp="1"/>
          </p:cNvSpPr>
          <p:nvPr>
            <p:ph type="title"/>
          </p:nvPr>
        </p:nvSpPr>
        <p:spPr>
          <a:xfrm>
            <a:off x="838200" y="608405"/>
            <a:ext cx="10515600" cy="1325563"/>
          </a:xfrm>
        </p:spPr>
        <p:txBody>
          <a:bodyPr/>
          <a:lstStyle/>
          <a:p>
            <a:r>
              <a:rPr lang="en-US" altLang="zh-TW" b="1" dirty="0">
                <a:latin typeface="+mj-lt"/>
              </a:rPr>
              <a:t>Nvidia JetBot AI Robot Kit </a:t>
            </a:r>
            <a:r>
              <a:rPr lang="zh-TW" altLang="en-US" b="1" dirty="0"/>
              <a:t>應用：</a:t>
            </a:r>
            <a:r>
              <a:rPr lang="en-US" altLang="zh-TW" b="1" dirty="0"/>
              <a:t/>
            </a:r>
            <a:br>
              <a:rPr lang="en-US" altLang="zh-TW" b="1" dirty="0"/>
            </a:br>
            <a:r>
              <a:rPr lang="zh-TW" altLang="en-US" b="1" dirty="0"/>
              <a:t>車道追蹤</a:t>
            </a:r>
          </a:p>
        </p:txBody>
      </p:sp>
      <p:pic>
        <p:nvPicPr>
          <p:cNvPr id="6" name="N7FvjKVlRt0"/>
          <p:cNvPicPr>
            <a:picLocks noGrp="1" noRot="1" noChangeAspect="1"/>
          </p:cNvPicPr>
          <p:nvPr>
            <p:ph idx="1"/>
            <a:videoFile r:link="rId1"/>
          </p:nvPr>
        </p:nvPicPr>
        <p:blipFill>
          <a:blip r:embed="rId3"/>
          <a:stretch>
            <a:fillRect/>
          </a:stretch>
        </p:blipFill>
        <p:spPr>
          <a:xfrm>
            <a:off x="1350628" y="1847912"/>
            <a:ext cx="8708190" cy="4898357"/>
          </a:xfrm>
          <a:prstGeom prst="rect">
            <a:avLst/>
          </a:prstGeom>
        </p:spPr>
      </p:pic>
    </p:spTree>
    <p:extLst>
      <p:ext uri="{BB962C8B-B14F-4D97-AF65-F5344CB8AC3E}">
        <p14:creationId xmlns:p14="http://schemas.microsoft.com/office/powerpoint/2010/main" val="22072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cTn>
                <p:tgtEl>
                  <p:spTgt spid="6"/>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7B17FF8-F164-4B27-A19C-D6E14D4847C5}"/>
              </a:ext>
            </a:extLst>
          </p:cNvPr>
          <p:cNvSpPr>
            <a:spLocks noGrp="1"/>
          </p:cNvSpPr>
          <p:nvPr>
            <p:ph type="title"/>
          </p:nvPr>
        </p:nvSpPr>
        <p:spPr>
          <a:xfrm>
            <a:off x="838200" y="667129"/>
            <a:ext cx="10515600" cy="1325563"/>
          </a:xfrm>
        </p:spPr>
        <p:txBody>
          <a:bodyPr/>
          <a:lstStyle/>
          <a:p>
            <a:r>
              <a:rPr lang="en-US" altLang="zh-TW" b="1" dirty="0">
                <a:latin typeface="+mj-lt"/>
              </a:rPr>
              <a:t>Nvidia JetBot AI Robot Kit </a:t>
            </a:r>
            <a:r>
              <a:rPr lang="zh-TW" altLang="en-US" b="1" dirty="0"/>
              <a:t>應用：</a:t>
            </a:r>
            <a:r>
              <a:rPr lang="en-US" altLang="zh-TW" b="1" dirty="0"/>
              <a:t/>
            </a:r>
            <a:br>
              <a:rPr lang="en-US" altLang="zh-TW" b="1" dirty="0"/>
            </a:br>
            <a:r>
              <a:rPr lang="zh-TW" altLang="en-US" b="1" dirty="0"/>
              <a:t>物件追蹤</a:t>
            </a:r>
          </a:p>
        </p:txBody>
      </p:sp>
      <p:pic>
        <p:nvPicPr>
          <p:cNvPr id="5" name="zrOWlq78WWw"/>
          <p:cNvPicPr>
            <a:picLocks noGrp="1" noRot="1" noChangeAspect="1"/>
          </p:cNvPicPr>
          <p:nvPr>
            <p:ph idx="1"/>
            <a:videoFile r:link="rId1"/>
          </p:nvPr>
        </p:nvPicPr>
        <p:blipFill>
          <a:blip r:embed="rId3"/>
          <a:stretch>
            <a:fillRect/>
          </a:stretch>
        </p:blipFill>
        <p:spPr>
          <a:xfrm>
            <a:off x="1543574" y="1922128"/>
            <a:ext cx="8590327" cy="4832059"/>
          </a:xfrm>
          <a:prstGeom prst="rect">
            <a:avLst/>
          </a:prstGeom>
        </p:spPr>
      </p:pic>
    </p:spTree>
    <p:extLst>
      <p:ext uri="{BB962C8B-B14F-4D97-AF65-F5344CB8AC3E}">
        <p14:creationId xmlns:p14="http://schemas.microsoft.com/office/powerpoint/2010/main" val="45149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7B17FF8-F164-4B27-A19C-D6E14D4847C5}"/>
              </a:ext>
            </a:extLst>
          </p:cNvPr>
          <p:cNvSpPr>
            <a:spLocks noGrp="1"/>
          </p:cNvSpPr>
          <p:nvPr>
            <p:ph type="title"/>
          </p:nvPr>
        </p:nvSpPr>
        <p:spPr>
          <a:xfrm>
            <a:off x="838200" y="657909"/>
            <a:ext cx="10515600" cy="1325563"/>
          </a:xfrm>
        </p:spPr>
        <p:txBody>
          <a:bodyPr/>
          <a:lstStyle/>
          <a:p>
            <a:r>
              <a:rPr lang="en-US" altLang="zh-TW" b="1" dirty="0">
                <a:latin typeface="+mj-lt"/>
              </a:rPr>
              <a:t>Nvidia JetBot AI Robot Kit </a:t>
            </a:r>
            <a:r>
              <a:rPr lang="zh-TW" altLang="en-US" b="1" dirty="0"/>
              <a:t>應用：</a:t>
            </a:r>
            <a:r>
              <a:rPr lang="en-US" altLang="zh-TW" b="1" dirty="0"/>
              <a:t/>
            </a:r>
            <a:br>
              <a:rPr lang="en-US" altLang="zh-TW" b="1" dirty="0"/>
            </a:br>
            <a:r>
              <a:rPr lang="zh-TW" altLang="en-US" b="1" dirty="0"/>
              <a:t>避開障礙物</a:t>
            </a:r>
          </a:p>
        </p:txBody>
      </p:sp>
      <p:pic>
        <p:nvPicPr>
          <p:cNvPr id="4" name="MBUEbU9Q6wg"/>
          <p:cNvPicPr>
            <a:picLocks noGrp="1" noRot="1" noChangeAspect="1"/>
          </p:cNvPicPr>
          <p:nvPr>
            <p:ph idx="1"/>
            <a:videoFile r:link="rId1"/>
          </p:nvPr>
        </p:nvPicPr>
        <p:blipFill>
          <a:blip r:embed="rId3"/>
          <a:stretch>
            <a:fillRect/>
          </a:stretch>
        </p:blipFill>
        <p:spPr>
          <a:xfrm>
            <a:off x="1839986" y="2080470"/>
            <a:ext cx="8293915" cy="4665327"/>
          </a:xfrm>
          <a:prstGeom prst="rect">
            <a:avLst/>
          </a:prstGeom>
        </p:spPr>
      </p:pic>
    </p:spTree>
    <p:extLst>
      <p:ext uri="{BB962C8B-B14F-4D97-AF65-F5344CB8AC3E}">
        <p14:creationId xmlns:p14="http://schemas.microsoft.com/office/powerpoint/2010/main" val="411280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A0220952-14E0-4047-A978-0F43F0A58E33}"/>
              </a:ext>
            </a:extLst>
          </p:cNvPr>
          <p:cNvSpPr>
            <a:spLocks noGrp="1"/>
          </p:cNvSpPr>
          <p:nvPr>
            <p:ph type="title"/>
          </p:nvPr>
        </p:nvSpPr>
        <p:spPr/>
        <p:txBody>
          <a:bodyPr/>
          <a:lstStyle/>
          <a:p>
            <a:r>
              <a:rPr lang="zh-TW" altLang="en-US" sz="5400" b="1" dirty="0">
                <a:solidFill>
                  <a:schemeClr val="accent1">
                    <a:lumMod val="75000"/>
                  </a:schemeClr>
                </a:solidFill>
                <a:latin typeface="+mn-ea"/>
              </a:rPr>
              <a:t>何謂</a:t>
            </a:r>
            <a:r>
              <a:rPr lang="en-US" altLang="zh-TW" sz="5400" b="1" dirty="0">
                <a:solidFill>
                  <a:schemeClr val="accent1">
                    <a:lumMod val="75000"/>
                  </a:schemeClr>
                </a:solidFill>
                <a:latin typeface="+mj-lt"/>
              </a:rPr>
              <a:t>PBL</a:t>
            </a:r>
            <a:endParaRPr lang="en-US" dirty="0">
              <a:latin typeface="+mj-lt"/>
            </a:endParaRPr>
          </a:p>
        </p:txBody>
      </p:sp>
      <p:sp>
        <p:nvSpPr>
          <p:cNvPr id="3" name="內容版面配置區 2">
            <a:extLst>
              <a:ext uri="{FF2B5EF4-FFF2-40B4-BE49-F238E27FC236}">
                <a16:creationId xmlns="" xmlns:a16="http://schemas.microsoft.com/office/drawing/2014/main" id="{3503F187-8845-401E-8C01-CAD1AC07BDB9}"/>
              </a:ext>
            </a:extLst>
          </p:cNvPr>
          <p:cNvSpPr>
            <a:spLocks noGrp="1"/>
          </p:cNvSpPr>
          <p:nvPr>
            <p:ph idx="1"/>
          </p:nvPr>
        </p:nvSpPr>
        <p:spPr>
          <a:xfrm>
            <a:off x="788043" y="1787043"/>
            <a:ext cx="6893689" cy="4351338"/>
          </a:xfrm>
        </p:spPr>
        <p:txBody>
          <a:bodyPr>
            <a:normAutofit fontScale="92500" lnSpcReduction="10000"/>
          </a:bodyPr>
          <a:lstStyle/>
          <a:p>
            <a:r>
              <a:rPr lang="zh-TW" altLang="en-US" dirty="0"/>
              <a:t>問題導向學習（</a:t>
            </a:r>
            <a:r>
              <a:rPr lang="en-US" altLang="zh-TW" dirty="0">
                <a:latin typeface="+mj-lt"/>
              </a:rPr>
              <a:t>Problem-based learning</a:t>
            </a:r>
            <a:r>
              <a:rPr lang="zh-TW" altLang="en-US" dirty="0"/>
              <a:t>）</a:t>
            </a:r>
            <a:endParaRPr lang="en-US" altLang="zh-TW" dirty="0"/>
          </a:p>
          <a:p>
            <a:pPr marL="0" indent="0">
              <a:buNone/>
            </a:pPr>
            <a:r>
              <a:rPr lang="zh-TW" altLang="en-US" dirty="0"/>
              <a:t>係指在學習過程中，以實務問題為思考核心，並進行小組討論問題，培養在討論文題時進行自我主動學習、批判思考和問題解決能力。</a:t>
            </a:r>
          </a:p>
          <a:p>
            <a:endParaRPr lang="zh-TW" altLang="en-US" dirty="0"/>
          </a:p>
          <a:p>
            <a:pPr marL="0" indent="0">
              <a:buNone/>
            </a:pPr>
            <a:r>
              <a:rPr lang="zh-TW" altLang="en-US" dirty="0"/>
              <a:t>問題導向學習是一種挑戰「學會學習」</a:t>
            </a:r>
            <a:r>
              <a:rPr lang="en-US" altLang="zh-TW" dirty="0"/>
              <a:t>(</a:t>
            </a:r>
            <a:r>
              <a:rPr lang="en-US" altLang="zh-TW" dirty="0">
                <a:latin typeface="+mj-lt"/>
              </a:rPr>
              <a:t>learning to learn</a:t>
            </a:r>
            <a:r>
              <a:rPr lang="en-US" altLang="zh-TW" dirty="0"/>
              <a:t>)</a:t>
            </a:r>
            <a:r>
              <a:rPr lang="zh-TW" altLang="en-US" dirty="0"/>
              <a:t>的教學活動。學生在小組中共同找尋真實世界問題的解決方案，更重要的是發展學生成為自我引導學習者的能力。因此，問題導向學習的目標是能力的學習，而不是知識的學習而已。</a:t>
            </a:r>
          </a:p>
          <a:p>
            <a:endParaRPr lang="en-US" dirty="0"/>
          </a:p>
        </p:txBody>
      </p:sp>
      <p:sp>
        <p:nvSpPr>
          <p:cNvPr id="4" name="投影片編號版面配置區 3">
            <a:extLst>
              <a:ext uri="{FF2B5EF4-FFF2-40B4-BE49-F238E27FC236}">
                <a16:creationId xmlns="" xmlns:a16="http://schemas.microsoft.com/office/drawing/2014/main" id="{49008720-D28E-4EAC-A19D-199AF2F9BFCB}"/>
              </a:ext>
            </a:extLst>
          </p:cNvPr>
          <p:cNvSpPr>
            <a:spLocks noGrp="1"/>
          </p:cNvSpPr>
          <p:nvPr>
            <p:ph type="sldNum" sz="quarter" idx="12"/>
          </p:nvPr>
        </p:nvSpPr>
        <p:spPr/>
        <p:txBody>
          <a:bodyPr/>
          <a:lstStyle/>
          <a:p>
            <a:fld id="{9F78B3B3-8B85-40D1-9126-81A168C46539}" type="slidenum">
              <a:rPr lang="zh-TW" altLang="en-US" smtClean="0"/>
              <a:pPr/>
              <a:t>19</a:t>
            </a:fld>
            <a:endParaRPr lang="zh-TW" altLang="en-US"/>
          </a:p>
        </p:txBody>
      </p:sp>
      <p:graphicFrame>
        <p:nvGraphicFramePr>
          <p:cNvPr id="6" name="內容版面配置區 4">
            <a:extLst>
              <a:ext uri="{FF2B5EF4-FFF2-40B4-BE49-F238E27FC236}">
                <a16:creationId xmlns="" xmlns:a16="http://schemas.microsoft.com/office/drawing/2014/main" id="{E6D6A0CB-6123-48F9-A9E3-C5113088F765}"/>
              </a:ext>
            </a:extLst>
          </p:cNvPr>
          <p:cNvGraphicFramePr>
            <a:graphicFrameLocks/>
          </p:cNvGraphicFramePr>
          <p:nvPr>
            <p:extLst>
              <p:ext uri="{D42A27DB-BD31-4B8C-83A1-F6EECF244321}">
                <p14:modId xmlns:p14="http://schemas.microsoft.com/office/powerpoint/2010/main" val="52687187"/>
              </p:ext>
            </p:extLst>
          </p:nvPr>
        </p:nvGraphicFramePr>
        <p:xfrm>
          <a:off x="6185877" y="1871240"/>
          <a:ext cx="6303207" cy="3595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904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latin typeface="+mj-lt"/>
                <a:cs typeface="Arial" panose="020B0604020202020204" pitchFamily="34" charset="0"/>
              </a:rPr>
              <a:t>Course Syllabus</a:t>
            </a:r>
            <a:endParaRPr lang="zh-TW" altLang="en-US" dirty="0">
              <a:latin typeface="+mj-lt"/>
            </a:endParaRPr>
          </a:p>
        </p:txBody>
      </p:sp>
      <p:sp>
        <p:nvSpPr>
          <p:cNvPr id="6" name="文字版面配置區 5"/>
          <p:cNvSpPr>
            <a:spLocks noGrp="1"/>
          </p:cNvSpPr>
          <p:nvPr>
            <p:ph type="body" idx="1"/>
          </p:nvPr>
        </p:nvSpPr>
        <p:spPr/>
        <p:txBody>
          <a:bodyPr/>
          <a:lstStyle/>
          <a:p>
            <a:r>
              <a:rPr lang="zh-TW" altLang="en-US" b="1" dirty="0"/>
              <a:t>課程資訊</a:t>
            </a:r>
            <a:endParaRPr lang="zh-TW" altLang="en-US" dirty="0">
              <a:latin typeface="+mj-lt"/>
            </a:endParaRPr>
          </a:p>
        </p:txBody>
      </p:sp>
      <p:sp>
        <p:nvSpPr>
          <p:cNvPr id="4" name="投影片編號版面配置區 3"/>
          <p:cNvSpPr>
            <a:spLocks noGrp="1"/>
          </p:cNvSpPr>
          <p:nvPr>
            <p:ph type="sldNum" sz="quarter" idx="12"/>
          </p:nvPr>
        </p:nvSpPr>
        <p:spPr/>
        <p:txBody>
          <a:bodyPr/>
          <a:lstStyle/>
          <a:p>
            <a:fld id="{9F78B3B3-8B85-40D1-9126-81A168C46539}" type="slidenum">
              <a:rPr lang="zh-TW" altLang="en-US" smtClean="0">
                <a:latin typeface="+mj-lt"/>
              </a:rPr>
              <a:t>2</a:t>
            </a:fld>
            <a:endParaRPr lang="zh-TW" altLang="en-US">
              <a:latin typeface="+mj-lt"/>
            </a:endParaRPr>
          </a:p>
        </p:txBody>
      </p:sp>
    </p:spTree>
    <p:extLst>
      <p:ext uri="{BB962C8B-B14F-4D97-AF65-F5344CB8AC3E}">
        <p14:creationId xmlns:p14="http://schemas.microsoft.com/office/powerpoint/2010/main" val="2477467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C53F4F18-F307-472B-9C24-AF62B5954CC8}"/>
              </a:ext>
            </a:extLst>
          </p:cNvPr>
          <p:cNvSpPr>
            <a:spLocks noGrp="1"/>
          </p:cNvSpPr>
          <p:nvPr>
            <p:ph type="title"/>
          </p:nvPr>
        </p:nvSpPr>
        <p:spPr/>
        <p:txBody>
          <a:bodyPr/>
          <a:lstStyle/>
          <a:p>
            <a:r>
              <a:rPr lang="en-US" altLang="zh-TW" sz="5400" b="1" dirty="0">
                <a:solidFill>
                  <a:schemeClr val="accent1">
                    <a:lumMod val="75000"/>
                  </a:schemeClr>
                </a:solidFill>
                <a:latin typeface="+mj-lt"/>
              </a:rPr>
              <a:t>PBL</a:t>
            </a:r>
            <a:r>
              <a:rPr lang="zh-TW" altLang="en-US" sz="5400" b="1" dirty="0">
                <a:solidFill>
                  <a:schemeClr val="accent1">
                    <a:lumMod val="75000"/>
                  </a:schemeClr>
                </a:solidFill>
                <a:latin typeface="+mn-ea"/>
              </a:rPr>
              <a:t>的基本概念</a:t>
            </a:r>
            <a:endParaRPr lang="en-US" dirty="0"/>
          </a:p>
        </p:txBody>
      </p:sp>
      <p:pic>
        <p:nvPicPr>
          <p:cNvPr id="5" name="內容版面配置區 4">
            <a:extLst>
              <a:ext uri="{FF2B5EF4-FFF2-40B4-BE49-F238E27FC236}">
                <a16:creationId xmlns="" xmlns:a16="http://schemas.microsoft.com/office/drawing/2014/main" id="{C4C72ABC-9F69-40E0-92F0-A7C2F0DBCFBD}"/>
              </a:ext>
            </a:extLst>
          </p:cNvPr>
          <p:cNvPicPr>
            <a:picLocks noGrp="1" noChangeAspect="1"/>
          </p:cNvPicPr>
          <p:nvPr>
            <p:ph idx="1"/>
          </p:nvPr>
        </p:nvPicPr>
        <p:blipFill>
          <a:blip r:embed="rId2"/>
          <a:stretch>
            <a:fillRect/>
          </a:stretch>
        </p:blipFill>
        <p:spPr>
          <a:xfrm>
            <a:off x="2087176" y="1624997"/>
            <a:ext cx="7315450" cy="4351338"/>
          </a:xfrm>
          <a:prstGeom prst="rect">
            <a:avLst/>
          </a:prstGeom>
        </p:spPr>
      </p:pic>
      <p:sp>
        <p:nvSpPr>
          <p:cNvPr id="4" name="投影片編號版面配置區 3">
            <a:extLst>
              <a:ext uri="{FF2B5EF4-FFF2-40B4-BE49-F238E27FC236}">
                <a16:creationId xmlns="" xmlns:a16="http://schemas.microsoft.com/office/drawing/2014/main" id="{1A77EA40-9702-458C-B0EC-1C9F7A7988CB}"/>
              </a:ext>
            </a:extLst>
          </p:cNvPr>
          <p:cNvSpPr>
            <a:spLocks noGrp="1"/>
          </p:cNvSpPr>
          <p:nvPr>
            <p:ph type="sldNum" sz="quarter" idx="12"/>
          </p:nvPr>
        </p:nvSpPr>
        <p:spPr/>
        <p:txBody>
          <a:bodyPr/>
          <a:lstStyle/>
          <a:p>
            <a:fld id="{9F78B3B3-8B85-40D1-9126-81A168C46539}" type="slidenum">
              <a:rPr lang="zh-TW" altLang="en-US" smtClean="0"/>
              <a:pPr/>
              <a:t>20</a:t>
            </a:fld>
            <a:endParaRPr lang="zh-TW" altLang="en-US"/>
          </a:p>
        </p:txBody>
      </p:sp>
    </p:spTree>
    <p:extLst>
      <p:ext uri="{BB962C8B-B14F-4D97-AF65-F5344CB8AC3E}">
        <p14:creationId xmlns:p14="http://schemas.microsoft.com/office/powerpoint/2010/main" val="483703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656E09E-FBDE-46C4-95CC-875F9696EA32}"/>
              </a:ext>
            </a:extLst>
          </p:cNvPr>
          <p:cNvSpPr>
            <a:spLocks noGrp="1"/>
          </p:cNvSpPr>
          <p:nvPr>
            <p:ph type="title"/>
          </p:nvPr>
        </p:nvSpPr>
        <p:spPr/>
        <p:txBody>
          <a:bodyPr/>
          <a:lstStyle/>
          <a:p>
            <a:r>
              <a:rPr lang="en-US" altLang="zh-TW" sz="5400" b="1" dirty="0">
                <a:solidFill>
                  <a:schemeClr val="accent1">
                    <a:lumMod val="75000"/>
                  </a:schemeClr>
                </a:solidFill>
                <a:latin typeface="+mj-lt"/>
              </a:rPr>
              <a:t>PBL</a:t>
            </a:r>
            <a:r>
              <a:rPr lang="zh-TW" altLang="en-US" sz="5400" b="1" dirty="0">
                <a:solidFill>
                  <a:schemeClr val="accent1">
                    <a:lumMod val="75000"/>
                  </a:schemeClr>
                </a:solidFill>
                <a:latin typeface="+mn-ea"/>
              </a:rPr>
              <a:t>的運作流程</a:t>
            </a:r>
            <a:endParaRPr lang="en-US" dirty="0"/>
          </a:p>
        </p:txBody>
      </p:sp>
      <p:pic>
        <p:nvPicPr>
          <p:cNvPr id="6" name="內容版面配置區 5">
            <a:extLst>
              <a:ext uri="{FF2B5EF4-FFF2-40B4-BE49-F238E27FC236}">
                <a16:creationId xmlns="" xmlns:a16="http://schemas.microsoft.com/office/drawing/2014/main" id="{D0FE4F9A-2060-4703-92C7-297414406BBF}"/>
              </a:ext>
            </a:extLst>
          </p:cNvPr>
          <p:cNvPicPr>
            <a:picLocks noGrp="1" noChangeAspect="1"/>
          </p:cNvPicPr>
          <p:nvPr>
            <p:ph idx="1"/>
          </p:nvPr>
        </p:nvPicPr>
        <p:blipFill>
          <a:blip r:embed="rId2"/>
          <a:stretch>
            <a:fillRect/>
          </a:stretch>
        </p:blipFill>
        <p:spPr>
          <a:xfrm>
            <a:off x="2544424" y="1825625"/>
            <a:ext cx="7103151" cy="4351338"/>
          </a:xfrm>
          <a:prstGeom prst="rect">
            <a:avLst/>
          </a:prstGeom>
        </p:spPr>
      </p:pic>
      <p:sp>
        <p:nvSpPr>
          <p:cNvPr id="4" name="投影片編號版面配置區 3">
            <a:extLst>
              <a:ext uri="{FF2B5EF4-FFF2-40B4-BE49-F238E27FC236}">
                <a16:creationId xmlns="" xmlns:a16="http://schemas.microsoft.com/office/drawing/2014/main" id="{1C41CAB0-1BAD-45DF-9571-F20D7EBACF29}"/>
              </a:ext>
            </a:extLst>
          </p:cNvPr>
          <p:cNvSpPr>
            <a:spLocks noGrp="1"/>
          </p:cNvSpPr>
          <p:nvPr>
            <p:ph type="sldNum" sz="quarter" idx="12"/>
          </p:nvPr>
        </p:nvSpPr>
        <p:spPr/>
        <p:txBody>
          <a:bodyPr/>
          <a:lstStyle/>
          <a:p>
            <a:fld id="{9F78B3B3-8B85-40D1-9126-81A168C46539}" type="slidenum">
              <a:rPr lang="zh-TW" altLang="en-US" smtClean="0"/>
              <a:pPr/>
              <a:t>21</a:t>
            </a:fld>
            <a:endParaRPr lang="zh-TW" altLang="en-US"/>
          </a:p>
        </p:txBody>
      </p:sp>
    </p:spTree>
    <p:extLst>
      <p:ext uri="{BB962C8B-B14F-4D97-AF65-F5344CB8AC3E}">
        <p14:creationId xmlns:p14="http://schemas.microsoft.com/office/powerpoint/2010/main" val="4205488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D8DFF0B6-BCA4-4401-955F-89EBF0D3E5FD}"/>
              </a:ext>
            </a:extLst>
          </p:cNvPr>
          <p:cNvSpPr>
            <a:spLocks noGrp="1"/>
          </p:cNvSpPr>
          <p:nvPr>
            <p:ph type="title"/>
          </p:nvPr>
        </p:nvSpPr>
        <p:spPr/>
        <p:txBody>
          <a:bodyPr/>
          <a:lstStyle/>
          <a:p>
            <a:r>
              <a:rPr lang="en-US" altLang="zh-TW" sz="5400" b="1" dirty="0">
                <a:solidFill>
                  <a:schemeClr val="accent1">
                    <a:lumMod val="75000"/>
                  </a:schemeClr>
                </a:solidFill>
                <a:latin typeface="+mj-lt"/>
              </a:rPr>
              <a:t>PBL</a:t>
            </a:r>
            <a:r>
              <a:rPr lang="zh-TW" altLang="en-US" sz="5400" b="1" dirty="0">
                <a:solidFill>
                  <a:schemeClr val="accent1">
                    <a:lumMod val="75000"/>
                  </a:schemeClr>
                </a:solidFill>
                <a:latin typeface="+mn-ea"/>
              </a:rPr>
              <a:t>問題設計</a:t>
            </a:r>
            <a:endParaRPr lang="en-US" dirty="0"/>
          </a:p>
        </p:txBody>
      </p:sp>
      <p:sp>
        <p:nvSpPr>
          <p:cNvPr id="4" name="投影片編號版面配置區 3">
            <a:extLst>
              <a:ext uri="{FF2B5EF4-FFF2-40B4-BE49-F238E27FC236}">
                <a16:creationId xmlns="" xmlns:a16="http://schemas.microsoft.com/office/drawing/2014/main" id="{AD2354DA-410F-4DF2-8317-8EACC63C42CA}"/>
              </a:ext>
            </a:extLst>
          </p:cNvPr>
          <p:cNvSpPr>
            <a:spLocks noGrp="1"/>
          </p:cNvSpPr>
          <p:nvPr>
            <p:ph type="sldNum" sz="quarter" idx="12"/>
          </p:nvPr>
        </p:nvSpPr>
        <p:spPr/>
        <p:txBody>
          <a:bodyPr/>
          <a:lstStyle/>
          <a:p>
            <a:fld id="{9F78B3B3-8B85-40D1-9126-81A168C46539}" type="slidenum">
              <a:rPr lang="zh-TW" altLang="en-US" smtClean="0"/>
              <a:pPr/>
              <a:t>22</a:t>
            </a:fld>
            <a:endParaRPr lang="zh-TW" altLang="en-US"/>
          </a:p>
        </p:txBody>
      </p:sp>
      <p:graphicFrame>
        <p:nvGraphicFramePr>
          <p:cNvPr id="5" name="內容版面配置區 4">
            <a:extLst>
              <a:ext uri="{FF2B5EF4-FFF2-40B4-BE49-F238E27FC236}">
                <a16:creationId xmlns="" xmlns:a16="http://schemas.microsoft.com/office/drawing/2014/main" id="{6A95B6DF-AEDA-4465-A927-9AEC2A1DC90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713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設計思考</a:t>
            </a:r>
            <a:endParaRPr lang="zh-TW" altLang="en-US" dirty="0">
              <a:latin typeface="+mj-lt"/>
            </a:endParaRPr>
          </a:p>
        </p:txBody>
      </p:sp>
      <p:sp>
        <p:nvSpPr>
          <p:cNvPr id="6" name="文字版面配置區 5"/>
          <p:cNvSpPr>
            <a:spLocks noGrp="1"/>
          </p:cNvSpPr>
          <p:nvPr>
            <p:ph type="body" idx="1"/>
          </p:nvPr>
        </p:nvSpPr>
        <p:spPr/>
        <p:txBody>
          <a:bodyPr/>
          <a:lstStyle/>
          <a:p>
            <a:endParaRPr lang="zh-TW" altLang="en-US" dirty="0">
              <a:latin typeface="+mj-lt"/>
            </a:endParaRPr>
          </a:p>
        </p:txBody>
      </p:sp>
      <p:sp>
        <p:nvSpPr>
          <p:cNvPr id="4" name="投影片編號版面配置區 3"/>
          <p:cNvSpPr>
            <a:spLocks noGrp="1"/>
          </p:cNvSpPr>
          <p:nvPr>
            <p:ph type="sldNum" sz="quarter" idx="12"/>
          </p:nvPr>
        </p:nvSpPr>
        <p:spPr/>
        <p:txBody>
          <a:bodyPr/>
          <a:lstStyle/>
          <a:p>
            <a:fld id="{9F78B3B3-8B85-40D1-9126-81A168C46539}" type="slidenum">
              <a:rPr lang="zh-TW" altLang="en-US" smtClean="0">
                <a:latin typeface="+mj-lt"/>
              </a:rPr>
              <a:t>23</a:t>
            </a:fld>
            <a:endParaRPr lang="zh-TW" altLang="en-US">
              <a:latin typeface="+mj-lt"/>
            </a:endParaRPr>
          </a:p>
        </p:txBody>
      </p:sp>
    </p:spTree>
    <p:extLst>
      <p:ext uri="{BB962C8B-B14F-4D97-AF65-F5344CB8AC3E}">
        <p14:creationId xmlns:p14="http://schemas.microsoft.com/office/powerpoint/2010/main" val="2270936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 xmlns:a16="http://schemas.microsoft.com/office/drawing/2014/main" id="{6B66A888-ED81-4889-8325-1B9EA6E44F6D}"/>
              </a:ext>
            </a:extLst>
          </p:cNvPr>
          <p:cNvSpPr>
            <a:spLocks noGrp="1"/>
          </p:cNvSpPr>
          <p:nvPr>
            <p:ph type="sldNum" sz="quarter" idx="12"/>
          </p:nvPr>
        </p:nvSpPr>
        <p:spPr/>
        <p:txBody>
          <a:bodyPr/>
          <a:lstStyle/>
          <a:p>
            <a:fld id="{9F78B3B3-8B85-40D1-9126-81A168C46539}" type="slidenum">
              <a:rPr lang="zh-TW" altLang="en-US" smtClean="0"/>
              <a:pPr/>
              <a:t>24</a:t>
            </a:fld>
            <a:endParaRPr lang="zh-TW" altLang="en-US"/>
          </a:p>
        </p:txBody>
      </p:sp>
      <p:pic>
        <p:nvPicPr>
          <p:cNvPr id="1026" name="Picture 2" descr="https://secureservercdn.net/45.40.148.147/gbw.252.myftpupload.com/wp-content/uploads/2020/05/DT-double-diamond.png">
            <a:extLst>
              <a:ext uri="{FF2B5EF4-FFF2-40B4-BE49-F238E27FC236}">
                <a16:creationId xmlns="" xmlns:a16="http://schemas.microsoft.com/office/drawing/2014/main" id="{6C661194-27C8-4E49-995C-D6130B5C45E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1832" y="333013"/>
            <a:ext cx="9115425" cy="643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220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FE3A3E05-3028-4501-B892-9E75570605A9}"/>
              </a:ext>
            </a:extLst>
          </p:cNvPr>
          <p:cNvSpPr>
            <a:spLocks noGrp="1"/>
          </p:cNvSpPr>
          <p:nvPr>
            <p:ph type="title"/>
          </p:nvPr>
        </p:nvSpPr>
        <p:spPr/>
        <p:txBody>
          <a:bodyPr/>
          <a:lstStyle/>
          <a:p>
            <a:r>
              <a:rPr lang="zh-TW" altLang="en-US" dirty="0"/>
              <a:t>設計思考經典案例</a:t>
            </a:r>
            <a:endParaRPr lang="en-US" dirty="0"/>
          </a:p>
        </p:txBody>
      </p:sp>
      <p:pic>
        <p:nvPicPr>
          <p:cNvPr id="5" name="線上媒體 4" title="ideo the shopping cart project 中文字幕">
            <a:hlinkClick r:id="" action="ppaction://media"/>
            <a:extLst>
              <a:ext uri="{FF2B5EF4-FFF2-40B4-BE49-F238E27FC236}">
                <a16:creationId xmlns="" xmlns:a16="http://schemas.microsoft.com/office/drawing/2014/main" id="{4EEC6D95-7C58-4381-868D-18F5070AEC12}"/>
              </a:ext>
            </a:extLst>
          </p:cNvPr>
          <p:cNvPicPr>
            <a:picLocks noGrp="1" noRot="1" noChangeAspect="1"/>
          </p:cNvPicPr>
          <p:nvPr>
            <p:ph idx="1"/>
            <a:videoFile r:link="rId1"/>
          </p:nvPr>
        </p:nvPicPr>
        <p:blipFill>
          <a:blip r:embed="rId3"/>
          <a:stretch>
            <a:fillRect/>
          </a:stretch>
        </p:blipFill>
        <p:spPr>
          <a:xfrm>
            <a:off x="1142035" y="1549802"/>
            <a:ext cx="9120851" cy="5130479"/>
          </a:xfrm>
          <a:prstGeom prst="rect">
            <a:avLst/>
          </a:prstGeom>
        </p:spPr>
      </p:pic>
      <p:sp>
        <p:nvSpPr>
          <p:cNvPr id="4" name="投影片編號版面配置區 3">
            <a:extLst>
              <a:ext uri="{FF2B5EF4-FFF2-40B4-BE49-F238E27FC236}">
                <a16:creationId xmlns="" xmlns:a16="http://schemas.microsoft.com/office/drawing/2014/main" id="{0626E666-5257-4E7E-9428-1073FC6D71C9}"/>
              </a:ext>
            </a:extLst>
          </p:cNvPr>
          <p:cNvSpPr>
            <a:spLocks noGrp="1"/>
          </p:cNvSpPr>
          <p:nvPr>
            <p:ph type="sldNum" sz="quarter" idx="12"/>
          </p:nvPr>
        </p:nvSpPr>
        <p:spPr/>
        <p:txBody>
          <a:bodyPr/>
          <a:lstStyle/>
          <a:p>
            <a:fld id="{9F78B3B3-8B85-40D1-9126-81A168C46539}" type="slidenum">
              <a:rPr lang="zh-TW" altLang="en-US" smtClean="0"/>
              <a:pPr/>
              <a:t>25</a:t>
            </a:fld>
            <a:endParaRPr lang="zh-TW" altLang="en-US"/>
          </a:p>
        </p:txBody>
      </p:sp>
    </p:spTree>
    <p:extLst>
      <p:ext uri="{BB962C8B-B14F-4D97-AF65-F5344CB8AC3E}">
        <p14:creationId xmlns:p14="http://schemas.microsoft.com/office/powerpoint/2010/main" val="1700981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solidFill>
                  <a:srgbClr val="FF0000"/>
                </a:solidFill>
                <a:latin typeface="+mj-lt"/>
              </a:rPr>
              <a:t>期中測驗說明</a:t>
            </a:r>
          </a:p>
        </p:txBody>
      </p:sp>
      <p:sp>
        <p:nvSpPr>
          <p:cNvPr id="6" name="文字版面配置區 5"/>
          <p:cNvSpPr>
            <a:spLocks noGrp="1"/>
          </p:cNvSpPr>
          <p:nvPr>
            <p:ph type="body" idx="1"/>
          </p:nvPr>
        </p:nvSpPr>
        <p:spPr/>
        <p:txBody>
          <a:bodyPr/>
          <a:lstStyle/>
          <a:p>
            <a:r>
              <a:rPr lang="zh-TW" altLang="en-US" dirty="0">
                <a:latin typeface="+mn-lt"/>
              </a:rPr>
              <a:t>期中測驗及測驗準備</a:t>
            </a:r>
          </a:p>
        </p:txBody>
      </p:sp>
      <p:sp>
        <p:nvSpPr>
          <p:cNvPr id="4" name="投影片編號版面配置區 3"/>
          <p:cNvSpPr>
            <a:spLocks noGrp="1"/>
          </p:cNvSpPr>
          <p:nvPr>
            <p:ph type="sldNum" sz="quarter" idx="12"/>
          </p:nvPr>
        </p:nvSpPr>
        <p:spPr/>
        <p:txBody>
          <a:bodyPr/>
          <a:lstStyle/>
          <a:p>
            <a:fld id="{9F78B3B3-8B85-40D1-9126-81A168C46539}" type="slidenum">
              <a:rPr lang="zh-TW" altLang="en-US" smtClean="0">
                <a:latin typeface="+mj-lt"/>
              </a:rPr>
              <a:t>26</a:t>
            </a:fld>
            <a:endParaRPr lang="zh-TW" altLang="en-US">
              <a:latin typeface="+mj-lt"/>
            </a:endParaRPr>
          </a:p>
        </p:txBody>
      </p:sp>
    </p:spTree>
    <p:extLst>
      <p:ext uri="{BB962C8B-B14F-4D97-AF65-F5344CB8AC3E}">
        <p14:creationId xmlns:p14="http://schemas.microsoft.com/office/powerpoint/2010/main" val="3989659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D3F61DFF-4979-42C4-BE59-657B562A6DF9}"/>
              </a:ext>
            </a:extLst>
          </p:cNvPr>
          <p:cNvSpPr>
            <a:spLocks noGrp="1"/>
          </p:cNvSpPr>
          <p:nvPr>
            <p:ph type="title"/>
          </p:nvPr>
        </p:nvSpPr>
        <p:spPr/>
        <p:txBody>
          <a:bodyPr/>
          <a:lstStyle/>
          <a:p>
            <a:r>
              <a:rPr lang="zh-TW" altLang="en-US" dirty="0">
                <a:solidFill>
                  <a:srgbClr val="FF0000"/>
                </a:solidFill>
              </a:rPr>
              <a:t>期中成果展現</a:t>
            </a:r>
          </a:p>
        </p:txBody>
      </p:sp>
      <p:sp>
        <p:nvSpPr>
          <p:cNvPr id="3" name="內容版面配置區 2">
            <a:extLst>
              <a:ext uri="{FF2B5EF4-FFF2-40B4-BE49-F238E27FC236}">
                <a16:creationId xmlns="" xmlns:a16="http://schemas.microsoft.com/office/drawing/2014/main" id="{23263DF2-F807-424A-8612-40FDCE1FF9D0}"/>
              </a:ext>
            </a:extLst>
          </p:cNvPr>
          <p:cNvSpPr>
            <a:spLocks noGrp="1"/>
          </p:cNvSpPr>
          <p:nvPr>
            <p:ph idx="1"/>
          </p:nvPr>
        </p:nvSpPr>
        <p:spPr/>
        <p:txBody>
          <a:bodyPr/>
          <a:lstStyle/>
          <a:p>
            <a:r>
              <a:rPr lang="zh-TW" altLang="en-US" dirty="0">
                <a:latin typeface="+mn-ea"/>
                <a:ea typeface="+mn-ea"/>
              </a:rPr>
              <a:t>方案一</a:t>
            </a:r>
            <a:r>
              <a:rPr lang="en-US" altLang="zh-TW" dirty="0">
                <a:latin typeface="+mn-ea"/>
                <a:ea typeface="+mn-ea"/>
              </a:rPr>
              <a:t>:</a:t>
            </a:r>
            <a:r>
              <a:rPr lang="zh-TW" altLang="en-US" dirty="0">
                <a:latin typeface="+mn-ea"/>
                <a:ea typeface="+mn-ea"/>
              </a:rPr>
              <a:t>參加本堂課認可之測驗，參與類別的測驗，例如</a:t>
            </a:r>
            <a:r>
              <a:rPr lang="en-US" altLang="zh-TW" dirty="0">
                <a:latin typeface="+mn-ea"/>
                <a:ea typeface="+mn-ea"/>
              </a:rPr>
              <a:t>:</a:t>
            </a:r>
            <a:r>
              <a:rPr lang="zh-TW" altLang="en-US" dirty="0">
                <a:latin typeface="+mn-ea"/>
                <a:ea typeface="+mn-ea"/>
              </a:rPr>
              <a:t>自走車、機器學習、</a:t>
            </a:r>
            <a:r>
              <a:rPr lang="en-US" altLang="zh-TW" dirty="0">
                <a:latin typeface="+mn-ea"/>
                <a:ea typeface="+mn-ea"/>
              </a:rPr>
              <a:t>AI</a:t>
            </a:r>
            <a:r>
              <a:rPr lang="zh-TW" altLang="en-US" dirty="0">
                <a:latin typeface="+mn-ea"/>
                <a:ea typeface="+mn-ea"/>
              </a:rPr>
              <a:t>人工智慧等等，需與課程內含有關之教育部舉辦之全國性測驗得名才接受認可取代期中專案。</a:t>
            </a:r>
            <a:r>
              <a:rPr lang="en-US" altLang="zh-TW" dirty="0">
                <a:latin typeface="+mn-ea"/>
                <a:ea typeface="+mn-ea"/>
              </a:rPr>
              <a:t>(</a:t>
            </a:r>
            <a:r>
              <a:rPr lang="zh-TW" altLang="en-US" dirty="0">
                <a:latin typeface="+mn-ea"/>
                <a:ea typeface="+mn-ea"/>
              </a:rPr>
              <a:t>需要由老師與助教審閱</a:t>
            </a:r>
            <a:r>
              <a:rPr lang="en-US" altLang="zh-TW" dirty="0">
                <a:latin typeface="+mn-ea"/>
                <a:ea typeface="+mn-ea"/>
              </a:rPr>
              <a:t>)</a:t>
            </a:r>
          </a:p>
          <a:p>
            <a:r>
              <a:rPr lang="zh-TW" altLang="en-US" dirty="0">
                <a:latin typeface="+mn-ea"/>
                <a:ea typeface="+mn-ea"/>
              </a:rPr>
              <a:t>方案二</a:t>
            </a:r>
            <a:r>
              <a:rPr lang="en-US" altLang="zh-TW" dirty="0">
                <a:latin typeface="+mn-ea"/>
                <a:ea typeface="+mn-ea"/>
              </a:rPr>
              <a:t>:</a:t>
            </a:r>
            <a:r>
              <a:rPr lang="zh-TW" altLang="en-US" dirty="0">
                <a:latin typeface="+mn-ea"/>
                <a:ea typeface="+mn-ea"/>
              </a:rPr>
              <a:t>參加本課堂舉辦之工作坊測驗，測驗為課程內容的延伸，運用課程所學的技術，完成指定的測驗內容。</a:t>
            </a:r>
          </a:p>
        </p:txBody>
      </p:sp>
      <p:sp>
        <p:nvSpPr>
          <p:cNvPr id="4" name="投影片編號版面配置區 3">
            <a:extLst>
              <a:ext uri="{FF2B5EF4-FFF2-40B4-BE49-F238E27FC236}">
                <a16:creationId xmlns="" xmlns:a16="http://schemas.microsoft.com/office/drawing/2014/main" id="{A0D65D96-0F75-4B6A-A2E7-11E500039790}"/>
              </a:ext>
            </a:extLst>
          </p:cNvPr>
          <p:cNvSpPr>
            <a:spLocks noGrp="1"/>
          </p:cNvSpPr>
          <p:nvPr>
            <p:ph type="sldNum" sz="quarter" idx="12"/>
          </p:nvPr>
        </p:nvSpPr>
        <p:spPr/>
        <p:txBody>
          <a:bodyPr/>
          <a:lstStyle/>
          <a:p>
            <a:fld id="{9F78B3B3-8B85-40D1-9126-81A168C46539}" type="slidenum">
              <a:rPr lang="zh-TW" altLang="en-US" smtClean="0"/>
              <a:pPr/>
              <a:t>27</a:t>
            </a:fld>
            <a:endParaRPr lang="zh-TW" altLang="en-US"/>
          </a:p>
        </p:txBody>
      </p:sp>
    </p:spTree>
    <p:extLst>
      <p:ext uri="{BB962C8B-B14F-4D97-AF65-F5344CB8AC3E}">
        <p14:creationId xmlns:p14="http://schemas.microsoft.com/office/powerpoint/2010/main" val="335375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65807826-8ACC-4480-8669-B47A70CF758B}"/>
              </a:ext>
            </a:extLst>
          </p:cNvPr>
          <p:cNvSpPr>
            <a:spLocks noGrp="1"/>
          </p:cNvSpPr>
          <p:nvPr>
            <p:ph type="title"/>
          </p:nvPr>
        </p:nvSpPr>
        <p:spPr/>
        <p:txBody>
          <a:bodyPr/>
          <a:lstStyle/>
          <a:p>
            <a:r>
              <a:rPr lang="zh-TW" altLang="en-US" dirty="0">
                <a:solidFill>
                  <a:srgbClr val="FF0000"/>
                </a:solidFill>
              </a:rPr>
              <a:t>報告繳交</a:t>
            </a:r>
          </a:p>
        </p:txBody>
      </p:sp>
      <p:sp>
        <p:nvSpPr>
          <p:cNvPr id="3" name="內容版面配置區 2">
            <a:extLst>
              <a:ext uri="{FF2B5EF4-FFF2-40B4-BE49-F238E27FC236}">
                <a16:creationId xmlns="" xmlns:a16="http://schemas.microsoft.com/office/drawing/2014/main" id="{C99EAC4E-CCA3-4580-8670-0DCF382AEDB1}"/>
              </a:ext>
            </a:extLst>
          </p:cNvPr>
          <p:cNvSpPr>
            <a:spLocks noGrp="1"/>
          </p:cNvSpPr>
          <p:nvPr>
            <p:ph idx="1"/>
          </p:nvPr>
        </p:nvSpPr>
        <p:spPr/>
        <p:txBody>
          <a:bodyPr>
            <a:normAutofit/>
          </a:bodyPr>
          <a:lstStyle/>
          <a:p>
            <a:r>
              <a:rPr lang="zh-TW" altLang="en-US" dirty="0">
                <a:latin typeface="+mn-ea"/>
                <a:ea typeface="+mn-ea"/>
              </a:rPr>
              <a:t>不論是參與方案一或方案二的同學，都需要繳交期中報告，報告內容為測驗的過程、過程中遇到的問題及測驗的成果，需詳細呈現在報告中。</a:t>
            </a:r>
            <a:endParaRPr lang="en-US" altLang="zh-TW" dirty="0">
              <a:latin typeface="+mn-ea"/>
              <a:ea typeface="+mn-ea"/>
            </a:endParaRPr>
          </a:p>
          <a:p>
            <a:r>
              <a:rPr lang="zh-TW" altLang="en-US" dirty="0">
                <a:latin typeface="+mn-ea"/>
                <a:ea typeface="+mn-ea"/>
              </a:rPr>
              <a:t>報告時全組組員皆需上台報告，由小組自行決定報告內容及順序。</a:t>
            </a:r>
          </a:p>
        </p:txBody>
      </p:sp>
      <p:sp>
        <p:nvSpPr>
          <p:cNvPr id="4" name="投影片編號版面配置區 3">
            <a:extLst>
              <a:ext uri="{FF2B5EF4-FFF2-40B4-BE49-F238E27FC236}">
                <a16:creationId xmlns="" xmlns:a16="http://schemas.microsoft.com/office/drawing/2014/main" id="{162B02B3-B85B-47DF-ADCC-415D52D0336B}"/>
              </a:ext>
            </a:extLst>
          </p:cNvPr>
          <p:cNvSpPr>
            <a:spLocks noGrp="1"/>
          </p:cNvSpPr>
          <p:nvPr>
            <p:ph type="sldNum" sz="quarter" idx="12"/>
          </p:nvPr>
        </p:nvSpPr>
        <p:spPr/>
        <p:txBody>
          <a:bodyPr/>
          <a:lstStyle/>
          <a:p>
            <a:fld id="{9F78B3B3-8B85-40D1-9126-81A168C46539}" type="slidenum">
              <a:rPr lang="zh-TW" altLang="en-US" smtClean="0"/>
              <a:pPr/>
              <a:t>28</a:t>
            </a:fld>
            <a:endParaRPr lang="zh-TW" altLang="en-US"/>
          </a:p>
        </p:txBody>
      </p:sp>
    </p:spTree>
    <p:extLst>
      <p:ext uri="{BB962C8B-B14F-4D97-AF65-F5344CB8AC3E}">
        <p14:creationId xmlns:p14="http://schemas.microsoft.com/office/powerpoint/2010/main" val="225358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a:t>教授與</a:t>
            </a:r>
            <a:r>
              <a:rPr lang="en-US" altLang="zh-TW" b="1" dirty="0"/>
              <a:t>TA</a:t>
            </a:r>
            <a:r>
              <a:rPr lang="zh-TW" altLang="en-US" b="1" dirty="0"/>
              <a:t>資訊</a:t>
            </a:r>
            <a:endParaRPr lang="zh-TW" altLang="en-US" dirty="0">
              <a:latin typeface="+mj-lt"/>
            </a:endParaRPr>
          </a:p>
        </p:txBody>
      </p:sp>
      <p:sp>
        <p:nvSpPr>
          <p:cNvPr id="4" name="投影片編號版面配置區 3"/>
          <p:cNvSpPr>
            <a:spLocks noGrp="1"/>
          </p:cNvSpPr>
          <p:nvPr>
            <p:ph type="sldNum" sz="quarter" idx="12"/>
          </p:nvPr>
        </p:nvSpPr>
        <p:spPr/>
        <p:txBody>
          <a:bodyPr/>
          <a:lstStyle/>
          <a:p>
            <a:fld id="{9F78B3B3-8B85-40D1-9126-81A168C46539}" type="slidenum">
              <a:rPr lang="zh-TW" altLang="en-US" smtClean="0">
                <a:latin typeface="+mj-lt"/>
              </a:rPr>
              <a:t>3</a:t>
            </a:fld>
            <a:endParaRPr lang="zh-TW" altLang="en-US">
              <a:latin typeface="+mj-lt"/>
            </a:endParaRPr>
          </a:p>
        </p:txBody>
      </p:sp>
      <p:sp>
        <p:nvSpPr>
          <p:cNvPr id="9" name="內容版面配置區 2">
            <a:extLst>
              <a:ext uri="{FF2B5EF4-FFF2-40B4-BE49-F238E27FC236}">
                <a16:creationId xmlns="" xmlns:a16="http://schemas.microsoft.com/office/drawing/2014/main" id="{99F8AB05-85F8-41B5-BBAA-8B7ADCF34CA6}"/>
              </a:ext>
            </a:extLst>
          </p:cNvPr>
          <p:cNvSpPr>
            <a:spLocks noGrp="1"/>
          </p:cNvSpPr>
          <p:nvPr>
            <p:ph idx="1"/>
          </p:nvPr>
        </p:nvSpPr>
        <p:spPr>
          <a:xfrm>
            <a:off x="838200" y="1825625"/>
            <a:ext cx="10515600" cy="4351338"/>
          </a:xfrm>
        </p:spPr>
        <p:txBody>
          <a:bodyPr numCol="2">
            <a:noAutofit/>
          </a:bodyPr>
          <a:lstStyle/>
          <a:p>
            <a:pPr marL="0" indent="0">
              <a:lnSpc>
                <a:spcPct val="120000"/>
              </a:lnSpc>
              <a:buClr>
                <a:schemeClr val="accent3"/>
              </a:buClr>
              <a:buNone/>
              <a:defRPr/>
            </a:pPr>
            <a:r>
              <a:rPr lang="zh-TW" altLang="en-US" sz="2000" dirty="0">
                <a:latin typeface="+mn-ea"/>
                <a:ea typeface="+mn-ea"/>
                <a:cs typeface="Times New Roman" panose="02020603050405020304" pitchFamily="18" charset="0"/>
              </a:rPr>
              <a:t>授課教授：</a:t>
            </a:r>
            <a:endParaRPr lang="en-US" altLang="zh-TW" sz="2000" dirty="0">
              <a:latin typeface="+mn-ea"/>
              <a:ea typeface="+mn-ea"/>
              <a:cs typeface="Times New Roman" panose="02020603050405020304" pitchFamily="18" charset="0"/>
            </a:endParaRPr>
          </a:p>
          <a:p>
            <a:pPr marL="0" indent="0">
              <a:lnSpc>
                <a:spcPct val="120000"/>
              </a:lnSpc>
              <a:buClr>
                <a:schemeClr val="accent3"/>
              </a:buClr>
              <a:buNone/>
              <a:defRPr/>
            </a:pPr>
            <a:r>
              <a:rPr lang="en-US" altLang="zh-TW" sz="2000" dirty="0">
                <a:latin typeface="+mn-ea"/>
                <a:ea typeface="+mn-ea"/>
                <a:cs typeface="Times New Roman" panose="02020603050405020304" pitchFamily="18" charset="0"/>
              </a:rPr>
              <a:t>	</a:t>
            </a:r>
            <a:r>
              <a:rPr lang="zh-TW" altLang="en-US" sz="2000" dirty="0">
                <a:latin typeface="+mn-ea"/>
                <a:ea typeface="+mn-ea"/>
                <a:cs typeface="Times New Roman" panose="02020603050405020304" pitchFamily="18" charset="0"/>
              </a:rPr>
              <a:t>陳彥霖 教授</a:t>
            </a:r>
            <a:endParaRPr lang="en-US" altLang="zh-TW" sz="2000" dirty="0">
              <a:solidFill>
                <a:srgbClr val="FF0000"/>
              </a:solidFill>
              <a:latin typeface="+mn-ea"/>
              <a:ea typeface="+mn-ea"/>
              <a:cs typeface="Times New Roman" panose="02020603050405020304" pitchFamily="18" charset="0"/>
            </a:endParaRPr>
          </a:p>
          <a:p>
            <a:pPr marL="0" indent="0">
              <a:lnSpc>
                <a:spcPct val="120000"/>
              </a:lnSpc>
              <a:buNone/>
              <a:defRPr/>
            </a:pPr>
            <a:r>
              <a:rPr lang="en-US" altLang="zh-TW" sz="2000" dirty="0" smtClean="0">
                <a:latin typeface="+mn-ea"/>
                <a:ea typeface="+mn-ea"/>
                <a:cs typeface="Times New Roman" panose="02020603050405020304" pitchFamily="18" charset="0"/>
              </a:rPr>
              <a:t>	</a:t>
            </a:r>
            <a:r>
              <a:rPr lang="zh-TW" altLang="en-US" sz="2000" smtClean="0">
                <a:latin typeface="+mn-ea"/>
                <a:ea typeface="+mn-ea"/>
                <a:cs typeface="Times New Roman" panose="02020603050405020304" pitchFamily="18" charset="0"/>
              </a:rPr>
              <a:t>黃志勝 兼任教授</a:t>
            </a:r>
            <a:r>
              <a:rPr lang="zh-TW" altLang="en-US" sz="2000" dirty="0" smtClean="0">
                <a:latin typeface="+mn-ea"/>
                <a:ea typeface="+mn-ea"/>
                <a:cs typeface="Times New Roman" panose="02020603050405020304" pitchFamily="18" charset="0"/>
              </a:rPr>
              <a:t>（義隆電子）</a:t>
            </a:r>
            <a:endParaRPr lang="en-US" altLang="zh-TW" sz="2000" dirty="0" smtClean="0">
              <a:latin typeface="+mn-ea"/>
              <a:ea typeface="+mn-ea"/>
              <a:cs typeface="Times New Roman" panose="02020603050405020304" pitchFamily="18" charset="0"/>
            </a:endParaRPr>
          </a:p>
          <a:p>
            <a:pPr marL="0" indent="0">
              <a:lnSpc>
                <a:spcPct val="120000"/>
              </a:lnSpc>
              <a:buNone/>
              <a:defRPr/>
            </a:pPr>
            <a:r>
              <a:rPr lang="zh-TW" altLang="en-US" sz="2000" dirty="0" smtClean="0">
                <a:latin typeface="+mn-ea"/>
                <a:ea typeface="+mn-ea"/>
                <a:cs typeface="Times New Roman" panose="02020603050405020304" pitchFamily="18" charset="0"/>
              </a:rPr>
              <a:t>助教</a:t>
            </a:r>
            <a:r>
              <a:rPr lang="en-US" altLang="zh-TW" sz="2000" dirty="0">
                <a:latin typeface="+mn-ea"/>
                <a:ea typeface="+mn-ea"/>
                <a:cs typeface="Times New Roman" panose="02020603050405020304" pitchFamily="18" charset="0"/>
              </a:rPr>
              <a:t>(TA)</a:t>
            </a:r>
            <a:r>
              <a:rPr lang="zh-TW" altLang="en-US" sz="2000" dirty="0">
                <a:latin typeface="+mn-ea"/>
                <a:ea typeface="+mn-ea"/>
                <a:cs typeface="Times New Roman" panose="02020603050405020304" pitchFamily="18" charset="0"/>
              </a:rPr>
              <a:t>：</a:t>
            </a:r>
            <a:endParaRPr lang="en-US" altLang="zh-TW" sz="2000" dirty="0">
              <a:latin typeface="+mn-ea"/>
              <a:ea typeface="+mn-ea"/>
              <a:cs typeface="Times New Roman" panose="02020603050405020304" pitchFamily="18" charset="0"/>
            </a:endParaRPr>
          </a:p>
          <a:p>
            <a:pPr marL="0" indent="0">
              <a:lnSpc>
                <a:spcPct val="120000"/>
              </a:lnSpc>
              <a:buNone/>
              <a:defRPr/>
            </a:pPr>
            <a:r>
              <a:rPr lang="en-US" altLang="zh-TW" sz="2000" dirty="0">
                <a:latin typeface="+mn-ea"/>
                <a:ea typeface="+mn-ea"/>
                <a:cs typeface="Times New Roman" panose="02020603050405020304" pitchFamily="18" charset="0"/>
              </a:rPr>
              <a:t>	Lab:</a:t>
            </a:r>
            <a:r>
              <a:rPr lang="zh-TW" altLang="en-US" sz="2000" dirty="0">
                <a:latin typeface="+mn-ea"/>
                <a:ea typeface="+mn-ea"/>
                <a:cs typeface="Times New Roman" panose="02020603050405020304" pitchFamily="18" charset="0"/>
              </a:rPr>
              <a:t> </a:t>
            </a:r>
            <a:r>
              <a:rPr lang="en-US" altLang="zh-TW" sz="2000" dirty="0">
                <a:latin typeface="+mn-ea"/>
                <a:ea typeface="+mn-ea"/>
                <a:cs typeface="Times New Roman" panose="02020603050405020304" pitchFamily="18" charset="0"/>
              </a:rPr>
              <a:t>	</a:t>
            </a:r>
          </a:p>
          <a:p>
            <a:pPr marL="0" indent="0">
              <a:lnSpc>
                <a:spcPct val="120000"/>
              </a:lnSpc>
              <a:buNone/>
              <a:defRPr/>
            </a:pPr>
            <a:r>
              <a:rPr lang="en-US" altLang="zh-TW" sz="2000" dirty="0">
                <a:latin typeface="+mn-ea"/>
                <a:ea typeface="+mn-ea"/>
                <a:cs typeface="Times New Roman" panose="02020603050405020304" pitchFamily="18" charset="0"/>
              </a:rPr>
              <a:t>	Office hour:</a:t>
            </a:r>
          </a:p>
          <a:p>
            <a:pPr marL="0" indent="0">
              <a:lnSpc>
                <a:spcPct val="120000"/>
              </a:lnSpc>
              <a:buNone/>
              <a:defRPr/>
            </a:pPr>
            <a:r>
              <a:rPr lang="en-US" altLang="zh-TW" sz="2000" dirty="0">
                <a:latin typeface="+mn-ea"/>
                <a:ea typeface="+mn-ea"/>
                <a:cs typeface="Times New Roman" panose="02020603050405020304" pitchFamily="18" charset="0"/>
              </a:rPr>
              <a:t>	</a:t>
            </a:r>
          </a:p>
          <a:p>
            <a:pPr marL="0" indent="0">
              <a:lnSpc>
                <a:spcPct val="120000"/>
              </a:lnSpc>
              <a:buNone/>
              <a:defRPr/>
            </a:pPr>
            <a:r>
              <a:rPr lang="en-US" altLang="zh-TW" sz="2000" dirty="0">
                <a:latin typeface="+mn-ea"/>
                <a:ea typeface="+mn-ea"/>
                <a:cs typeface="Times New Roman" panose="02020603050405020304" pitchFamily="18" charset="0"/>
              </a:rPr>
              <a:t>	</a:t>
            </a:r>
            <a:r>
              <a:rPr lang="zh-TW" altLang="en-US" sz="2000" dirty="0">
                <a:latin typeface="+mn-ea"/>
                <a:ea typeface="+mn-ea"/>
                <a:cs typeface="Times New Roman" panose="02020603050405020304" pitchFamily="18" charset="0"/>
              </a:rPr>
              <a:t>陳冠臻</a:t>
            </a:r>
            <a:endParaRPr lang="en-US" altLang="zh-TW" sz="2000" dirty="0">
              <a:latin typeface="+mn-ea"/>
              <a:ea typeface="+mn-ea"/>
              <a:cs typeface="Times New Roman" panose="02020603050405020304" pitchFamily="18" charset="0"/>
            </a:endParaRPr>
          </a:p>
          <a:p>
            <a:pPr marL="0" indent="0">
              <a:lnSpc>
                <a:spcPct val="120000"/>
              </a:lnSpc>
              <a:buNone/>
              <a:defRPr/>
            </a:pPr>
            <a:r>
              <a:rPr lang="en-US" altLang="zh-TW" sz="2000" dirty="0">
                <a:latin typeface="+mn-ea"/>
                <a:ea typeface="+mn-ea"/>
                <a:cs typeface="Times New Roman" panose="02020603050405020304" pitchFamily="18" charset="0"/>
              </a:rPr>
              <a:t>	</a:t>
            </a:r>
            <a:r>
              <a:rPr lang="zh-TW" altLang="en-US" sz="2000" dirty="0">
                <a:latin typeface="+mn-ea"/>
                <a:ea typeface="+mn-ea"/>
                <a:cs typeface="Times New Roman" panose="02020603050405020304" pitchFamily="18" charset="0"/>
              </a:rPr>
              <a:t>陳柏堯</a:t>
            </a:r>
            <a:endParaRPr lang="en-US" altLang="zh-TW" sz="2000" dirty="0">
              <a:latin typeface="+mn-ea"/>
              <a:ea typeface="+mn-ea"/>
              <a:cs typeface="Times New Roman" panose="02020603050405020304" pitchFamily="18" charset="0"/>
            </a:endParaRPr>
          </a:p>
          <a:p>
            <a:pPr marL="0" indent="0">
              <a:lnSpc>
                <a:spcPct val="120000"/>
              </a:lnSpc>
              <a:buNone/>
              <a:defRPr/>
            </a:pPr>
            <a:r>
              <a:rPr lang="en-US" altLang="zh-TW" sz="2000" dirty="0">
                <a:latin typeface="+mn-ea"/>
                <a:ea typeface="+mn-ea"/>
                <a:cs typeface="Times New Roman" panose="02020603050405020304" pitchFamily="18" charset="0"/>
              </a:rPr>
              <a:t>	</a:t>
            </a:r>
            <a:r>
              <a:rPr lang="zh-TW" altLang="en-US" sz="2000" dirty="0">
                <a:latin typeface="+mn-ea"/>
                <a:ea typeface="+mn-ea"/>
                <a:cs typeface="Times New Roman" panose="02020603050405020304" pitchFamily="18" charset="0"/>
              </a:rPr>
              <a:t>吳佩臻</a:t>
            </a:r>
            <a:endParaRPr lang="en-US" altLang="zh-TW" sz="2000" dirty="0">
              <a:latin typeface="+mn-ea"/>
              <a:ea typeface="+mn-ea"/>
              <a:cs typeface="Times New Roman" panose="02020603050405020304" pitchFamily="18" charset="0"/>
            </a:endParaRPr>
          </a:p>
          <a:p>
            <a:pPr marL="0" indent="0">
              <a:lnSpc>
                <a:spcPct val="120000"/>
              </a:lnSpc>
              <a:buNone/>
              <a:defRPr/>
            </a:pPr>
            <a:endParaRPr lang="en-US" altLang="zh-TW" sz="2000" dirty="0">
              <a:latin typeface="+mn-ea"/>
              <a:ea typeface="+mn-ea"/>
              <a:cs typeface="Times New Roman" panose="02020603050405020304" pitchFamily="18" charset="0"/>
            </a:endParaRPr>
          </a:p>
          <a:p>
            <a:pPr marL="0" indent="0">
              <a:lnSpc>
                <a:spcPct val="120000"/>
              </a:lnSpc>
              <a:buNone/>
              <a:defRPr/>
            </a:pPr>
            <a:endParaRPr lang="en-US" altLang="zh-TW" sz="2000" dirty="0">
              <a:latin typeface="+mn-ea"/>
              <a:ea typeface="+mn-ea"/>
              <a:cs typeface="Times New Roman" panose="02020603050405020304" pitchFamily="18" charset="0"/>
            </a:endParaRPr>
          </a:p>
          <a:p>
            <a:pPr marL="0" indent="0">
              <a:lnSpc>
                <a:spcPct val="120000"/>
              </a:lnSpc>
              <a:buNone/>
              <a:defRPr/>
            </a:pPr>
            <a:endParaRPr lang="en-US" altLang="zh-TW" sz="2000" dirty="0">
              <a:latin typeface="+mn-ea"/>
              <a:ea typeface="+mn-ea"/>
              <a:cs typeface="Times New Roman" panose="02020603050405020304" pitchFamily="18" charset="0"/>
            </a:endParaRPr>
          </a:p>
          <a:p>
            <a:pPr marL="0" indent="0">
              <a:lnSpc>
                <a:spcPct val="120000"/>
              </a:lnSpc>
              <a:buNone/>
              <a:defRPr/>
            </a:pPr>
            <a:r>
              <a:rPr lang="en-US" altLang="zh-TW" sz="2000" dirty="0" smtClean="0">
                <a:latin typeface="+mn-ea"/>
                <a:ea typeface="+mn-ea"/>
                <a:cs typeface="Times New Roman" panose="02020603050405020304" pitchFamily="18" charset="0"/>
              </a:rPr>
              <a:t>ylchen@mail.ntut.edu.tw</a:t>
            </a:r>
          </a:p>
          <a:p>
            <a:pPr marL="0" indent="0">
              <a:lnSpc>
                <a:spcPct val="120000"/>
              </a:lnSpc>
              <a:buNone/>
              <a:defRPr/>
            </a:pPr>
            <a:r>
              <a:rPr lang="en-US" altLang="zh-TW" sz="2000" dirty="0">
                <a:latin typeface="+mn-ea"/>
                <a:ea typeface="+mn-ea"/>
                <a:cs typeface="Times New Roman" panose="02020603050405020304" pitchFamily="18" charset="0"/>
              </a:rPr>
              <a:t>tommy.huang@emc.com.tw</a:t>
            </a:r>
          </a:p>
          <a:p>
            <a:pPr marL="0" indent="0">
              <a:lnSpc>
                <a:spcPct val="120000"/>
              </a:lnSpc>
              <a:buNone/>
              <a:defRPr/>
            </a:pPr>
            <a:endParaRPr lang="en-US" altLang="zh-TW" sz="2000" dirty="0">
              <a:solidFill>
                <a:srgbClr val="FF0000"/>
              </a:solidFill>
              <a:latin typeface="+mn-ea"/>
              <a:ea typeface="+mn-ea"/>
              <a:cs typeface="Times New Roman" panose="02020603050405020304" pitchFamily="18" charset="0"/>
            </a:endParaRPr>
          </a:p>
          <a:p>
            <a:pPr marL="0" indent="0">
              <a:lnSpc>
                <a:spcPct val="120000"/>
              </a:lnSpc>
              <a:buNone/>
              <a:defRPr/>
            </a:pPr>
            <a:r>
              <a:rPr lang="zh-TW" altLang="en-US" sz="2000" dirty="0">
                <a:latin typeface="+mn-ea"/>
                <a:cs typeface="Times New Roman" panose="02020603050405020304" pitchFamily="18" charset="0"/>
              </a:rPr>
              <a:t>科技大樓</a:t>
            </a:r>
            <a:r>
              <a:rPr lang="en-US" altLang="zh-TW" sz="2000" dirty="0">
                <a:latin typeface="+mn-ea"/>
                <a:cs typeface="Times New Roman" panose="02020603050405020304" pitchFamily="18" charset="0"/>
              </a:rPr>
              <a:t>1323</a:t>
            </a:r>
            <a:r>
              <a:rPr lang="zh-TW" altLang="en-US" sz="2000" dirty="0">
                <a:latin typeface="+mn-ea"/>
                <a:cs typeface="Times New Roman" panose="02020603050405020304" pitchFamily="18" charset="0"/>
              </a:rPr>
              <a:t>室</a:t>
            </a:r>
            <a:r>
              <a:rPr lang="en-US" altLang="zh-TW" sz="2000" dirty="0">
                <a:latin typeface="+mn-ea"/>
                <a:cs typeface="Times New Roman" panose="02020603050405020304" pitchFamily="18" charset="0"/>
              </a:rPr>
              <a:t>(TEL:</a:t>
            </a:r>
            <a:r>
              <a:rPr lang="zh-TW" altLang="en-US" sz="2000" dirty="0">
                <a:latin typeface="+mn-ea"/>
                <a:cs typeface="Times New Roman" panose="02020603050405020304" pitchFamily="18" charset="0"/>
              </a:rPr>
              <a:t> </a:t>
            </a:r>
            <a:r>
              <a:rPr lang="en-US" altLang="zh-TW" sz="2000" dirty="0">
                <a:latin typeface="+mn-ea"/>
                <a:cs typeface="Times New Roman" panose="02020603050405020304" pitchFamily="18" charset="0"/>
              </a:rPr>
              <a:t>4264)</a:t>
            </a:r>
            <a:endParaRPr lang="en-US" altLang="zh-TW" sz="2000" dirty="0">
              <a:solidFill>
                <a:srgbClr val="FF0000"/>
              </a:solidFill>
              <a:latin typeface="+mn-ea"/>
              <a:ea typeface="+mn-ea"/>
              <a:cs typeface="Times New Roman" panose="02020603050405020304" pitchFamily="18" charset="0"/>
            </a:endParaRPr>
          </a:p>
          <a:p>
            <a:pPr marL="0" indent="0">
              <a:lnSpc>
                <a:spcPct val="120000"/>
              </a:lnSpc>
              <a:buNone/>
              <a:defRPr/>
            </a:pPr>
            <a:r>
              <a:rPr lang="zh-TW" altLang="en-US" sz="2000" dirty="0">
                <a:latin typeface="+mn-ea"/>
                <a:cs typeface="Times New Roman" panose="02020603050405020304" pitchFamily="18" charset="0"/>
              </a:rPr>
              <a:t>禮拜一 </a:t>
            </a:r>
            <a:r>
              <a:rPr lang="en-US" altLang="zh-TW" sz="2000" dirty="0">
                <a:latin typeface="+mn-ea"/>
                <a:cs typeface="Times New Roman" panose="02020603050405020304" pitchFamily="18" charset="0"/>
              </a:rPr>
              <a:t>10:00-12:00</a:t>
            </a:r>
          </a:p>
          <a:p>
            <a:pPr marL="0" indent="0">
              <a:lnSpc>
                <a:spcPct val="120000"/>
              </a:lnSpc>
              <a:buNone/>
              <a:defRPr/>
            </a:pPr>
            <a:r>
              <a:rPr lang="zh-TW" altLang="en-US" sz="2000" dirty="0">
                <a:latin typeface="+mn-ea"/>
                <a:cs typeface="Times New Roman" panose="02020603050405020304" pitchFamily="18" charset="0"/>
              </a:rPr>
              <a:t>禮拜二 </a:t>
            </a:r>
            <a:r>
              <a:rPr lang="en-US" altLang="zh-TW" sz="2000" dirty="0">
                <a:latin typeface="+mn-ea"/>
                <a:cs typeface="Times New Roman" panose="02020603050405020304" pitchFamily="18" charset="0"/>
              </a:rPr>
              <a:t>15:00-18:00</a:t>
            </a:r>
            <a:endParaRPr lang="en-US" altLang="zh-TW" sz="2000" dirty="0">
              <a:solidFill>
                <a:srgbClr val="FF0000"/>
              </a:solidFill>
              <a:latin typeface="+mn-ea"/>
              <a:ea typeface="+mn-ea"/>
              <a:cs typeface="Times New Roman" panose="02020603050405020304" pitchFamily="18" charset="0"/>
            </a:endParaRPr>
          </a:p>
          <a:p>
            <a:pPr marL="0" indent="0">
              <a:lnSpc>
                <a:spcPct val="120000"/>
              </a:lnSpc>
              <a:buNone/>
              <a:defRPr/>
            </a:pPr>
            <a:r>
              <a:rPr lang="en-US" altLang="zh-TW" sz="2000" dirty="0">
                <a:latin typeface="+mn-ea"/>
                <a:ea typeface="+mn-ea"/>
                <a:cs typeface="Times New Roman" panose="02020603050405020304" pitchFamily="18" charset="0"/>
              </a:rPr>
              <a:t>t111598043@ntut.org.tw</a:t>
            </a:r>
          </a:p>
          <a:p>
            <a:pPr marL="0" indent="0">
              <a:lnSpc>
                <a:spcPct val="120000"/>
              </a:lnSpc>
              <a:buNone/>
              <a:defRPr/>
            </a:pPr>
            <a:r>
              <a:rPr lang="en-US" altLang="zh-TW" sz="2000" dirty="0">
                <a:latin typeface="+mn-ea"/>
                <a:ea typeface="+mn-ea"/>
                <a:cs typeface="Times New Roman" panose="02020603050405020304" pitchFamily="18" charset="0"/>
              </a:rPr>
              <a:t>t111598078@ntut.org.tw</a:t>
            </a:r>
          </a:p>
          <a:p>
            <a:pPr marL="0" indent="0">
              <a:lnSpc>
                <a:spcPct val="120000"/>
              </a:lnSpc>
              <a:buNone/>
              <a:defRPr/>
            </a:pPr>
            <a:r>
              <a:rPr lang="en-US" altLang="zh-TW" sz="2000" dirty="0">
                <a:latin typeface="+mn-ea"/>
                <a:ea typeface="+mn-ea"/>
                <a:cs typeface="Times New Roman" panose="02020603050405020304" pitchFamily="18" charset="0"/>
              </a:rPr>
              <a:t>t111598012@ntut.org.tw</a:t>
            </a:r>
          </a:p>
          <a:p>
            <a:pPr marL="0" indent="0">
              <a:lnSpc>
                <a:spcPct val="120000"/>
              </a:lnSpc>
              <a:buNone/>
              <a:defRPr/>
            </a:pPr>
            <a:endParaRPr lang="zh-TW" altLang="en-US" sz="2000" dirty="0">
              <a:solidFill>
                <a:srgbClr val="FF0000"/>
              </a:solidFill>
              <a:latin typeface="+mn-ea"/>
              <a:ea typeface="+mn-ea"/>
              <a:cs typeface="Times New Roman" panose="02020603050405020304" pitchFamily="18" charset="0"/>
            </a:endParaRPr>
          </a:p>
        </p:txBody>
      </p:sp>
    </p:spTree>
    <p:extLst>
      <p:ext uri="{BB962C8B-B14F-4D97-AF65-F5344CB8AC3E}">
        <p14:creationId xmlns:p14="http://schemas.microsoft.com/office/powerpoint/2010/main" val="364083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F0D7274C-3A24-4F96-A069-74AE151D6637}"/>
              </a:ext>
            </a:extLst>
          </p:cNvPr>
          <p:cNvSpPr>
            <a:spLocks noGrp="1"/>
          </p:cNvSpPr>
          <p:nvPr>
            <p:ph type="title"/>
          </p:nvPr>
        </p:nvSpPr>
        <p:spPr/>
        <p:txBody>
          <a:bodyPr/>
          <a:lstStyle/>
          <a:p>
            <a:r>
              <a:rPr lang="zh-TW" altLang="en-US" b="1" dirty="0"/>
              <a:t>課程資訊</a:t>
            </a:r>
            <a:endParaRPr lang="en-US" dirty="0"/>
          </a:p>
        </p:txBody>
      </p:sp>
      <p:sp>
        <p:nvSpPr>
          <p:cNvPr id="3" name="內容版面配置區 2">
            <a:extLst>
              <a:ext uri="{FF2B5EF4-FFF2-40B4-BE49-F238E27FC236}">
                <a16:creationId xmlns="" xmlns:a16="http://schemas.microsoft.com/office/drawing/2014/main" id="{253B1F73-632D-420F-9BB2-B70C37E3E2F2}"/>
              </a:ext>
            </a:extLst>
          </p:cNvPr>
          <p:cNvSpPr>
            <a:spLocks noGrp="1"/>
          </p:cNvSpPr>
          <p:nvPr>
            <p:ph idx="1"/>
          </p:nvPr>
        </p:nvSpPr>
        <p:spPr/>
        <p:txBody>
          <a:bodyPr>
            <a:normAutofit/>
          </a:bodyPr>
          <a:lstStyle/>
          <a:p>
            <a:pPr>
              <a:lnSpc>
                <a:spcPct val="100000"/>
              </a:lnSpc>
              <a:buSzPct val="75000"/>
              <a:defRPr/>
            </a:pPr>
            <a:r>
              <a:rPr lang="en-US" altLang="zh-TW" dirty="0">
                <a:latin typeface="+mn-ea"/>
                <a:ea typeface="+mn-ea"/>
              </a:rPr>
              <a:t>Course Webpage</a:t>
            </a:r>
            <a:r>
              <a:rPr lang="en-US" altLang="zh-TW" b="1" dirty="0">
                <a:latin typeface="+mn-ea"/>
                <a:ea typeface="+mn-ea"/>
              </a:rPr>
              <a:t>:</a:t>
            </a:r>
            <a:r>
              <a:rPr lang="en-US" altLang="zh-TW" dirty="0">
                <a:latin typeface="+mn-ea"/>
                <a:ea typeface="+mn-ea"/>
              </a:rPr>
              <a:t> </a:t>
            </a:r>
            <a:r>
              <a:rPr lang="zh-TW" altLang="en-US" dirty="0">
                <a:latin typeface="+mn-ea"/>
                <a:ea typeface="+mn-ea"/>
              </a:rPr>
              <a:t>北科</a:t>
            </a:r>
            <a:r>
              <a:rPr lang="en-US" altLang="zh-TW" dirty="0" err="1">
                <a:latin typeface="+mn-ea"/>
                <a:ea typeface="+mn-ea"/>
              </a:rPr>
              <a:t>i</a:t>
            </a:r>
            <a:r>
              <a:rPr lang="zh-TW" altLang="en-US" dirty="0">
                <a:latin typeface="+mn-ea"/>
                <a:ea typeface="+mn-ea"/>
              </a:rPr>
              <a:t>學園</a:t>
            </a:r>
            <a:r>
              <a:rPr lang="en-US" altLang="zh-TW" dirty="0">
                <a:latin typeface="+mn-ea"/>
                <a:ea typeface="+mn-ea"/>
              </a:rPr>
              <a:t>plus</a:t>
            </a:r>
          </a:p>
          <a:p>
            <a:pPr>
              <a:lnSpc>
                <a:spcPct val="100000"/>
              </a:lnSpc>
              <a:buSzPct val="75000"/>
              <a:defRPr/>
            </a:pPr>
            <a:r>
              <a:rPr lang="en-US" altLang="zh-TW" dirty="0">
                <a:latin typeface="+mn-ea"/>
                <a:ea typeface="+mn-ea"/>
              </a:rPr>
              <a:t>FB</a:t>
            </a:r>
            <a:r>
              <a:rPr lang="zh-TW" altLang="en-US" dirty="0">
                <a:latin typeface="+mn-ea"/>
                <a:ea typeface="+mn-ea"/>
              </a:rPr>
              <a:t>課程討論區</a:t>
            </a:r>
            <a:r>
              <a:rPr lang="en-US" altLang="zh-TW" b="1" dirty="0">
                <a:latin typeface="+mn-ea"/>
                <a:ea typeface="+mn-ea"/>
              </a:rPr>
              <a:t/>
            </a:r>
            <a:br>
              <a:rPr lang="en-US" altLang="zh-TW" b="1" dirty="0">
                <a:latin typeface="+mn-ea"/>
                <a:ea typeface="+mn-ea"/>
              </a:rPr>
            </a:br>
            <a:r>
              <a:rPr lang="en-US" altLang="zh-TW" dirty="0">
                <a:solidFill>
                  <a:srgbClr val="FF0000"/>
                </a:solidFill>
                <a:latin typeface="+mn-ea"/>
                <a:ea typeface="+mn-ea"/>
                <a:hlinkClick r:id="rId2"/>
              </a:rPr>
              <a:t>https://www.facebook.com/groups/1502061390236763</a:t>
            </a:r>
            <a:endParaRPr lang="en-US" b="1" dirty="0">
              <a:latin typeface="+mn-ea"/>
              <a:ea typeface="+mn-ea"/>
            </a:endParaRPr>
          </a:p>
        </p:txBody>
      </p:sp>
      <p:sp>
        <p:nvSpPr>
          <p:cNvPr id="4" name="投影片編號版面配置區 3">
            <a:extLst>
              <a:ext uri="{FF2B5EF4-FFF2-40B4-BE49-F238E27FC236}">
                <a16:creationId xmlns="" xmlns:a16="http://schemas.microsoft.com/office/drawing/2014/main" id="{471C35FF-4228-4F9B-945F-D112731B916F}"/>
              </a:ext>
            </a:extLst>
          </p:cNvPr>
          <p:cNvSpPr>
            <a:spLocks noGrp="1"/>
          </p:cNvSpPr>
          <p:nvPr>
            <p:ph type="sldNum" sz="quarter" idx="12"/>
          </p:nvPr>
        </p:nvSpPr>
        <p:spPr/>
        <p:txBody>
          <a:bodyPr/>
          <a:lstStyle/>
          <a:p>
            <a:fld id="{9F78B3B3-8B85-40D1-9126-81A168C46539}" type="slidenum">
              <a:rPr lang="zh-TW" altLang="en-US" smtClean="0"/>
              <a:pPr/>
              <a:t>4</a:t>
            </a:fld>
            <a:endParaRPr lang="zh-TW" altLang="en-US"/>
          </a:p>
        </p:txBody>
      </p:sp>
      <p:pic>
        <p:nvPicPr>
          <p:cNvPr id="5" name="圖片 4">
            <a:extLst>
              <a:ext uri="{FF2B5EF4-FFF2-40B4-BE49-F238E27FC236}">
                <a16:creationId xmlns="" xmlns:a16="http://schemas.microsoft.com/office/drawing/2014/main" id="{C77987BE-417E-4FA7-A357-B86D68610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441" y="3620589"/>
            <a:ext cx="2807117" cy="2800100"/>
          </a:xfrm>
          <a:prstGeom prst="rect">
            <a:avLst/>
          </a:prstGeom>
        </p:spPr>
      </p:pic>
    </p:spTree>
    <p:extLst>
      <p:ext uri="{BB962C8B-B14F-4D97-AF65-F5344CB8AC3E}">
        <p14:creationId xmlns:p14="http://schemas.microsoft.com/office/powerpoint/2010/main" val="163860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445A58C7-F9E2-4A12-A1D3-118865069BB2}"/>
              </a:ext>
            </a:extLst>
          </p:cNvPr>
          <p:cNvSpPr>
            <a:spLocks noGrp="1"/>
          </p:cNvSpPr>
          <p:nvPr>
            <p:ph type="title"/>
          </p:nvPr>
        </p:nvSpPr>
        <p:spPr/>
        <p:txBody>
          <a:bodyPr/>
          <a:lstStyle/>
          <a:p>
            <a:r>
              <a:rPr lang="zh-TW" altLang="en-US" b="1" dirty="0"/>
              <a:t>分組名單填寫</a:t>
            </a:r>
          </a:p>
        </p:txBody>
      </p:sp>
      <p:sp>
        <p:nvSpPr>
          <p:cNvPr id="3" name="內容版面配置區 2">
            <a:extLst>
              <a:ext uri="{FF2B5EF4-FFF2-40B4-BE49-F238E27FC236}">
                <a16:creationId xmlns="" xmlns:a16="http://schemas.microsoft.com/office/drawing/2014/main" id="{4B203B0E-16F0-427B-9228-194025E364EC}"/>
              </a:ext>
            </a:extLst>
          </p:cNvPr>
          <p:cNvSpPr>
            <a:spLocks noGrp="1"/>
          </p:cNvSpPr>
          <p:nvPr>
            <p:ph idx="1"/>
          </p:nvPr>
        </p:nvSpPr>
        <p:spPr/>
        <p:txBody>
          <a:bodyPr>
            <a:normAutofit/>
          </a:bodyPr>
          <a:lstStyle/>
          <a:p>
            <a:r>
              <a:rPr lang="zh-TW" altLang="en-US" dirty="0">
                <a:latin typeface="+mn-ea"/>
                <a:ea typeface="+mn-ea"/>
              </a:rPr>
              <a:t>一組以</a:t>
            </a:r>
            <a:r>
              <a:rPr lang="en-US" altLang="zh-TW" dirty="0">
                <a:solidFill>
                  <a:srgbClr val="FF0000"/>
                </a:solidFill>
                <a:latin typeface="+mn-ea"/>
                <a:ea typeface="+mn-ea"/>
              </a:rPr>
              <a:t>2</a:t>
            </a:r>
            <a:r>
              <a:rPr lang="zh-TW" altLang="en-US" dirty="0">
                <a:latin typeface="+mn-ea"/>
                <a:ea typeface="+mn-ea"/>
              </a:rPr>
              <a:t>人為上限。</a:t>
            </a:r>
            <a:endParaRPr lang="en-US" altLang="zh-TW" dirty="0">
              <a:latin typeface="+mn-ea"/>
              <a:ea typeface="+mn-ea"/>
            </a:endParaRPr>
          </a:p>
          <a:p>
            <a:r>
              <a:rPr lang="zh-TW" altLang="en-US" dirty="0">
                <a:latin typeface="+mn-ea"/>
                <a:ea typeface="+mn-ea"/>
              </a:rPr>
              <a:t>請以組為單位填寫表單</a:t>
            </a:r>
            <a:r>
              <a:rPr lang="en-US" altLang="zh-TW" dirty="0">
                <a:latin typeface="+mn-ea"/>
                <a:ea typeface="+mn-ea"/>
              </a:rPr>
              <a:t>(</a:t>
            </a:r>
            <a:r>
              <a:rPr lang="zh-TW" altLang="en-US" dirty="0">
                <a:latin typeface="+mn-ea"/>
                <a:ea typeface="+mn-ea"/>
              </a:rPr>
              <a:t>一組填寫一次</a:t>
            </a:r>
            <a:r>
              <a:rPr lang="en-US" altLang="zh-TW" dirty="0">
                <a:latin typeface="+mn-ea"/>
                <a:ea typeface="+mn-ea"/>
              </a:rPr>
              <a:t>)</a:t>
            </a:r>
          </a:p>
          <a:p>
            <a:r>
              <a:rPr lang="zh-TW" altLang="en-US" dirty="0">
                <a:highlight>
                  <a:srgbClr val="FFFF00"/>
                </a:highlight>
                <a:latin typeface="+mn-ea"/>
                <a:ea typeface="+mn-ea"/>
              </a:rPr>
              <a:t>必須使用學校信箱才能填寫</a:t>
            </a:r>
            <a:endParaRPr lang="en-US" altLang="zh-TW" dirty="0">
              <a:highlight>
                <a:srgbClr val="FFFF00"/>
              </a:highlight>
              <a:latin typeface="+mn-ea"/>
              <a:ea typeface="+mn-ea"/>
            </a:endParaRPr>
          </a:p>
          <a:p>
            <a:r>
              <a:rPr lang="zh-TW" altLang="en-US" dirty="0">
                <a:latin typeface="+mn-ea"/>
                <a:ea typeface="+mn-ea"/>
              </a:rPr>
              <a:t>填寫連結</a:t>
            </a:r>
            <a:r>
              <a:rPr lang="en-US" altLang="zh-TW" dirty="0">
                <a:latin typeface="+mn-ea"/>
                <a:ea typeface="+mn-ea"/>
              </a:rPr>
              <a:t>:</a:t>
            </a:r>
          </a:p>
          <a:p>
            <a:pPr marL="0" indent="0">
              <a:buNone/>
            </a:pPr>
            <a:r>
              <a:rPr lang="en-US" altLang="zh-TW" dirty="0">
                <a:latin typeface="+mn-ea"/>
                <a:ea typeface="+mn-ea"/>
                <a:hlinkClick r:id="rId2"/>
              </a:rPr>
              <a:t>https://forms.gle/3fW8W5SPjz9rPjc87</a:t>
            </a:r>
            <a:endParaRPr lang="zh-TW" altLang="en-US" dirty="0">
              <a:latin typeface="+mn-ea"/>
              <a:ea typeface="+mn-ea"/>
            </a:endParaRPr>
          </a:p>
        </p:txBody>
      </p:sp>
      <p:sp>
        <p:nvSpPr>
          <p:cNvPr id="4" name="投影片編號版面配置區 3">
            <a:extLst>
              <a:ext uri="{FF2B5EF4-FFF2-40B4-BE49-F238E27FC236}">
                <a16:creationId xmlns="" xmlns:a16="http://schemas.microsoft.com/office/drawing/2014/main" id="{8D136186-9244-47AC-8516-3FF7853FDFF7}"/>
              </a:ext>
            </a:extLst>
          </p:cNvPr>
          <p:cNvSpPr>
            <a:spLocks noGrp="1"/>
          </p:cNvSpPr>
          <p:nvPr>
            <p:ph type="sldNum" sz="quarter" idx="12"/>
          </p:nvPr>
        </p:nvSpPr>
        <p:spPr/>
        <p:txBody>
          <a:bodyPr/>
          <a:lstStyle/>
          <a:p>
            <a:fld id="{D57F1E4F-1CFF-5643-939E-217C01CDF565}" type="slidenum">
              <a:rPr lang="en-US" smtClean="0"/>
              <a:pPr/>
              <a:t>5</a:t>
            </a:fld>
            <a:endParaRPr lang="en-US" dirty="0"/>
          </a:p>
        </p:txBody>
      </p:sp>
      <p:grpSp>
        <p:nvGrpSpPr>
          <p:cNvPr id="7" name="群組 6">
            <a:extLst>
              <a:ext uri="{FF2B5EF4-FFF2-40B4-BE49-F238E27FC236}">
                <a16:creationId xmlns="" xmlns:a16="http://schemas.microsoft.com/office/drawing/2014/main" id="{CCA363FA-8C4C-4D1D-980C-70B4EC290354}"/>
              </a:ext>
            </a:extLst>
          </p:cNvPr>
          <p:cNvGrpSpPr/>
          <p:nvPr/>
        </p:nvGrpSpPr>
        <p:grpSpPr>
          <a:xfrm>
            <a:off x="7483944" y="1825625"/>
            <a:ext cx="3791479" cy="4141758"/>
            <a:chOff x="7866913" y="2397154"/>
            <a:chExt cx="3791479" cy="4141758"/>
          </a:xfrm>
        </p:grpSpPr>
        <p:pic>
          <p:nvPicPr>
            <p:cNvPr id="5" name="圖片 4">
              <a:extLst>
                <a:ext uri="{FF2B5EF4-FFF2-40B4-BE49-F238E27FC236}">
                  <a16:creationId xmlns="" xmlns:a16="http://schemas.microsoft.com/office/drawing/2014/main" id="{BF84C2AB-857B-43D0-8B96-9966617BAB12}"/>
                </a:ext>
              </a:extLst>
            </p:cNvPr>
            <p:cNvPicPr>
              <a:picLocks noChangeAspect="1"/>
            </p:cNvPicPr>
            <p:nvPr/>
          </p:nvPicPr>
          <p:blipFill>
            <a:blip r:embed="rId3"/>
            <a:stretch>
              <a:fillRect/>
            </a:stretch>
          </p:blipFill>
          <p:spPr>
            <a:xfrm>
              <a:off x="7866913" y="2766486"/>
              <a:ext cx="3791479" cy="3772426"/>
            </a:xfrm>
            <a:prstGeom prst="rect">
              <a:avLst/>
            </a:prstGeom>
          </p:spPr>
        </p:pic>
        <p:sp>
          <p:nvSpPr>
            <p:cNvPr id="6" name="矩形 5">
              <a:extLst>
                <a:ext uri="{FF2B5EF4-FFF2-40B4-BE49-F238E27FC236}">
                  <a16:creationId xmlns="" xmlns:a16="http://schemas.microsoft.com/office/drawing/2014/main" id="{22C30E47-AA55-4C65-BCBB-AC8C3EEB0BF7}"/>
                </a:ext>
              </a:extLst>
            </p:cNvPr>
            <p:cNvSpPr/>
            <p:nvPr/>
          </p:nvSpPr>
          <p:spPr>
            <a:xfrm>
              <a:off x="9178197" y="2397154"/>
              <a:ext cx="1168910" cy="369332"/>
            </a:xfrm>
            <a:prstGeom prst="rect">
              <a:avLst/>
            </a:prstGeom>
          </p:spPr>
          <p:txBody>
            <a:bodyPr wrap="none">
              <a:spAutoFit/>
            </a:bodyPr>
            <a:lstStyle/>
            <a:p>
              <a:r>
                <a:rPr lang="en-US" altLang="zh-TW" b="1" dirty="0">
                  <a:latin typeface="+mj-lt"/>
                </a:rPr>
                <a:t>QR Code</a:t>
              </a:r>
              <a:endParaRPr lang="zh-TW" altLang="en-US" dirty="0">
                <a:latin typeface="+mj-lt"/>
              </a:endParaRPr>
            </a:p>
          </p:txBody>
        </p:sp>
      </p:grpSp>
    </p:spTree>
    <p:extLst>
      <p:ext uri="{BB962C8B-B14F-4D97-AF65-F5344CB8AC3E}">
        <p14:creationId xmlns:p14="http://schemas.microsoft.com/office/powerpoint/2010/main" val="4122989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1EDA46A-5788-49DD-AC8C-DFCDB875D6FB}"/>
              </a:ext>
            </a:extLst>
          </p:cNvPr>
          <p:cNvSpPr>
            <a:spLocks noGrp="1"/>
          </p:cNvSpPr>
          <p:nvPr>
            <p:ph type="title"/>
          </p:nvPr>
        </p:nvSpPr>
        <p:spPr/>
        <p:txBody>
          <a:bodyPr/>
          <a:lstStyle/>
          <a:p>
            <a:r>
              <a:rPr lang="zh-TW" altLang="en-US" b="1" dirty="0">
                <a:solidFill>
                  <a:srgbClr val="FF0000"/>
                </a:solidFill>
              </a:rPr>
              <a:t>課程資訊</a:t>
            </a:r>
            <a:r>
              <a:rPr lang="en-US" altLang="zh-TW" b="1" dirty="0">
                <a:solidFill>
                  <a:srgbClr val="FF0000"/>
                </a:solidFill>
              </a:rPr>
              <a:t>(</a:t>
            </a:r>
            <a:r>
              <a:rPr lang="en-US" altLang="zh-TW" b="1" dirty="0">
                <a:solidFill>
                  <a:srgbClr val="FF0000"/>
                </a:solidFill>
                <a:latin typeface="+mj-lt"/>
              </a:rPr>
              <a:t>cont</a:t>
            </a:r>
            <a:r>
              <a:rPr lang="en-US" altLang="zh-TW" b="1" dirty="0">
                <a:solidFill>
                  <a:srgbClr val="FF0000"/>
                </a:solidFill>
              </a:rPr>
              <a:t>.)</a:t>
            </a:r>
            <a:endParaRPr lang="en-US" dirty="0">
              <a:solidFill>
                <a:srgbClr val="FF0000"/>
              </a:solidFill>
            </a:endParaRPr>
          </a:p>
        </p:txBody>
      </p:sp>
      <p:sp>
        <p:nvSpPr>
          <p:cNvPr id="3" name="內容版面配置區 2">
            <a:extLst>
              <a:ext uri="{FF2B5EF4-FFF2-40B4-BE49-F238E27FC236}">
                <a16:creationId xmlns="" xmlns:a16="http://schemas.microsoft.com/office/drawing/2014/main" id="{71263C9D-4F5E-4761-A330-2178738535E9}"/>
              </a:ext>
            </a:extLst>
          </p:cNvPr>
          <p:cNvSpPr>
            <a:spLocks noGrp="1"/>
          </p:cNvSpPr>
          <p:nvPr>
            <p:ph idx="1"/>
          </p:nvPr>
        </p:nvSpPr>
        <p:spPr>
          <a:xfrm>
            <a:off x="838200" y="1523621"/>
            <a:ext cx="10515600" cy="4969254"/>
          </a:xfrm>
        </p:spPr>
        <p:txBody>
          <a:bodyPr>
            <a:normAutofit/>
          </a:bodyPr>
          <a:lstStyle/>
          <a:p>
            <a:pPr>
              <a:lnSpc>
                <a:spcPct val="100000"/>
              </a:lnSpc>
              <a:buSzPct val="75000"/>
              <a:defRPr/>
            </a:pPr>
            <a:r>
              <a:rPr lang="en-US" altLang="zh-TW" dirty="0">
                <a:latin typeface="+mn-ea"/>
                <a:ea typeface="+mn-ea"/>
              </a:rPr>
              <a:t>Grading: </a:t>
            </a:r>
          </a:p>
          <a:p>
            <a:pPr>
              <a:lnSpc>
                <a:spcPct val="100000"/>
              </a:lnSpc>
              <a:buSzPct val="75000"/>
              <a:defRPr/>
            </a:pPr>
            <a:endParaRPr lang="en-US" altLang="zh-TW" dirty="0">
              <a:latin typeface="+mn-ea"/>
              <a:ea typeface="+mn-ea"/>
            </a:endParaRPr>
          </a:p>
          <a:p>
            <a:pPr>
              <a:lnSpc>
                <a:spcPct val="100000"/>
              </a:lnSpc>
              <a:buSzPct val="75000"/>
              <a:defRPr/>
            </a:pPr>
            <a:endParaRPr lang="zh-TW" altLang="en-US" dirty="0">
              <a:latin typeface="+mn-ea"/>
              <a:ea typeface="+mn-ea"/>
            </a:endParaRPr>
          </a:p>
          <a:p>
            <a:pPr>
              <a:lnSpc>
                <a:spcPct val="100000"/>
              </a:lnSpc>
              <a:buSzPct val="75000"/>
              <a:defRPr/>
            </a:pPr>
            <a:r>
              <a:rPr lang="zh-TW" altLang="en-US" dirty="0">
                <a:latin typeface="+mn-ea"/>
                <a:ea typeface="+mn-ea"/>
              </a:rPr>
              <a:t>分組成績</a:t>
            </a:r>
            <a:r>
              <a:rPr lang="en-US" altLang="zh-TW" dirty="0">
                <a:latin typeface="+mn-ea"/>
                <a:ea typeface="+mn-ea"/>
              </a:rPr>
              <a:t>:</a:t>
            </a:r>
            <a:r>
              <a:rPr lang="zh-TW" altLang="en-US" dirty="0">
                <a:latin typeface="+mn-ea"/>
                <a:ea typeface="+mn-ea"/>
              </a:rPr>
              <a:t>各次實驗成果之小組成績。</a:t>
            </a:r>
            <a:endParaRPr lang="en-US" altLang="zh-TW" dirty="0">
              <a:latin typeface="+mn-ea"/>
              <a:ea typeface="+mn-ea"/>
            </a:endParaRPr>
          </a:p>
          <a:p>
            <a:pPr>
              <a:lnSpc>
                <a:spcPct val="100000"/>
              </a:lnSpc>
              <a:buSzPct val="75000"/>
              <a:defRPr/>
            </a:pPr>
            <a:r>
              <a:rPr lang="zh-TW" altLang="en-US" dirty="0">
                <a:latin typeface="+mn-ea"/>
                <a:ea typeface="+mn-ea"/>
              </a:rPr>
              <a:t>個人成績</a:t>
            </a:r>
            <a:r>
              <a:rPr lang="en-US" altLang="zh-TW" dirty="0">
                <a:latin typeface="+mn-ea"/>
                <a:ea typeface="+mn-ea"/>
              </a:rPr>
              <a:t>:</a:t>
            </a:r>
            <a:r>
              <a:rPr lang="zh-TW" altLang="en-US" dirty="0">
                <a:latin typeface="+mn-ea"/>
                <a:ea typeface="+mn-ea"/>
              </a:rPr>
              <a:t>各次實驗個人報告與課堂上報告和參與度成績。</a:t>
            </a:r>
            <a:endParaRPr lang="en-US" altLang="zh-TW" dirty="0">
              <a:latin typeface="+mn-ea"/>
              <a:ea typeface="+mn-ea"/>
            </a:endParaRPr>
          </a:p>
          <a:p>
            <a:pPr>
              <a:lnSpc>
                <a:spcPct val="100000"/>
              </a:lnSpc>
              <a:buSzPct val="75000"/>
              <a:defRPr/>
            </a:pPr>
            <a:r>
              <a:rPr lang="zh-TW" altLang="en-US" dirty="0">
                <a:latin typeface="+mn-ea"/>
                <a:ea typeface="+mn-ea"/>
              </a:rPr>
              <a:t>團體測驗成果與報告</a:t>
            </a:r>
            <a:r>
              <a:rPr lang="en-US" altLang="zh-TW" dirty="0">
                <a:latin typeface="+mn-ea"/>
                <a:ea typeface="+mn-ea"/>
              </a:rPr>
              <a:t>(</a:t>
            </a:r>
            <a:r>
              <a:rPr lang="zh-TW" altLang="en-US" dirty="0">
                <a:latin typeface="+mn-ea"/>
                <a:ea typeface="+mn-ea"/>
              </a:rPr>
              <a:t>期中</a:t>
            </a:r>
            <a:r>
              <a:rPr lang="en-US" altLang="zh-TW" dirty="0">
                <a:latin typeface="+mn-ea"/>
                <a:ea typeface="+mn-ea"/>
              </a:rPr>
              <a:t>):</a:t>
            </a:r>
            <a:r>
              <a:rPr lang="zh-TW" altLang="en-US" dirty="0">
                <a:latin typeface="+mn-ea"/>
                <a:ea typeface="+mn-ea"/>
              </a:rPr>
              <a:t>參與測驗後</a:t>
            </a:r>
            <a:r>
              <a:rPr lang="en-US" altLang="zh-TW" dirty="0">
                <a:latin typeface="+mn-ea"/>
                <a:ea typeface="+mn-ea"/>
              </a:rPr>
              <a:t>(</a:t>
            </a:r>
            <a:r>
              <a:rPr lang="zh-TW" altLang="en-US" dirty="0">
                <a:latin typeface="+mn-ea"/>
                <a:ea typeface="+mn-ea"/>
              </a:rPr>
              <a:t>至少需完成一場</a:t>
            </a:r>
            <a:r>
              <a:rPr lang="en-US" altLang="zh-TW" dirty="0">
                <a:latin typeface="+mn-ea"/>
                <a:ea typeface="+mn-ea"/>
              </a:rPr>
              <a:t>)</a:t>
            </a:r>
            <a:r>
              <a:rPr lang="zh-TW" altLang="en-US" dirty="0">
                <a:latin typeface="+mn-ea"/>
                <a:ea typeface="+mn-ea"/>
              </a:rPr>
              <a:t>，並於期中進行測驗後繳交心得報告。</a:t>
            </a:r>
            <a:endParaRPr lang="en-US" altLang="zh-TW" dirty="0">
              <a:latin typeface="+mn-ea"/>
              <a:ea typeface="+mn-ea"/>
            </a:endParaRPr>
          </a:p>
          <a:p>
            <a:pPr>
              <a:lnSpc>
                <a:spcPct val="100000"/>
              </a:lnSpc>
              <a:buSzPct val="75000"/>
              <a:defRPr/>
            </a:pPr>
            <a:r>
              <a:rPr lang="zh-TW" altLang="en-US" dirty="0">
                <a:latin typeface="+mn-ea"/>
                <a:ea typeface="+mn-ea"/>
              </a:rPr>
              <a:t>任一報告逾期繳交，該次成績皆以原始成績*</a:t>
            </a:r>
            <a:r>
              <a:rPr lang="en-US" altLang="zh-TW" dirty="0">
                <a:latin typeface="+mn-ea"/>
                <a:ea typeface="+mn-ea"/>
              </a:rPr>
              <a:t>90%</a:t>
            </a:r>
            <a:r>
              <a:rPr lang="zh-TW" altLang="en-US" dirty="0">
                <a:latin typeface="+mn-ea"/>
                <a:ea typeface="+mn-ea"/>
              </a:rPr>
              <a:t>計算，並且每周依序遞減</a:t>
            </a:r>
            <a:r>
              <a:rPr lang="en-US" altLang="zh-TW" dirty="0">
                <a:latin typeface="+mn-ea"/>
                <a:ea typeface="+mn-ea"/>
              </a:rPr>
              <a:t>10%</a:t>
            </a:r>
            <a:r>
              <a:rPr lang="zh-TW" altLang="en-US" dirty="0">
                <a:latin typeface="+mn-ea"/>
                <a:ea typeface="+mn-ea"/>
              </a:rPr>
              <a:t>。</a:t>
            </a:r>
            <a:endParaRPr lang="en-US" dirty="0">
              <a:latin typeface="+mn-ea"/>
              <a:ea typeface="+mn-ea"/>
            </a:endParaRPr>
          </a:p>
        </p:txBody>
      </p:sp>
      <p:sp>
        <p:nvSpPr>
          <p:cNvPr id="4" name="投影片編號版面配置區 3">
            <a:extLst>
              <a:ext uri="{FF2B5EF4-FFF2-40B4-BE49-F238E27FC236}">
                <a16:creationId xmlns="" xmlns:a16="http://schemas.microsoft.com/office/drawing/2014/main" id="{531674A8-2C2E-4CA1-BB37-E4F63B73C488}"/>
              </a:ext>
            </a:extLst>
          </p:cNvPr>
          <p:cNvSpPr>
            <a:spLocks noGrp="1"/>
          </p:cNvSpPr>
          <p:nvPr>
            <p:ph type="sldNum" sz="quarter" idx="12"/>
          </p:nvPr>
        </p:nvSpPr>
        <p:spPr/>
        <p:txBody>
          <a:bodyPr/>
          <a:lstStyle/>
          <a:p>
            <a:fld id="{9F78B3B3-8B85-40D1-9126-81A168C46539}" type="slidenum">
              <a:rPr lang="zh-TW" altLang="en-US" smtClean="0"/>
              <a:pPr/>
              <a:t>6</a:t>
            </a:fld>
            <a:endParaRPr lang="zh-TW" altLang="en-US"/>
          </a:p>
        </p:txBody>
      </p:sp>
      <p:graphicFrame>
        <p:nvGraphicFramePr>
          <p:cNvPr id="5" name="表格 4">
            <a:extLst>
              <a:ext uri="{FF2B5EF4-FFF2-40B4-BE49-F238E27FC236}">
                <a16:creationId xmlns="" xmlns:a16="http://schemas.microsoft.com/office/drawing/2014/main" id="{A7671448-7023-43C4-8F24-9C8F3A258F6B}"/>
              </a:ext>
            </a:extLst>
          </p:cNvPr>
          <p:cNvGraphicFramePr>
            <a:graphicFrameLocks noGrp="1"/>
          </p:cNvGraphicFramePr>
          <p:nvPr>
            <p:extLst>
              <p:ext uri="{D42A27DB-BD31-4B8C-83A1-F6EECF244321}">
                <p14:modId xmlns:p14="http://schemas.microsoft.com/office/powerpoint/2010/main" val="1770124206"/>
              </p:ext>
            </p:extLst>
          </p:nvPr>
        </p:nvGraphicFramePr>
        <p:xfrm>
          <a:off x="1503796" y="2107504"/>
          <a:ext cx="9184408" cy="741680"/>
        </p:xfrm>
        <a:graphic>
          <a:graphicData uri="http://schemas.openxmlformats.org/drawingml/2006/table">
            <a:tbl>
              <a:tblPr firstRow="1" bandRow="1">
                <a:tableStyleId>{5C22544A-7EE6-4342-B048-85BDC9FD1C3A}</a:tableStyleId>
              </a:tblPr>
              <a:tblGrid>
                <a:gridCol w="2296102">
                  <a:extLst>
                    <a:ext uri="{9D8B030D-6E8A-4147-A177-3AD203B41FA5}">
                      <a16:colId xmlns="" xmlns:a16="http://schemas.microsoft.com/office/drawing/2014/main" val="3258280926"/>
                    </a:ext>
                  </a:extLst>
                </a:gridCol>
                <a:gridCol w="2296102">
                  <a:extLst>
                    <a:ext uri="{9D8B030D-6E8A-4147-A177-3AD203B41FA5}">
                      <a16:colId xmlns="" xmlns:a16="http://schemas.microsoft.com/office/drawing/2014/main" val="1138751902"/>
                    </a:ext>
                  </a:extLst>
                </a:gridCol>
                <a:gridCol w="2296102">
                  <a:extLst>
                    <a:ext uri="{9D8B030D-6E8A-4147-A177-3AD203B41FA5}">
                      <a16:colId xmlns="" xmlns:a16="http://schemas.microsoft.com/office/drawing/2014/main" val="1019799978"/>
                    </a:ext>
                  </a:extLst>
                </a:gridCol>
                <a:gridCol w="2296102">
                  <a:extLst>
                    <a:ext uri="{9D8B030D-6E8A-4147-A177-3AD203B41FA5}">
                      <a16:colId xmlns="" xmlns:a16="http://schemas.microsoft.com/office/drawing/2014/main" val="1101620662"/>
                    </a:ext>
                  </a:extLst>
                </a:gridCol>
              </a:tblGrid>
              <a:tr h="370840">
                <a:tc>
                  <a:txBody>
                    <a:bodyPr/>
                    <a:lstStyle/>
                    <a:p>
                      <a:r>
                        <a:rPr lang="zh-TW" altLang="en-US" dirty="0"/>
                        <a:t>分組成績</a:t>
                      </a:r>
                    </a:p>
                  </a:txBody>
                  <a:tcPr/>
                </a:tc>
                <a:tc>
                  <a:txBody>
                    <a:bodyPr/>
                    <a:lstStyle/>
                    <a:p>
                      <a:r>
                        <a:rPr lang="zh-TW" altLang="en-US" dirty="0"/>
                        <a:t>個人成績</a:t>
                      </a:r>
                    </a:p>
                  </a:txBody>
                  <a:tcPr/>
                </a:tc>
                <a:tc>
                  <a:txBody>
                    <a:bodyPr/>
                    <a:lstStyle/>
                    <a:p>
                      <a:r>
                        <a:rPr lang="zh-TW" altLang="en-US" dirty="0"/>
                        <a:t>測驗報告</a:t>
                      </a:r>
                      <a:r>
                        <a:rPr lang="en-US" altLang="zh-TW" dirty="0"/>
                        <a:t>(</a:t>
                      </a:r>
                      <a:r>
                        <a:rPr lang="zh-TW" altLang="en-US" dirty="0"/>
                        <a:t>期中</a:t>
                      </a:r>
                      <a:r>
                        <a:rPr lang="en-US" altLang="zh-TW" dirty="0"/>
                        <a:t>)</a:t>
                      </a:r>
                      <a:endParaRPr lang="zh-TW" altLang="en-US" dirty="0"/>
                    </a:p>
                  </a:txBody>
                  <a:tcPr/>
                </a:tc>
                <a:tc>
                  <a:txBody>
                    <a:bodyPr/>
                    <a:lstStyle/>
                    <a:p>
                      <a:r>
                        <a:rPr lang="zh-TW" altLang="en-US" dirty="0"/>
                        <a:t>測驗成果</a:t>
                      </a:r>
                      <a:r>
                        <a:rPr lang="en-US" altLang="zh-TW" dirty="0"/>
                        <a:t>(</a:t>
                      </a:r>
                      <a:r>
                        <a:rPr lang="zh-TW" altLang="en-US" dirty="0"/>
                        <a:t>期中</a:t>
                      </a:r>
                      <a:r>
                        <a:rPr lang="en-US" altLang="zh-TW" dirty="0"/>
                        <a:t>)</a:t>
                      </a:r>
                      <a:endParaRPr lang="zh-TW" altLang="en-US" dirty="0"/>
                    </a:p>
                  </a:txBody>
                  <a:tcPr/>
                </a:tc>
                <a:extLst>
                  <a:ext uri="{0D108BD9-81ED-4DB2-BD59-A6C34878D82A}">
                    <a16:rowId xmlns="" xmlns:a16="http://schemas.microsoft.com/office/drawing/2014/main" val="48314685"/>
                  </a:ext>
                </a:extLst>
              </a:tr>
              <a:tr h="370840">
                <a:tc>
                  <a:txBody>
                    <a:bodyPr/>
                    <a:lstStyle/>
                    <a:p>
                      <a:r>
                        <a:rPr lang="en-US" altLang="zh-TW" dirty="0"/>
                        <a:t>30%</a:t>
                      </a:r>
                      <a:endParaRPr lang="zh-TW" altLang="en-US" dirty="0"/>
                    </a:p>
                  </a:txBody>
                  <a:tcPr/>
                </a:tc>
                <a:tc>
                  <a:txBody>
                    <a:bodyPr/>
                    <a:lstStyle/>
                    <a:p>
                      <a:r>
                        <a:rPr lang="en-US" altLang="zh-TW" dirty="0"/>
                        <a:t>30%</a:t>
                      </a:r>
                      <a:endParaRPr lang="zh-TW" altLang="en-US" dirty="0"/>
                    </a:p>
                  </a:txBody>
                  <a:tcPr/>
                </a:tc>
                <a:tc>
                  <a:txBody>
                    <a:bodyPr/>
                    <a:lstStyle/>
                    <a:p>
                      <a:r>
                        <a:rPr lang="en-US" altLang="zh-TW" dirty="0"/>
                        <a:t>10%</a:t>
                      </a:r>
                      <a:endParaRPr lang="zh-TW" altLang="en-US" dirty="0"/>
                    </a:p>
                  </a:txBody>
                  <a:tcPr/>
                </a:tc>
                <a:tc>
                  <a:txBody>
                    <a:bodyPr/>
                    <a:lstStyle/>
                    <a:p>
                      <a:r>
                        <a:rPr lang="en-US" altLang="zh-TW" dirty="0"/>
                        <a:t>30%</a:t>
                      </a:r>
                      <a:endParaRPr lang="zh-TW" altLang="en-US" dirty="0"/>
                    </a:p>
                  </a:txBody>
                  <a:tcPr/>
                </a:tc>
                <a:extLst>
                  <a:ext uri="{0D108BD9-81ED-4DB2-BD59-A6C34878D82A}">
                    <a16:rowId xmlns="" xmlns:a16="http://schemas.microsoft.com/office/drawing/2014/main" val="4117568107"/>
                  </a:ext>
                </a:extLst>
              </a:tr>
            </a:tbl>
          </a:graphicData>
        </a:graphic>
      </p:graphicFrame>
    </p:spTree>
    <p:extLst>
      <p:ext uri="{BB962C8B-B14F-4D97-AF65-F5344CB8AC3E}">
        <p14:creationId xmlns:p14="http://schemas.microsoft.com/office/powerpoint/2010/main" val="328051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3C046051-C951-4BD9-94D1-C9453F6BDB64}"/>
              </a:ext>
            </a:extLst>
          </p:cNvPr>
          <p:cNvSpPr>
            <a:spLocks noGrp="1"/>
          </p:cNvSpPr>
          <p:nvPr>
            <p:ph type="title"/>
          </p:nvPr>
        </p:nvSpPr>
        <p:spPr/>
        <p:txBody>
          <a:bodyPr/>
          <a:lstStyle/>
          <a:p>
            <a:r>
              <a:rPr lang="zh-TW" altLang="en-US" b="1" dirty="0"/>
              <a:t>遠距教學資訊</a:t>
            </a:r>
          </a:p>
        </p:txBody>
      </p:sp>
      <p:sp>
        <p:nvSpPr>
          <p:cNvPr id="3" name="內容版面配置區 2">
            <a:extLst>
              <a:ext uri="{FF2B5EF4-FFF2-40B4-BE49-F238E27FC236}">
                <a16:creationId xmlns="" xmlns:a16="http://schemas.microsoft.com/office/drawing/2014/main" id="{ED3D96D6-FE35-4951-BA9B-5D1882E815DB}"/>
              </a:ext>
            </a:extLst>
          </p:cNvPr>
          <p:cNvSpPr>
            <a:spLocks noGrp="1"/>
          </p:cNvSpPr>
          <p:nvPr>
            <p:ph idx="1"/>
          </p:nvPr>
        </p:nvSpPr>
        <p:spPr/>
        <p:txBody>
          <a:bodyPr>
            <a:normAutofit/>
          </a:bodyPr>
          <a:lstStyle/>
          <a:p>
            <a:r>
              <a:rPr lang="zh-TW" altLang="en-US" dirty="0">
                <a:latin typeface="+mn-ea"/>
                <a:ea typeface="+mn-ea"/>
              </a:rPr>
              <a:t>本學期課程因應疫情警戒等級規劃上課方式原則如下，實際實施日期與上課方式，請依照學校網頁所公布之訊息為準：</a:t>
            </a:r>
            <a:br>
              <a:rPr lang="zh-TW" altLang="en-US" dirty="0">
                <a:latin typeface="+mn-ea"/>
                <a:ea typeface="+mn-ea"/>
              </a:rPr>
            </a:br>
            <a:r>
              <a:rPr lang="en-US" altLang="zh-TW" dirty="0">
                <a:latin typeface="+mn-ea"/>
                <a:ea typeface="+mn-ea"/>
              </a:rPr>
              <a:t>※</a:t>
            </a:r>
            <a:r>
              <a:rPr lang="zh-TW" altLang="en-US" dirty="0">
                <a:latin typeface="+mn-ea"/>
                <a:ea typeface="+mn-ea"/>
              </a:rPr>
              <a:t>「一級」警戒：實體授課。</a:t>
            </a:r>
            <a:br>
              <a:rPr lang="zh-TW" altLang="en-US" dirty="0">
                <a:latin typeface="+mn-ea"/>
                <a:ea typeface="+mn-ea"/>
              </a:rPr>
            </a:br>
            <a:r>
              <a:rPr lang="en-US" altLang="zh-TW" dirty="0">
                <a:latin typeface="+mn-ea"/>
                <a:ea typeface="+mn-ea"/>
              </a:rPr>
              <a:t>※</a:t>
            </a:r>
            <a:r>
              <a:rPr lang="zh-TW" altLang="en-US" dirty="0">
                <a:latin typeface="+mn-ea"/>
                <a:ea typeface="+mn-ea"/>
              </a:rPr>
              <a:t>「三級」</a:t>
            </a:r>
            <a:r>
              <a:rPr lang="en-US" altLang="zh-TW" dirty="0">
                <a:latin typeface="+mn-ea"/>
                <a:ea typeface="+mn-ea"/>
              </a:rPr>
              <a:t>(</a:t>
            </a:r>
            <a:r>
              <a:rPr lang="zh-TW" altLang="en-US" dirty="0">
                <a:latin typeface="+mn-ea"/>
                <a:ea typeface="+mn-ea"/>
              </a:rPr>
              <a:t>含</a:t>
            </a:r>
            <a:r>
              <a:rPr lang="en-US" altLang="zh-TW" dirty="0">
                <a:latin typeface="+mn-ea"/>
                <a:ea typeface="+mn-ea"/>
              </a:rPr>
              <a:t>)</a:t>
            </a:r>
            <a:r>
              <a:rPr lang="zh-TW" altLang="en-US" dirty="0">
                <a:latin typeface="+mn-ea"/>
                <a:ea typeface="+mn-ea"/>
              </a:rPr>
              <a:t>以上警戒：課程全採遠距授課。</a:t>
            </a:r>
            <a:br>
              <a:rPr lang="zh-TW" altLang="en-US" dirty="0">
                <a:latin typeface="+mn-ea"/>
                <a:ea typeface="+mn-ea"/>
              </a:rPr>
            </a:br>
            <a:r>
              <a:rPr lang="en-US" altLang="zh-TW" dirty="0">
                <a:latin typeface="+mn-ea"/>
                <a:ea typeface="+mn-ea"/>
              </a:rPr>
              <a:t>※</a:t>
            </a:r>
            <a:r>
              <a:rPr lang="zh-TW" altLang="en-US" dirty="0">
                <a:latin typeface="+mn-ea"/>
                <a:ea typeface="+mn-ea"/>
              </a:rPr>
              <a:t>「二級」警戒授課方式說明如下頁：</a:t>
            </a:r>
          </a:p>
        </p:txBody>
      </p:sp>
      <p:sp>
        <p:nvSpPr>
          <p:cNvPr id="4" name="投影片編號版面配置區 3">
            <a:extLst>
              <a:ext uri="{FF2B5EF4-FFF2-40B4-BE49-F238E27FC236}">
                <a16:creationId xmlns="" xmlns:a16="http://schemas.microsoft.com/office/drawing/2014/main" id="{168953C4-251E-41CD-B8D9-23EA3E86FFC0}"/>
              </a:ext>
            </a:extLst>
          </p:cNvPr>
          <p:cNvSpPr>
            <a:spLocks noGrp="1"/>
          </p:cNvSpPr>
          <p:nvPr>
            <p:ph type="sldNum" sz="quarter" idx="12"/>
          </p:nvPr>
        </p:nvSpPr>
        <p:spPr/>
        <p:txBody>
          <a:bodyPr/>
          <a:lstStyle/>
          <a:p>
            <a:fld id="{9F78B3B3-8B85-40D1-9126-81A168C46539}" type="slidenum">
              <a:rPr lang="zh-TW" altLang="en-US" smtClean="0"/>
              <a:pPr/>
              <a:t>7</a:t>
            </a:fld>
            <a:endParaRPr lang="zh-TW" altLang="en-US"/>
          </a:p>
        </p:txBody>
      </p:sp>
    </p:spTree>
    <p:extLst>
      <p:ext uri="{BB962C8B-B14F-4D97-AF65-F5344CB8AC3E}">
        <p14:creationId xmlns:p14="http://schemas.microsoft.com/office/powerpoint/2010/main" val="230786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3C046051-C951-4BD9-94D1-C9453F6BDB64}"/>
              </a:ext>
            </a:extLst>
          </p:cNvPr>
          <p:cNvSpPr>
            <a:spLocks noGrp="1"/>
          </p:cNvSpPr>
          <p:nvPr>
            <p:ph type="title"/>
          </p:nvPr>
        </p:nvSpPr>
        <p:spPr/>
        <p:txBody>
          <a:bodyPr/>
          <a:lstStyle/>
          <a:p>
            <a:r>
              <a:rPr lang="zh-TW" altLang="en-US" b="1" dirty="0"/>
              <a:t>遠距教學資訊</a:t>
            </a:r>
            <a:r>
              <a:rPr lang="en-US" altLang="zh-TW" dirty="0"/>
              <a:t>(</a:t>
            </a:r>
            <a:r>
              <a:rPr lang="en-US" altLang="zh-TW" b="1" dirty="0">
                <a:latin typeface="+mj-lt"/>
              </a:rPr>
              <a:t>cont</a:t>
            </a:r>
            <a:r>
              <a:rPr lang="en-US" altLang="zh-TW" b="1" dirty="0"/>
              <a:t>.)</a:t>
            </a:r>
            <a:endParaRPr lang="zh-TW" altLang="en-US" b="1" dirty="0"/>
          </a:p>
        </p:txBody>
      </p:sp>
      <p:sp>
        <p:nvSpPr>
          <p:cNvPr id="3" name="內容版面配置區 2">
            <a:extLst>
              <a:ext uri="{FF2B5EF4-FFF2-40B4-BE49-F238E27FC236}">
                <a16:creationId xmlns="" xmlns:a16="http://schemas.microsoft.com/office/drawing/2014/main" id="{ED3D96D6-FE35-4951-BA9B-5D1882E815DB}"/>
              </a:ext>
            </a:extLst>
          </p:cNvPr>
          <p:cNvSpPr>
            <a:spLocks noGrp="1"/>
          </p:cNvSpPr>
          <p:nvPr>
            <p:ph idx="1"/>
          </p:nvPr>
        </p:nvSpPr>
        <p:spPr/>
        <p:txBody>
          <a:bodyPr>
            <a:normAutofit/>
          </a:bodyPr>
          <a:lstStyle/>
          <a:p>
            <a:r>
              <a:rPr lang="zh-TW" altLang="en-US" dirty="0">
                <a:latin typeface="+mn-ea"/>
                <a:ea typeface="+mn-ea"/>
              </a:rPr>
              <a:t>課程訊息公告</a:t>
            </a:r>
            <a:r>
              <a:rPr lang="en-US" altLang="zh-TW" dirty="0">
                <a:latin typeface="+mn-ea"/>
                <a:ea typeface="+mn-ea"/>
              </a:rPr>
              <a:t>:</a:t>
            </a:r>
            <a:r>
              <a:rPr lang="zh-TW" altLang="en-US" dirty="0">
                <a:latin typeface="+mn-ea"/>
                <a:ea typeface="+mn-ea"/>
              </a:rPr>
              <a:t/>
            </a:r>
            <a:br>
              <a:rPr lang="zh-TW" altLang="en-US" dirty="0">
                <a:latin typeface="+mn-ea"/>
                <a:ea typeface="+mn-ea"/>
              </a:rPr>
            </a:br>
            <a:r>
              <a:rPr lang="zh-TW" altLang="en-US" dirty="0">
                <a:latin typeface="+mn-ea"/>
                <a:ea typeface="+mn-ea"/>
              </a:rPr>
              <a:t>一、課程與教材將公布於北科</a:t>
            </a:r>
            <a:r>
              <a:rPr lang="en-US" altLang="zh-TW" dirty="0">
                <a:latin typeface="+mn-ea"/>
                <a:ea typeface="+mn-ea"/>
              </a:rPr>
              <a:t>I</a:t>
            </a:r>
            <a:r>
              <a:rPr lang="zh-TW" altLang="en-US" dirty="0">
                <a:latin typeface="+mn-ea"/>
                <a:ea typeface="+mn-ea"/>
              </a:rPr>
              <a:t>學園</a:t>
            </a:r>
            <a:r>
              <a:rPr lang="en-US" altLang="zh-TW" dirty="0">
                <a:latin typeface="+mn-ea"/>
                <a:ea typeface="+mn-ea"/>
              </a:rPr>
              <a:t>plus</a:t>
            </a:r>
            <a:r>
              <a:rPr lang="zh-TW" altLang="en-US" dirty="0">
                <a:latin typeface="+mn-ea"/>
                <a:ea typeface="+mn-ea"/>
              </a:rPr>
              <a:t>，上課使用</a:t>
            </a:r>
            <a:r>
              <a:rPr lang="en-US" altLang="zh-TW" dirty="0">
                <a:latin typeface="+mn-ea"/>
                <a:ea typeface="+mn-ea"/>
              </a:rPr>
              <a:t>Teams</a:t>
            </a:r>
            <a:br>
              <a:rPr lang="en-US" altLang="zh-TW" dirty="0">
                <a:latin typeface="+mn-ea"/>
                <a:ea typeface="+mn-ea"/>
              </a:rPr>
            </a:br>
            <a:r>
              <a:rPr lang="zh-TW" altLang="en-US" dirty="0">
                <a:latin typeface="+mn-ea"/>
                <a:ea typeface="+mn-ea"/>
              </a:rPr>
              <a:t>二、相關上課資訊可於課程</a:t>
            </a:r>
            <a:r>
              <a:rPr lang="en-US" altLang="zh-TW" dirty="0">
                <a:latin typeface="+mn-ea"/>
                <a:ea typeface="+mn-ea"/>
              </a:rPr>
              <a:t>FB</a:t>
            </a:r>
            <a:r>
              <a:rPr lang="zh-TW" altLang="en-US" dirty="0">
                <a:latin typeface="+mn-ea"/>
                <a:ea typeface="+mn-ea"/>
              </a:rPr>
              <a:t>討論群組互動討論：</a:t>
            </a:r>
            <a:r>
              <a:rPr lang="en-US" altLang="zh-TW" dirty="0">
                <a:solidFill>
                  <a:srgbClr val="FF0000"/>
                </a:solidFill>
                <a:latin typeface="+mn-ea"/>
                <a:ea typeface="+mn-ea"/>
                <a:hlinkClick r:id="rId2"/>
              </a:rPr>
              <a:t> https://www.facebook.com/groups/1502061390236763</a:t>
            </a:r>
            <a:endParaRPr lang="en-US" altLang="zh-TW" dirty="0">
              <a:solidFill>
                <a:srgbClr val="FF0000"/>
              </a:solidFill>
              <a:latin typeface="+mn-ea"/>
              <a:ea typeface="+mn-ea"/>
            </a:endParaRPr>
          </a:p>
          <a:p>
            <a:endParaRPr lang="en-US" altLang="zh-TW" dirty="0">
              <a:solidFill>
                <a:srgbClr val="FF0000"/>
              </a:solidFill>
              <a:latin typeface="+mn-ea"/>
              <a:ea typeface="+mn-ea"/>
            </a:endParaRPr>
          </a:p>
          <a:p>
            <a:r>
              <a:rPr lang="zh-TW" altLang="en-US" dirty="0">
                <a:solidFill>
                  <a:srgbClr val="FF0000"/>
                </a:solidFill>
                <a:latin typeface="+mn-ea"/>
                <a:ea typeface="+mn-ea"/>
              </a:rPr>
              <a:t>遠距上課</a:t>
            </a:r>
            <a:r>
              <a:rPr lang="en-US" altLang="zh-TW" dirty="0">
                <a:solidFill>
                  <a:srgbClr val="FF0000"/>
                </a:solidFill>
                <a:latin typeface="+mn-ea"/>
                <a:ea typeface="+mn-ea"/>
              </a:rPr>
              <a:t>Teams</a:t>
            </a:r>
            <a:r>
              <a:rPr lang="zh-TW" altLang="en-US" dirty="0">
                <a:solidFill>
                  <a:srgbClr val="FF0000"/>
                </a:solidFill>
                <a:latin typeface="+mn-ea"/>
                <a:ea typeface="+mn-ea"/>
              </a:rPr>
              <a:t>連結</a:t>
            </a:r>
            <a:r>
              <a:rPr lang="en-US" altLang="zh-TW" dirty="0">
                <a:solidFill>
                  <a:srgbClr val="FF0000"/>
                </a:solidFill>
                <a:latin typeface="+mn-ea"/>
                <a:ea typeface="+mn-ea"/>
              </a:rPr>
              <a:t>:</a:t>
            </a:r>
          </a:p>
          <a:p>
            <a:pPr marL="0" indent="0">
              <a:buNone/>
            </a:pPr>
            <a:r>
              <a:rPr lang="en-US" altLang="zh-TW" dirty="0">
                <a:latin typeface="+mn-ea"/>
                <a:ea typeface="+mn-ea"/>
                <a:hlinkClick r:id="rId3"/>
              </a:rPr>
              <a:t>https://teams.microsoft.com/l/channel/19%3aZryuYquudt35VE9Adk2vOCZn742c7ynbOEKJnTtQHxw1%40thread.tacv2/%25E4%25B8%2580%25E8%2588%25AC?groupId=77e48ed2-0caf-4377-8a96-67cfdb8bebb4&amp;tenantId=dfb5e216-2b8a-4b32-b1cb-e786a1095218</a:t>
            </a:r>
            <a:endParaRPr lang="zh-TW" altLang="en-US" dirty="0">
              <a:latin typeface="+mn-ea"/>
              <a:ea typeface="+mn-ea"/>
            </a:endParaRPr>
          </a:p>
        </p:txBody>
      </p:sp>
      <p:sp>
        <p:nvSpPr>
          <p:cNvPr id="4" name="投影片編號版面配置區 3">
            <a:extLst>
              <a:ext uri="{FF2B5EF4-FFF2-40B4-BE49-F238E27FC236}">
                <a16:creationId xmlns="" xmlns:a16="http://schemas.microsoft.com/office/drawing/2014/main" id="{168953C4-251E-41CD-B8D9-23EA3E86FFC0}"/>
              </a:ext>
            </a:extLst>
          </p:cNvPr>
          <p:cNvSpPr>
            <a:spLocks noGrp="1"/>
          </p:cNvSpPr>
          <p:nvPr>
            <p:ph type="sldNum" sz="quarter" idx="12"/>
          </p:nvPr>
        </p:nvSpPr>
        <p:spPr/>
        <p:txBody>
          <a:bodyPr/>
          <a:lstStyle/>
          <a:p>
            <a:fld id="{9F78B3B3-8B85-40D1-9126-81A168C46539}" type="slidenum">
              <a:rPr lang="zh-TW" altLang="en-US" smtClean="0"/>
              <a:pPr/>
              <a:t>8</a:t>
            </a:fld>
            <a:endParaRPr lang="zh-TW" altLang="en-US"/>
          </a:p>
        </p:txBody>
      </p:sp>
    </p:spTree>
    <p:extLst>
      <p:ext uri="{BB962C8B-B14F-4D97-AF65-F5344CB8AC3E}">
        <p14:creationId xmlns:p14="http://schemas.microsoft.com/office/powerpoint/2010/main" val="336477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F20F470B-0CC9-4C48-A841-F08D837253A7}"/>
              </a:ext>
            </a:extLst>
          </p:cNvPr>
          <p:cNvSpPr>
            <a:spLocks noGrp="1"/>
          </p:cNvSpPr>
          <p:nvPr>
            <p:ph type="title"/>
          </p:nvPr>
        </p:nvSpPr>
        <p:spPr/>
        <p:txBody>
          <a:bodyPr/>
          <a:lstStyle/>
          <a:p>
            <a:r>
              <a:rPr lang="zh-TW" altLang="en-US" b="1" dirty="0">
                <a:solidFill>
                  <a:srgbClr val="FF0000"/>
                </a:solidFill>
              </a:rPr>
              <a:t>上課課程安排</a:t>
            </a:r>
            <a:r>
              <a:rPr lang="en-US" altLang="zh-TW" b="1" dirty="0">
                <a:solidFill>
                  <a:srgbClr val="FF0000"/>
                </a:solidFill>
              </a:rPr>
              <a:t>–</a:t>
            </a:r>
            <a:r>
              <a:rPr lang="zh-TW" altLang="en-US" b="1" dirty="0">
                <a:solidFill>
                  <a:srgbClr val="FF0000"/>
                </a:solidFill>
                <a:cs typeface="Times New Roman" panose="02020603050405020304" pitchFamily="18" charset="0"/>
              </a:rPr>
              <a:t>陳彥霖教授</a:t>
            </a:r>
            <a:endParaRPr lang="en-US" b="1" dirty="0">
              <a:solidFill>
                <a:srgbClr val="FF0000"/>
              </a:solidFill>
            </a:endParaRPr>
          </a:p>
        </p:txBody>
      </p:sp>
      <p:graphicFrame>
        <p:nvGraphicFramePr>
          <p:cNvPr id="5" name="內容版面配置區 4">
            <a:extLst>
              <a:ext uri="{FF2B5EF4-FFF2-40B4-BE49-F238E27FC236}">
                <a16:creationId xmlns="" xmlns:a16="http://schemas.microsoft.com/office/drawing/2014/main" id="{E9DD7303-6F4D-461C-ACF1-3557FD1EFCCA}"/>
              </a:ext>
            </a:extLst>
          </p:cNvPr>
          <p:cNvGraphicFramePr>
            <a:graphicFrameLocks noGrp="1"/>
          </p:cNvGraphicFramePr>
          <p:nvPr>
            <p:ph idx="1"/>
            <p:extLst>
              <p:ext uri="{D42A27DB-BD31-4B8C-83A1-F6EECF244321}">
                <p14:modId xmlns:p14="http://schemas.microsoft.com/office/powerpoint/2010/main" val="1089685769"/>
              </p:ext>
            </p:extLst>
          </p:nvPr>
        </p:nvGraphicFramePr>
        <p:xfrm>
          <a:off x="1267995" y="1491344"/>
          <a:ext cx="9656009" cy="5560595"/>
        </p:xfrm>
        <a:graphic>
          <a:graphicData uri="http://schemas.openxmlformats.org/drawingml/2006/table">
            <a:tbl>
              <a:tblPr firstRow="1" bandRow="1">
                <a:tableStyleId>{5C22544A-7EE6-4342-B048-85BDC9FD1C3A}</a:tableStyleId>
              </a:tblPr>
              <a:tblGrid>
                <a:gridCol w="1142611">
                  <a:extLst>
                    <a:ext uri="{9D8B030D-6E8A-4147-A177-3AD203B41FA5}">
                      <a16:colId xmlns="" xmlns:a16="http://schemas.microsoft.com/office/drawing/2014/main" val="4067175663"/>
                    </a:ext>
                  </a:extLst>
                </a:gridCol>
                <a:gridCol w="5148030">
                  <a:extLst>
                    <a:ext uri="{9D8B030D-6E8A-4147-A177-3AD203B41FA5}">
                      <a16:colId xmlns="" xmlns:a16="http://schemas.microsoft.com/office/drawing/2014/main" val="1796811988"/>
                    </a:ext>
                  </a:extLst>
                </a:gridCol>
                <a:gridCol w="3365368">
                  <a:extLst>
                    <a:ext uri="{9D8B030D-6E8A-4147-A177-3AD203B41FA5}">
                      <a16:colId xmlns="" xmlns:a16="http://schemas.microsoft.com/office/drawing/2014/main" val="4133158987"/>
                    </a:ext>
                  </a:extLst>
                </a:gridCol>
              </a:tblGrid>
              <a:tr h="392060">
                <a:tc>
                  <a:txBody>
                    <a:bodyPr/>
                    <a:lstStyle/>
                    <a:p>
                      <a:pPr algn="ctr"/>
                      <a:r>
                        <a:rPr lang="zh-TW" altLang="en-US" dirty="0">
                          <a:solidFill>
                            <a:schemeClr val="bg1"/>
                          </a:solidFill>
                        </a:rPr>
                        <a:t>周次</a:t>
                      </a:r>
                      <a:endParaRPr lang="en-US" dirty="0">
                        <a:solidFill>
                          <a:schemeClr val="bg1"/>
                        </a:solidFill>
                      </a:endParaRPr>
                    </a:p>
                  </a:txBody>
                  <a:tcPr>
                    <a:solidFill>
                      <a:srgbClr val="0070C0"/>
                    </a:solidFill>
                  </a:tcPr>
                </a:tc>
                <a:tc>
                  <a:txBody>
                    <a:bodyPr/>
                    <a:lstStyle/>
                    <a:p>
                      <a:r>
                        <a:rPr lang="zh-TW" altLang="en-US" dirty="0">
                          <a:solidFill>
                            <a:schemeClr val="bg1"/>
                          </a:solidFill>
                        </a:rPr>
                        <a:t>內容</a:t>
                      </a:r>
                      <a:endParaRPr lang="en-US" dirty="0">
                        <a:solidFill>
                          <a:schemeClr val="bg1"/>
                        </a:solidFill>
                      </a:endParaRPr>
                    </a:p>
                  </a:txBody>
                  <a:tcPr anchor="ctr">
                    <a:solidFill>
                      <a:srgbClr val="0070C0"/>
                    </a:solidFill>
                  </a:tcPr>
                </a:tc>
                <a:tc>
                  <a:txBody>
                    <a:bodyPr/>
                    <a:lstStyle/>
                    <a:p>
                      <a:r>
                        <a:rPr lang="zh-TW" altLang="en-US" dirty="0">
                          <a:solidFill>
                            <a:schemeClr val="bg1"/>
                          </a:solidFill>
                        </a:rPr>
                        <a:t>備註</a:t>
                      </a:r>
                      <a:endParaRPr lang="en-US" dirty="0">
                        <a:solidFill>
                          <a:schemeClr val="bg1"/>
                        </a:solidFill>
                      </a:endParaRPr>
                    </a:p>
                  </a:txBody>
                  <a:tcPr anchor="ctr">
                    <a:solidFill>
                      <a:srgbClr val="0070C0"/>
                    </a:solidFill>
                  </a:tcPr>
                </a:tc>
                <a:extLst>
                  <a:ext uri="{0D108BD9-81ED-4DB2-BD59-A6C34878D82A}">
                    <a16:rowId xmlns="" xmlns:a16="http://schemas.microsoft.com/office/drawing/2014/main" val="2680734809"/>
                  </a:ext>
                </a:extLst>
              </a:tr>
              <a:tr h="676706">
                <a:tc>
                  <a:txBody>
                    <a:bodyPr/>
                    <a:lstStyle/>
                    <a:p>
                      <a:pPr algn="ctr"/>
                      <a:r>
                        <a:rPr lang="en-US" altLang="zh-TW" dirty="0"/>
                        <a:t>1</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課程介紹</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Leture1</a:t>
                      </a:r>
                      <a:r>
                        <a:rPr lang="zh-TW" altLang="en-US" dirty="0"/>
                        <a:t> </a:t>
                      </a:r>
                      <a:r>
                        <a:rPr lang="en-US" altLang="zh-TW" dirty="0" smtClean="0"/>
                        <a:t>Embedded Platform - Nano</a:t>
                      </a:r>
                      <a:endParaRPr lang="zh-TW" altLang="en-US" dirty="0"/>
                    </a:p>
                  </a:txBody>
                  <a:tcPr anchor="ctr"/>
                </a:tc>
                <a:tc>
                  <a:txBody>
                    <a:bodyPr/>
                    <a:lstStyle/>
                    <a:p>
                      <a:pPr marL="285750" indent="-285750">
                        <a:buFont typeface="Arial" panose="020B0604020202020204" pitchFamily="34" charset="0"/>
                        <a:buChar char="•"/>
                      </a:pPr>
                      <a:r>
                        <a:rPr lang="zh-TW" altLang="en-US" dirty="0"/>
                        <a:t>分組開始</a:t>
                      </a:r>
                      <a:endParaRPr lang="en-US" altLang="zh-TW" dirty="0"/>
                    </a:p>
                    <a:p>
                      <a:pPr marL="285750" indent="-285750">
                        <a:buFont typeface="Arial" panose="020B0604020202020204" pitchFamily="34" charset="0"/>
                        <a:buChar char="•"/>
                      </a:pPr>
                      <a:r>
                        <a:rPr lang="zh-TW" altLang="en-US" dirty="0"/>
                        <a:t>開放課程平台領取時間預約</a:t>
                      </a:r>
                      <a:endParaRPr lang="en-US" dirty="0"/>
                    </a:p>
                  </a:txBody>
                  <a:tcPr anchor="ctr"/>
                </a:tc>
                <a:extLst>
                  <a:ext uri="{0D108BD9-81ED-4DB2-BD59-A6C34878D82A}">
                    <a16:rowId xmlns="" xmlns:a16="http://schemas.microsoft.com/office/drawing/2014/main" val="2538243747"/>
                  </a:ext>
                </a:extLst>
              </a:tr>
              <a:tr h="966723">
                <a:tc>
                  <a:txBody>
                    <a:bodyPr/>
                    <a:lstStyle/>
                    <a:p>
                      <a:pPr algn="ctr"/>
                      <a:r>
                        <a:rPr lang="en-US" altLang="zh-TW" dirty="0"/>
                        <a:t>2</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Leture2</a:t>
                      </a:r>
                      <a:r>
                        <a:rPr lang="zh-TW" altLang="en-US" dirty="0"/>
                        <a:t> </a:t>
                      </a:r>
                      <a:r>
                        <a:rPr lang="en-US" altLang="zh-TW" dirty="0" smtClean="0"/>
                        <a:t>AI &amp; Autonomous</a:t>
                      </a:r>
                      <a:r>
                        <a:rPr lang="en-US" altLang="zh-TW" baseline="0" dirty="0" smtClean="0"/>
                        <a:t> Vehicle Platform – </a:t>
                      </a:r>
                      <a:r>
                        <a:rPr lang="en-US" altLang="zh-TW" dirty="0" err="1" smtClean="0"/>
                        <a:t>Jetbot</a:t>
                      </a:r>
                      <a:endParaRPr lang="en-US" altLang="zh-TW" dirty="0"/>
                    </a:p>
                  </a:txBody>
                  <a:tcPr anchor="ctr"/>
                </a:tc>
                <a:tc>
                  <a:txBody>
                    <a:bodyPr/>
                    <a:lstStyle/>
                    <a:p>
                      <a:pPr marL="285750" indent="-285750">
                        <a:buFont typeface="Arial" panose="020B0604020202020204" pitchFamily="34" charset="0"/>
                        <a:buChar char="•"/>
                      </a:pPr>
                      <a:r>
                        <a:rPr lang="en-US" altLang="zh-TW" dirty="0"/>
                        <a:t>9/21</a:t>
                      </a:r>
                      <a:r>
                        <a:rPr lang="zh-TW" altLang="en-US" dirty="0"/>
                        <a:t>前分組完成</a:t>
                      </a:r>
                      <a:endParaRPr lang="en-US" altLang="zh-TW" dirty="0"/>
                    </a:p>
                    <a:p>
                      <a:pPr marL="285750" indent="-285750">
                        <a:buFont typeface="Arial" panose="020B0604020202020204" pitchFamily="34" charset="0"/>
                        <a:buChar char="•"/>
                      </a:pPr>
                      <a:r>
                        <a:rPr lang="zh-TW" altLang="en-US" dirty="0"/>
                        <a:t>開放課程開發平台領取完畢</a:t>
                      </a:r>
                      <a:endParaRPr lang="en-US" altLang="zh-TW" dirty="0"/>
                    </a:p>
                    <a:p>
                      <a:pPr marL="285750" indent="-285750">
                        <a:buFont typeface="Arial" panose="020B0604020202020204" pitchFamily="34" charset="0"/>
                        <a:buChar char="•"/>
                      </a:pPr>
                      <a:r>
                        <a:rPr lang="zh-TW" altLang="en-US" dirty="0"/>
                        <a:t>繳交</a:t>
                      </a:r>
                      <a:r>
                        <a:rPr lang="en-US" altLang="zh-TW" dirty="0"/>
                        <a:t>Project1</a:t>
                      </a:r>
                      <a:endParaRPr lang="en-US" dirty="0"/>
                    </a:p>
                  </a:txBody>
                  <a:tcPr anchor="ctr"/>
                </a:tc>
                <a:extLst>
                  <a:ext uri="{0D108BD9-81ED-4DB2-BD59-A6C34878D82A}">
                    <a16:rowId xmlns="" xmlns:a16="http://schemas.microsoft.com/office/drawing/2014/main" val="408627409"/>
                  </a:ext>
                </a:extLst>
              </a:tr>
              <a:tr h="676706">
                <a:tc>
                  <a:txBody>
                    <a:bodyPr/>
                    <a:lstStyle/>
                    <a:p>
                      <a:pPr algn="ctr"/>
                      <a:r>
                        <a:rPr lang="en-US" altLang="zh-TW" dirty="0"/>
                        <a:t>3</a:t>
                      </a:r>
                      <a:endParaRPr lang="en-US" dirty="0"/>
                    </a:p>
                  </a:txBody>
                  <a:tcPr anchor="ctr"/>
                </a:tc>
                <a:tc>
                  <a:txBody>
                    <a:bodyPr/>
                    <a:lstStyle/>
                    <a:p>
                      <a:r>
                        <a:rPr lang="en-US" altLang="zh-TW" dirty="0"/>
                        <a:t>Leture3 </a:t>
                      </a:r>
                      <a:r>
                        <a:rPr lang="en-US" altLang="zh-TW" dirty="0" smtClean="0"/>
                        <a:t>Introduction of CNN &amp; YOLOv4</a:t>
                      </a:r>
                      <a:r>
                        <a:rPr lang="en-US" altLang="zh-TW" baseline="0" dirty="0" smtClean="0"/>
                        <a:t> for object detection</a:t>
                      </a:r>
                      <a:endParaRPr lang="en-US" dirty="0"/>
                    </a:p>
                  </a:txBody>
                  <a:tcPr anchor="ctr"/>
                </a:tc>
                <a:tc>
                  <a:txBody>
                    <a:bodyPr/>
                    <a:lstStyle/>
                    <a:p>
                      <a:pPr marL="285750" indent="-285750">
                        <a:buFont typeface="Arial" panose="020B0604020202020204" pitchFamily="34" charset="0"/>
                        <a:buChar char="•"/>
                      </a:pPr>
                      <a:r>
                        <a:rPr lang="zh-TW" altLang="en-US" dirty="0"/>
                        <a:t>繳交</a:t>
                      </a:r>
                      <a:r>
                        <a:rPr lang="en-US" altLang="zh-TW" dirty="0"/>
                        <a:t>Project2</a:t>
                      </a:r>
                      <a:endParaRPr lang="en-US" dirty="0"/>
                    </a:p>
                  </a:txBody>
                  <a:tcPr anchor="ctr"/>
                </a:tc>
                <a:extLst>
                  <a:ext uri="{0D108BD9-81ED-4DB2-BD59-A6C34878D82A}">
                    <a16:rowId xmlns="" xmlns:a16="http://schemas.microsoft.com/office/drawing/2014/main" val="2471911232"/>
                  </a:ext>
                </a:extLst>
              </a:tr>
              <a:tr h="392060">
                <a:tc>
                  <a:txBody>
                    <a:bodyPr/>
                    <a:lstStyle/>
                    <a:p>
                      <a:pPr algn="ctr"/>
                      <a:r>
                        <a:rPr lang="en-US" altLang="zh-TW" dirty="0"/>
                        <a:t>4</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Leture4 </a:t>
                      </a:r>
                      <a:r>
                        <a:rPr lang="en-US" altLang="zh-TW" dirty="0" smtClean="0"/>
                        <a:t>AI models for drivable area</a:t>
                      </a:r>
                      <a:r>
                        <a:rPr lang="en-US" altLang="zh-TW" baseline="0" dirty="0" smtClean="0"/>
                        <a:t> segmentation</a:t>
                      </a:r>
                      <a:endParaRPr lang="zh-TW" altLang="en-US" dirty="0"/>
                    </a:p>
                  </a:txBody>
                  <a:tcPr anchor="ctr"/>
                </a:tc>
                <a:tc>
                  <a:txBody>
                    <a:bodyPr/>
                    <a:lstStyle/>
                    <a:p>
                      <a:pPr marL="285750" indent="-285750">
                        <a:buFont typeface="Arial" panose="020B0604020202020204" pitchFamily="34" charset="0"/>
                        <a:buChar char="•"/>
                      </a:pPr>
                      <a:r>
                        <a:rPr lang="zh-TW" altLang="en-US" dirty="0"/>
                        <a:t>繳交</a:t>
                      </a:r>
                      <a:r>
                        <a:rPr lang="en-US" altLang="zh-TW" dirty="0"/>
                        <a:t>Project3</a:t>
                      </a:r>
                      <a:endParaRPr lang="en-US" dirty="0"/>
                    </a:p>
                  </a:txBody>
                  <a:tcPr anchor="ctr"/>
                </a:tc>
                <a:extLst>
                  <a:ext uri="{0D108BD9-81ED-4DB2-BD59-A6C34878D82A}">
                    <a16:rowId xmlns="" xmlns:a16="http://schemas.microsoft.com/office/drawing/2014/main" val="3069704369"/>
                  </a:ext>
                </a:extLst>
              </a:tr>
              <a:tr h="392060">
                <a:tc>
                  <a:txBody>
                    <a:bodyPr/>
                    <a:lstStyle/>
                    <a:p>
                      <a:pPr algn="ctr"/>
                      <a:r>
                        <a:rPr lang="en-US" altLang="zh-TW" dirty="0"/>
                        <a:t>5</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Leture4 </a:t>
                      </a:r>
                      <a:r>
                        <a:rPr lang="en-US" altLang="zh-TW" dirty="0" smtClean="0"/>
                        <a:t>drivable area</a:t>
                      </a:r>
                      <a:r>
                        <a:rPr lang="en-US" altLang="zh-TW" baseline="0" dirty="0" smtClean="0"/>
                        <a:t> segmentation with</a:t>
                      </a:r>
                      <a:r>
                        <a:rPr lang="zh-TW" altLang="en-US" dirty="0" smtClean="0"/>
                        <a:t> </a:t>
                      </a:r>
                      <a:r>
                        <a:rPr lang="en-US" altLang="zh-TW" dirty="0" err="1" smtClean="0"/>
                        <a:t>openCV</a:t>
                      </a:r>
                      <a:r>
                        <a:rPr lang="en-US" altLang="zh-TW" dirty="0" smtClean="0"/>
                        <a:t> image processing techniques</a:t>
                      </a:r>
                      <a:endParaRPr lang="zh-TW" altLang="en-US"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TW" altLang="en-US" dirty="0"/>
                    </a:p>
                  </a:txBody>
                  <a:tcPr anchor="ctr"/>
                </a:tc>
                <a:extLst>
                  <a:ext uri="{0D108BD9-81ED-4DB2-BD59-A6C34878D82A}">
                    <a16:rowId xmlns="" xmlns:a16="http://schemas.microsoft.com/office/drawing/2014/main" val="536061541"/>
                  </a:ext>
                </a:extLst>
              </a:tr>
              <a:tr h="392060">
                <a:tc>
                  <a:txBody>
                    <a:bodyPr/>
                    <a:lstStyle/>
                    <a:p>
                      <a:pPr algn="ctr"/>
                      <a:r>
                        <a:rPr lang="en-US" altLang="zh-TW" dirty="0"/>
                        <a:t>6</a:t>
                      </a:r>
                      <a:endParaRPr lang="en-US" dirty="0"/>
                    </a:p>
                  </a:txBody>
                  <a:tcPr anchor="ctr"/>
                </a:tc>
                <a:tc>
                  <a:txBody>
                    <a:bodyPr/>
                    <a:lstStyle/>
                    <a:p>
                      <a:r>
                        <a:rPr lang="en-US" altLang="zh-TW" dirty="0"/>
                        <a:t>Leture5</a:t>
                      </a:r>
                      <a:r>
                        <a:rPr lang="zh-TW" altLang="en-US" dirty="0"/>
                        <a:t> </a:t>
                      </a:r>
                      <a:r>
                        <a:rPr lang="en-US" altLang="zh-TW" dirty="0" smtClean="0"/>
                        <a:t>Obstacle detection using deep learning</a:t>
                      </a:r>
                      <a:endParaRPr lang="en-US" altLang="zh-TW"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t>繳交</a:t>
                      </a:r>
                      <a:r>
                        <a:rPr lang="en-US" altLang="zh-TW" dirty="0"/>
                        <a:t>Project4</a:t>
                      </a:r>
                      <a:endParaRPr lang="zh-TW" altLang="en-US" dirty="0"/>
                    </a:p>
                  </a:txBody>
                  <a:tcPr anchor="ctr"/>
                </a:tc>
                <a:extLst>
                  <a:ext uri="{0D108BD9-81ED-4DB2-BD59-A6C34878D82A}">
                    <a16:rowId xmlns="" xmlns:a16="http://schemas.microsoft.com/office/drawing/2014/main" val="3108782325"/>
                  </a:ext>
                </a:extLst>
              </a:tr>
              <a:tr h="392060">
                <a:tc>
                  <a:txBody>
                    <a:bodyPr/>
                    <a:lstStyle/>
                    <a:p>
                      <a:pPr algn="ctr"/>
                      <a:r>
                        <a:rPr lang="en-US" altLang="zh-TW"/>
                        <a:t>7</a:t>
                      </a:r>
                      <a:endParaRPr lang="en-US" dirty="0"/>
                    </a:p>
                  </a:txBody>
                  <a:tcPr anchor="ct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Leture5</a:t>
                      </a:r>
                      <a:r>
                        <a:rPr lang="zh-TW" altLang="en-US" dirty="0"/>
                        <a:t> </a:t>
                      </a:r>
                      <a:r>
                        <a:rPr lang="en-US" altLang="zh-TW" dirty="0" smtClean="0"/>
                        <a:t>Obstacle detection implementation</a:t>
                      </a:r>
                      <a:r>
                        <a:rPr lang="en-US" altLang="zh-TW" baseline="0" dirty="0" smtClean="0"/>
                        <a:t> </a:t>
                      </a:r>
                      <a:r>
                        <a:rPr lang="en-US" altLang="zh-TW" dirty="0" smtClean="0"/>
                        <a:t>+</a:t>
                      </a:r>
                      <a:r>
                        <a:rPr lang="zh-TW" altLang="en-US" dirty="0" smtClean="0"/>
                        <a:t> </a:t>
                      </a:r>
                      <a:r>
                        <a:rPr lang="en-US" altLang="zh-TW" baseline="0" dirty="0" smtClean="0"/>
                        <a:t>AI </a:t>
                      </a:r>
                      <a:r>
                        <a:rPr lang="en-US" altLang="zh-TW" dirty="0" smtClean="0"/>
                        <a:t>Autonomous vehicle </a:t>
                      </a:r>
                      <a:endParaRPr lang="en-US" altLang="zh-TW" dirty="0"/>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txBody>
                  <a:tcPr anchor="ctr"/>
                </a:tc>
                <a:extLst>
                  <a:ext uri="{0D108BD9-81ED-4DB2-BD59-A6C34878D82A}">
                    <a16:rowId xmlns="" xmlns:a16="http://schemas.microsoft.com/office/drawing/2014/main" val="3585686930"/>
                  </a:ext>
                </a:extLst>
              </a:tr>
              <a:tr h="392060">
                <a:tc>
                  <a:txBody>
                    <a:bodyPr/>
                    <a:lstStyle/>
                    <a:p>
                      <a:pPr algn="ctr"/>
                      <a:r>
                        <a:rPr lang="en-US" altLang="zh-TW"/>
                        <a:t>8</a:t>
                      </a:r>
                      <a:endParaRPr lang="en-US" dirty="0"/>
                    </a:p>
                  </a:txBody>
                  <a:tcPr anchor="ct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Integration and training AI </a:t>
                      </a:r>
                      <a:r>
                        <a:rPr lang="en-US" altLang="zh-TW" dirty="0" smtClean="0"/>
                        <a:t>Autonomous vehicle </a:t>
                      </a:r>
                      <a:endParaRPr lang="en-US" altLang="zh-TW" dirty="0"/>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txBody>
                  <a:tcPr anchor="ctr"/>
                </a:tc>
                <a:extLst>
                  <a:ext uri="{0D108BD9-81ED-4DB2-BD59-A6C34878D82A}">
                    <a16:rowId xmlns="" xmlns:a16="http://schemas.microsoft.com/office/drawing/2014/main" val="2651333689"/>
                  </a:ext>
                </a:extLst>
              </a:tr>
              <a:tr h="392060">
                <a:tc>
                  <a:txBody>
                    <a:bodyPr/>
                    <a:lstStyle/>
                    <a:p>
                      <a:pPr algn="ctr"/>
                      <a:r>
                        <a:rPr lang="en-US" altLang="zh-TW"/>
                        <a:t>9</a:t>
                      </a:r>
                      <a:endParaRPr lang="en-US" dirty="0"/>
                    </a:p>
                  </a:txBody>
                  <a:tcPr anchor="ctr"/>
                </a:tc>
                <a:tc gridSpan="2">
                  <a:txBody>
                    <a:bodyPr/>
                    <a:lstStyle/>
                    <a:p>
                      <a:r>
                        <a:rPr lang="en-US" altLang="zh-TW" dirty="0" smtClean="0"/>
                        <a:t>Midterm Autonomous Driving Demo and Competition</a:t>
                      </a:r>
                      <a:endParaRPr lang="en-US" altLang="zh-TW" dirty="0"/>
                    </a:p>
                  </a:txBody>
                  <a:tcPr anchor="ctr"/>
                </a:tc>
                <a:tc hMerge="1">
                  <a:txBody>
                    <a:bodyPr/>
                    <a:lstStyle/>
                    <a:p>
                      <a:endParaRPr lang="en-US" altLang="zh-TW" dirty="0"/>
                    </a:p>
                  </a:txBody>
                  <a:tcPr anchor="ctr"/>
                </a:tc>
                <a:extLst>
                  <a:ext uri="{0D108BD9-81ED-4DB2-BD59-A6C34878D82A}">
                    <a16:rowId xmlns="" xmlns:a16="http://schemas.microsoft.com/office/drawing/2014/main" val="3371517292"/>
                  </a:ext>
                </a:extLst>
              </a:tr>
            </a:tbl>
          </a:graphicData>
        </a:graphic>
      </p:graphicFrame>
      <p:sp>
        <p:nvSpPr>
          <p:cNvPr id="4" name="投影片編號版面配置區 3">
            <a:extLst>
              <a:ext uri="{FF2B5EF4-FFF2-40B4-BE49-F238E27FC236}">
                <a16:creationId xmlns="" xmlns:a16="http://schemas.microsoft.com/office/drawing/2014/main" id="{980E39AC-9F71-4ECA-BB23-7EADE4ACFA87}"/>
              </a:ext>
            </a:extLst>
          </p:cNvPr>
          <p:cNvSpPr>
            <a:spLocks noGrp="1"/>
          </p:cNvSpPr>
          <p:nvPr>
            <p:ph type="sldNum" sz="quarter" idx="12"/>
          </p:nvPr>
        </p:nvSpPr>
        <p:spPr/>
        <p:txBody>
          <a:bodyPr/>
          <a:lstStyle/>
          <a:p>
            <a:fld id="{9F78B3B3-8B85-40D1-9126-81A168C46539}" type="slidenum">
              <a:rPr lang="zh-TW" altLang="en-US" smtClean="0"/>
              <a:pPr/>
              <a:t>9</a:t>
            </a:fld>
            <a:endParaRPr lang="zh-TW" altLang="en-US"/>
          </a:p>
        </p:txBody>
      </p:sp>
    </p:spTree>
    <p:extLst>
      <p:ext uri="{BB962C8B-B14F-4D97-AF65-F5344CB8AC3E}">
        <p14:creationId xmlns:p14="http://schemas.microsoft.com/office/powerpoint/2010/main" val="3021416059"/>
      </p:ext>
    </p:extLst>
  </p:cSld>
  <p:clrMapOvr>
    <a:masterClrMapping/>
  </p:clrMapOvr>
</p:sld>
</file>

<file path=ppt/theme/theme1.xml><?xml version="1.0" encoding="utf-8"?>
<a:theme xmlns:a="http://schemas.openxmlformats.org/drawingml/2006/main" name="Lab backgroun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2">
      <a:majorFont>
        <a:latin typeface="Tahoma"/>
        <a:ea typeface="標楷體"/>
        <a:cs typeface=""/>
      </a:majorFont>
      <a:minorFont>
        <a:latin typeface="Tahoma"/>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b background" id="{C541047E-6B3D-4EA3-B8CF-64E6C1667AD4}" vid="{E752FEAF-5306-4116-828B-6FB15C9C546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20200427_會議簡報_詠任V1</Template>
  <TotalTime>10876</TotalTime>
  <Words>993</Words>
  <Application>Microsoft Office PowerPoint</Application>
  <PresentationFormat>寬螢幕</PresentationFormat>
  <Paragraphs>184</Paragraphs>
  <Slides>28</Slides>
  <Notes>1</Notes>
  <HiddenSlides>0</HiddenSlides>
  <MMClips>4</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28</vt:i4>
      </vt:variant>
    </vt:vector>
  </HeadingPairs>
  <TitlesOfParts>
    <vt:vector size="36" baseType="lpstr">
      <vt:lpstr>Microsoft JhengHei</vt:lpstr>
      <vt:lpstr>新細明體</vt:lpstr>
      <vt:lpstr>標楷體</vt:lpstr>
      <vt:lpstr>Arial</vt:lpstr>
      <vt:lpstr>Calibri</vt:lpstr>
      <vt:lpstr>Tahoma</vt:lpstr>
      <vt:lpstr>Times New Roman</vt:lpstr>
      <vt:lpstr>Lab background</vt:lpstr>
      <vt:lpstr>111-1 嵌入式智慧影像分析與實境界面</vt:lpstr>
      <vt:lpstr>Course Syllabus</vt:lpstr>
      <vt:lpstr>教授與TA資訊</vt:lpstr>
      <vt:lpstr>課程資訊</vt:lpstr>
      <vt:lpstr>分組名單填寫</vt:lpstr>
      <vt:lpstr>課程資訊(cont.)</vt:lpstr>
      <vt:lpstr>遠距教學資訊</vt:lpstr>
      <vt:lpstr>遠距教學資訊(cont.)</vt:lpstr>
      <vt:lpstr>上課課程安排–陳彥霖教授</vt:lpstr>
      <vt:lpstr>上課課程安排–黃志勝教授</vt:lpstr>
      <vt:lpstr>開發平台介紹</vt:lpstr>
      <vt:lpstr>本學期使用開發平台</vt:lpstr>
      <vt:lpstr>Nvidia Jetson NANO 功能及規格</vt:lpstr>
      <vt:lpstr>Nvidia JetBot AI Robot Kit</vt:lpstr>
      <vt:lpstr>Nvidia JetBot AI Robot Kit 搭載零件</vt:lpstr>
      <vt:lpstr>Nvidia JetBot AI Robot Kit 應用： 車道追蹤</vt:lpstr>
      <vt:lpstr>Nvidia JetBot AI Robot Kit 應用： 物件追蹤</vt:lpstr>
      <vt:lpstr>Nvidia JetBot AI Robot Kit 應用： 避開障礙物</vt:lpstr>
      <vt:lpstr>何謂PBL</vt:lpstr>
      <vt:lpstr>PBL的基本概念</vt:lpstr>
      <vt:lpstr>PBL的運作流程</vt:lpstr>
      <vt:lpstr>PBL問題設計</vt:lpstr>
      <vt:lpstr>設計思考</vt:lpstr>
      <vt:lpstr>PowerPoint 簡報</vt:lpstr>
      <vt:lpstr>設計思考經典案例</vt:lpstr>
      <vt:lpstr>期中測驗說明</vt:lpstr>
      <vt:lpstr>期中成果展現</vt:lpstr>
      <vt:lpstr>報告繳交</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多場景之交通物件偵測</dc:title>
  <dc:creator>CPS_WSN</dc:creator>
  <cp:lastModifiedBy>chih-sheng Huang</cp:lastModifiedBy>
  <cp:revision>195</cp:revision>
  <dcterms:created xsi:type="dcterms:W3CDTF">2020-05-10T05:25:48Z</dcterms:created>
  <dcterms:modified xsi:type="dcterms:W3CDTF">2022-09-14T05:39:07Z</dcterms:modified>
</cp:coreProperties>
</file>