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62" r:id="rId6"/>
    <p:sldId id="259" r:id="rId7"/>
    <p:sldId id="260" r:id="rId8"/>
    <p:sldId id="265" r:id="rId9"/>
    <p:sldId id="263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/>
          <p:nvPr>
            <p:ph type="ctrTitle"/>
          </p:nvPr>
        </p:nvSpPr>
        <p:spPr>
          <a:xfrm>
            <a:off x="912284" y="404813"/>
            <a:ext cx="10363200" cy="12969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>
              <a:defRPr sz="4800" b="1" kern="1200">
                <a:effectLst>
                  <a:outerShdw blurRad="38100" dist="38100" dir="2700000">
                    <a:srgbClr val="000000"/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副标题 2050"/>
          <p:cNvSpPr/>
          <p:nvPr>
            <p:ph type="subTitle" idx="1"/>
          </p:nvPr>
        </p:nvSpPr>
        <p:spPr>
          <a:xfrm>
            <a:off x="1871133" y="2133600"/>
            <a:ext cx="8534400" cy="12954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2" name="日期占位符 2051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2053" name="页脚占位符 2052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endParaRPr lang="zh-CN" altLang="en-US"/>
          </a:p>
        </p:txBody>
      </p:sp>
      <p:sp>
        <p:nvSpPr>
          <p:cNvPr id="2054" name="灯片编号占位符 2053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50313" y="406400"/>
            <a:ext cx="2746904" cy="58324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406400"/>
            <a:ext cx="8081472" cy="58324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773238"/>
            <a:ext cx="5376672" cy="44656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773238"/>
            <a:ext cx="5376672" cy="44656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/>
          <p:nvPr>
            <p:ph type="title"/>
          </p:nvPr>
        </p:nvSpPr>
        <p:spPr>
          <a:xfrm>
            <a:off x="624417" y="406400"/>
            <a:ext cx="10972800" cy="12954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/>
          <p:nvPr>
            <p:ph type="body" idx="1"/>
          </p:nvPr>
        </p:nvSpPr>
        <p:spPr>
          <a:xfrm>
            <a:off x="609600" y="1773238"/>
            <a:ext cx="10972800" cy="446563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页脚占位符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灯片编号占位符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600" b="0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zh-CN"/>
              <a:t>技术串讲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x-none" altLang="zh-CN" sz="4400" b="1"/>
              <a:t>split分离解析</a:t>
            </a:r>
            <a:endParaRPr lang="x-none" altLang="zh-CN" sz="44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split分离解析概述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773555"/>
            <a:ext cx="10972800" cy="4465320"/>
          </a:xfrm>
        </p:spPr>
        <p:txBody>
          <a:bodyPr/>
          <a:p>
            <a:pPr marL="0" indent="0">
              <a:buNone/>
            </a:pPr>
            <a:r>
              <a:rPr lang="x-none" altLang="zh-CN"/>
              <a:t>当收到客户机的DNS查询请求的时候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1.能够区分客户机的来源地址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2.为不同类别的客户机提供不同的解析结果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3.在全国各地/不同网络内部署大量镜像服务节点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4.针对不同的客户机</a:t>
            </a:r>
            <a:r>
              <a:rPr lang="x-none" altLang="zh-CN">
                <a:solidFill>
                  <a:schemeClr val="tx1"/>
                </a:solidFill>
              </a:rPr>
              <a:t>就近</a:t>
            </a:r>
            <a:r>
              <a:rPr lang="x-none" altLang="zh-CN"/>
              <a:t>提供服务器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5.可以缓解访问压力过大而导致网站缓慢</a:t>
            </a:r>
            <a:endParaRPr lang="x-none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View 视图概述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view视图：根据源地址集合将客户机分类</a:t>
            </a:r>
            <a:endParaRPr lang="zh-CN" altLang="en-US"/>
          </a:p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r>
              <a:rPr lang="x-none" altLang="zh-CN"/>
              <a:t>1.由上到下依次匹配，匹配即停止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2.每一个客户端，都要找到自己的分类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3.所有的zone必须都在view中</a:t>
            </a:r>
            <a:endParaRPr lang="x-none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sz="4400"/>
              <a:t>基本思路</a:t>
            </a:r>
            <a:endParaRPr lang="x-none" altLang="zh-CN" sz="4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5770" y="2035493"/>
            <a:ext cx="10972800" cy="4465637"/>
          </a:xfrm>
        </p:spPr>
        <p:txBody>
          <a:bodyPr/>
          <a:p>
            <a:pPr marL="0" indent="0">
              <a:buNone/>
            </a:pPr>
            <a:r>
              <a:rPr lang="x-none" altLang="zh-CN" sz="4000"/>
              <a:t>1.建立2份区域数据文件。</a:t>
            </a:r>
            <a:endParaRPr lang="x-none" altLang="zh-CN" sz="4000"/>
          </a:p>
          <a:p>
            <a:pPr marL="0" indent="0">
              <a:buNone/>
            </a:pPr>
            <a:r>
              <a:rPr lang="x-none" altLang="zh-CN" sz="4000"/>
              <a:t>2.针对来源地址定义acl列表。</a:t>
            </a:r>
            <a:endParaRPr lang="x-none" altLang="zh-CN" sz="4000"/>
          </a:p>
          <a:p>
            <a:pPr marL="0" indent="0">
              <a:buNone/>
            </a:pPr>
            <a:r>
              <a:rPr lang="x-none" altLang="zh-CN" sz="4000"/>
              <a:t>3.配置2个view调用不同的区域文件。</a:t>
            </a:r>
            <a:endParaRPr lang="x-none" altLang="zh-CN" sz="4000"/>
          </a:p>
          <a:p>
            <a:pPr marL="0" indent="0">
              <a:buNone/>
            </a:pPr>
            <a:r>
              <a:rPr lang="x-none" altLang="zh-CN" sz="4000"/>
              <a:t>4.重启named服务。</a:t>
            </a:r>
            <a:endParaRPr lang="x-none" altLang="zh-CN" sz="4000"/>
          </a:p>
          <a:p>
            <a:pPr marL="0" indent="0">
              <a:buNone/>
            </a:pPr>
            <a:r>
              <a:rPr lang="x-none" altLang="zh-CN" sz="4000"/>
              <a:t>5.测试分离解析结果。</a:t>
            </a:r>
            <a:endParaRPr lang="x-none" altLang="zh-CN"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27660" y="569595"/>
            <a:ext cx="10766425" cy="6309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  </a:t>
            </a:r>
            <a:r>
              <a:rPr lang="zh-CN" altLang="en-US" sz="2400"/>
              <a:t>view  "视图1</a:t>
            </a:r>
            <a:r>
              <a:rPr lang="x-none" altLang="zh-CN" sz="2400"/>
              <a:t>(充钱)</a:t>
            </a:r>
            <a:r>
              <a:rPr lang="zh-CN" altLang="en-US" sz="2400"/>
              <a:t>" {       </a:t>
            </a:r>
            <a:endParaRPr lang="zh-CN" altLang="en-US" sz="2400"/>
          </a:p>
          <a:p>
            <a:r>
              <a:rPr lang="zh-CN" altLang="en-US" sz="2400"/>
              <a:t>        match-clients { 客户机地址1; .. .. ; };          //匹配第1类客户机地址</a:t>
            </a:r>
            <a:endParaRPr lang="zh-CN" altLang="en-US" sz="2400"/>
          </a:p>
          <a:p>
            <a:r>
              <a:rPr lang="zh-CN" altLang="en-US" sz="2400"/>
              <a:t>        zone "目标域名" IN {                              //同一个DNS区域</a:t>
            </a:r>
            <a:endParaRPr lang="zh-CN" altLang="en-US" sz="2400"/>
          </a:p>
          <a:p>
            <a:r>
              <a:rPr lang="zh-CN" altLang="en-US" sz="2400"/>
              <a:t>            type master;</a:t>
            </a:r>
            <a:endParaRPr lang="zh-CN" altLang="en-US" sz="2400"/>
          </a:p>
          <a:p>
            <a:r>
              <a:rPr lang="zh-CN" altLang="en-US" sz="2400"/>
              <a:t>            file "</a:t>
            </a:r>
            <a:r>
              <a:rPr lang="x-none" altLang="zh-CN" sz="2400"/>
              <a:t>vip.com.zone</a:t>
            </a:r>
            <a:r>
              <a:rPr lang="zh-CN" altLang="en-US" sz="2400"/>
              <a:t>";                             //第1份地址库</a:t>
            </a:r>
            <a:endParaRPr lang="zh-CN" altLang="en-US" sz="2400"/>
          </a:p>
          <a:p>
            <a:r>
              <a:rPr lang="zh-CN" altLang="en-US" sz="2400"/>
              <a:t>        };</a:t>
            </a:r>
            <a:endParaRPr lang="zh-CN" altLang="en-US" sz="2400"/>
          </a:p>
          <a:p>
            <a:r>
              <a:rPr lang="zh-CN" altLang="en-US" sz="2400"/>
              <a:t>    };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    view  "视图2</a:t>
            </a:r>
            <a:r>
              <a:rPr lang="x-none" altLang="zh-CN" sz="2400"/>
              <a:t>(不充钱)</a:t>
            </a:r>
            <a:r>
              <a:rPr lang="zh-CN" altLang="en-US" sz="2400"/>
              <a:t>" {</a:t>
            </a:r>
            <a:endParaRPr lang="zh-CN" altLang="en-US" sz="2400"/>
          </a:p>
          <a:p>
            <a:r>
              <a:rPr lang="zh-CN" altLang="en-US" sz="2400"/>
              <a:t>        match-clients { 客户机地址2; .. .. ; };          //匹配第2类客户机地址</a:t>
            </a:r>
            <a:endParaRPr lang="zh-CN" altLang="en-US" sz="2400"/>
          </a:p>
          <a:p>
            <a:r>
              <a:rPr lang="zh-CN" altLang="en-US" sz="2400"/>
              <a:t>        match-clients { any; };                          //匹配任意地址</a:t>
            </a:r>
            <a:endParaRPr lang="zh-CN" altLang="en-US" sz="2400"/>
          </a:p>
          <a:p>
            <a:r>
              <a:rPr lang="zh-CN" altLang="en-US" sz="2400"/>
              <a:t>        zone "目标域名" IN {                              //同一个DNS区域</a:t>
            </a:r>
            <a:endParaRPr lang="zh-CN" altLang="en-US" sz="2400"/>
          </a:p>
          <a:p>
            <a:r>
              <a:rPr lang="zh-CN" altLang="en-US" sz="2400"/>
              <a:t>            type master;</a:t>
            </a:r>
            <a:endParaRPr lang="zh-CN" altLang="en-US" sz="2400"/>
          </a:p>
          <a:p>
            <a:r>
              <a:rPr lang="zh-CN" altLang="en-US" sz="2400"/>
              <a:t>            file "</a:t>
            </a:r>
            <a:r>
              <a:rPr lang="x-none" altLang="zh-CN" sz="2400"/>
              <a:t>novip.com.zone</a:t>
            </a:r>
            <a:r>
              <a:rPr lang="zh-CN" altLang="en-US" sz="2400"/>
              <a:t>";                             //第2份地址库</a:t>
            </a:r>
            <a:endParaRPr lang="zh-CN" altLang="en-US" sz="2400"/>
          </a:p>
          <a:p>
            <a:r>
              <a:rPr lang="zh-CN" altLang="en-US" sz="2400"/>
              <a:t>        };</a:t>
            </a:r>
            <a:endParaRPr lang="zh-CN" altLang="en-US" sz="2400"/>
          </a:p>
          <a:p>
            <a:r>
              <a:rPr lang="zh-CN" altLang="en-US" sz="2400"/>
              <a:t>    };</a:t>
            </a:r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3500" y="104775"/>
            <a:ext cx="11126470" cy="5577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acl地址列表</a:t>
            </a:r>
            <a:endParaRPr lang="zh-CN" altLang="en-US" sz="3600"/>
          </a:p>
          <a:p>
            <a:r>
              <a:rPr lang="zh-CN" altLang="en-US" sz="3600"/>
              <a:t>• 为大批量的客户机地址建立列表</a:t>
            </a:r>
            <a:r>
              <a:rPr lang="x-none" altLang="zh-CN" sz="3600"/>
              <a:t>,更专业,这里与访问控制无关,与变量相似,储存一个东西,然后调用,</a:t>
            </a:r>
            <a:endParaRPr lang="x-none" altLang="zh-CN" sz="3600"/>
          </a:p>
          <a:p>
            <a:r>
              <a:rPr lang="zh-CN" altLang="en-US" sz="3600"/>
              <a:t>acl "abc" {  192.168.4.207;  192.168.7.0/24;  };</a:t>
            </a:r>
            <a:endParaRPr lang="zh-CN" altLang="en-US" sz="3600"/>
          </a:p>
          <a:p>
            <a:r>
              <a:rPr lang="zh-CN" altLang="en-US" sz="3600"/>
              <a:t>view "nsd" {</a:t>
            </a:r>
            <a:endParaRPr lang="zh-CN" altLang="en-US" sz="3600"/>
          </a:p>
          <a:p>
            <a:r>
              <a:rPr lang="zh-CN" altLang="en-US" sz="3600"/>
              <a:t> match-clients {  abc;  };</a:t>
            </a:r>
            <a:endParaRPr lang="zh-CN" altLang="en-US" sz="3600"/>
          </a:p>
          <a:p>
            <a:r>
              <a:rPr lang="zh-CN" altLang="en-US" sz="3600"/>
              <a:t>  zone "tedu.cn" IN {</a:t>
            </a:r>
            <a:endParaRPr lang="zh-CN" altLang="en-US" sz="3600"/>
          </a:p>
          <a:p>
            <a:r>
              <a:rPr lang="zh-CN" altLang="en-US" sz="3600"/>
              <a:t>        type master;</a:t>
            </a:r>
            <a:endParaRPr lang="zh-CN" altLang="en-US" sz="3600"/>
          </a:p>
          <a:p>
            <a:r>
              <a:rPr lang="zh-CN" altLang="en-US" sz="3600"/>
              <a:t>        file "tedu.cn.zone";</a:t>
            </a:r>
            <a:endParaRPr lang="zh-CN" altLang="en-US" sz="3600"/>
          </a:p>
          <a:p>
            <a:r>
              <a:rPr lang="zh-CN" altLang="en-US" sz="3600"/>
              <a:t>  };</a:t>
            </a:r>
            <a:endParaRPr lang="zh-CN" altLang="en-US"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9530" y="1791335"/>
            <a:ext cx="12091670" cy="3749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# cp  -p  named.localhost  tedu.cn.zone.lan</a:t>
            </a:r>
            <a:endParaRPr lang="zh-CN" altLang="en-US" sz="4000"/>
          </a:p>
          <a:p>
            <a:r>
              <a:rPr lang="x-none" altLang="zh-CN" sz="4000"/>
              <a:t>//-p保留权限</a:t>
            </a:r>
            <a:endParaRPr lang="x-none" altLang="zh-CN" sz="4000"/>
          </a:p>
          <a:p>
            <a:r>
              <a:rPr lang="zh-CN" altLang="en-US" sz="4000"/>
              <a:t># vim  tedu.cn.zone.lan</a:t>
            </a:r>
            <a:endParaRPr lang="zh-CN" altLang="en-US" sz="4000"/>
          </a:p>
          <a:p>
            <a:r>
              <a:rPr lang="zh-CN" altLang="en-US" sz="4000"/>
              <a:t>tedu.cn.      NS     svr7.tedu.cn.  </a:t>
            </a:r>
            <a:r>
              <a:rPr lang="x-none" altLang="zh-CN" sz="4000"/>
              <a:t>//NS为域名解析</a:t>
            </a:r>
            <a:endParaRPr lang="x-none" altLang="zh-CN" sz="4000"/>
          </a:p>
          <a:p>
            <a:r>
              <a:rPr lang="zh-CN" altLang="en-US" sz="4000"/>
              <a:t>svr7            A       192.168.4.7   </a:t>
            </a:r>
            <a:r>
              <a:rPr lang="x-none" altLang="zh-CN" sz="4000"/>
              <a:t>//A为正向解析</a:t>
            </a:r>
            <a:endParaRPr lang="x-none" altLang="zh-CN" sz="4000"/>
          </a:p>
          <a:p>
            <a:r>
              <a:rPr lang="zh-CN" altLang="en-US" sz="4000"/>
              <a:t>pc207         A       192.168.4.207</a:t>
            </a:r>
            <a:endParaRPr lang="zh-CN" altLang="en-US" sz="4000"/>
          </a:p>
        </p:txBody>
      </p:sp>
      <p:sp>
        <p:nvSpPr>
          <p:cNvPr id="7" name="文本框 6"/>
          <p:cNvSpPr txBox="1"/>
          <p:nvPr/>
        </p:nvSpPr>
        <p:spPr>
          <a:xfrm>
            <a:off x="553720" y="805815"/>
            <a:ext cx="11199495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3600"/>
              <a:t>地址库文件,可以添加多个域名解析</a:t>
            </a:r>
            <a:endParaRPr lang="x-none" altLang="zh-CN" sz="3600"/>
          </a:p>
          <a:p>
            <a:endParaRPr lang="x-none" altLang="zh-CN"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7945" y="2099310"/>
            <a:ext cx="11686540" cy="39319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view "other"{</a:t>
            </a:r>
            <a:endParaRPr lang="zh-CN" altLang="en-US" sz="3600"/>
          </a:p>
          <a:p>
            <a:r>
              <a:rPr lang="zh-CN" altLang="en-US" sz="3600"/>
              <a:t>match-clients{any;};      </a:t>
            </a:r>
            <a:r>
              <a:rPr lang="x-none" altLang="zh-CN" sz="3600"/>
              <a:t>//列表名any可匹配任意地址</a:t>
            </a:r>
            <a:endParaRPr lang="x-none" altLang="zh-CN" sz="3600"/>
          </a:p>
          <a:p>
            <a:r>
              <a:rPr lang="zh-CN" altLang="en-US" sz="3600"/>
              <a:t>zone "Anonymous.cn"{</a:t>
            </a:r>
            <a:endParaRPr lang="zh-CN" altLang="en-US" sz="3600"/>
          </a:p>
          <a:p>
            <a:r>
              <a:rPr lang="zh-CN" altLang="en-US" sz="3600"/>
              <a:t>type master;</a:t>
            </a:r>
            <a:endParaRPr lang="zh-CN" altLang="en-US" sz="3600"/>
          </a:p>
          <a:p>
            <a:r>
              <a:rPr lang="zh-CN" altLang="en-US" sz="3600"/>
              <a:t>file "Anonymous.cn.zone.2";</a:t>
            </a:r>
            <a:endParaRPr lang="zh-CN" altLang="en-US" sz="3600"/>
          </a:p>
          <a:p>
            <a:r>
              <a:rPr lang="zh-CN" altLang="en-US" sz="3600"/>
              <a:t>};</a:t>
            </a:r>
            <a:endParaRPr lang="zh-CN" altLang="en-US" sz="3600"/>
          </a:p>
          <a:p>
            <a:r>
              <a:rPr lang="zh-CN" altLang="en-US" sz="3600"/>
              <a:t>};</a:t>
            </a:r>
            <a:endParaRPr lang="zh-CN" altLang="en-US" sz="3600"/>
          </a:p>
        </p:txBody>
      </p:sp>
      <p:sp>
        <p:nvSpPr>
          <p:cNvPr id="5" name="文本框 4"/>
          <p:cNvSpPr txBox="1"/>
          <p:nvPr/>
        </p:nvSpPr>
        <p:spPr>
          <a:xfrm>
            <a:off x="169545" y="1233805"/>
            <a:ext cx="1187259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3600"/>
              <a:t>当有其他客户端访问时,可以把这些用户指定访问一个地址</a:t>
            </a:r>
            <a:endParaRPr lang="x-none" altLang="zh-CN"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303145" y="2276475"/>
            <a:ext cx="6356985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7200"/>
              <a:t> thanks</a:t>
            </a:r>
            <a:endParaRPr lang="x-none" altLang="zh-CN" sz="7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蓝色憧憬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1462</Words>
  <Application>Kingsoft Office WPP</Application>
  <PresentationFormat>宽屏</PresentationFormat>
  <Paragraphs>79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蓝色憧憬</vt:lpstr>
      <vt:lpstr>技术串讲</vt:lpstr>
      <vt:lpstr>split分离解析概述</vt:lpstr>
      <vt:lpstr>View 视图概述</vt:lpstr>
      <vt:lpstr>基本思路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student</dc:creator>
  <cp:lastModifiedBy>student</cp:lastModifiedBy>
  <cp:revision>11</cp:revision>
  <dcterms:created xsi:type="dcterms:W3CDTF">2019-12-06T01:05:40Z</dcterms:created>
  <dcterms:modified xsi:type="dcterms:W3CDTF">2019-12-06T01:05:40Z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