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88" r:id="rId5"/>
    <p:sldId id="259" r:id="rId6"/>
    <p:sldId id="289" r:id="rId7"/>
    <p:sldId id="264" r:id="rId8"/>
    <p:sldId id="261" r:id="rId9"/>
    <p:sldId id="260" r:id="rId10"/>
    <p:sldId id="274" r:id="rId11"/>
    <p:sldId id="263" r:id="rId12"/>
    <p:sldId id="281" r:id="rId13"/>
    <p:sldId id="265" r:id="rId15"/>
    <p:sldId id="268" r:id="rId16"/>
    <p:sldId id="282" r:id="rId17"/>
    <p:sldId id="266" r:id="rId18"/>
    <p:sldId id="269" r:id="rId19"/>
    <p:sldId id="290" r:id="rId20"/>
    <p:sldId id="291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320675" y="-208915"/>
            <a:ext cx="12553950" cy="7122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GIF"/><Relationship Id="rId7" Type="http://schemas.openxmlformats.org/officeDocument/2006/relationships/image" Target="../media/image32.jpeg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GIF"/><Relationship Id="rId8" Type="http://schemas.openxmlformats.org/officeDocument/2006/relationships/image" Target="../media/image43.GIF"/><Relationship Id="rId7" Type="http://schemas.openxmlformats.org/officeDocument/2006/relationships/image" Target="../media/image42.jpeg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GIF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GIF"/><Relationship Id="rId7" Type="http://schemas.openxmlformats.org/officeDocument/2006/relationships/image" Target="../media/image16.jpeg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2.wmf"/><Relationship Id="rId12" Type="http://schemas.openxmlformats.org/officeDocument/2006/relationships/image" Target="../media/image21.wmf"/><Relationship Id="rId11" Type="http://schemas.openxmlformats.org/officeDocument/2006/relationships/image" Target="../media/image20.wmf"/><Relationship Id="rId10" Type="http://schemas.openxmlformats.org/officeDocument/2006/relationships/image" Target="../media/image19.wmf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2540"/>
            <a:ext cx="11885930" cy="6743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7543" y="1162097"/>
            <a:ext cx="8673483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4400" b="1">
                <a:solidFill>
                  <a:schemeClr val="bg1"/>
                </a:solidFill>
                <a:sym typeface="+mn-ea"/>
              </a:rPr>
              <a:t>FCNB上市集团</a:t>
            </a:r>
            <a:endParaRPr lang="zh-CN" altLang="en-US" sz="4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4055" y="2387600"/>
            <a:ext cx="11012805" cy="863600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692151" y="2437765"/>
            <a:ext cx="1393063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4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&lt;&lt;高可用网站架构的设计与实现方案&gt;&gt;</a:t>
            </a:r>
            <a:endParaRPr lang="zh-CN" altLang="en-US" sz="4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15" y="3843655"/>
            <a:ext cx="2780665" cy="2062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-11-28 16-20-3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0815" y="3098165"/>
            <a:ext cx="1466850" cy="2019300"/>
          </a:xfrm>
          <a:prstGeom prst="rect">
            <a:avLst/>
          </a:prstGeom>
        </p:spPr>
      </p:pic>
      <p:pic>
        <p:nvPicPr>
          <p:cNvPr id="3" name="图片 2" descr="2019-11-28 16-21-06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477520"/>
            <a:ext cx="1238250" cy="1914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70760" y="1319530"/>
            <a:ext cx="46545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如何做到负载均衡呢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8255" y="3670935"/>
            <a:ext cx="417004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我们可以使用Haproxy进行调度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 descr="search_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40" y="372206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97" y="71343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5" descr="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2" y="181325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web_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497" y="3155008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92" y="1901538"/>
            <a:ext cx="696000" cy="6960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50" y="1752237"/>
            <a:ext cx="696000" cy="707409"/>
          </a:xfrm>
          <a:prstGeom prst="rect">
            <a:avLst/>
          </a:prstGeom>
        </p:spPr>
      </p:pic>
      <p:cxnSp>
        <p:nvCxnSpPr>
          <p:cNvPr id="9" name="直接连接符 123"/>
          <p:cNvCxnSpPr>
            <a:cxnSpLocks noChangeShapeType="1"/>
          </p:cNvCxnSpPr>
          <p:nvPr/>
        </p:nvCxnSpPr>
        <p:spPr bwMode="auto">
          <a:xfrm>
            <a:off x="1625565" y="5792347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23"/>
          <p:cNvCxnSpPr>
            <a:cxnSpLocks noChangeShapeType="1"/>
          </p:cNvCxnSpPr>
          <p:nvPr/>
        </p:nvCxnSpPr>
        <p:spPr bwMode="auto">
          <a:xfrm>
            <a:off x="6456645" y="5212592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23"/>
          <p:cNvCxnSpPr>
            <a:cxnSpLocks noChangeShapeType="1"/>
          </p:cNvCxnSpPr>
          <p:nvPr/>
        </p:nvCxnSpPr>
        <p:spPr bwMode="auto">
          <a:xfrm>
            <a:off x="8077200" y="2138045"/>
            <a:ext cx="1290320" cy="2413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20"/>
          <p:cNvCxnSpPr/>
          <p:nvPr/>
        </p:nvCxnSpPr>
        <p:spPr>
          <a:xfrm flipV="1">
            <a:off x="4458970" y="2024380"/>
            <a:ext cx="938530" cy="727075"/>
          </a:xfrm>
          <a:prstGeom prst="bentConnector3">
            <a:avLst>
              <a:gd name="adj1" fmla="val 5006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23"/>
          <p:cNvCxnSpPr>
            <a:cxnSpLocks noChangeShapeType="1"/>
          </p:cNvCxnSpPr>
          <p:nvPr/>
        </p:nvCxnSpPr>
        <p:spPr bwMode="auto">
          <a:xfrm>
            <a:off x="8021320" y="1024255"/>
            <a:ext cx="1369695" cy="116522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123"/>
          <p:cNvCxnSpPr>
            <a:cxnSpLocks noChangeShapeType="1"/>
          </p:cNvCxnSpPr>
          <p:nvPr/>
        </p:nvCxnSpPr>
        <p:spPr bwMode="auto">
          <a:xfrm flipV="1">
            <a:off x="8186420" y="2145665"/>
            <a:ext cx="1172845" cy="133858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" name="Picture 16" descr="PC Blu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3" y="2688059"/>
            <a:ext cx="643737" cy="5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15" y="1688468"/>
            <a:ext cx="696000" cy="593113"/>
          </a:xfrm>
          <a:prstGeom prst="rect">
            <a:avLst/>
          </a:prstGeom>
        </p:spPr>
      </p:pic>
      <p:cxnSp>
        <p:nvCxnSpPr>
          <p:cNvPr id="28" name="直接连接符 123"/>
          <p:cNvCxnSpPr>
            <a:cxnSpLocks noChangeShapeType="1"/>
          </p:cNvCxnSpPr>
          <p:nvPr/>
        </p:nvCxnSpPr>
        <p:spPr bwMode="auto">
          <a:xfrm flipV="1">
            <a:off x="1828165" y="2007235"/>
            <a:ext cx="466090" cy="444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123"/>
          <p:cNvCxnSpPr>
            <a:cxnSpLocks noChangeShapeType="1"/>
          </p:cNvCxnSpPr>
          <p:nvPr/>
        </p:nvCxnSpPr>
        <p:spPr bwMode="auto">
          <a:xfrm>
            <a:off x="2310765" y="2006600"/>
            <a:ext cx="9525" cy="92837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</p:cNvCxnSpPr>
          <p:nvPr/>
        </p:nvCxnSpPr>
        <p:spPr bwMode="auto">
          <a:xfrm>
            <a:off x="1809115" y="2923540"/>
            <a:ext cx="511810" cy="762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23"/>
          <p:cNvCxnSpPr>
            <a:cxnSpLocks noChangeShapeType="1"/>
            <a:endCxn id="44" idx="2"/>
          </p:cNvCxnSpPr>
          <p:nvPr/>
        </p:nvCxnSpPr>
        <p:spPr bwMode="auto">
          <a:xfrm flipV="1">
            <a:off x="2310765" y="2403475"/>
            <a:ext cx="571500" cy="952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23"/>
          <p:cNvCxnSpPr>
            <a:cxnSpLocks noChangeShapeType="1"/>
          </p:cNvCxnSpPr>
          <p:nvPr/>
        </p:nvCxnSpPr>
        <p:spPr bwMode="auto">
          <a:xfrm>
            <a:off x="5942965" y="2009775"/>
            <a:ext cx="904240" cy="2667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23"/>
          <p:cNvCxnSpPr>
            <a:cxnSpLocks noChangeShapeType="1"/>
          </p:cNvCxnSpPr>
          <p:nvPr/>
        </p:nvCxnSpPr>
        <p:spPr bwMode="auto">
          <a:xfrm>
            <a:off x="6834505" y="1024890"/>
            <a:ext cx="658495" cy="698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23"/>
          <p:cNvCxnSpPr>
            <a:cxnSpLocks noChangeShapeType="1"/>
          </p:cNvCxnSpPr>
          <p:nvPr/>
        </p:nvCxnSpPr>
        <p:spPr bwMode="auto">
          <a:xfrm>
            <a:off x="6866255" y="2036445"/>
            <a:ext cx="679450" cy="3111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</p:cNvCxnSpPr>
          <p:nvPr/>
        </p:nvCxnSpPr>
        <p:spPr bwMode="auto">
          <a:xfrm>
            <a:off x="6857365" y="3406775"/>
            <a:ext cx="782320" cy="635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</p:cNvCxnSpPr>
          <p:nvPr/>
        </p:nvCxnSpPr>
        <p:spPr bwMode="auto">
          <a:xfrm>
            <a:off x="6838315" y="1006475"/>
            <a:ext cx="27940" cy="242633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endCxn id="8" idx="0"/>
          </p:cNvCxnSpPr>
          <p:nvPr/>
        </p:nvCxnSpPr>
        <p:spPr bwMode="auto">
          <a:xfrm flipH="1">
            <a:off x="3910965" y="2973705"/>
            <a:ext cx="15875" cy="748665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913765" y="3471545"/>
            <a:ext cx="16643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客户端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云形 43"/>
          <p:cNvSpPr/>
          <p:nvPr/>
        </p:nvSpPr>
        <p:spPr>
          <a:xfrm>
            <a:off x="2876550" y="1818640"/>
            <a:ext cx="1861185" cy="1169670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950845" y="4455160"/>
            <a:ext cx="24180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DNS服务器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74460" y="3915410"/>
            <a:ext cx="2504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WEB服务器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90795" y="2549525"/>
            <a:ext cx="18383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调度器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3140" y="2714625"/>
            <a:ext cx="266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数据库服务器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85420" y="-5080"/>
            <a:ext cx="5008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 sz="4000">
                <a:ln/>
                <a:solidFill>
                  <a:schemeClr val="accent4"/>
                </a:solidFill>
                <a:effectLst/>
              </a:rPr>
              <a:t>haproxy提供高可用性</a:t>
            </a:r>
            <a:endParaRPr lang="x-none" altLang="zh-CN" sz="400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310" y="5040630"/>
            <a:ext cx="6397625" cy="6400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>
                <a:ln/>
                <a:solidFill>
                  <a:schemeClr val="accent4"/>
                </a:solidFill>
                <a:effectLst/>
              </a:rPr>
              <a:t>负载均衡以及基于TCP(第四层)和HTTP（第七层）应用的代理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pPr algn="l"/>
            <a:r>
              <a:rPr lang="zh-CN" altLang="en-US">
                <a:ln/>
                <a:solidFill>
                  <a:schemeClr val="accent4"/>
                </a:solidFill>
                <a:effectLst/>
              </a:rPr>
              <a:t>支持虚拟主机，它是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免费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-11-28 16-20-3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0815" y="3098165"/>
            <a:ext cx="1466850" cy="2019300"/>
          </a:xfrm>
          <a:prstGeom prst="rect">
            <a:avLst/>
          </a:prstGeom>
        </p:spPr>
      </p:pic>
      <p:pic>
        <p:nvPicPr>
          <p:cNvPr id="3" name="图片 2" descr="2019-11-28 16-21-06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477520"/>
            <a:ext cx="1238250" cy="1914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80285" y="1329690"/>
            <a:ext cx="46545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你怎么可以知道服务器是否正常呢?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5690" y="3670935"/>
            <a:ext cx="437324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我们可以使keepalived进行健康检查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 descr="search_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40" y="372206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97" y="71343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5" descr="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2" y="181325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web_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497" y="3155008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92" y="1901538"/>
            <a:ext cx="696000" cy="6960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00" y="2675527"/>
            <a:ext cx="696000" cy="707409"/>
          </a:xfrm>
          <a:prstGeom prst="rect">
            <a:avLst/>
          </a:prstGeom>
        </p:spPr>
      </p:pic>
      <p:cxnSp>
        <p:nvCxnSpPr>
          <p:cNvPr id="9" name="直接连接符 123"/>
          <p:cNvCxnSpPr>
            <a:cxnSpLocks noChangeShapeType="1"/>
          </p:cNvCxnSpPr>
          <p:nvPr/>
        </p:nvCxnSpPr>
        <p:spPr bwMode="auto">
          <a:xfrm>
            <a:off x="1625565" y="5792347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23"/>
          <p:cNvCxnSpPr>
            <a:cxnSpLocks noChangeShapeType="1"/>
          </p:cNvCxnSpPr>
          <p:nvPr/>
        </p:nvCxnSpPr>
        <p:spPr bwMode="auto">
          <a:xfrm>
            <a:off x="6456645" y="5212592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23"/>
          <p:cNvCxnSpPr>
            <a:cxnSpLocks noChangeShapeType="1"/>
          </p:cNvCxnSpPr>
          <p:nvPr/>
        </p:nvCxnSpPr>
        <p:spPr bwMode="auto">
          <a:xfrm>
            <a:off x="8068310" y="2112645"/>
            <a:ext cx="1132205" cy="5842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20"/>
          <p:cNvCxnSpPr/>
          <p:nvPr/>
        </p:nvCxnSpPr>
        <p:spPr>
          <a:xfrm flipV="1">
            <a:off x="4407535" y="2047240"/>
            <a:ext cx="871220" cy="733425"/>
          </a:xfrm>
          <a:prstGeom prst="bentConnector3">
            <a:avLst>
              <a:gd name="adj1" fmla="val 5007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23"/>
          <p:cNvCxnSpPr>
            <a:cxnSpLocks noChangeShapeType="1"/>
          </p:cNvCxnSpPr>
          <p:nvPr/>
        </p:nvCxnSpPr>
        <p:spPr bwMode="auto">
          <a:xfrm>
            <a:off x="8005445" y="1103630"/>
            <a:ext cx="1204595" cy="107696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123"/>
          <p:cNvCxnSpPr>
            <a:cxnSpLocks noChangeShapeType="1"/>
          </p:cNvCxnSpPr>
          <p:nvPr/>
        </p:nvCxnSpPr>
        <p:spPr bwMode="auto">
          <a:xfrm flipV="1">
            <a:off x="8143240" y="2180590"/>
            <a:ext cx="1057275" cy="129476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" name="Picture 16" descr="PC Blu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3" y="2688059"/>
            <a:ext cx="643737" cy="5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15" y="1688468"/>
            <a:ext cx="696000" cy="593113"/>
          </a:xfrm>
          <a:prstGeom prst="rect">
            <a:avLst/>
          </a:prstGeom>
        </p:spPr>
      </p:pic>
      <p:cxnSp>
        <p:nvCxnSpPr>
          <p:cNvPr id="28" name="直接连接符 123"/>
          <p:cNvCxnSpPr>
            <a:cxnSpLocks noChangeShapeType="1"/>
          </p:cNvCxnSpPr>
          <p:nvPr/>
        </p:nvCxnSpPr>
        <p:spPr bwMode="auto">
          <a:xfrm flipV="1">
            <a:off x="1828165" y="2007235"/>
            <a:ext cx="466090" cy="444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123"/>
          <p:cNvCxnSpPr>
            <a:cxnSpLocks noChangeShapeType="1"/>
          </p:cNvCxnSpPr>
          <p:nvPr/>
        </p:nvCxnSpPr>
        <p:spPr bwMode="auto">
          <a:xfrm>
            <a:off x="2310765" y="2006600"/>
            <a:ext cx="9525" cy="92837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</p:cNvCxnSpPr>
          <p:nvPr/>
        </p:nvCxnSpPr>
        <p:spPr bwMode="auto">
          <a:xfrm>
            <a:off x="1809115" y="2923540"/>
            <a:ext cx="511810" cy="762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23"/>
          <p:cNvCxnSpPr>
            <a:cxnSpLocks noChangeShapeType="1"/>
            <a:endCxn id="44" idx="2"/>
          </p:cNvCxnSpPr>
          <p:nvPr/>
        </p:nvCxnSpPr>
        <p:spPr bwMode="auto">
          <a:xfrm flipV="1">
            <a:off x="2310765" y="2403475"/>
            <a:ext cx="571500" cy="952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23"/>
          <p:cNvCxnSpPr>
            <a:cxnSpLocks noChangeShapeType="1"/>
          </p:cNvCxnSpPr>
          <p:nvPr/>
        </p:nvCxnSpPr>
        <p:spPr bwMode="auto">
          <a:xfrm flipV="1">
            <a:off x="6268085" y="2025650"/>
            <a:ext cx="581025" cy="1016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23"/>
          <p:cNvCxnSpPr>
            <a:cxnSpLocks noChangeShapeType="1"/>
          </p:cNvCxnSpPr>
          <p:nvPr/>
        </p:nvCxnSpPr>
        <p:spPr bwMode="auto">
          <a:xfrm>
            <a:off x="6834505" y="1024890"/>
            <a:ext cx="658495" cy="698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23"/>
          <p:cNvCxnSpPr>
            <a:cxnSpLocks noChangeShapeType="1"/>
          </p:cNvCxnSpPr>
          <p:nvPr/>
        </p:nvCxnSpPr>
        <p:spPr bwMode="auto">
          <a:xfrm>
            <a:off x="6866255" y="2036445"/>
            <a:ext cx="679450" cy="3111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</p:cNvCxnSpPr>
          <p:nvPr/>
        </p:nvCxnSpPr>
        <p:spPr bwMode="auto">
          <a:xfrm>
            <a:off x="6857365" y="3406775"/>
            <a:ext cx="782320" cy="635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</p:cNvCxnSpPr>
          <p:nvPr/>
        </p:nvCxnSpPr>
        <p:spPr bwMode="auto">
          <a:xfrm>
            <a:off x="6838315" y="1006475"/>
            <a:ext cx="27940" cy="242633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endCxn id="8" idx="0"/>
          </p:cNvCxnSpPr>
          <p:nvPr/>
        </p:nvCxnSpPr>
        <p:spPr bwMode="auto">
          <a:xfrm flipH="1">
            <a:off x="3910965" y="2973705"/>
            <a:ext cx="15875" cy="748665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888365" y="4386580"/>
            <a:ext cx="16643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客户端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云形 43"/>
          <p:cNvSpPr/>
          <p:nvPr/>
        </p:nvSpPr>
        <p:spPr>
          <a:xfrm>
            <a:off x="2876550" y="1818640"/>
            <a:ext cx="1861185" cy="1169670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950845" y="4455160"/>
            <a:ext cx="24180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DNS服务器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74460" y="3915410"/>
            <a:ext cx="2504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WEB服务器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16830" y="3498850"/>
            <a:ext cx="18383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调度器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3140" y="2714625"/>
            <a:ext cx="266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数据库服务器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70" y="1171212"/>
            <a:ext cx="696000" cy="707409"/>
          </a:xfrm>
          <a:prstGeom prst="rect">
            <a:avLst/>
          </a:prstGeom>
        </p:spPr>
      </p:pic>
      <p:cxnSp>
        <p:nvCxnSpPr>
          <p:cNvPr id="5" name="直接连接符 123"/>
          <p:cNvCxnSpPr>
            <a:cxnSpLocks noChangeShapeType="1"/>
          </p:cNvCxnSpPr>
          <p:nvPr/>
        </p:nvCxnSpPr>
        <p:spPr bwMode="auto">
          <a:xfrm>
            <a:off x="5278755" y="1452245"/>
            <a:ext cx="231775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123"/>
          <p:cNvCxnSpPr>
            <a:cxnSpLocks noChangeShapeType="1"/>
          </p:cNvCxnSpPr>
          <p:nvPr/>
        </p:nvCxnSpPr>
        <p:spPr bwMode="auto">
          <a:xfrm>
            <a:off x="5267960" y="2976880"/>
            <a:ext cx="231775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123"/>
          <p:cNvCxnSpPr>
            <a:cxnSpLocks noChangeShapeType="1"/>
          </p:cNvCxnSpPr>
          <p:nvPr/>
        </p:nvCxnSpPr>
        <p:spPr bwMode="auto">
          <a:xfrm>
            <a:off x="6036310" y="3124835"/>
            <a:ext cx="231775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123"/>
          <p:cNvCxnSpPr>
            <a:cxnSpLocks noChangeShapeType="1"/>
          </p:cNvCxnSpPr>
          <p:nvPr/>
        </p:nvCxnSpPr>
        <p:spPr bwMode="auto">
          <a:xfrm>
            <a:off x="6052820" y="1483995"/>
            <a:ext cx="231775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23"/>
          <p:cNvCxnSpPr>
            <a:cxnSpLocks noChangeShapeType="1"/>
          </p:cNvCxnSpPr>
          <p:nvPr/>
        </p:nvCxnSpPr>
        <p:spPr bwMode="auto">
          <a:xfrm flipH="1">
            <a:off x="5269865" y="1460500"/>
            <a:ext cx="17145" cy="152717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23"/>
          <p:cNvCxnSpPr>
            <a:cxnSpLocks noChangeShapeType="1"/>
          </p:cNvCxnSpPr>
          <p:nvPr/>
        </p:nvCxnSpPr>
        <p:spPr bwMode="auto">
          <a:xfrm flipH="1">
            <a:off x="6261735" y="1501140"/>
            <a:ext cx="23495" cy="162433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-11-28 16-20-3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0815" y="3098165"/>
            <a:ext cx="1466850" cy="2019300"/>
          </a:xfrm>
          <a:prstGeom prst="rect">
            <a:avLst/>
          </a:prstGeom>
        </p:spPr>
      </p:pic>
      <p:pic>
        <p:nvPicPr>
          <p:cNvPr id="3" name="图片 2" descr="2019-11-28 16-21-06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477520"/>
            <a:ext cx="1238250" cy="1914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80920" y="874395"/>
            <a:ext cx="46545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访问量如果不断增长,一台数据库服务器撑不住怎么办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8255" y="3670935"/>
            <a:ext cx="417004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我们可以使用ceph建立集群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137430" y="2690922"/>
            <a:ext cx="5692349" cy="941486"/>
            <a:chOff x="2753150" y="2876110"/>
            <a:chExt cx="6685700" cy="1105781"/>
          </a:xfrm>
        </p:grpSpPr>
        <p:grpSp>
          <p:nvGrpSpPr>
            <p:cNvPr id="4" name="组合 3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5" name="六边形 4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415791" y="1777322"/>
                <a:ext cx="576943" cy="39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en-US" sz="30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x-none" altLang="en-US" sz="30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50635" y="3074313"/>
              <a:ext cx="5226375" cy="64438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3000" b="1" dirty="0">
                  <a:solidFill>
                    <a:schemeClr val="bg1"/>
                  </a:solidFill>
                  <a:latin typeface="+mn-ea"/>
                </a:rPr>
                <a:t>产品报表</a:t>
              </a:r>
              <a:endParaRPr lang="x-none" sz="30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2887875" y="2708702"/>
            <a:ext cx="5692349" cy="941486"/>
            <a:chOff x="2753150" y="2876110"/>
            <a:chExt cx="6685700" cy="1105781"/>
          </a:xfrm>
        </p:grpSpPr>
        <p:grpSp>
          <p:nvGrpSpPr>
            <p:cNvPr id="4" name="组合 3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5" name="六边形 4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415791" y="1777322"/>
                <a:ext cx="576943" cy="39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en-US" sz="3000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x-none" altLang="en-US" sz="30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18564" y="3085499"/>
              <a:ext cx="5226375" cy="64438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3000" b="1" dirty="0">
                  <a:solidFill>
                    <a:schemeClr val="bg1"/>
                  </a:solidFill>
                  <a:latin typeface="+mn-ea"/>
                </a:rPr>
                <a:t>总结</a:t>
              </a:r>
              <a:endParaRPr lang="x-none" sz="30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>
            <a:off x="1250158" y="2442068"/>
            <a:ext cx="9484673" cy="1853214"/>
            <a:chOff x="1403229" y="2503503"/>
            <a:chExt cx="9484673" cy="185321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03229" y="2968472"/>
              <a:ext cx="923277" cy="923277"/>
              <a:chOff x="2433962" y="2967362"/>
              <a:chExt cx="923277" cy="92327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33962" y="2967362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27665" y="3044280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578640" y="2750968"/>
              <a:ext cx="1358284" cy="1358284"/>
              <a:chOff x="2578640" y="2750968"/>
              <a:chExt cx="1358284" cy="13582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78640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60633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189058" y="2503503"/>
              <a:ext cx="1853214" cy="1853214"/>
              <a:chOff x="4189058" y="2503503"/>
              <a:chExt cx="1853214" cy="18532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9058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18516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294406" y="2503503"/>
              <a:ext cx="1853214" cy="1853214"/>
              <a:chOff x="6294406" y="2503503"/>
              <a:chExt cx="1853214" cy="18532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294406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3863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756" y="2750968"/>
              <a:ext cx="1358284" cy="1358284"/>
              <a:chOff x="8399756" y="2750968"/>
              <a:chExt cx="1358284" cy="13582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9756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581749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64625" y="3044279"/>
              <a:ext cx="923277" cy="923277"/>
              <a:chOff x="9964625" y="3044279"/>
              <a:chExt cx="923277" cy="92327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964625" y="3044279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0258328" y="3121197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306159" y="1663997"/>
            <a:ext cx="796206" cy="686384"/>
            <a:chOff x="3306159" y="1663997"/>
            <a:chExt cx="796206" cy="686384"/>
          </a:xfrm>
        </p:grpSpPr>
        <p:sp>
          <p:nvSpPr>
            <p:cNvPr id="6" name="六边形 5"/>
            <p:cNvSpPr/>
            <p:nvPr/>
          </p:nvSpPr>
          <p:spPr>
            <a:xfrm>
              <a:off x="3306159" y="1663997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15791" y="1745579"/>
              <a:ext cx="576943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</a:rPr>
                <a:t>1</a:t>
              </a:r>
              <a:endParaRPr lang="en-US" altLang="zh-CN" sz="3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4211997" y="1663997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1997" y="1750322"/>
            <a:ext cx="324413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x-none" sz="3000" b="1">
                <a:solidFill>
                  <a:schemeClr val="bg1"/>
                </a:solidFill>
                <a:latin typeface="+mn-ea"/>
                <a:ea typeface="+mn-ea"/>
              </a:rPr>
              <a:t>公司简介</a:t>
            </a:r>
            <a:endParaRPr lang="x-none" sz="3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82730" y="2611871"/>
            <a:ext cx="796206" cy="686384"/>
            <a:chOff x="3782730" y="2611871"/>
            <a:chExt cx="796206" cy="686384"/>
          </a:xfrm>
        </p:grpSpPr>
        <p:sp>
          <p:nvSpPr>
            <p:cNvPr id="23" name="六边形 22"/>
            <p:cNvSpPr/>
            <p:nvPr/>
          </p:nvSpPr>
          <p:spPr>
            <a:xfrm>
              <a:off x="3782730" y="2611871"/>
              <a:ext cx="796206" cy="686384"/>
            </a:xfrm>
            <a:prstGeom prst="hexagon">
              <a:avLst/>
            </a:prstGeom>
            <a:solidFill>
              <a:srgbClr val="117EB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92362" y="2693453"/>
              <a:ext cx="576943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</a:rPr>
                <a:t>2</a:t>
              </a:r>
              <a:endParaRPr lang="en-US" altLang="zh-CN" sz="3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4688568" y="2611871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88568" y="2724231"/>
            <a:ext cx="324413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000" b="1" dirty="0">
                <a:solidFill>
                  <a:schemeClr val="bg1"/>
                </a:solidFill>
                <a:latin typeface="+mn-ea"/>
              </a:rPr>
              <a:t>产品介绍</a:t>
            </a:r>
            <a:endParaRPr lang="x-none" altLang="zh-CN" sz="3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59301" y="3559745"/>
            <a:ext cx="796206" cy="686384"/>
            <a:chOff x="4259301" y="3559745"/>
            <a:chExt cx="796206" cy="686384"/>
          </a:xfrm>
        </p:grpSpPr>
        <p:sp>
          <p:nvSpPr>
            <p:cNvPr id="30" name="六边形 29"/>
            <p:cNvSpPr/>
            <p:nvPr/>
          </p:nvSpPr>
          <p:spPr>
            <a:xfrm>
              <a:off x="4259301" y="3559745"/>
              <a:ext cx="796206" cy="686384"/>
            </a:xfrm>
            <a:prstGeom prst="hexagon">
              <a:avLst/>
            </a:prstGeom>
            <a:solidFill>
              <a:srgbClr val="117EB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68933" y="3641327"/>
              <a:ext cx="576943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</a:rPr>
                <a:t>3</a:t>
              </a:r>
              <a:endParaRPr lang="en-US" altLang="zh-CN" sz="3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endParaRPr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5165139" y="3559745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000" b="1">
                <a:solidFill>
                  <a:schemeClr val="bg1"/>
                </a:solidFill>
              </a:rPr>
              <a:t>价格报表</a:t>
            </a:r>
            <a:endParaRPr lang="x-none" altLang="zh-CN" sz="3000" b="1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35872" y="4507619"/>
            <a:ext cx="796206" cy="686384"/>
            <a:chOff x="4735872" y="4507619"/>
            <a:chExt cx="796206" cy="686384"/>
          </a:xfrm>
        </p:grpSpPr>
        <p:sp>
          <p:nvSpPr>
            <p:cNvPr id="37" name="六边形 36"/>
            <p:cNvSpPr/>
            <p:nvPr/>
          </p:nvSpPr>
          <p:spPr>
            <a:xfrm>
              <a:off x="4735872" y="4507619"/>
              <a:ext cx="796206" cy="686384"/>
            </a:xfrm>
            <a:prstGeom prst="hexagon">
              <a:avLst/>
            </a:prstGeom>
            <a:solidFill>
              <a:srgbClr val="117EB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45504" y="4589201"/>
              <a:ext cx="576943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</a:rPr>
                <a:t>4</a:t>
              </a:r>
              <a:endParaRPr lang="en-US" altLang="zh-CN" sz="3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5641710" y="4507619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641710" y="4619979"/>
            <a:ext cx="324413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000" b="1" dirty="0">
                <a:solidFill>
                  <a:schemeClr val="bg1"/>
                </a:solidFill>
                <a:latin typeface="+mn-ea"/>
              </a:rPr>
              <a:t>总结</a:t>
            </a:r>
            <a:endParaRPr lang="x-none" altLang="zh-CN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3717" y="2205554"/>
            <a:ext cx="1101673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b="1" dirty="0" smtClean="0">
                <a:solidFill>
                  <a:schemeClr val="bg1"/>
                </a:solidFill>
                <a:latin typeface="+mn-ea"/>
                <a:ea typeface="+mn-ea"/>
              </a:rPr>
              <a:t>目</a:t>
            </a:r>
            <a:endParaRPr lang="zh-CN" altLang="en-US" sz="5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5400" dirty="0"/>
          </a:p>
          <a:p>
            <a:r>
              <a:rPr lang="zh-CN" altLang="en-US" sz="5400" b="1" dirty="0" smtClean="0">
                <a:solidFill>
                  <a:schemeClr val="bg1"/>
                </a:solidFill>
                <a:latin typeface="+mn-ea"/>
                <a:ea typeface="+mn-ea"/>
              </a:rPr>
              <a:t>录</a:t>
            </a:r>
            <a:endParaRPr lang="zh-CN" altLang="en-US" sz="5400" dirty="0" smtClean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5018" y="394714"/>
            <a:ext cx="1592413" cy="1617333"/>
            <a:chOff x="675018" y="483494"/>
            <a:chExt cx="1592413" cy="1617333"/>
          </a:xfrm>
        </p:grpSpPr>
        <p:sp>
          <p:nvSpPr>
            <p:cNvPr id="33" name="六边形 32"/>
            <p:cNvSpPr/>
            <p:nvPr/>
          </p:nvSpPr>
          <p:spPr>
            <a:xfrm>
              <a:off x="1073122" y="1414443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1073122" y="483494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/>
            <p:nvPr/>
          </p:nvSpPr>
          <p:spPr>
            <a:xfrm>
              <a:off x="1471225" y="933221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/>
            <p:nvPr/>
          </p:nvSpPr>
          <p:spPr>
            <a:xfrm>
              <a:off x="675018" y="933221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2939310" y="2777282"/>
            <a:ext cx="5692349" cy="941486"/>
            <a:chOff x="2753150" y="2876110"/>
            <a:chExt cx="6685700" cy="1105781"/>
          </a:xfrm>
        </p:grpSpPr>
        <p:grpSp>
          <p:nvGrpSpPr>
            <p:cNvPr id="4" name="组合 3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5" name="六边形 4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415791" y="1777322"/>
                <a:ext cx="576943" cy="39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en-US" altLang="zh-CN" sz="30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49889" y="3065362"/>
              <a:ext cx="5226375" cy="64438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3000" b="1" dirty="0">
                  <a:solidFill>
                    <a:schemeClr val="bg1"/>
                  </a:solidFill>
                  <a:latin typeface="+mn-ea"/>
                </a:rPr>
                <a:t>公司简介</a:t>
              </a:r>
              <a:endParaRPr lang="x-none" sz="30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252835" y="-34498"/>
            <a:ext cx="5692349" cy="941486"/>
            <a:chOff x="2753150" y="2876110"/>
            <a:chExt cx="6685700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66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3600" b="1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+mn-ea"/>
                  </a:rPr>
                  <a:t>1</a:t>
                </a:r>
                <a:endParaRPr lang="zh-CN" altLang="en-US" sz="3600" b="1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61015" y="3034038"/>
              <a:ext cx="5226375" cy="75177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p>
              <a:pPr algn="ctr"/>
              <a:r>
                <a:rPr lang="x-none" altLang="en-US" sz="3600" b="1" dirty="0" smtClean="0">
                  <a:solidFill>
                    <a:schemeClr val="bg1"/>
                  </a:solidFill>
                  <a:latin typeface="+mn-ea"/>
                </a:rPr>
                <a:t>公司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+mn-ea"/>
                </a:rPr>
                <a:t>简介</a:t>
              </a:r>
              <a:endParaRPr lang="en-US" altLang="zh-CN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50085" y="1014730"/>
            <a:ext cx="763460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1.FCNB上市集团由任飞凡，肖艳梅两位董事长于2008年１月成立.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2.集团专注于高可用网络架构设计10年．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3.公司文化：更高，更快，更强！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4.设计方案成员：总经理　王威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　　　　　　　技术总监　郑义正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              技术顾问  陈家乾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　　　　　　　技术顾问　梁兆斌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　　　　　　运维架构师　李　彬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　　　　　　运维架构师　胥志彬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　　　　　　运维工程师　赵汝志</a:t>
            </a:r>
            <a:endParaRPr lang="x-none" altLang="zh-CN" sz="2800" b="1">
              <a:solidFill>
                <a:schemeClr val="bg1"/>
              </a:solidFill>
            </a:endParaRPr>
          </a:p>
          <a:p>
            <a:r>
              <a:rPr lang="x-none" altLang="zh-CN" sz="2800" b="1">
                <a:solidFill>
                  <a:schemeClr val="bg1"/>
                </a:solidFill>
              </a:rPr>
              <a:t>　　　　　　运维工程师　宋建麟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190135" y="2768392"/>
            <a:ext cx="5692349" cy="941486"/>
            <a:chOff x="2753150" y="2876110"/>
            <a:chExt cx="6685700" cy="1105781"/>
          </a:xfrm>
        </p:grpSpPr>
        <p:grpSp>
          <p:nvGrpSpPr>
            <p:cNvPr id="4" name="组合 3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5" name="六边形 4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415791" y="1777322"/>
                <a:ext cx="576943" cy="39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en-US" sz="30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x-none" altLang="en-US" sz="30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41624" y="3095195"/>
              <a:ext cx="5226375" cy="64438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x-none" sz="3000" b="1" dirty="0">
                  <a:solidFill>
                    <a:schemeClr val="bg1"/>
                  </a:solidFill>
                  <a:latin typeface="+mn-ea"/>
                </a:rPr>
                <a:t>产品介绍</a:t>
              </a:r>
              <a:endParaRPr lang="x-none" sz="30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25" descr="search_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00" y="3450918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82" y="1449398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23"/>
          <p:cNvCxnSpPr>
            <a:cxnSpLocks noChangeShapeType="1"/>
          </p:cNvCxnSpPr>
          <p:nvPr/>
        </p:nvCxnSpPr>
        <p:spPr bwMode="auto">
          <a:xfrm>
            <a:off x="3133090" y="1600200"/>
            <a:ext cx="619125" cy="825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20"/>
          <p:cNvCxnSpPr/>
          <p:nvPr/>
        </p:nvCxnSpPr>
        <p:spPr>
          <a:xfrm flipV="1">
            <a:off x="6645910" y="1736090"/>
            <a:ext cx="1741805" cy="793115"/>
          </a:xfrm>
          <a:prstGeom prst="bentConnector3">
            <a:avLst>
              <a:gd name="adj1" fmla="val 5001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16" descr="PC Blu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03" y="1329794"/>
            <a:ext cx="643737" cy="5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20" y="2791463"/>
            <a:ext cx="696000" cy="593113"/>
          </a:xfrm>
          <a:prstGeom prst="rect">
            <a:avLst/>
          </a:prstGeom>
        </p:spPr>
      </p:pic>
      <p:cxnSp>
        <p:nvCxnSpPr>
          <p:cNvPr id="33" name="直接连接符 123"/>
          <p:cNvCxnSpPr>
            <a:cxnSpLocks noChangeShapeType="1"/>
            <a:endCxn id="44" idx="2"/>
          </p:cNvCxnSpPr>
          <p:nvPr/>
        </p:nvCxnSpPr>
        <p:spPr bwMode="auto">
          <a:xfrm>
            <a:off x="3742690" y="2199640"/>
            <a:ext cx="1327150" cy="63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endCxn id="8" idx="0"/>
          </p:cNvCxnSpPr>
          <p:nvPr/>
        </p:nvCxnSpPr>
        <p:spPr bwMode="auto">
          <a:xfrm flipH="1">
            <a:off x="5749925" y="2702560"/>
            <a:ext cx="15875" cy="748665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2263140" y="3535045"/>
            <a:ext cx="16643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客户端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云形 43"/>
          <p:cNvSpPr/>
          <p:nvPr/>
        </p:nvSpPr>
        <p:spPr>
          <a:xfrm>
            <a:off x="5064125" y="1615440"/>
            <a:ext cx="1861185" cy="1169670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778375" y="4229100"/>
            <a:ext cx="24180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DNS服务器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6045" y="2348865"/>
            <a:ext cx="2504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WEB服务器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直接连接符 123"/>
          <p:cNvCxnSpPr>
            <a:cxnSpLocks noChangeShapeType="1"/>
          </p:cNvCxnSpPr>
          <p:nvPr/>
        </p:nvCxnSpPr>
        <p:spPr bwMode="auto">
          <a:xfrm flipH="1">
            <a:off x="3733165" y="1599565"/>
            <a:ext cx="9525" cy="151892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123"/>
          <p:cNvCxnSpPr>
            <a:cxnSpLocks noChangeShapeType="1"/>
          </p:cNvCxnSpPr>
          <p:nvPr/>
        </p:nvCxnSpPr>
        <p:spPr bwMode="auto">
          <a:xfrm>
            <a:off x="3085465" y="3110230"/>
            <a:ext cx="667385" cy="952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4"/>
          <p:cNvSpPr txBox="1"/>
          <p:nvPr/>
        </p:nvSpPr>
        <p:spPr>
          <a:xfrm>
            <a:off x="7287260" y="334010"/>
            <a:ext cx="464248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800" b="1">
                <a:solidFill>
                  <a:schemeClr val="bg1"/>
                </a:solidFill>
              </a:rPr>
              <a:t>Mysql是一个小型关系型数据库管理系统。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35" y="5099685"/>
            <a:ext cx="376110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PHP是一种在服务器端执行的嵌入HTML文档的脚</a:t>
            </a:r>
            <a:r>
              <a:rPr lang="zh-CN" altLang="en-US" sz="2800"/>
              <a:t>本</a:t>
            </a:r>
            <a:r>
              <a:rPr lang="zh-CN" altLang="en-US" sz="2000"/>
              <a:t>语言。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704205" y="5036185"/>
            <a:ext cx="637032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这四种软件均为免费开源软件，组合到一起，成为一个免费、高效、扩展性强的网站服务系统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106680" y="-64770"/>
            <a:ext cx="7307580" cy="1935480"/>
          </a:xfrm>
        </p:spPr>
        <p:txBody>
          <a:bodyPr>
            <a:norm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  <a:ea typeface="+mn-ea"/>
              </a:rPr>
              <a:t>LNMP代表的就是：Linux系统下Nginx+MySQL+PHP这种网站服务器架构</a:t>
            </a:r>
            <a:br>
              <a:rPr lang="zh-CN" altLang="en-US" sz="3000" b="1">
                <a:solidFill>
                  <a:schemeClr val="bg1"/>
                </a:solidFill>
                <a:latin typeface="+mn-ea"/>
                <a:ea typeface="+mn-ea"/>
              </a:rPr>
            </a:br>
            <a:endParaRPr lang="zh-CN" altLang="en-US" sz="3000" b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-11-28 16-20-3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0815" y="3098165"/>
            <a:ext cx="1466850" cy="2019300"/>
          </a:xfrm>
          <a:prstGeom prst="rect">
            <a:avLst/>
          </a:prstGeom>
        </p:spPr>
      </p:pic>
      <p:pic>
        <p:nvPicPr>
          <p:cNvPr id="3" name="图片 2" descr="2019-11-28 16-21-06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477520"/>
            <a:ext cx="1238250" cy="1914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70760" y="1319530"/>
            <a:ext cx="46545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如果访问量变大,服务器压力变大怎么办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8255" y="3670935"/>
            <a:ext cx="417004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我们可以解耦,建立一个独立的数据库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 descr="search_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40" y="372206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97" y="71343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5" descr="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2" y="1684348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web_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497" y="3155008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57" y="1625313"/>
            <a:ext cx="696000" cy="6960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50" y="1752237"/>
            <a:ext cx="696000" cy="707409"/>
          </a:xfrm>
          <a:prstGeom prst="rect">
            <a:avLst/>
          </a:prstGeom>
        </p:spPr>
      </p:pic>
      <p:cxnSp>
        <p:nvCxnSpPr>
          <p:cNvPr id="9" name="直接连接符 123"/>
          <p:cNvCxnSpPr>
            <a:cxnSpLocks noChangeShapeType="1"/>
          </p:cNvCxnSpPr>
          <p:nvPr/>
        </p:nvCxnSpPr>
        <p:spPr bwMode="auto">
          <a:xfrm>
            <a:off x="1625565" y="5792347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23"/>
          <p:cNvCxnSpPr>
            <a:cxnSpLocks noChangeShapeType="1"/>
          </p:cNvCxnSpPr>
          <p:nvPr/>
        </p:nvCxnSpPr>
        <p:spPr bwMode="auto">
          <a:xfrm>
            <a:off x="6456645" y="5212592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23"/>
          <p:cNvCxnSpPr>
            <a:cxnSpLocks noChangeShapeType="1"/>
          </p:cNvCxnSpPr>
          <p:nvPr/>
        </p:nvCxnSpPr>
        <p:spPr bwMode="auto">
          <a:xfrm>
            <a:off x="8060055" y="2044065"/>
            <a:ext cx="1132205" cy="5842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20"/>
          <p:cNvCxnSpPr/>
          <p:nvPr/>
        </p:nvCxnSpPr>
        <p:spPr>
          <a:xfrm flipV="1">
            <a:off x="4458970" y="2024380"/>
            <a:ext cx="938530" cy="727075"/>
          </a:xfrm>
          <a:prstGeom prst="bentConnector3">
            <a:avLst>
              <a:gd name="adj1" fmla="val 5006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23"/>
          <p:cNvCxnSpPr>
            <a:cxnSpLocks noChangeShapeType="1"/>
          </p:cNvCxnSpPr>
          <p:nvPr/>
        </p:nvCxnSpPr>
        <p:spPr bwMode="auto">
          <a:xfrm>
            <a:off x="8022590" y="1026160"/>
            <a:ext cx="1204595" cy="107696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123"/>
          <p:cNvCxnSpPr>
            <a:cxnSpLocks noChangeShapeType="1"/>
          </p:cNvCxnSpPr>
          <p:nvPr/>
        </p:nvCxnSpPr>
        <p:spPr bwMode="auto">
          <a:xfrm flipV="1">
            <a:off x="8152130" y="2103120"/>
            <a:ext cx="1057275" cy="129476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" name="Picture 16" descr="PC Blu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3" y="2688059"/>
            <a:ext cx="643737" cy="5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15" y="1688468"/>
            <a:ext cx="696000" cy="593113"/>
          </a:xfrm>
          <a:prstGeom prst="rect">
            <a:avLst/>
          </a:prstGeom>
        </p:spPr>
      </p:pic>
      <p:cxnSp>
        <p:nvCxnSpPr>
          <p:cNvPr id="28" name="直接连接符 123"/>
          <p:cNvCxnSpPr>
            <a:cxnSpLocks noChangeShapeType="1"/>
          </p:cNvCxnSpPr>
          <p:nvPr/>
        </p:nvCxnSpPr>
        <p:spPr bwMode="auto">
          <a:xfrm flipV="1">
            <a:off x="1828165" y="2007235"/>
            <a:ext cx="466090" cy="444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123"/>
          <p:cNvCxnSpPr>
            <a:cxnSpLocks noChangeShapeType="1"/>
          </p:cNvCxnSpPr>
          <p:nvPr/>
        </p:nvCxnSpPr>
        <p:spPr bwMode="auto">
          <a:xfrm>
            <a:off x="2310765" y="2006600"/>
            <a:ext cx="9525" cy="92837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</p:cNvCxnSpPr>
          <p:nvPr/>
        </p:nvCxnSpPr>
        <p:spPr bwMode="auto">
          <a:xfrm>
            <a:off x="1809115" y="2923540"/>
            <a:ext cx="511810" cy="762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23"/>
          <p:cNvCxnSpPr>
            <a:cxnSpLocks noChangeShapeType="1"/>
            <a:endCxn id="44" idx="2"/>
          </p:cNvCxnSpPr>
          <p:nvPr/>
        </p:nvCxnSpPr>
        <p:spPr bwMode="auto">
          <a:xfrm flipV="1">
            <a:off x="2310765" y="2403475"/>
            <a:ext cx="571500" cy="952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23"/>
          <p:cNvCxnSpPr>
            <a:cxnSpLocks noChangeShapeType="1"/>
          </p:cNvCxnSpPr>
          <p:nvPr/>
        </p:nvCxnSpPr>
        <p:spPr bwMode="auto">
          <a:xfrm>
            <a:off x="5942965" y="2009775"/>
            <a:ext cx="904240" cy="2667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23"/>
          <p:cNvCxnSpPr>
            <a:cxnSpLocks noChangeShapeType="1"/>
          </p:cNvCxnSpPr>
          <p:nvPr/>
        </p:nvCxnSpPr>
        <p:spPr bwMode="auto">
          <a:xfrm>
            <a:off x="6834505" y="1024890"/>
            <a:ext cx="658495" cy="698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23"/>
          <p:cNvCxnSpPr>
            <a:cxnSpLocks noChangeShapeType="1"/>
          </p:cNvCxnSpPr>
          <p:nvPr/>
        </p:nvCxnSpPr>
        <p:spPr bwMode="auto">
          <a:xfrm>
            <a:off x="6866255" y="2036445"/>
            <a:ext cx="679450" cy="3111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</p:cNvCxnSpPr>
          <p:nvPr/>
        </p:nvCxnSpPr>
        <p:spPr bwMode="auto">
          <a:xfrm>
            <a:off x="6857365" y="3406775"/>
            <a:ext cx="782320" cy="635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</p:cNvCxnSpPr>
          <p:nvPr/>
        </p:nvCxnSpPr>
        <p:spPr bwMode="auto">
          <a:xfrm>
            <a:off x="6838315" y="1006475"/>
            <a:ext cx="27940" cy="2426335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endCxn id="8" idx="0"/>
          </p:cNvCxnSpPr>
          <p:nvPr/>
        </p:nvCxnSpPr>
        <p:spPr bwMode="auto">
          <a:xfrm flipH="1">
            <a:off x="3910965" y="2973705"/>
            <a:ext cx="15875" cy="748665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914400" y="3618865"/>
            <a:ext cx="16643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客户端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云形 43"/>
          <p:cNvSpPr/>
          <p:nvPr/>
        </p:nvSpPr>
        <p:spPr>
          <a:xfrm>
            <a:off x="2876550" y="1818640"/>
            <a:ext cx="1861185" cy="1169670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925445" y="4455160"/>
            <a:ext cx="24180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DNS服务器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67830" y="3898265"/>
            <a:ext cx="2504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WEB服务器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90795" y="2549525"/>
            <a:ext cx="18383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调度器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3140" y="2714625"/>
            <a:ext cx="266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latin typeface="+mn-ea"/>
              </a:rPr>
              <a:t>数据库服务器</a:t>
            </a:r>
            <a:endParaRPr lang="x-none" altLang="zh-CN" sz="2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4400" y="5441315"/>
            <a:ext cx="877633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  <a:sym typeface="+mn-ea"/>
              </a:rPr>
              <a:t>新增一台机器,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将</a:t>
            </a:r>
            <a:r>
              <a:rPr lang="x-none" altLang="zh-CN" sz="2800" b="1">
                <a:solidFill>
                  <a:schemeClr val="bg1"/>
                </a:solidFill>
                <a:sym typeface="+mn-ea"/>
              </a:rPr>
              <a:t>web服务器的数据,进行备份并迁移到新的机器中,为独立存储服务,作数据的存储</a:t>
            </a:r>
            <a:endParaRPr lang="x-none" altLang="zh-CN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285" y="5586730"/>
            <a:ext cx="2050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数据分离: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32780" y="4493895"/>
            <a:ext cx="2199640" cy="8369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9" y="455760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98" y="455760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8" y="4557609"/>
            <a:ext cx="543304" cy="6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58" y="455760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右箭头 39"/>
          <p:cNvSpPr/>
          <p:nvPr/>
        </p:nvSpPr>
        <p:spPr>
          <a:xfrm>
            <a:off x="8019415" y="4747895"/>
            <a:ext cx="791210" cy="323850"/>
          </a:xfrm>
          <a:prstGeom prst="rightArrow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869680" y="4497705"/>
            <a:ext cx="2199640" cy="8369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8" y="4551259"/>
            <a:ext cx="543304" cy="6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83" y="4570309"/>
            <a:ext cx="543304" cy="6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23" y="4574119"/>
            <a:ext cx="543304" cy="6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83" y="4583644"/>
            <a:ext cx="543304" cy="6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6666230" y="1159510"/>
            <a:ext cx="4734560" cy="45720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减轻服务器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的压力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" y="2250440"/>
            <a:ext cx="2324735" cy="2324735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4565015" y="1158875"/>
            <a:ext cx="1407795" cy="5461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675755" y="2163445"/>
            <a:ext cx="4724400" cy="49149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减少资源的消耗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695440" y="3135630"/>
            <a:ext cx="4725670" cy="501015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提高访问量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18935" y="4114800"/>
            <a:ext cx="4648835" cy="47625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保证数据的安全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756400" y="5096510"/>
            <a:ext cx="4640580" cy="466725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灵活性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6150" y="4788535"/>
            <a:ext cx="33191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数据库服务器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52070" y="15875"/>
            <a:ext cx="46494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bg1"/>
                </a:solidFill>
              </a:rPr>
              <a:t>数据库服务器的作用</a:t>
            </a:r>
            <a:endParaRPr lang="x-none" altLang="zh-CN" sz="2800" b="1">
              <a:solidFill>
                <a:schemeClr val="bg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588510" y="2113915"/>
            <a:ext cx="1407795" cy="5461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4612005" y="3112135"/>
            <a:ext cx="1407795" cy="5461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4629150" y="4121150"/>
            <a:ext cx="1407795" cy="5461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629150" y="5096510"/>
            <a:ext cx="1407795" cy="5461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Kingsoft Office WPP</Application>
  <PresentationFormat>宽屏</PresentationFormat>
  <Paragraphs>151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LNMP代表的就是：Linux系统下Nginx+MySQL+PHP这种网站服务器架构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</dc:creator>
  <cp:lastModifiedBy>student</cp:lastModifiedBy>
  <cp:revision>40</cp:revision>
  <dcterms:created xsi:type="dcterms:W3CDTF">2019-11-29T11:48:34Z</dcterms:created>
  <dcterms:modified xsi:type="dcterms:W3CDTF">2019-11-29T11:48:34Z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