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1" r:id="rId5"/>
    <p:sldId id="258" r:id="rId6"/>
    <p:sldId id="259" r:id="rId7"/>
    <p:sldId id="260" r:id="rId8"/>
    <p:sldId id="276" r:id="rId9"/>
    <p:sldId id="270" r:id="rId10"/>
    <p:sldId id="271" r:id="rId11"/>
    <p:sldId id="272" r:id="rId13"/>
    <p:sldId id="273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4400" y="1454150"/>
            <a:ext cx="103632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l">
              <a:defRPr sz="3600" b="0" kern="1200" baseline="0">
                <a:solidFill>
                  <a:schemeClr val="tx1"/>
                </a:solidFill>
                <a:latin typeface="Arial Black" charset="0"/>
                <a:ea typeface="宋体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28800" y="3286125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l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宋体" charset="0"/>
              </a:defRPr>
            </a:lvl1pPr>
            <a:lvl2pPr marL="457200" lvl="1" indent="-457200" algn="ctr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黑体" pitchFamily="2" charset="-122"/>
              </a:defRPr>
            </a:lvl2pPr>
            <a:lvl3pPr marL="914400" lvl="2" indent="-914400" algn="ctr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黑体" pitchFamily="2" charset="-122"/>
              </a:defRPr>
            </a:lvl3pPr>
            <a:lvl4pPr marL="1371600" lvl="3" indent="-1371600" algn="ctr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黑体" pitchFamily="2" charset="-122"/>
              </a:defRPr>
            </a:lvl4pPr>
            <a:lvl5pPr marL="1828800" lvl="4" indent="-1828800" algn="ctr">
              <a:buNone/>
              <a:defRPr kern="1200">
                <a:solidFill>
                  <a:schemeClr val="tx1"/>
                </a:solidFill>
                <a:latin typeface="Arial Rounded MT Bold" pitchFamily="2" charset="0"/>
                <a:ea typeface="黑体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7013" y="188913"/>
            <a:ext cx="2835804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343019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2832100" y="188913"/>
            <a:ext cx="9120717" cy="6397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8745" y="1818005"/>
            <a:ext cx="5662295" cy="1470025"/>
          </a:xfrm>
        </p:spPr>
        <p:txBody>
          <a:bodyPr/>
          <a:p>
            <a:r>
              <a:rPr lang="x-none" altLang="zh-CN" sz="4800"/>
              <a:t>AWK的高级应用</a:t>
            </a:r>
            <a:endParaRPr lang="x-none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38215" y="3502660"/>
            <a:ext cx="3843655" cy="847090"/>
          </a:xfrm>
        </p:spPr>
        <p:txBody>
          <a:bodyPr/>
          <a:p>
            <a:r>
              <a:rPr lang="x-none" altLang="zh-CN"/>
              <a:t>主讲人: 李彬</a:t>
            </a:r>
            <a:endParaRPr lang="x-none" altLang="zh-CN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885" y="180975"/>
            <a:ext cx="3041015" cy="639445"/>
          </a:xfrm>
        </p:spPr>
        <p:txBody>
          <a:bodyPr/>
          <a:p>
            <a:r>
              <a:rPr lang="x-none" altLang="zh-CN"/>
              <a:t>又再举个栗子: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" y="1011555"/>
            <a:ext cx="12047855" cy="5374005"/>
          </a:xfrm>
        </p:spPr>
        <p:txBody>
          <a:bodyPr/>
          <a:p>
            <a:pPr marL="0" indent="0">
              <a:buNone/>
            </a:pPr>
            <a:r>
              <a:rPr lang="x-none" altLang="zh-CN" sz="3000">
                <a:sym typeface="+mn-ea"/>
              </a:rPr>
              <a:t>[root@localhost ~]# awk 'BEGIN{a=100;b=200;print a,b}'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>
                <a:sym typeface="+mn-ea"/>
              </a:rPr>
              <a:t>100 200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[root@localhost ~]# awk 'BEGIN{a[1]=100;a[2]=200;print a[2],a[1]}'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200 100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[root@host50 ~]# awk 'BEGIN{a[1]=100;a[2]=200;a[3]=300;for(i in a){print i,a[i]}}'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1 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2 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3 </a:t>
            </a:r>
            <a:endParaRPr lang="x-none" altLang="zh-CN" sz="3000"/>
          </a:p>
        </p:txBody>
      </p:sp>
      <p:sp>
        <p:nvSpPr>
          <p:cNvPr id="4" name="文本框 3"/>
          <p:cNvSpPr txBox="1"/>
          <p:nvPr/>
        </p:nvSpPr>
        <p:spPr>
          <a:xfrm>
            <a:off x="518160" y="4678045"/>
            <a:ext cx="910590" cy="16154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3000">
                <a:sym typeface="+mn-ea"/>
              </a:rPr>
              <a:t>100</a:t>
            </a:r>
            <a:endParaRPr lang="x-none" altLang="zh-CN" sz="3000">
              <a:sym typeface="+mn-ea"/>
            </a:endParaRPr>
          </a:p>
          <a:p>
            <a:endParaRPr lang="x-none" altLang="zh-CN" sz="500">
              <a:sym typeface="+mn-ea"/>
            </a:endParaRPr>
          </a:p>
          <a:p>
            <a:r>
              <a:rPr lang="x-none" altLang="zh-CN" sz="3000"/>
              <a:t>200</a:t>
            </a:r>
            <a:endParaRPr lang="x-none" altLang="zh-CN" sz="500"/>
          </a:p>
          <a:p>
            <a:endParaRPr lang="x-none" altLang="zh-CN" sz="500"/>
          </a:p>
          <a:p>
            <a:r>
              <a:rPr lang="x-none" altLang="zh-CN" sz="3000"/>
              <a:t>300</a:t>
            </a:r>
            <a:endParaRPr lang="x-none" altLang="zh-CN" sz="3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0" y="180340"/>
            <a:ext cx="2392680" cy="639445"/>
          </a:xfrm>
        </p:spPr>
        <p:txBody>
          <a:bodyPr/>
          <a:p>
            <a:r>
              <a:rPr lang="x-none" altLang="zh-CN"/>
              <a:t>awk数组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685" y="1025525"/>
            <a:ext cx="10972800" cy="5669915"/>
          </a:xfrm>
        </p:spPr>
        <p:txBody>
          <a:bodyPr/>
          <a:p>
            <a:pPr marL="0" indent="0">
              <a:buNone/>
            </a:pPr>
            <a:r>
              <a:rPr lang="x-none" altLang="zh-CN" sz="3600"/>
              <a:t>统计出现的次数: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[root@host50 ~]# awk '{a[$1]++}END{for(i in a){print a[i],i}}' /var/log/httpd/access_log | sort -n 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1 127.0.0.1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80 192.168.4.254   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#筛选IP对应访问本机的次数,sort -n是排序命令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-n   是升序  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-n</a:t>
            </a:r>
            <a:r>
              <a:rPr lang="x-none" altLang="zh-CN" sz="3600">
                <a:solidFill>
                  <a:srgbClr val="FF0000"/>
                </a:solidFill>
              </a:rPr>
              <a:t>r  </a:t>
            </a:r>
            <a:r>
              <a:rPr lang="x-none" altLang="zh-CN" sz="3600">
                <a:solidFill>
                  <a:schemeClr val="tx1"/>
                </a:solidFill>
              </a:rPr>
              <a:t>是降序</a:t>
            </a:r>
            <a:endParaRPr lang="x-none" altLang="zh-CN" sz="3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06315" y="1844675"/>
            <a:ext cx="2799715" cy="1470025"/>
          </a:xfrm>
        </p:spPr>
        <p:txBody>
          <a:bodyPr/>
          <a:p>
            <a:r>
              <a:rPr lang="x-none" altLang="zh-CN" sz="5000"/>
              <a:t>谢谢倾听</a:t>
            </a:r>
            <a:endParaRPr lang="x-none" altLang="zh-CN" sz="50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1085" y="225425"/>
            <a:ext cx="1461135" cy="639445"/>
          </a:xfrm>
        </p:spPr>
        <p:txBody>
          <a:bodyPr/>
          <a:p>
            <a:r>
              <a:rPr lang="x-none" altLang="zh-CN" sz="4800"/>
              <a:t>目录:</a:t>
            </a:r>
            <a:endParaRPr lang="x-none" altLang="zh-CN" sz="4800"/>
          </a:p>
        </p:txBody>
      </p:sp>
      <p:sp>
        <p:nvSpPr>
          <p:cNvPr id="4" name="文本框 3"/>
          <p:cNvSpPr txBox="1"/>
          <p:nvPr/>
        </p:nvSpPr>
        <p:spPr>
          <a:xfrm>
            <a:off x="4279900" y="2702560"/>
            <a:ext cx="3904615" cy="7010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zh-CN" sz="4000"/>
              <a:t>二.awk流程控制</a:t>
            </a:r>
            <a:endParaRPr lang="x-none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4243705" y="3614420"/>
            <a:ext cx="2888615" cy="7010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4000"/>
              <a:t>三.awk数组</a:t>
            </a:r>
            <a:endParaRPr lang="x-none" altLang="zh-CN" sz="4000"/>
          </a:p>
        </p:txBody>
      </p:sp>
      <p:sp>
        <p:nvSpPr>
          <p:cNvPr id="6" name="文本框 5"/>
          <p:cNvSpPr txBox="1"/>
          <p:nvPr/>
        </p:nvSpPr>
        <p:spPr>
          <a:xfrm>
            <a:off x="4279265" y="1875790"/>
            <a:ext cx="1868170" cy="7010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4000"/>
              <a:t>一.回顾</a:t>
            </a:r>
            <a:endParaRPr lang="x-none" altLang="zh-CN" sz="4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2735" y="190500"/>
            <a:ext cx="2515870" cy="639445"/>
          </a:xfrm>
        </p:spPr>
        <p:txBody>
          <a:bodyPr/>
          <a:p>
            <a:r>
              <a:rPr lang="x-none" altLang="zh-CN" sz="4000"/>
              <a:t>一.回顾</a:t>
            </a:r>
            <a:endParaRPr lang="x-none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49470"/>
          </a:xfrm>
        </p:spPr>
        <p:txBody>
          <a:bodyPr/>
          <a:p>
            <a:pPr marL="0" indent="0">
              <a:buNone/>
            </a:pPr>
            <a:r>
              <a:rPr lang="x-none" altLang="zh-CN" sz="3600"/>
              <a:t>1.awk工具:可以用来精准查询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2.命令的格式: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(1).</a:t>
            </a:r>
            <a:r>
              <a:rPr lang="x-none" altLang="zh-CN" sz="3600">
                <a:sym typeface="+mn-ea"/>
              </a:rPr>
              <a:t> 前置命令 | awk [选项] '[条件]{指令}'</a:t>
            </a:r>
            <a:endParaRPr lang="x-none" altLang="zh-CN" sz="3600">
              <a:sym typeface="+mn-ea"/>
            </a:endParaRPr>
          </a:p>
          <a:p>
            <a:pPr marL="0" indent="0">
              <a:buNone/>
            </a:pPr>
            <a:r>
              <a:rPr lang="x-none" altLang="zh-CN" sz="3600"/>
              <a:t>(2).</a:t>
            </a:r>
            <a:r>
              <a:rPr lang="x-none" altLang="zh-CN" sz="3600">
                <a:sym typeface="+mn-ea"/>
              </a:rPr>
              <a:t>awk [选项] '[条件]{指令}'  文件</a:t>
            </a:r>
            <a:endParaRPr lang="x-none" altLang="zh-CN" sz="3600">
              <a:sym typeface="+mn-ea"/>
            </a:endParaRPr>
          </a:p>
          <a:p>
            <a:pPr marL="0" indent="0">
              <a:buNone/>
            </a:pPr>
            <a:r>
              <a:rPr lang="x-none" altLang="zh-CN" sz="3600"/>
              <a:t>3.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(1).-F 指定分隔符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(2).$n ($1,$2...), $0 , NR(行数) , NF(列数) , "" </a:t>
            </a:r>
            <a:endParaRPr lang="x-none" altLang="zh-CN" sz="3600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sz="4000"/>
              <a:t>回顾:续集</a:t>
            </a:r>
            <a:endParaRPr lang="x-none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895" y="1460500"/>
            <a:ext cx="10972800" cy="2559685"/>
          </a:xfrm>
        </p:spPr>
        <p:txBody>
          <a:bodyPr/>
          <a:p>
            <a:pPr marL="0" indent="0">
              <a:buNone/>
            </a:pPr>
            <a:r>
              <a:rPr lang="x-none" altLang="zh-CN" sz="4000">
                <a:sym typeface="+mn-ea"/>
              </a:rPr>
              <a:t>(3).正则表达式: /.../       ~      !~</a:t>
            </a:r>
            <a:br>
              <a:rPr lang="x-none" altLang="zh-CN" sz="4000"/>
            </a:br>
            <a:r>
              <a:rPr lang="x-none" altLang="zh-CN" sz="4000"/>
              <a:t>(4).</a:t>
            </a:r>
            <a:r>
              <a:rPr lang="zh-CN" altLang="en-US" sz="4000"/>
              <a:t>字符串与数字  ==  !=  &gt;  &gt;=  &lt;  &lt;=</a:t>
            </a:r>
            <a:endParaRPr lang="zh-CN" altLang="en-US" sz="4000"/>
          </a:p>
          <a:p>
            <a:pPr marL="0" indent="0">
              <a:buNone/>
            </a:pPr>
            <a:r>
              <a:rPr lang="x-none" altLang="zh-CN" sz="4000"/>
              <a:t>(5).</a:t>
            </a:r>
            <a:r>
              <a:rPr lang="zh-CN" altLang="en-US" sz="4000"/>
              <a:t>逻辑符号   &amp;&amp;   ||</a:t>
            </a:r>
            <a:endParaRPr lang="zh-CN" altLang="en-US" sz="4000"/>
          </a:p>
          <a:p>
            <a:pPr marL="0" indent="0">
              <a:buNone/>
            </a:pPr>
            <a:r>
              <a:rPr lang="x-none" altLang="zh-CN" sz="4000"/>
              <a:t>(6).</a:t>
            </a:r>
            <a:r>
              <a:rPr lang="zh-CN" altLang="en-US" sz="4000"/>
              <a:t>运算  x++ </a:t>
            </a:r>
            <a:endParaRPr lang="zh-CN" altLang="en-US" sz="4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145" y="1036955"/>
            <a:ext cx="4377690" cy="639445"/>
          </a:xfrm>
        </p:spPr>
        <p:txBody>
          <a:bodyPr/>
          <a:p>
            <a:r>
              <a:rPr lang="x-none" altLang="zh-CN" sz="4000"/>
              <a:t>二.awk流程控制</a:t>
            </a:r>
            <a:endParaRPr lang="x-none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980" y="2402840"/>
            <a:ext cx="5608320" cy="2051685"/>
          </a:xfrm>
        </p:spPr>
        <p:txBody>
          <a:bodyPr/>
          <a:p>
            <a:pPr marL="0" indent="0">
              <a:buNone/>
            </a:pPr>
            <a:r>
              <a:rPr lang="x-none" altLang="zh-CN" sz="3600"/>
              <a:t>1.在awk中使用if判断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(1)单分支: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if(条件){编辑指令}</a:t>
            </a:r>
            <a:endParaRPr lang="x-none" altLang="zh-CN" sz="3600"/>
          </a:p>
          <a:p>
            <a:pPr marL="0" indent="0">
              <a:buNone/>
            </a:pPr>
            <a:endParaRPr lang="x-none" altLang="zh-CN" sz="3600"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0" y="180340"/>
            <a:ext cx="2392680" cy="639445"/>
          </a:xfrm>
        </p:spPr>
        <p:txBody>
          <a:bodyPr/>
          <a:p>
            <a:r>
              <a:rPr lang="x-none" altLang="zh-CN"/>
              <a:t>举个栗子: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85" y="1109345"/>
            <a:ext cx="10972800" cy="5374005"/>
          </a:xfrm>
        </p:spPr>
        <p:txBody>
          <a:bodyPr/>
          <a:p>
            <a:pPr marL="0" indent="0">
              <a:buNone/>
            </a:pPr>
            <a:r>
              <a:rPr lang="x-none" altLang="zh-CN" sz="3000"/>
              <a:t>[root@localhost ~]# head -5 /etc/passwd &gt;/opt/user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root:x:0:0:root:/root:/bin/bash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bin:x:1:1:bin:/bin:/sbin/nologin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daemon:x:2:2:daemon:/sbin:/sbin/nologin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adm:x:3:4:adm:/var/adm:/sbin/nologin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lp:x:4:7:lp:/var/spool/lpd:/sbin/nologin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>
                <a:sym typeface="+mn-ea"/>
              </a:rPr>
              <a:t>[root@localhost ~]#</a:t>
            </a:r>
            <a:r>
              <a:rPr lang="x-none" altLang="zh-CN" sz="3000"/>
              <a:t>awk '{if(/bash$/){x++}}END{print x}' /opt/user  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#如果找到以bash结尾的行,就把x+1,最后输出x的值</a:t>
            </a:r>
            <a:endParaRPr lang="x-none" altLang="zh-CN" sz="3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165" y="1704340"/>
            <a:ext cx="11511915" cy="3549650"/>
          </a:xfrm>
        </p:spPr>
        <p:txBody>
          <a:bodyPr/>
          <a:p>
            <a:pPr marL="0" indent="0">
              <a:buNone/>
            </a:pPr>
            <a:r>
              <a:rPr lang="x-none" altLang="zh-CN" sz="3600">
                <a:sym typeface="+mn-ea"/>
              </a:rPr>
              <a:t>1.在awk中使用if判断</a:t>
            </a:r>
            <a:endParaRPr lang="x-none" altLang="zh-CN" sz="3600">
              <a:sym typeface="+mn-ea"/>
            </a:endParaRPr>
          </a:p>
          <a:p>
            <a:pPr marL="0" indent="0">
              <a:buNone/>
            </a:pPr>
            <a:r>
              <a:rPr lang="x-none" altLang="zh-CN" sz="3600">
                <a:sym typeface="+mn-ea"/>
              </a:rPr>
              <a:t>(2)双分支:  if(条件){编辑指令1}else{编辑指令2}</a:t>
            </a:r>
            <a:endParaRPr lang="x-none" altLang="zh-CN" sz="3600">
              <a:sym typeface="+mn-ea"/>
            </a:endParaRPr>
          </a:p>
          <a:p>
            <a:pPr marL="0" indent="0">
              <a:buNone/>
            </a:pPr>
            <a:r>
              <a:rPr lang="x-none" altLang="zh-CN" sz="3600">
                <a:sym typeface="+mn-ea"/>
              </a:rPr>
              <a:t>(3)多分支: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>
                <a:sym typeface="+mn-ea"/>
              </a:rPr>
              <a:t>if(条件){编辑指令1}else if(条件){编辑指令2}</a:t>
            </a:r>
            <a:endParaRPr lang="x-none" altLang="zh-CN" sz="3600">
              <a:sym typeface="+mn-ea"/>
            </a:endParaRPr>
          </a:p>
          <a:p>
            <a:pPr marL="0" indent="0">
              <a:buNone/>
            </a:pPr>
            <a:r>
              <a:rPr lang="x-none" altLang="zh-CN" sz="3600">
                <a:sym typeface="+mn-ea"/>
              </a:rPr>
              <a:t>else{编辑指令N}......</a:t>
            </a:r>
            <a:endParaRPr lang="x-none" altLang="zh-CN" sz="4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0" y="180975"/>
            <a:ext cx="3470910" cy="639445"/>
          </a:xfrm>
        </p:spPr>
        <p:txBody>
          <a:bodyPr/>
          <a:p>
            <a:r>
              <a:rPr lang="x-none" altLang="zh-CN"/>
              <a:t>再举个栗子: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1108710"/>
            <a:ext cx="11817985" cy="5459730"/>
          </a:xfrm>
        </p:spPr>
        <p:txBody>
          <a:bodyPr/>
          <a:p>
            <a:pPr marL="0" indent="0">
              <a:buNone/>
            </a:pPr>
            <a:r>
              <a:rPr lang="x-none" altLang="zh-CN" sz="3000"/>
              <a:t>[root@localhost ~]# head -5 /etc/passwd &gt; /opt/user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root:x:0:0:root:/root:/bin/bash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bin:x:1:1:bin:/bin:/sbin/nologin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daemon:x:2:2:daemon:/s</a:t>
            </a:r>
            <a:r>
              <a:rPr lang="x-none" altLang="zh-CN" sz="3000">
                <a:sym typeface="+mn-ea"/>
              </a:rPr>
              <a:t>bin</a:t>
            </a:r>
            <a:r>
              <a:rPr lang="x-none" altLang="zh-CN" sz="3000"/>
              <a:t>:/sbin/nologin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adm:x:3:4:adm:/var/adm:/sbin/nologin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lp:x:4:7:lp:/var/spool/lpd:/sbin/nologin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[root@localhost ~]# awk -F: '{if($6~/bin$/){a++}else{b++}} END{print a,b}' </a:t>
            </a:r>
            <a:r>
              <a:rPr lang="x-none" altLang="zh-CN" sz="3000">
                <a:sym typeface="+mn-ea"/>
              </a:rPr>
              <a:t>/opt/</a:t>
            </a:r>
            <a:r>
              <a:rPr lang="x-none" altLang="zh-CN" sz="3000"/>
              <a:t>user </a:t>
            </a:r>
            <a:r>
              <a:rPr lang="x-none" altLang="zh-CN" sz="3000">
                <a:sym typeface="+mn-ea"/>
              </a:rPr>
              <a:t>#如果第6列以bin结尾的行则把a+1,否则b+1,最后输出a与b的值</a:t>
            </a:r>
            <a:endParaRPr lang="x-none" altLang="zh-CN" sz="3000"/>
          </a:p>
          <a:p>
            <a:pPr marL="0" indent="0">
              <a:buNone/>
            </a:pPr>
            <a:r>
              <a:rPr lang="x-none" altLang="zh-CN" sz="3000"/>
              <a:t>2 3  </a:t>
            </a:r>
            <a:r>
              <a:rPr lang="x-none" altLang="zh-CN"/>
              <a:t>  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35400" y="2200275"/>
            <a:ext cx="772160" cy="548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3000">
                <a:solidFill>
                  <a:srgbClr val="FF0000"/>
                </a:solidFill>
                <a:sym typeface="+mn-ea"/>
              </a:rPr>
              <a:t>bin</a:t>
            </a:r>
            <a:endParaRPr lang="zh-CN" altLang="en-US" sz="3000"/>
          </a:p>
        </p:txBody>
      </p:sp>
      <p:sp>
        <p:nvSpPr>
          <p:cNvPr id="9" name="文本框 8"/>
          <p:cNvSpPr txBox="1"/>
          <p:nvPr/>
        </p:nvSpPr>
        <p:spPr>
          <a:xfrm>
            <a:off x="4917440" y="2742565"/>
            <a:ext cx="772160" cy="548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zh-CN" sz="3000">
                <a:solidFill>
                  <a:srgbClr val="FF0000"/>
                </a:solidFill>
                <a:sym typeface="+mn-ea"/>
              </a:rPr>
              <a:t>bin</a:t>
            </a:r>
            <a:endParaRPr lang="zh-CN" altLang="en-US" sz="3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9250" y="180340"/>
            <a:ext cx="2392680" cy="639445"/>
          </a:xfrm>
        </p:spPr>
        <p:txBody>
          <a:bodyPr/>
          <a:p>
            <a:r>
              <a:rPr lang="x-none" altLang="zh-CN"/>
              <a:t>awk数组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720" y="1484630"/>
            <a:ext cx="10972800" cy="4622800"/>
          </a:xfrm>
        </p:spPr>
        <p:txBody>
          <a:bodyPr/>
          <a:p>
            <a:pPr marL="0" indent="0">
              <a:buNone/>
            </a:pPr>
            <a:r>
              <a:rPr lang="x-none" altLang="zh-CN" sz="3600"/>
              <a:t>定义数组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格式:数组名[下标]=元素值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调用数组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格式:数组名[下标]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遍历数组</a:t>
            </a:r>
            <a:endParaRPr lang="x-none" altLang="zh-CN" sz="3600"/>
          </a:p>
          <a:p>
            <a:pPr marL="0" indent="0">
              <a:buNone/>
            </a:pPr>
            <a:r>
              <a:rPr lang="x-none" altLang="zh-CN" sz="3600"/>
              <a:t>用法:for(变量 in 数组名){print 数组名|变量}</a:t>
            </a:r>
            <a:endParaRPr lang="x-none" altLang="zh-CN" sz="3600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友好合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Kingsoft Office WPP</Application>
  <PresentationFormat>宽屏</PresentationFormat>
  <Paragraphs>106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友好合作</vt:lpstr>
      <vt:lpstr>AWK的高级应用</vt:lpstr>
      <vt:lpstr>目录:</vt:lpstr>
      <vt:lpstr>一.回顾</vt:lpstr>
      <vt:lpstr>回顾:续集</vt:lpstr>
      <vt:lpstr>二.awk流程控制</vt:lpstr>
      <vt:lpstr>举个栗子:</vt:lpstr>
      <vt:lpstr>PowerPoint 演示文稿</vt:lpstr>
      <vt:lpstr>举个栗子:</vt:lpstr>
      <vt:lpstr>awk数组</vt:lpstr>
      <vt:lpstr>又举个栗子:</vt:lpstr>
      <vt:lpstr>awk数组</vt:lpstr>
      <vt:lpstr>谢谢倾听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student</dc:creator>
  <cp:lastModifiedBy>student</cp:lastModifiedBy>
  <cp:revision>30</cp:revision>
  <dcterms:created xsi:type="dcterms:W3CDTF">2019-12-06T13:32:16Z</dcterms:created>
  <dcterms:modified xsi:type="dcterms:W3CDTF">2019-12-06T13:32:16Z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