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3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678517" y="1628775"/>
            <a:ext cx="8737600" cy="18716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None/>
              <a:defRPr sz="3600" b="0" i="0" u="none" kern="1200" baseline="0">
                <a:solidFill>
                  <a:schemeClr val="accent2"/>
                </a:solidFill>
                <a:latin typeface="Arial" panose="02080604020202020204" charset="0"/>
                <a:ea typeface="宋体" charset="0"/>
                <a:sym typeface="Arial" panose="0208060402020202020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775884" y="4005263"/>
            <a:ext cx="8534400" cy="10080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>
              <a:buNone/>
              <a:defRPr b="1" kern="1200"/>
            </a:lvl1pPr>
            <a:lvl2pPr marL="457200" lvl="1" indent="-457200" algn="ctr">
              <a:buNone/>
              <a:defRPr b="1" kern="1200"/>
            </a:lvl2pPr>
            <a:lvl3pPr marL="914400" lvl="2" indent="-914400" algn="ctr">
              <a:buNone/>
              <a:defRPr b="1" kern="1200"/>
            </a:lvl3pPr>
            <a:lvl4pPr marL="1371600" lvl="3" indent="-1371600" algn="ctr">
              <a:buNone/>
              <a:defRPr b="1" kern="1200"/>
            </a:lvl4pPr>
            <a:lvl5pPr marL="1828800" lvl="4" indent="-1828800" algn="ctr">
              <a:buNone/>
              <a:defRPr b="1"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04813"/>
            <a:ext cx="2743200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04813"/>
            <a:ext cx="8070573" cy="5721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404813"/>
            <a:ext cx="10972800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33730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337300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33730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1077" y="1249680"/>
            <a:ext cx="8737600" cy="1871663"/>
          </a:xfrm>
        </p:spPr>
        <p:txBody>
          <a:bodyPr/>
          <a:p>
            <a:r>
              <a:rPr lang="x-none" altLang="zh-CN"/>
              <a:t>Shell变量  数值运算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70904" y="3120073"/>
            <a:ext cx="8534400" cy="1008062"/>
          </a:xfrm>
        </p:spPr>
        <p:txBody>
          <a:bodyPr/>
          <a:p>
            <a:r>
              <a:rPr lang="x-none" altLang="zh-CN"/>
              <a:t>					今晨主讲:闻桂鑫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890" y="5203825"/>
            <a:ext cx="11007090" cy="1282065"/>
          </a:xfrm>
        </p:spPr>
        <p:txBody>
          <a:bodyPr/>
          <a:p>
            <a:r>
              <a:rPr lang="zh-CN" altLang="en-US"/>
              <a:t>乘法操作应采用\*转义,避免被作为Shell通配符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828040" y="1256030"/>
          <a:ext cx="10846435" cy="3623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285"/>
                <a:gridCol w="1390650"/>
                <a:gridCol w="7937500"/>
              </a:tblGrid>
              <a:tr h="60325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类型</a:t>
                      </a:r>
                      <a:endParaRPr lang="zh-CN" altLang="en-US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运算符</a:t>
                      </a:r>
                      <a:endParaRPr lang="zh-CN" altLang="en-US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示例</a:t>
                      </a:r>
                      <a:endParaRPr lang="zh-CN" altLang="en-US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515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加法</a:t>
                      </a:r>
                      <a:endParaRPr lang="zh-CN" altLang="en-US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+</a:t>
                      </a:r>
                      <a:endParaRPr lang="en-US" altLang="zh-CN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expr 43 + 21</a:t>
                      </a: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、</a:t>
                      </a: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expr $X + $Y</a:t>
                      </a: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、</a:t>
                      </a: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expr $X + $Y</a:t>
                      </a:r>
                      <a:endParaRPr lang="en-US" altLang="zh-CN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减法</a:t>
                      </a:r>
                      <a:endParaRPr lang="zh-CN" altLang="en-US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endParaRPr lang="en-US" altLang="zh-CN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expr 43 - 21</a:t>
                      </a: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、 </a:t>
                      </a: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expr $X - $Y</a:t>
                      </a: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、 </a:t>
                      </a: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expr $X - $Y</a:t>
                      </a:r>
                      <a:endParaRPr lang="en-US" altLang="zh-CN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乘法</a:t>
                      </a:r>
                      <a:endParaRPr lang="zh-CN" altLang="en-US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\*</a:t>
                      </a:r>
                      <a:endParaRPr lang="en-US" altLang="zh-CN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expr 43 \* 21</a:t>
                      </a: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、</a:t>
                      </a: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expr $X \* </a:t>
                      </a: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、</a:t>
                      </a: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expr $X \* </a:t>
                      </a:r>
                      <a:endParaRPr lang="en-US" altLang="zh-CN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515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除法</a:t>
                      </a:r>
                      <a:endParaRPr lang="zh-CN" altLang="en-US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/</a:t>
                      </a:r>
                      <a:endParaRPr lang="en-US" altLang="zh-CN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expr 43 / 21</a:t>
                      </a: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、 </a:t>
                      </a: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expr $X / $Y</a:t>
                      </a: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、 </a:t>
                      </a: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expr $X / $Y</a:t>
                      </a:r>
                      <a:endParaRPr lang="en-US" altLang="zh-CN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取余数</a:t>
                      </a:r>
                      <a:endParaRPr lang="zh-CN" altLang="en-US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%</a:t>
                      </a:r>
                      <a:endParaRPr lang="en-US" altLang="zh-CN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expr 43 % 21</a:t>
                      </a: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、</a:t>
                      </a: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expr $X % $Y</a:t>
                      </a:r>
                      <a:r>
                        <a:rPr lang="zh-CN" altLang="en-US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、</a:t>
                      </a:r>
                      <a:r>
                        <a:rPr lang="en-US" altLang="zh-CN" sz="28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expr $X % $Y</a:t>
                      </a:r>
                      <a:endParaRPr lang="en-US" altLang="zh-CN" sz="28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887980" y="547370"/>
            <a:ext cx="538226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4000">
                <a:solidFill>
                  <a:schemeClr val="tx2">
                    <a:lumMod val="75000"/>
                  </a:schemeClr>
                </a:solidFill>
              </a:rPr>
              <a:t>expr计算工具</a:t>
            </a:r>
            <a:endParaRPr lang="x-none" altLang="zh-CN" sz="400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 $[] 或 $(())表达式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格式 : $[整数1 运算符 整数2]</a:t>
            </a:r>
            <a:endParaRPr lang="zh-CN" altLang="en-US"/>
          </a:p>
          <a:p>
            <a:r>
              <a:rPr lang="zh-CN" altLang="en-US"/>
              <a:t>乘法操作*无需转义,运算符两侧可以无空格</a:t>
            </a:r>
            <a:endParaRPr lang="zh-CN" altLang="en-US"/>
          </a:p>
          <a:p>
            <a:r>
              <a:rPr lang="zh-CN" altLang="en-US"/>
              <a:t>引用变量可省略$符号</a:t>
            </a:r>
            <a:endParaRPr lang="zh-CN" altLang="en-US"/>
          </a:p>
          <a:p>
            <a:r>
              <a:rPr lang="zh-CN" altLang="en-US"/>
              <a:t>计算结果替换表达式本身,可结合echo命令输出</a:t>
            </a:r>
            <a:endParaRPr lang="zh-CN" altLang="en-US"/>
          </a:p>
          <a:p>
            <a:pPr lvl="1"/>
            <a:r>
              <a:rPr lang="zh-CN" altLang="en-US"/>
              <a:t>]# X=43</a:t>
            </a:r>
            <a:endParaRPr lang="zh-CN" altLang="en-US"/>
          </a:p>
          <a:p>
            <a:pPr lvl="1"/>
            <a:r>
              <a:rPr lang="zh-CN" altLang="en-US"/>
              <a:t>]# echo $[X+21]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64</a:t>
            </a:r>
            <a:endParaRPr lang="zh-CN" altLang="en-US"/>
          </a:p>
          <a:p>
            <a:pPr lvl="1"/>
            <a:r>
              <a:rPr lang="zh-CN" altLang="en-US"/>
              <a:t>]# echo $((X-21)),$[X*21]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22,903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835"/>
            <a:ext cx="10972800" cy="751205"/>
          </a:xfrm>
        </p:spPr>
        <p:txBody>
          <a:bodyPr/>
          <a:p>
            <a:r>
              <a:rPr lang="zh-CN" altLang="en-US"/>
              <a:t>运算结果不显示,通常用于变量创建或者变量自增减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374650" y="2517140"/>
          <a:ext cx="11460480" cy="137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6445"/>
                <a:gridCol w="1344930"/>
                <a:gridCol w="1344930"/>
                <a:gridCol w="1344295"/>
                <a:gridCol w="1346200"/>
                <a:gridCol w="1343660"/>
                <a:gridCol w="1345565"/>
                <a:gridCol w="1354455"/>
              </a:tblGrid>
              <a:tr h="6521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32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简写表达式</a:t>
                      </a:r>
                      <a:endParaRPr lang="zh-CN" altLang="en-US" sz="32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32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i++</a:t>
                      </a:r>
                      <a:endParaRPr lang="en-US" altLang="zh-CN" sz="32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32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i--</a:t>
                      </a:r>
                      <a:endParaRPr lang="en-US" altLang="zh-CN" sz="32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32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i+=2</a:t>
                      </a:r>
                      <a:endParaRPr lang="en-US" altLang="zh-CN" sz="32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32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i-=2</a:t>
                      </a:r>
                      <a:endParaRPr lang="en-US" altLang="zh-CN" sz="32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32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i*=2</a:t>
                      </a:r>
                      <a:endParaRPr lang="en-US" altLang="zh-CN" sz="32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32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i/=2</a:t>
                      </a:r>
                      <a:endParaRPr lang="en-US" altLang="zh-CN" sz="32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32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i%=2</a:t>
                      </a:r>
                      <a:endParaRPr lang="en-US" altLang="zh-CN" sz="32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26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32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完整表达式</a:t>
                      </a:r>
                      <a:endParaRPr lang="zh-CN" altLang="en-US" sz="32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32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i=i++</a:t>
                      </a:r>
                      <a:endParaRPr lang="en-US" altLang="zh-CN" sz="32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32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i=i-1</a:t>
                      </a:r>
                      <a:endParaRPr lang="en-US" altLang="zh-CN" sz="32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32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i=i+2</a:t>
                      </a:r>
                      <a:endParaRPr lang="en-US" altLang="zh-CN" sz="32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32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i=i-2</a:t>
                      </a:r>
                      <a:endParaRPr lang="en-US" altLang="zh-CN" sz="32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32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i=i*2</a:t>
                      </a:r>
                      <a:endParaRPr lang="en-US" altLang="zh-CN" sz="32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32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i=i/2</a:t>
                      </a:r>
                      <a:endParaRPr lang="en-US" altLang="zh-CN" sz="32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3200" b="0" u="none">
                          <a:latin typeface="Calibri" charset="0"/>
                          <a:ea typeface="Calibri" charset="0"/>
                          <a:cs typeface="Calibri" charset="0"/>
                        </a:rPr>
                        <a:t>i=i%2</a:t>
                      </a:r>
                      <a:endParaRPr lang="en-US" altLang="zh-CN" sz="3200" b="0" u="none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通过bc实现小数运算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bc非交互式运算</a:t>
            </a:r>
            <a:endParaRPr lang="x-none" altLang="zh-CN"/>
          </a:p>
          <a:p>
            <a:r>
              <a:rPr lang="zh-CN" altLang="en-US"/>
              <a:t>结合管道向bc发送表达式</a:t>
            </a:r>
            <a:endParaRPr lang="zh-CN" altLang="en-US"/>
          </a:p>
          <a:p>
            <a:r>
              <a:rPr lang="zh-CN" altLang="en-US"/>
              <a:t>- 多个表达是以分号分隔</a:t>
            </a:r>
            <a:endParaRPr lang="zh-CN" altLang="en-US"/>
          </a:p>
          <a:p>
            <a:r>
              <a:rPr lang="zh-CN" altLang="en-US"/>
              <a:t>- 通过echo命令+管道传递要计算的表达式</a:t>
            </a:r>
            <a:endParaRPr lang="zh-CN" altLang="en-US"/>
          </a:p>
          <a:p>
            <a:r>
              <a:rPr lang="x-none" altLang="zh-CN"/>
              <a:t>小数位的长度可采用scale=N限制,</a:t>
            </a:r>
            <a:endParaRPr lang="x-none" altLang="zh-CN"/>
          </a:p>
          <a:p>
            <a:pPr lvl="1"/>
            <a:r>
              <a:rPr lang="x-none" altLang="zh-CN"/>
              <a:t>]# echo 'scale=4;12.34+5.678' | bc</a:t>
            </a:r>
            <a:endParaRPr lang="x-none" altLang="zh-CN"/>
          </a:p>
          <a:p>
            <a:pPr marL="457200" lvl="1" indent="0">
              <a:buNone/>
            </a:pPr>
            <a:r>
              <a:rPr lang="x-none" altLang="zh-CN"/>
              <a:t>		18.018   </a:t>
            </a:r>
            <a:endParaRPr lang="x-none" altLang="zh-CN"/>
          </a:p>
          <a:p>
            <a:pPr marL="457200" lvl="1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关于bc的scale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scale只对除法、取余、乘幂有效，比如乘法就无效：</a:t>
            </a:r>
            <a:endParaRPr lang="zh-CN" altLang="en-US"/>
          </a:p>
          <a:p>
            <a:r>
              <a:rPr lang="zh-CN" altLang="en-US"/>
              <a:t>$ echo "scale=4; 1.2323293128 * 1.1" | bc -l</a:t>
            </a:r>
            <a:endParaRPr lang="zh-CN" altLang="en-US"/>
          </a:p>
          <a:p>
            <a:pPr lvl="1"/>
            <a:r>
              <a:rPr lang="zh-CN" altLang="en-US"/>
              <a:t>1.3555622440</a:t>
            </a:r>
            <a:endParaRPr lang="zh-CN" altLang="en-US"/>
          </a:p>
          <a:p>
            <a:pPr marL="457200" lvl="1" indent="0">
              <a:buNone/>
            </a:pPr>
            <a:r>
              <a:rPr lang="x-none" altLang="zh-CN"/>
              <a:t>有</a:t>
            </a:r>
            <a:r>
              <a:rPr lang="zh-CN" altLang="en-US"/>
              <a:t>一个回避的方法，就是除以１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$ echo "scale=4; (1.2323293128 * 1.1) / 1" | bc -l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1.3555</a:t>
            </a:r>
            <a:r>
              <a:rPr lang="x-none" altLang="zh-CN"/>
              <a:t>			#这样子他就显示出你需要显示的精度了.</a:t>
            </a:r>
            <a:endParaRPr lang="x-none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x-none" altLang="zh-CN"/>
              <a:t>谢谢大家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什么是变量???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以固定名称存放,可能会变化的值.</a:t>
            </a:r>
            <a:endParaRPr lang="x-none" altLang="zh-CN"/>
          </a:p>
          <a:p>
            <a:pPr lvl="1"/>
            <a:r>
              <a:rPr lang="x-none" altLang="zh-CN"/>
              <a:t>提高脚本对任务需求、运行环境变化的适应能力</a:t>
            </a:r>
            <a:endParaRPr lang="x-none" altLang="zh-CN"/>
          </a:p>
          <a:p>
            <a:pPr lvl="1"/>
            <a:r>
              <a:rPr lang="x-none" altLang="zh-CN"/>
              <a:t>方便在脚本中重复使用(功能与函数在这一点上相似)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87706" y="571818"/>
            <a:ext cx="10515600" cy="2852737"/>
          </a:xfrm>
        </p:spPr>
        <p:txBody>
          <a:bodyPr/>
          <a:p>
            <a:pPr algn="ctr"/>
            <a:r>
              <a:rPr lang="x-none" altLang="zh-CN"/>
              <a:t>变量的种类</a:t>
            </a:r>
            <a:endParaRPr lang="x-none" altLang="zh-CN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831850" y="3524250"/>
            <a:ext cx="10515600" cy="2565400"/>
          </a:xfrm>
        </p:spPr>
        <p:txBody>
          <a:bodyPr/>
          <a:p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自定义变量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sz="3200">
                <a:sym typeface="+mn-ea"/>
              </a:rPr>
              <a:t>一个变量不存在就相当于定义这个变量,有的话就是赋值.</a:t>
            </a:r>
            <a:endParaRPr lang="x-none" altLang="zh-CN" sz="3200"/>
          </a:p>
          <a:p>
            <a:r>
              <a:rPr lang="x-none" altLang="zh-CN" sz="3200">
                <a:sym typeface="+mn-ea"/>
              </a:rPr>
              <a:t>变量名格式</a:t>
            </a:r>
            <a:endParaRPr lang="x-none" altLang="zh-CN" sz="3200"/>
          </a:p>
          <a:p>
            <a:pPr lvl="1"/>
            <a:r>
              <a:rPr lang="x-none" altLang="zh-CN" sz="3200">
                <a:sym typeface="+mn-ea"/>
              </a:rPr>
              <a:t>尽量不用全大写,不用数字开头,不用特殊字符,不用关键字	</a:t>
            </a:r>
            <a:endParaRPr lang="x-none" altLang="zh-CN" sz="3200">
              <a:sym typeface="+mn-ea"/>
            </a:endParaRPr>
          </a:p>
          <a:p>
            <a:pPr lvl="1"/>
            <a:r>
              <a:rPr lang="x-none" altLang="zh-CN" sz="3200">
                <a:sym typeface="+mn-ea"/>
              </a:rPr>
              <a:t>等号两边不要空格</a:t>
            </a:r>
            <a:endParaRPr lang="x-none" altLang="zh-CN" sz="3200">
              <a:sym typeface="+mn-ea"/>
            </a:endParaRPr>
          </a:p>
          <a:p>
            <a:pPr marL="457200" lvl="1" indent="0">
              <a:buNone/>
            </a:pPr>
            <a:endParaRPr lang="x-none" altLang="zh-CN" sz="3200"/>
          </a:p>
          <a:p>
            <a:pPr marL="457200" lvl="1" indent="0">
              <a:buNone/>
            </a:pPr>
            <a:r>
              <a:rPr lang="x-none" altLang="zh-CN" sz="3200">
                <a:sym typeface="+mn-ea"/>
              </a:rPr>
              <a:t>e.g:  NSD_1909="15K¥"</a:t>
            </a:r>
            <a:endParaRPr lang="x-none" altLang="zh-CN" sz="3200"/>
          </a:p>
          <a:p>
            <a:pPr marL="457200" lvl="1" indent="0">
              <a:buNone/>
            </a:pPr>
            <a:r>
              <a:rPr lang="x-none" altLang="zh-CN" sz="3200">
                <a:sym typeface="+mn-ea"/>
              </a:rPr>
              <a:t>tip:  unset 变量名   #手动取消变量</a:t>
            </a:r>
            <a:endParaRPr lang="x-none" altLang="zh-CN" sz="3200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环境变量</a:t>
            </a:r>
            <a:endParaRPr lang="x-none" altLang="zh-CN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09600" y="1600200"/>
          <a:ext cx="10972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$USER</a:t>
                      </a:r>
                      <a:endParaRPr lang="x-none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当前用户名</a:t>
                      </a:r>
                      <a:endParaRPr lang="x-none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$UID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当前用户的ID号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$HOME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当前用户家目录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$PWD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当前位置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$SHELL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当前用户使用的解释器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$HOSTNAME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主机名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61340" y="4526915"/>
            <a:ext cx="110597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tips:      ROOT的UID默认是0    nobody的UID默认是99</a:t>
            </a: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预定义变量</a:t>
            </a:r>
            <a:endParaRPr lang="x-none" altLang="zh-CN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575945" y="1292860"/>
          <a:ext cx="1098994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905"/>
                <a:gridCol w="79400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变量名</a:t>
                      </a:r>
                      <a:endParaRPr lang="x-none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含义</a:t>
                      </a:r>
                      <a:endParaRPr lang="x-none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$0</a:t>
                      </a:r>
                      <a:endParaRPr lang="x-none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当前所在的进程或脚本名</a:t>
                      </a:r>
                      <a:endParaRPr lang="x-none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$?</a:t>
                      </a:r>
                      <a:endParaRPr lang="x-none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即返回状态,0即正常,异常则输出你在脚本中exit 后的值</a:t>
                      </a:r>
                      <a:endParaRPr lang="x-none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$#</a:t>
                      </a:r>
                      <a:endParaRPr lang="x-none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已加载的位置变量的个数</a:t>
                      </a:r>
                      <a:endParaRPr lang="x-none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$*</a:t>
                      </a:r>
                      <a:endParaRPr lang="x-none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所在位置变量的值</a:t>
                      </a:r>
                      <a:endParaRPr lang="x-none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$$</a:t>
                      </a:r>
                      <a:endParaRPr lang="x-none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800"/>
                        <a:t>当前运行进程的PID号</a:t>
                      </a:r>
                      <a:endParaRPr lang="x-none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6260" y="5213985"/>
            <a:ext cx="1121664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在shell中,$@和$*都表示命令行所有参数(不包含$0),但是$*将命令行的所有参数看成一个整体，而$@则区分各个参数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变量的作用范围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640" y="1207135"/>
            <a:ext cx="10972800" cy="4525963"/>
          </a:xfrm>
        </p:spPr>
        <p:txBody>
          <a:bodyPr/>
          <a:p>
            <a:r>
              <a:rPr lang="x-none" altLang="zh-CN" sz="3200">
                <a:sym typeface="+mn-ea"/>
              </a:rPr>
              <a:t>局部变量</a:t>
            </a:r>
            <a:endParaRPr lang="x-none" altLang="zh-CN" sz="3200"/>
          </a:p>
          <a:p>
            <a:pPr lvl="1"/>
            <a:r>
              <a:rPr lang="x-none" altLang="zh-CN" sz="3200" u="sng">
                <a:sym typeface="+mn-ea"/>
              </a:rPr>
              <a:t>新定义变量默认在当前Shell环境有效</a:t>
            </a:r>
            <a:endParaRPr lang="x-none" altLang="zh-CN" u="sng"/>
          </a:p>
          <a:p>
            <a:pPr lvl="2"/>
            <a:r>
              <a:rPr lang="x-none" altLang="zh-CN"/>
              <a:t>~]# yy="Tarena IT Group"</a:t>
            </a:r>
            <a:endParaRPr lang="x-none" altLang="zh-CN"/>
          </a:p>
          <a:p>
            <a:pPr lvl="2"/>
            <a:r>
              <a:rPr lang="x-none" altLang="zh-CN"/>
              <a:t>~]# echo $yy</a:t>
            </a:r>
            <a:endParaRPr lang="x-none" altLang="zh-CN"/>
          </a:p>
          <a:p>
            <a:pPr lvl="3"/>
            <a:r>
              <a:rPr lang="x-none" altLang="zh-CN"/>
              <a:t>Tarena IT Group</a:t>
            </a:r>
            <a:endParaRPr lang="x-none" altLang="zh-CN"/>
          </a:p>
          <a:p>
            <a:pPr lvl="2"/>
            <a:r>
              <a:rPr lang="x-none" altLang="zh-CN"/>
              <a:t>~]# bash			</a:t>
            </a:r>
            <a:r>
              <a:rPr lang="x-none" altLang="zh-CN" sz="2000"/>
              <a:t>#开启bash子进程</a:t>
            </a:r>
            <a:endParaRPr lang="x-none" altLang="zh-CN" sz="2000"/>
          </a:p>
          <a:p>
            <a:pPr lvl="2"/>
            <a:r>
              <a:rPr lang="x-none" altLang="zh-CN"/>
              <a:t>~]# echo $yy  		</a:t>
            </a:r>
            <a:r>
              <a:rPr lang="x-none" altLang="zh-CN" sz="2000"/>
              <a:t>#查看yy变量值无结果</a:t>
            </a:r>
            <a:endParaRPr lang="x-none" altLang="zh-CN" sz="2000"/>
          </a:p>
          <a:p>
            <a:pPr lvl="3"/>
            <a:endParaRPr lang="x-none" altLang="zh-CN"/>
          </a:p>
          <a:p>
            <a:pPr lvl="2"/>
            <a:r>
              <a:rPr lang="x-none" altLang="zh-CN"/>
              <a:t>~]# exit 			</a:t>
            </a:r>
            <a:r>
              <a:rPr lang="x-none" altLang="zh-CN" sz="2000"/>
              <a:t>#返回原有环境</a:t>
            </a:r>
            <a:endParaRPr lang="x-none" altLang="zh-CN" sz="2000"/>
          </a:p>
          <a:p>
            <a:pPr lvl="2"/>
            <a:r>
              <a:rPr lang="x-none" altLang="zh-CN"/>
              <a:t>~]# echo $yy		</a:t>
            </a:r>
            <a:r>
              <a:rPr lang="x-none" altLang="zh-CN" sz="2000"/>
              <a:t>#再查看一遍</a:t>
            </a:r>
            <a:endParaRPr lang="x-none" altLang="zh-CN" sz="2000"/>
          </a:p>
          <a:p>
            <a:pPr lvl="3"/>
            <a:r>
              <a:rPr lang="x-none" altLang="zh-CN"/>
              <a:t>Tarena IT Group</a:t>
            </a:r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sz="3200">
                <a:sym typeface="+mn-ea"/>
              </a:rPr>
              <a:t>全局变量</a:t>
            </a:r>
            <a:endParaRPr lang="x-none" altLang="zh-CN" sz="3200"/>
          </a:p>
          <a:p>
            <a:pPr lvl="1"/>
            <a:r>
              <a:rPr lang="x-none" altLang="zh-CN" sz="3200">
                <a:sym typeface="+mn-ea"/>
              </a:rPr>
              <a:t>全局变量在当前Shell及Shell环境中均有效</a:t>
            </a:r>
            <a:endParaRPr lang="x-none" altLang="zh-CN" sz="3200"/>
          </a:p>
          <a:p>
            <a:pPr lvl="1"/>
            <a:r>
              <a:rPr lang="x-none" altLang="zh-CN" sz="3200">
                <a:sym typeface="+mn-ea"/>
              </a:rPr>
              <a:t>使用export可将局部变量声明为全局变量</a:t>
            </a:r>
            <a:endParaRPr lang="x-none" altLang="zh-CN" sz="3200"/>
          </a:p>
          <a:p>
            <a:pPr lvl="2"/>
            <a:r>
              <a:rPr lang="x-none" altLang="zh-CN" sz="3200">
                <a:sym typeface="+mn-ea"/>
              </a:rPr>
              <a:t>export 局部变量名      #声明为全局变量</a:t>
            </a:r>
            <a:endParaRPr lang="x-none" altLang="zh-CN" sz="3200">
              <a:sym typeface="+mn-ea"/>
            </a:endParaRPr>
          </a:p>
          <a:p>
            <a:pPr lvl="3"/>
            <a:r>
              <a:rPr lang="x-none" altLang="zh-CN" sz="2665"/>
              <a:t>~]# export yy</a:t>
            </a:r>
            <a:endParaRPr lang="x-none" altLang="zh-CN" sz="2665"/>
          </a:p>
          <a:p>
            <a:pPr lvl="2"/>
            <a:r>
              <a:rPr lang="x-none" altLang="zh-CN" sz="3200">
                <a:sym typeface="+mn-ea"/>
              </a:rPr>
              <a:t>export -n 全局变量名  #取消指定变量的全局属性</a:t>
            </a:r>
            <a:endParaRPr lang="x-none" altLang="zh-CN" sz="3200"/>
          </a:p>
          <a:p>
            <a:pPr lvl="3"/>
            <a:r>
              <a:rPr lang="x-none" altLang="zh-CN" sz="2665"/>
              <a:t>~]# export -n yy </a:t>
            </a:r>
            <a:endParaRPr lang="x-none" altLang="zh-CN" sz="266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0085" y="736600"/>
            <a:ext cx="10515600" cy="3533775"/>
          </a:xfrm>
        </p:spPr>
        <p:txBody>
          <a:bodyPr/>
          <a:p>
            <a:pPr>
              <a:lnSpc>
                <a:spcPct val="110000"/>
              </a:lnSpc>
            </a:pPr>
            <a:r>
              <a:rPr lang="x-none" altLang="zh-CN"/>
              <a:t>整数运算</a:t>
            </a:r>
            <a:br>
              <a:rPr lang="x-none" altLang="zh-CN"/>
            </a:br>
            <a:br>
              <a:rPr lang="x-none" altLang="zh-CN"/>
            </a:br>
            <a:endParaRPr lang="x-none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11835" y="3376930"/>
            <a:ext cx="10515600" cy="2814320"/>
          </a:xfrm>
        </p:spPr>
        <p:txBody>
          <a:bodyPr/>
          <a:p>
            <a:pPr marL="514350" lvl="0" indent="-514350">
              <a:buFont typeface="+mj-lt"/>
              <a:buAutoNum type="arabicPeriod"/>
            </a:pPr>
            <a:r>
              <a:rPr lang="x-none" altLang="zh-CN" sz="3195">
                <a:solidFill>
                  <a:schemeClr val="tx2">
                    <a:lumMod val="75000"/>
                  </a:schemeClr>
                </a:solidFill>
              </a:rPr>
              <a:t>			expr </a:t>
            </a:r>
            <a:endParaRPr lang="x-none" altLang="zh-CN" sz="3195">
              <a:solidFill>
                <a:schemeClr val="tx2">
                  <a:lumMod val="75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x-none" altLang="zh-CN" sz="3195">
                <a:solidFill>
                  <a:schemeClr val="tx2">
                    <a:lumMod val="75000"/>
                  </a:schemeClr>
                </a:solidFill>
              </a:rPr>
              <a:t>			$[] 或$(())</a:t>
            </a:r>
            <a:endParaRPr lang="x-none" altLang="zh-CN" sz="3195">
              <a:solidFill>
                <a:schemeClr val="tx2">
                  <a:lumMod val="75000"/>
                </a:schemeClr>
              </a:solidFill>
            </a:endParaRPr>
          </a:p>
          <a:p>
            <a:r>
              <a:rPr lang="x-none" altLang="zh-CN"/>
              <a:t>		</a:t>
            </a:r>
            <a:endParaRPr lang="x-none" altLang="zh-CN" sz="45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商务_公务">
  <a:themeElements>
    <a:clrScheme name="">
      <a:dk1>
        <a:srgbClr val="003300"/>
      </a:dk1>
      <a:lt1>
        <a:srgbClr val="523E26"/>
      </a:lt1>
      <a:dk2>
        <a:srgbClr val="DFC08D"/>
      </a:dk2>
      <a:lt2>
        <a:srgbClr val="2D2015"/>
      </a:lt2>
      <a:accent1>
        <a:srgbClr val="8C7B70"/>
      </a:accent1>
      <a:accent2>
        <a:srgbClr val="8F5F2F"/>
      </a:accent2>
      <a:accent3>
        <a:srgbClr val="B3AFAB"/>
      </a:accent3>
      <a:accent4>
        <a:srgbClr val="002A00"/>
      </a:accent4>
      <a:accent5>
        <a:srgbClr val="C5BFBC"/>
      </a:accent5>
      <a:accent6>
        <a:srgbClr val="805529"/>
      </a:accent6>
      <a:hlink>
        <a:srgbClr val="CCB400"/>
      </a:hlink>
      <a:folHlink>
        <a:srgbClr val="8C9EA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1638</Words>
  <Application>Kingsoft Office WPP</Application>
  <PresentationFormat>宽屏</PresentationFormat>
  <Paragraphs>217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商务_公务</vt:lpstr>
      <vt:lpstr>Shell变量  数值运算</vt:lpstr>
      <vt:lpstr>什么是变量???</vt:lpstr>
      <vt:lpstr>变量的种类</vt:lpstr>
      <vt:lpstr>自定义变量</vt:lpstr>
      <vt:lpstr>环境变量</vt:lpstr>
      <vt:lpstr>预定义变量</vt:lpstr>
      <vt:lpstr>变量的作用范围</vt:lpstr>
      <vt:lpstr>PowerPoint 演示文稿</vt:lpstr>
      <vt:lpstr>整数运算  </vt:lpstr>
      <vt:lpstr>PowerPoint 演示文稿</vt:lpstr>
      <vt:lpstr>使用 $[] 或 $(())表达式</vt:lpstr>
      <vt:lpstr>let</vt:lpstr>
      <vt:lpstr>通过bc实现小数运算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student</dc:creator>
  <cp:lastModifiedBy>student</cp:lastModifiedBy>
  <cp:revision>37</cp:revision>
  <dcterms:created xsi:type="dcterms:W3CDTF">2019-11-30T01:03:33Z</dcterms:created>
  <dcterms:modified xsi:type="dcterms:W3CDTF">2019-11-30T01:03:33Z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