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282700" y="1628775"/>
            <a:ext cx="103632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2197100" y="3738563"/>
            <a:ext cx="85344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0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2055" name="直接连接符 2054"/>
          <p:cNvSpPr/>
          <p:nvPr/>
        </p:nvSpPr>
        <p:spPr>
          <a:xfrm>
            <a:off x="1297517" y="3141663"/>
            <a:ext cx="10367433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6837" y="406400"/>
            <a:ext cx="259556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1" y="406400"/>
            <a:ext cx="7636220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95097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354667" y="1600200"/>
            <a:ext cx="10329333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200151" y="406400"/>
            <a:ext cx="10382249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200151" y="1600200"/>
            <a:ext cx="10382249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awk基础用法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x-none" altLang="zh-CN" b="0">
                <a:solidFill>
                  <a:schemeClr val="tx1"/>
                </a:solidFill>
                <a:ea typeface="+mn-ea"/>
              </a:rPr>
              <a:t>1.awk工具概述       5.逻辑符号</a:t>
            </a:r>
            <a:endParaRPr lang="x-none" altLang="zh-CN" b="0">
              <a:solidFill>
                <a:schemeClr val="tx1"/>
              </a:solidFill>
              <a:ea typeface="+mn-ea"/>
            </a:endParaRPr>
          </a:p>
          <a:p>
            <a:pPr algn="l"/>
            <a:r>
              <a:rPr lang="x-none" altLang="zh-CN" b="0">
                <a:solidFill>
                  <a:schemeClr val="tx1"/>
                </a:solidFill>
                <a:ea typeface="+mn-ea"/>
              </a:rPr>
              <a:t>2.命令格式             6.运算</a:t>
            </a:r>
            <a:endParaRPr lang="x-none" altLang="zh-CN" b="0">
              <a:solidFill>
                <a:schemeClr val="tx1"/>
              </a:solidFill>
              <a:ea typeface="+mn-ea"/>
            </a:endParaRPr>
          </a:p>
          <a:p>
            <a:pPr algn="l"/>
            <a:r>
              <a:rPr lang="x-none" altLang="zh-CN" b="0">
                <a:solidFill>
                  <a:schemeClr val="tx1"/>
                </a:solidFill>
                <a:ea typeface="+mn-ea"/>
              </a:rPr>
              <a:t>3.内置变量             7.正则</a:t>
            </a:r>
            <a:endParaRPr lang="x-none" altLang="zh-CN" b="0">
              <a:solidFill>
                <a:schemeClr val="tx1"/>
              </a:solidFill>
              <a:ea typeface="+mn-ea"/>
            </a:endParaRPr>
          </a:p>
          <a:p>
            <a:pPr algn="l"/>
            <a:r>
              <a:rPr lang="x-none" altLang="zh-CN" b="0">
                <a:solidFill>
                  <a:schemeClr val="tx1"/>
                </a:solidFill>
                <a:ea typeface="+mn-ea"/>
              </a:rPr>
              <a:t>4.数字表达式</a:t>
            </a:r>
            <a:endParaRPr lang="x-none" altLang="zh-CN" b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正则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awk -F: '/^root/{print $1}' user  找以root开头的行,输出第1列</a:t>
            </a:r>
            <a:endParaRPr lang="zh-CN" altLang="en-US"/>
          </a:p>
          <a:p>
            <a:r>
              <a:rPr lang="zh-CN" altLang="en-US"/>
              <a:t>awk -F: '/^root|^bin/{print $1}' user  找以root或者bin开头的行,输出第1列</a:t>
            </a:r>
            <a:endParaRPr lang="zh-CN" altLang="en-US"/>
          </a:p>
          <a:p>
            <a:r>
              <a:rPr lang="zh-CN" altLang="en-US"/>
              <a:t>awk -F: '/^(root|bin)/{print $1}' user  同上</a:t>
            </a:r>
            <a:endParaRPr lang="zh-CN" altLang="en-US"/>
          </a:p>
          <a:p>
            <a:r>
              <a:rPr lang="zh-CN" altLang="en-US"/>
              <a:t>awk -F: '$1~/root/{print $1}' user  找第一列包含root的行,并且输出第1列</a:t>
            </a:r>
            <a:endParaRPr lang="zh-CN" altLang="en-US"/>
          </a:p>
          <a:p>
            <a:r>
              <a:rPr lang="zh-CN" altLang="en-US"/>
              <a:t>awk -F: '$1!~/root/{print $1}' user 第一列不包含root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x-none" altLang="zh-CN" sz="5400">
                <a:solidFill>
                  <a:schemeClr val="accent4"/>
                </a:solidFill>
              </a:rPr>
              <a:t>             </a:t>
            </a:r>
            <a:r>
              <a:rPr lang="x-none" altLang="zh-CN" sz="60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x-none" altLang="zh-CN" sz="60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awk工具概述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1.awk是编程语言,也是Linx及Unix环境中现有功能最强大的数据处理引擎之一.</a:t>
            </a:r>
            <a:endParaRPr lang="x-none" altLang="zh-CN">
              <a:sym typeface="+mn-ea"/>
            </a:endParaRPr>
          </a:p>
          <a:p>
            <a:r>
              <a:rPr lang="x-none" altLang="zh-CN"/>
              <a:t>2.创造者是Aho、Weinberger、Kernighan,阿尔佛雷德·艾侯、彼得·温伯格和布莱恩·柯林汉姓氏的首个字母</a:t>
            </a:r>
            <a:endParaRPr lang="x-none" altLang="zh-CN"/>
          </a:p>
          <a:p>
            <a:r>
              <a:rPr lang="x-none" altLang="zh-CN"/>
              <a:t>3.基于模式匹配检查输入文本,逐行处理并输出</a:t>
            </a:r>
            <a:endParaRPr lang="x-none" altLang="zh-CN"/>
          </a:p>
          <a:p>
            <a:r>
              <a:rPr lang="x-none" altLang="zh-CN"/>
              <a:t>4.通常用在Shell脚本中,获取指定的数据</a:t>
            </a:r>
            <a:endParaRPr lang="x-none" altLang="zh-CN"/>
          </a:p>
          <a:p>
            <a:r>
              <a:rPr lang="x-none" altLang="zh-CN"/>
              <a:t>5.单独用时,可对文本数据做统计</a:t>
            </a:r>
            <a:endParaRPr lang="x-none" altLang="zh-CN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命令格式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026" y="1685925"/>
            <a:ext cx="10382249" cy="4349750"/>
          </a:xfrm>
        </p:spPr>
        <p:txBody>
          <a:bodyPr/>
          <a:p>
            <a:r>
              <a:rPr lang="x-none" altLang="zh-CN"/>
              <a:t>格式1: 前置命令 | awk [选项] '[条件]{指令}'</a:t>
            </a:r>
            <a:endParaRPr lang="x-none" altLang="zh-CN"/>
          </a:p>
          <a:p>
            <a:r>
              <a:rPr lang="x-none" altLang="zh-CN"/>
              <a:t>格式2:awk [选项] '[条件]{指令}'  文件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cat passwd | awk -F: '/root/{print $1}'</a:t>
            </a:r>
            <a:endParaRPr lang="x-none" altLang="zh-CN"/>
          </a:p>
          <a:p>
            <a:r>
              <a:rPr lang="x-none" altLang="zh-CN"/>
              <a:t>awk -F: '/root/{print $1}' /etc/passwd</a:t>
            </a:r>
            <a:endParaRPr lang="x-none" altLang="zh-CN"/>
          </a:p>
          <a:p>
            <a:r>
              <a:rPr lang="x-none" altLang="zh-CN"/>
              <a:t>不加-F在默认情况下以空格为分隔符</a:t>
            </a:r>
            <a:endParaRPr lang="x-none" altLang="zh-CN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awk内置变量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FS:与-F功能一样,指定分隔符</a:t>
            </a:r>
            <a:endParaRPr lang="x-none" altLang="zh-CN"/>
          </a:p>
          <a:p>
            <a:r>
              <a:rPr lang="x-none" altLang="zh-CN"/>
              <a:t>$n:指定分割的第n个字段,如$1 $3分别表示第1第3列</a:t>
            </a:r>
            <a:endParaRPr lang="x-none" altLang="zh-CN"/>
          </a:p>
          <a:p>
            <a:r>
              <a:rPr lang="x-none" altLang="zh-CN"/>
              <a:t>$0:当前读入的整行文本内容</a:t>
            </a:r>
            <a:endParaRPr lang="x-none" altLang="zh-CN"/>
          </a:p>
          <a:p>
            <a:r>
              <a:rPr lang="x-none" altLang="zh-CN"/>
              <a:t>NF:记录当前处理行的字段个数(列数)</a:t>
            </a:r>
            <a:endParaRPr lang="x-none" altLang="zh-CN"/>
          </a:p>
          <a:p>
            <a:r>
              <a:rPr lang="x-none" altLang="zh-CN"/>
              <a:t>NR:记录当前已读入行的数量(行数)</a:t>
            </a:r>
            <a:endParaRPr lang="x-none" altLang="zh-CN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NR,BEGIN,END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886" y="1075690"/>
            <a:ext cx="10382249" cy="4349750"/>
          </a:xfrm>
        </p:spPr>
        <p:txBody>
          <a:bodyPr/>
          <a:p>
            <a:r>
              <a:rPr lang="zh-CN" altLang="en-US"/>
              <a:t>[root@proxy ~]# cat 1.txt</a:t>
            </a:r>
            <a:endParaRPr lang="zh-CN" altLang="en-US"/>
          </a:p>
          <a:p>
            <a:r>
              <a:rPr lang="zh-CN" altLang="en-US"/>
              <a:t>hello the world</a:t>
            </a:r>
            <a:endParaRPr lang="zh-CN" altLang="en-US"/>
          </a:p>
          <a:p>
            <a:r>
              <a:rPr lang="zh-CN" altLang="en-US"/>
              <a:t>welcome to BeiJing</a:t>
            </a:r>
            <a:endParaRPr lang="zh-CN" altLang="en-US"/>
          </a:p>
          <a:p>
            <a:r>
              <a:rPr lang="zh-CN" altLang="en-US"/>
              <a:t>[root@proxy ~]# awk 'BEGIN{print "ABCD"}{print}END{print NR}' 1.txt</a:t>
            </a:r>
            <a:endParaRPr lang="zh-CN" altLang="en-US"/>
          </a:p>
          <a:p>
            <a:r>
              <a:rPr lang="zh-CN" altLang="en-US"/>
              <a:t>ABCD</a:t>
            </a:r>
            <a:endParaRPr lang="zh-CN" altLang="en-US"/>
          </a:p>
          <a:p>
            <a:r>
              <a:rPr lang="zh-CN" altLang="en-US"/>
              <a:t>hello the world</a:t>
            </a:r>
            <a:endParaRPr lang="zh-CN" altLang="en-US"/>
          </a:p>
          <a:p>
            <a:r>
              <a:rPr lang="zh-CN" altLang="en-US"/>
              <a:t>welcome to BeiJing</a:t>
            </a:r>
            <a:endParaRPr lang="zh-CN" altLang="en-US"/>
          </a:p>
          <a:p>
            <a:r>
              <a:rPr lang="zh-CN" altLang="en-US"/>
              <a:t>2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NF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886" y="1075690"/>
            <a:ext cx="10382249" cy="4349750"/>
          </a:xfrm>
        </p:spPr>
        <p:txBody>
          <a:bodyPr/>
          <a:p>
            <a:r>
              <a:rPr lang="zh-CN" altLang="en-US"/>
              <a:t>[root@proxy ~]# cat 1.txt</a:t>
            </a:r>
            <a:endParaRPr lang="zh-CN" altLang="en-US"/>
          </a:p>
          <a:p>
            <a:r>
              <a:rPr lang="zh-CN" altLang="en-US"/>
              <a:t>hello the world</a:t>
            </a:r>
            <a:endParaRPr lang="zh-CN" altLang="en-US"/>
          </a:p>
          <a:p>
            <a:r>
              <a:rPr lang="zh-CN" altLang="en-US"/>
              <a:t>welcome to BeiJing</a:t>
            </a:r>
            <a:endParaRPr lang="zh-CN" altLang="en-US"/>
          </a:p>
          <a:p>
            <a:r>
              <a:rPr lang="zh-CN" altLang="en-US"/>
              <a:t>[root@proxy ~]# awk 'BEGIN{print "ABCD"}{print}END{print N</a:t>
            </a:r>
            <a:r>
              <a:rPr lang="x-none" altLang="zh-CN"/>
              <a:t>F</a:t>
            </a:r>
            <a:r>
              <a:rPr lang="zh-CN" altLang="en-US"/>
              <a:t>}' 1.txt</a:t>
            </a:r>
            <a:endParaRPr lang="zh-CN" altLang="en-US"/>
          </a:p>
          <a:p>
            <a:r>
              <a:rPr lang="zh-CN" altLang="en-US"/>
              <a:t>ABCD</a:t>
            </a:r>
            <a:endParaRPr lang="zh-CN" altLang="en-US"/>
          </a:p>
          <a:p>
            <a:r>
              <a:rPr lang="zh-CN" altLang="en-US"/>
              <a:t>hello the world</a:t>
            </a:r>
            <a:endParaRPr lang="zh-CN" altLang="en-US"/>
          </a:p>
          <a:p>
            <a:r>
              <a:rPr lang="zh-CN" altLang="en-US"/>
              <a:t>welcome to BeiJing</a:t>
            </a:r>
            <a:endParaRPr lang="zh-CN" altLang="en-US"/>
          </a:p>
          <a:p>
            <a:r>
              <a:rPr lang="x-none" altLang="zh-CN"/>
              <a:t>3</a:t>
            </a:r>
            <a:endParaRPr lang="x-none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数字表达式字符串与数字 ==  !=  &gt;  &gt;=   &lt;   &lt;=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awk -F: 'NR==1{print}' user   输出第1行</a:t>
            </a:r>
            <a:endParaRPr lang="zh-CN" altLang="en-US"/>
          </a:p>
          <a:p>
            <a:r>
              <a:rPr lang="zh-CN" altLang="en-US"/>
              <a:t>awk -F: 'NR&gt;2{print}' user 	  输出行号大于2的行</a:t>
            </a:r>
            <a:endParaRPr lang="zh-CN" altLang="en-US"/>
          </a:p>
          <a:p>
            <a:r>
              <a:rPr lang="zh-CN" altLang="en-US"/>
              <a:t>awk -F: 'NR&gt;=2{print}' user    输出行号大于等于2的行</a:t>
            </a:r>
            <a:endParaRPr lang="zh-CN" altLang="en-US"/>
          </a:p>
          <a:p>
            <a:r>
              <a:rPr lang="zh-CN" altLang="en-US"/>
              <a:t>awk -F: '$3&gt;1000{print}' /etc/passwd 输出第三列大于1000的行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逻辑符号 &amp;&amp; ||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786" y="1523365"/>
            <a:ext cx="10382249" cy="4349750"/>
          </a:xfrm>
        </p:spPr>
        <p:txBody>
          <a:bodyPr/>
          <a:p>
            <a:r>
              <a:rPr lang="x-none" altLang="zh-CN"/>
              <a:t>&amp;&amp;逻辑与:期望多个条件都成立</a:t>
            </a:r>
            <a:endParaRPr lang="x-none" altLang="zh-CN"/>
          </a:p>
          <a:p>
            <a:r>
              <a:rPr lang="x-none" altLang="zh-CN"/>
              <a:t>||逻辑或:只要有一个条件成立既满足要求</a:t>
            </a:r>
            <a:endParaRPr lang="x-none" altLang="zh-CN"/>
          </a:p>
          <a:p>
            <a:r>
              <a:rPr lang="zh-CN" altLang="en-US"/>
              <a:t>awk 'NR&gt;=2 &amp;&amp; NR&lt;=4{print}' user 输出2~4行</a:t>
            </a:r>
            <a:endParaRPr lang="zh-CN" altLang="en-US"/>
          </a:p>
          <a:p>
            <a:r>
              <a:rPr lang="zh-CN" altLang="en-US"/>
              <a:t>awk 'NR&lt;=1 || NR&gt;4{print}' user  输出第1行,或者大于4的行</a:t>
            </a:r>
            <a:endParaRPr lang="zh-CN" altLang="en-US"/>
          </a:p>
          <a:p>
            <a:r>
              <a:rPr lang="zh-CN" altLang="en-US"/>
              <a:t>awk -F: '$3&gt;=1000 &amp;&amp; $3&lt;=1005' /etc/passwd  当任务只是print时可以省略{print}   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运算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awk 'BEGIN{x++;print x}'    把x+1   然后输出x的值</a:t>
            </a:r>
            <a:endParaRPr lang="zh-CN" altLang="en-US"/>
          </a:p>
          <a:p>
            <a:r>
              <a:rPr lang="zh-CN" altLang="en-US"/>
              <a:t>awk 'BEGIN{x=8;print x+=2}'  定义变量x=8, 然后+2再输出结果</a:t>
            </a:r>
            <a:endParaRPr lang="zh-CN" altLang="en-US"/>
          </a:p>
          <a:p>
            <a:r>
              <a:rPr lang="zh-CN" altLang="en-US"/>
              <a:t>awk 'BEGIN{x=8;x--;print x}' x定义好,然后减1,输出</a:t>
            </a:r>
            <a:endParaRPr lang="zh-CN" altLang="en-US"/>
          </a:p>
          <a:p>
            <a:r>
              <a:rPr lang="zh-CN" altLang="en-US"/>
              <a:t>awk 'BEGIN{print 2+3}'   </a:t>
            </a:r>
            <a:endParaRPr lang="zh-CN" altLang="en-US"/>
          </a:p>
          <a:p>
            <a:r>
              <a:rPr lang="zh-CN" altLang="en-US"/>
              <a:t>awk 'BEGIN{print 2*3}'</a:t>
            </a:r>
            <a:endParaRPr lang="zh-CN" altLang="en-US"/>
          </a:p>
          <a:p>
            <a:r>
              <a:rPr lang="zh-CN" altLang="en-US"/>
              <a:t>awk 'BEGIN{print 2*3}'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Kingsoft Office WPP</Application>
  <PresentationFormat>宽屏</PresentationFormat>
  <Paragraphs>96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日常_活页夹</vt:lpstr>
      <vt:lpstr>awk基础用法</vt:lpstr>
      <vt:lpstr>awk工具概述</vt:lpstr>
      <vt:lpstr>命令格式</vt:lpstr>
      <vt:lpstr>awk内置变量</vt:lpstr>
      <vt:lpstr>NR,BEGIN,END</vt:lpstr>
      <vt:lpstr>NF</vt:lpstr>
      <vt:lpstr>数字表达式字符串与数字 ==  !=  &gt;  &gt;=   &lt;   &lt;=</vt:lpstr>
      <vt:lpstr>逻辑符号 &amp;&amp; ||</vt:lpstr>
      <vt:lpstr>运算</vt:lpstr>
      <vt:lpstr>正则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13</cp:revision>
  <dcterms:created xsi:type="dcterms:W3CDTF">2019-11-26T00:55:02Z</dcterms:created>
  <dcterms:modified xsi:type="dcterms:W3CDTF">2019-11-26T00:55:02Z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