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359" r:id="rId3"/>
    <p:sldId id="360" r:id="rId5"/>
    <p:sldId id="361" r:id="rId6"/>
    <p:sldId id="362" r:id="rId7"/>
    <p:sldId id="366" r:id="rId8"/>
    <p:sldId id="367" r:id="rId9"/>
    <p:sldId id="370" r:id="rId10"/>
    <p:sldId id="368" r:id="rId11"/>
    <p:sldId id="365" r:id="rId12"/>
    <p:sldId id="378" r:id="rId13"/>
    <p:sldId id="379" r:id="rId14"/>
    <p:sldId id="376" r:id="rId15"/>
    <p:sldId id="380" r:id="rId16"/>
    <p:sldId id="381" r:id="rId17"/>
    <p:sldId id="382" r:id="rId18"/>
    <p:sldId id="383" r:id="rId19"/>
    <p:sldId id="391" r:id="rId20"/>
    <p:sldId id="384" r:id="rId21"/>
    <p:sldId id="392" r:id="rId22"/>
    <p:sldId id="393" r:id="rId23"/>
    <p:sldId id="394" r:id="rId24"/>
    <p:sldId id="387" r:id="rId25"/>
    <p:sldId id="385" r:id="rId26"/>
    <p:sldId id="386" r:id="rId27"/>
    <p:sldId id="36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B2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0"/>
    <p:restoredTop sz="94682"/>
  </p:normalViewPr>
  <p:slideViewPr>
    <p:cSldViewPr snapToGrid="0" snapToObjects="1">
      <p:cViewPr varScale="1">
        <p:scale>
          <a:sx n="110" d="100"/>
          <a:sy n="110" d="100"/>
        </p:scale>
        <p:origin x="8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04800" y="190500"/>
            <a:ext cx="11645900" cy="6451600"/>
          </a:xfrm>
          <a:prstGeom prst="rect">
            <a:avLst/>
          </a:prstGeom>
          <a:solidFill>
            <a:srgbClr val="0B255F">
              <a:alpha val="86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3700" y="228600"/>
            <a:ext cx="939800" cy="93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04388" y="2476409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iSCSI</a:t>
            </a:r>
            <a:r>
              <a:rPr kumimoji="1" lang="zh-CN" altLang="en-US" sz="60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网络磁盘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0" y="39370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发布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磁盘</a:t>
            </a:r>
          </a:p>
        </p:txBody>
      </p:sp>
      <p:sp>
        <p:nvSpPr>
          <p:cNvPr id="3" name="Line 11"/>
          <p:cNvSpPr>
            <a:spLocks noChangeShapeType="1"/>
          </p:cNvSpPr>
          <p:nvPr/>
        </p:nvSpPr>
        <p:spPr bwMode="auto">
          <a:xfrm flipH="1" flipV="1">
            <a:off x="5941539" y="2284508"/>
            <a:ext cx="1527175" cy="782104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6" tIns="45723" rIns="91446" bIns="45723" numCol="1" anchor="t" anchorCtr="0" compatLnSpc="1"/>
          <a:lstStyle/>
          <a:p>
            <a:endParaRPr lang="zh-CN" altLang="en-US" sz="180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 flipH="1">
            <a:off x="6171914" y="3855319"/>
            <a:ext cx="1296799" cy="796289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6" tIns="45723" rIns="91446" bIns="45723" numCol="1" anchor="t" anchorCtr="0" compatLnSpc="1"/>
          <a:lstStyle/>
          <a:p>
            <a:endParaRPr lang="zh-CN" altLang="en-US" sz="180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5417541" y="3478667"/>
            <a:ext cx="2051173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6" tIns="45723" rIns="91446" bIns="45723" numCol="1" anchor="t" anchorCtr="0" compatLnSpc="1"/>
          <a:lstStyle/>
          <a:p>
            <a:endParaRPr lang="zh-CN" altLang="en-US" sz="180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225425" y="1375900"/>
            <a:ext cx="14327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真机重置资源</a:t>
            </a:r>
            <a:endParaRPr lang="zh-CN" alt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9596564" y="3449512"/>
            <a:ext cx="16811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发布</a:t>
            </a:r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iSCSI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磁盘</a:t>
            </a:r>
          </a:p>
        </p:txBody>
      </p:sp>
      <p:sp>
        <p:nvSpPr>
          <p:cNvPr id="8" name="任意多边形 83"/>
          <p:cNvSpPr/>
          <p:nvPr/>
        </p:nvSpPr>
        <p:spPr bwMode="auto">
          <a:xfrm>
            <a:off x="7683481" y="2794183"/>
            <a:ext cx="1443551" cy="144044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B255F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dirty="0">
              <a:solidFill>
                <a:schemeClr val="accent5">
                  <a:lumMod val="20000"/>
                  <a:lumOff val="8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" name="椭圆 80"/>
          <p:cNvSpPr/>
          <p:nvPr/>
        </p:nvSpPr>
        <p:spPr bwMode="auto">
          <a:xfrm>
            <a:off x="4839174" y="1252609"/>
            <a:ext cx="918055" cy="920042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0B255F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kern="0" dirty="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椭圆 80"/>
          <p:cNvSpPr/>
          <p:nvPr/>
        </p:nvSpPr>
        <p:spPr bwMode="auto">
          <a:xfrm>
            <a:off x="4228845" y="3091075"/>
            <a:ext cx="953930" cy="955994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0B255F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kern="0" dirty="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椭圆 80"/>
          <p:cNvSpPr/>
          <p:nvPr/>
        </p:nvSpPr>
        <p:spPr bwMode="auto">
          <a:xfrm>
            <a:off x="5179979" y="4698574"/>
            <a:ext cx="918055" cy="920042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0B255F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kern="0" dirty="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1561467" y="3039036"/>
            <a:ext cx="25736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修改</a:t>
            </a:r>
            <a:r>
              <a:rPr lang="en-US" altLang="zh-CN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SELinux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模式为宽松模式</a:t>
            </a:r>
          </a:p>
        </p:txBody>
      </p:sp>
      <p:sp>
        <p:nvSpPr>
          <p:cNvPr id="13" name="TextBox 60"/>
          <p:cNvSpPr txBox="1"/>
          <p:nvPr/>
        </p:nvSpPr>
        <p:spPr>
          <a:xfrm>
            <a:off x="1999630" y="5078000"/>
            <a:ext cx="29579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修改防火墙默认的区域为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trusted</a:t>
            </a:r>
            <a:endParaRPr lang="zh-CN" alt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43396" y="1618157"/>
            <a:ext cx="2438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rht-vmctl</a:t>
            </a:r>
            <a:r>
              <a:rPr lang="en-US" altLang="zh-CN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 reset </a:t>
            </a:r>
            <a:r>
              <a:rPr lang="en-US" altLang="zh-CN" sz="1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classroom</a:t>
            </a:r>
            <a:endParaRPr lang="en-US" altLang="zh-CN" sz="1400" dirty="0" smtClean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rht-vmctl</a:t>
            </a:r>
            <a:r>
              <a:rPr lang="en-US" altLang="zh-CN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 reset </a:t>
            </a:r>
            <a:r>
              <a:rPr lang="en-US" altLang="zh-CN" sz="1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server</a:t>
            </a:r>
            <a:endParaRPr lang="en-US" altLang="zh-CN" sz="1400" dirty="0" smtClean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rht-vmctl</a:t>
            </a:r>
            <a:r>
              <a:rPr lang="en-US" altLang="zh-CN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 reset desktop</a:t>
            </a:r>
            <a:endParaRPr lang="zh-CN" altLang="en-US" sz="1400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97553" y="3399385"/>
            <a:ext cx="2768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[root@server0 </a:t>
            </a:r>
            <a:r>
              <a:rPr lang="en-US" altLang="zh-CN" sz="1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/]#</a:t>
            </a:r>
            <a:r>
              <a:rPr lang="en-US" altLang="zh-CN" sz="1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getenforce</a:t>
            </a:r>
            <a:endParaRPr lang="en-US" altLang="zh-CN" sz="1400" dirty="0" smtClean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Enforcing</a:t>
            </a:r>
            <a:endParaRPr lang="en-US" altLang="zh-CN" sz="1400" dirty="0" smtClean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[root@server0 </a:t>
            </a:r>
            <a:r>
              <a:rPr lang="en-US" altLang="zh-CN" sz="1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/]#</a:t>
            </a:r>
            <a:r>
              <a:rPr lang="en-US" altLang="zh-CN" sz="1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setenforce</a:t>
            </a:r>
            <a:r>
              <a:rPr lang="en-US" altLang="zh-CN" sz="1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0</a:t>
            </a:r>
            <a:endParaRPr lang="en-US" altLang="zh-CN" sz="1400" dirty="0" smtClean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Permissive</a:t>
            </a:r>
            <a:endParaRPr lang="zh-CN" altLang="en-US" sz="1400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2068" y="5701720"/>
            <a:ext cx="5697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[root@server0 ~]# firewall-</a:t>
            </a:r>
            <a:r>
              <a:rPr lang="en-US" altLang="zh-CN" sz="1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cmd</a:t>
            </a:r>
            <a:r>
              <a:rPr lang="en-US" altLang="zh-CN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 --</a:t>
            </a:r>
            <a:r>
              <a:rPr lang="en-US" altLang="zh-CN" sz="1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set-default-zone=trusted</a:t>
            </a:r>
            <a:endParaRPr lang="en-US" altLang="zh-CN" sz="1400" dirty="0" smtClean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[root@desktop0 ~]# firewall-</a:t>
            </a:r>
            <a:r>
              <a:rPr lang="en-US" altLang="zh-CN" sz="1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cmd</a:t>
            </a:r>
            <a:r>
              <a:rPr lang="en-US" altLang="zh-CN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cs typeface="+mn-ea"/>
                <a:sym typeface="+mn-lt"/>
              </a:rPr>
              <a:t> --set-default-zone=trusted </a:t>
            </a:r>
            <a:endParaRPr lang="zh-CN" altLang="en-US" sz="1400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013" y="3303466"/>
            <a:ext cx="634132" cy="490940"/>
          </a:xfrm>
          <a:prstGeom prst="rect">
            <a:avLst/>
          </a:prstGeom>
        </p:spPr>
      </p:pic>
      <p:sp>
        <p:nvSpPr>
          <p:cNvPr id="19" name="Oval 16"/>
          <p:cNvSpPr/>
          <p:nvPr/>
        </p:nvSpPr>
        <p:spPr>
          <a:xfrm>
            <a:off x="5120124" y="1554915"/>
            <a:ext cx="382235" cy="290353"/>
          </a:xfrm>
          <a:custGeom>
            <a:avLst/>
            <a:gdLst>
              <a:gd name="T0" fmla="*/ 2664 w 2711"/>
              <a:gd name="T1" fmla="*/ 1581 h 2062"/>
              <a:gd name="T2" fmla="*/ 909 w 2711"/>
              <a:gd name="T3" fmla="*/ 1581 h 2062"/>
              <a:gd name="T4" fmla="*/ 861 w 2711"/>
              <a:gd name="T5" fmla="*/ 1534 h 2062"/>
              <a:gd name="T6" fmla="*/ 861 w 2711"/>
              <a:gd name="T7" fmla="*/ 434 h 2062"/>
              <a:gd name="T8" fmla="*/ 909 w 2711"/>
              <a:gd name="T9" fmla="*/ 386 h 2062"/>
              <a:gd name="T10" fmla="*/ 2664 w 2711"/>
              <a:gd name="T11" fmla="*/ 386 h 2062"/>
              <a:gd name="T12" fmla="*/ 2711 w 2711"/>
              <a:gd name="T13" fmla="*/ 434 h 2062"/>
              <a:gd name="T14" fmla="*/ 2711 w 2711"/>
              <a:gd name="T15" fmla="*/ 1534 h 2062"/>
              <a:gd name="T16" fmla="*/ 2664 w 2711"/>
              <a:gd name="T17" fmla="*/ 1581 h 2062"/>
              <a:gd name="T18" fmla="*/ 2177 w 2711"/>
              <a:gd name="T19" fmla="*/ 1928 h 2062"/>
              <a:gd name="T20" fmla="*/ 2000 w 2711"/>
              <a:gd name="T21" fmla="*/ 1928 h 2062"/>
              <a:gd name="T22" fmla="*/ 2000 w 2711"/>
              <a:gd name="T23" fmla="*/ 1715 h 2062"/>
              <a:gd name="T24" fmla="*/ 1573 w 2711"/>
              <a:gd name="T25" fmla="*/ 1715 h 2062"/>
              <a:gd name="T26" fmla="*/ 1573 w 2711"/>
              <a:gd name="T27" fmla="*/ 1928 h 2062"/>
              <a:gd name="T28" fmla="*/ 1395 w 2711"/>
              <a:gd name="T29" fmla="*/ 1928 h 2062"/>
              <a:gd name="T30" fmla="*/ 1329 w 2711"/>
              <a:gd name="T31" fmla="*/ 1995 h 2062"/>
              <a:gd name="T32" fmla="*/ 1395 w 2711"/>
              <a:gd name="T33" fmla="*/ 2062 h 2062"/>
              <a:gd name="T34" fmla="*/ 1640 w 2711"/>
              <a:gd name="T35" fmla="*/ 2062 h 2062"/>
              <a:gd name="T36" fmla="*/ 1933 w 2711"/>
              <a:gd name="T37" fmla="*/ 2062 h 2062"/>
              <a:gd name="T38" fmla="*/ 2177 w 2711"/>
              <a:gd name="T39" fmla="*/ 2062 h 2062"/>
              <a:gd name="T40" fmla="*/ 2244 w 2711"/>
              <a:gd name="T41" fmla="*/ 1995 h 2062"/>
              <a:gd name="T42" fmla="*/ 2177 w 2711"/>
              <a:gd name="T43" fmla="*/ 1928 h 2062"/>
              <a:gd name="T44" fmla="*/ 1065 w 2711"/>
              <a:gd name="T45" fmla="*/ 253 h 2062"/>
              <a:gd name="T46" fmla="*/ 909 w 2711"/>
              <a:gd name="T47" fmla="*/ 253 h 2062"/>
              <a:gd name="T48" fmla="*/ 880 w 2711"/>
              <a:gd name="T49" fmla="*/ 255 h 2062"/>
              <a:gd name="T50" fmla="*/ 863 w 2711"/>
              <a:gd name="T51" fmla="*/ 253 h 2062"/>
              <a:gd name="T52" fmla="*/ 201 w 2711"/>
              <a:gd name="T53" fmla="*/ 253 h 2062"/>
              <a:gd name="T54" fmla="*/ 135 w 2711"/>
              <a:gd name="T55" fmla="*/ 320 h 2062"/>
              <a:gd name="T56" fmla="*/ 201 w 2711"/>
              <a:gd name="T57" fmla="*/ 386 h 2062"/>
              <a:gd name="T58" fmla="*/ 735 w 2711"/>
              <a:gd name="T59" fmla="*/ 386 h 2062"/>
              <a:gd name="T60" fmla="*/ 728 w 2711"/>
              <a:gd name="T61" fmla="*/ 434 h 2062"/>
              <a:gd name="T62" fmla="*/ 728 w 2711"/>
              <a:gd name="T63" fmla="*/ 558 h 2062"/>
              <a:gd name="T64" fmla="*/ 201 w 2711"/>
              <a:gd name="T65" fmla="*/ 558 h 2062"/>
              <a:gd name="T66" fmla="*/ 135 w 2711"/>
              <a:gd name="T67" fmla="*/ 624 h 2062"/>
              <a:gd name="T68" fmla="*/ 201 w 2711"/>
              <a:gd name="T69" fmla="*/ 691 h 2062"/>
              <a:gd name="T70" fmla="*/ 728 w 2711"/>
              <a:gd name="T71" fmla="*/ 691 h 2062"/>
              <a:gd name="T72" fmla="*/ 728 w 2711"/>
              <a:gd name="T73" fmla="*/ 863 h 2062"/>
              <a:gd name="T74" fmla="*/ 201 w 2711"/>
              <a:gd name="T75" fmla="*/ 863 h 2062"/>
              <a:gd name="T76" fmla="*/ 135 w 2711"/>
              <a:gd name="T77" fmla="*/ 929 h 2062"/>
              <a:gd name="T78" fmla="*/ 201 w 2711"/>
              <a:gd name="T79" fmla="*/ 996 h 2062"/>
              <a:gd name="T80" fmla="*/ 728 w 2711"/>
              <a:gd name="T81" fmla="*/ 996 h 2062"/>
              <a:gd name="T82" fmla="*/ 728 w 2711"/>
              <a:gd name="T83" fmla="*/ 1534 h 2062"/>
              <a:gd name="T84" fmla="*/ 909 w 2711"/>
              <a:gd name="T85" fmla="*/ 1715 h 2062"/>
              <a:gd name="T86" fmla="*/ 1065 w 2711"/>
              <a:gd name="T87" fmla="*/ 1715 h 2062"/>
              <a:gd name="T88" fmla="*/ 1065 w 2711"/>
              <a:gd name="T89" fmla="*/ 1995 h 2062"/>
              <a:gd name="T90" fmla="*/ 998 w 2711"/>
              <a:gd name="T91" fmla="*/ 2062 h 2062"/>
              <a:gd name="T92" fmla="*/ 67 w 2711"/>
              <a:gd name="T93" fmla="*/ 2062 h 2062"/>
              <a:gd name="T94" fmla="*/ 0 w 2711"/>
              <a:gd name="T95" fmla="*/ 1995 h 2062"/>
              <a:gd name="T96" fmla="*/ 0 w 2711"/>
              <a:gd name="T97" fmla="*/ 66 h 2062"/>
              <a:gd name="T98" fmla="*/ 67 w 2711"/>
              <a:gd name="T99" fmla="*/ 0 h 2062"/>
              <a:gd name="T100" fmla="*/ 998 w 2711"/>
              <a:gd name="T101" fmla="*/ 0 h 2062"/>
              <a:gd name="T102" fmla="*/ 1065 w 2711"/>
              <a:gd name="T103" fmla="*/ 66 h 2062"/>
              <a:gd name="T104" fmla="*/ 1065 w 2711"/>
              <a:gd name="T105" fmla="*/ 253 h 2062"/>
              <a:gd name="T106" fmla="*/ 430 w 2711"/>
              <a:gd name="T107" fmla="*/ 1569 h 2062"/>
              <a:gd name="T108" fmla="*/ 532 w 2711"/>
              <a:gd name="T109" fmla="*/ 1672 h 2062"/>
              <a:gd name="T110" fmla="*/ 635 w 2711"/>
              <a:gd name="T111" fmla="*/ 1569 h 2062"/>
              <a:gd name="T112" fmla="*/ 532 w 2711"/>
              <a:gd name="T113" fmla="*/ 1466 h 2062"/>
              <a:gd name="T114" fmla="*/ 430 w 2711"/>
              <a:gd name="T115" fmla="*/ 1569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11" h="2062">
                <a:moveTo>
                  <a:pt x="2664" y="1581"/>
                </a:moveTo>
                <a:lnTo>
                  <a:pt x="909" y="1581"/>
                </a:lnTo>
                <a:cubicBezTo>
                  <a:pt x="883" y="1581"/>
                  <a:pt x="861" y="1560"/>
                  <a:pt x="861" y="1534"/>
                </a:cubicBezTo>
                <a:lnTo>
                  <a:pt x="861" y="434"/>
                </a:lnTo>
                <a:cubicBezTo>
                  <a:pt x="861" y="407"/>
                  <a:pt x="883" y="386"/>
                  <a:pt x="909" y="386"/>
                </a:cubicBezTo>
                <a:lnTo>
                  <a:pt x="2664" y="386"/>
                </a:lnTo>
                <a:cubicBezTo>
                  <a:pt x="2690" y="386"/>
                  <a:pt x="2711" y="408"/>
                  <a:pt x="2711" y="434"/>
                </a:cubicBezTo>
                <a:lnTo>
                  <a:pt x="2711" y="1534"/>
                </a:lnTo>
                <a:cubicBezTo>
                  <a:pt x="2711" y="1560"/>
                  <a:pt x="2690" y="1581"/>
                  <a:pt x="2664" y="1581"/>
                </a:cubicBezTo>
                <a:close/>
                <a:moveTo>
                  <a:pt x="2177" y="1928"/>
                </a:moveTo>
                <a:lnTo>
                  <a:pt x="2000" y="1928"/>
                </a:lnTo>
                <a:lnTo>
                  <a:pt x="2000" y="1715"/>
                </a:lnTo>
                <a:lnTo>
                  <a:pt x="1573" y="1715"/>
                </a:lnTo>
                <a:lnTo>
                  <a:pt x="1573" y="1928"/>
                </a:lnTo>
                <a:lnTo>
                  <a:pt x="1395" y="1928"/>
                </a:lnTo>
                <a:cubicBezTo>
                  <a:pt x="1358" y="1928"/>
                  <a:pt x="1329" y="1958"/>
                  <a:pt x="1329" y="1995"/>
                </a:cubicBezTo>
                <a:cubicBezTo>
                  <a:pt x="1329" y="2032"/>
                  <a:pt x="1358" y="2062"/>
                  <a:pt x="1395" y="2062"/>
                </a:cubicBezTo>
                <a:lnTo>
                  <a:pt x="1640" y="2062"/>
                </a:lnTo>
                <a:lnTo>
                  <a:pt x="1933" y="2062"/>
                </a:lnTo>
                <a:lnTo>
                  <a:pt x="2177" y="2062"/>
                </a:lnTo>
                <a:cubicBezTo>
                  <a:pt x="2214" y="2062"/>
                  <a:pt x="2244" y="2032"/>
                  <a:pt x="2244" y="1995"/>
                </a:cubicBezTo>
                <a:cubicBezTo>
                  <a:pt x="2244" y="1958"/>
                  <a:pt x="2214" y="1928"/>
                  <a:pt x="2177" y="1928"/>
                </a:cubicBezTo>
                <a:close/>
                <a:moveTo>
                  <a:pt x="1065" y="253"/>
                </a:moveTo>
                <a:lnTo>
                  <a:pt x="909" y="253"/>
                </a:lnTo>
                <a:cubicBezTo>
                  <a:pt x="899" y="253"/>
                  <a:pt x="890" y="254"/>
                  <a:pt x="880" y="255"/>
                </a:cubicBezTo>
                <a:cubicBezTo>
                  <a:pt x="875" y="254"/>
                  <a:pt x="869" y="253"/>
                  <a:pt x="863" y="253"/>
                </a:cubicBezTo>
                <a:lnTo>
                  <a:pt x="201" y="253"/>
                </a:lnTo>
                <a:cubicBezTo>
                  <a:pt x="164" y="253"/>
                  <a:pt x="135" y="283"/>
                  <a:pt x="135" y="320"/>
                </a:cubicBezTo>
                <a:cubicBezTo>
                  <a:pt x="135" y="356"/>
                  <a:pt x="164" y="386"/>
                  <a:pt x="201" y="386"/>
                </a:cubicBezTo>
                <a:lnTo>
                  <a:pt x="735" y="386"/>
                </a:lnTo>
                <a:cubicBezTo>
                  <a:pt x="730" y="401"/>
                  <a:pt x="728" y="417"/>
                  <a:pt x="728" y="434"/>
                </a:cubicBezTo>
                <a:lnTo>
                  <a:pt x="728" y="558"/>
                </a:lnTo>
                <a:lnTo>
                  <a:pt x="201" y="558"/>
                </a:lnTo>
                <a:cubicBezTo>
                  <a:pt x="164" y="558"/>
                  <a:pt x="135" y="588"/>
                  <a:pt x="135" y="624"/>
                </a:cubicBezTo>
                <a:cubicBezTo>
                  <a:pt x="135" y="661"/>
                  <a:pt x="164" y="691"/>
                  <a:pt x="201" y="691"/>
                </a:cubicBezTo>
                <a:lnTo>
                  <a:pt x="728" y="691"/>
                </a:lnTo>
                <a:lnTo>
                  <a:pt x="728" y="863"/>
                </a:lnTo>
                <a:lnTo>
                  <a:pt x="201" y="863"/>
                </a:lnTo>
                <a:cubicBezTo>
                  <a:pt x="164" y="863"/>
                  <a:pt x="135" y="893"/>
                  <a:pt x="135" y="929"/>
                </a:cubicBezTo>
                <a:cubicBezTo>
                  <a:pt x="135" y="966"/>
                  <a:pt x="164" y="996"/>
                  <a:pt x="201" y="996"/>
                </a:cubicBezTo>
                <a:lnTo>
                  <a:pt x="728" y="996"/>
                </a:lnTo>
                <a:lnTo>
                  <a:pt x="728" y="1534"/>
                </a:lnTo>
                <a:cubicBezTo>
                  <a:pt x="728" y="1633"/>
                  <a:pt x="809" y="1715"/>
                  <a:pt x="909" y="1715"/>
                </a:cubicBezTo>
                <a:lnTo>
                  <a:pt x="1065" y="1715"/>
                </a:lnTo>
                <a:lnTo>
                  <a:pt x="1065" y="1995"/>
                </a:lnTo>
                <a:cubicBezTo>
                  <a:pt x="1065" y="2032"/>
                  <a:pt x="1035" y="2062"/>
                  <a:pt x="998" y="2062"/>
                </a:cubicBezTo>
                <a:lnTo>
                  <a:pt x="67" y="2062"/>
                </a:lnTo>
                <a:cubicBezTo>
                  <a:pt x="30" y="2062"/>
                  <a:pt x="0" y="2032"/>
                  <a:pt x="0" y="1995"/>
                </a:cubicBezTo>
                <a:lnTo>
                  <a:pt x="0" y="66"/>
                </a:lnTo>
                <a:cubicBezTo>
                  <a:pt x="0" y="29"/>
                  <a:pt x="30" y="0"/>
                  <a:pt x="67" y="0"/>
                </a:cubicBezTo>
                <a:lnTo>
                  <a:pt x="998" y="0"/>
                </a:lnTo>
                <a:cubicBezTo>
                  <a:pt x="1035" y="0"/>
                  <a:pt x="1065" y="29"/>
                  <a:pt x="1065" y="66"/>
                </a:cubicBezTo>
                <a:lnTo>
                  <a:pt x="1065" y="253"/>
                </a:lnTo>
                <a:close/>
                <a:moveTo>
                  <a:pt x="430" y="1569"/>
                </a:moveTo>
                <a:cubicBezTo>
                  <a:pt x="430" y="1626"/>
                  <a:pt x="476" y="1672"/>
                  <a:pt x="532" y="1672"/>
                </a:cubicBezTo>
                <a:cubicBezTo>
                  <a:pt x="589" y="1672"/>
                  <a:pt x="635" y="1626"/>
                  <a:pt x="635" y="1569"/>
                </a:cubicBezTo>
                <a:cubicBezTo>
                  <a:pt x="635" y="1512"/>
                  <a:pt x="589" y="1466"/>
                  <a:pt x="532" y="1466"/>
                </a:cubicBezTo>
                <a:cubicBezTo>
                  <a:pt x="476" y="1466"/>
                  <a:pt x="430" y="1512"/>
                  <a:pt x="430" y="15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Oval 16"/>
          <p:cNvSpPr/>
          <p:nvPr/>
        </p:nvSpPr>
        <p:spPr>
          <a:xfrm>
            <a:off x="4514692" y="3414864"/>
            <a:ext cx="382235" cy="290353"/>
          </a:xfrm>
          <a:custGeom>
            <a:avLst/>
            <a:gdLst>
              <a:gd name="T0" fmla="*/ 2664 w 2711"/>
              <a:gd name="T1" fmla="*/ 1581 h 2062"/>
              <a:gd name="T2" fmla="*/ 909 w 2711"/>
              <a:gd name="T3" fmla="*/ 1581 h 2062"/>
              <a:gd name="T4" fmla="*/ 861 w 2711"/>
              <a:gd name="T5" fmla="*/ 1534 h 2062"/>
              <a:gd name="T6" fmla="*/ 861 w 2711"/>
              <a:gd name="T7" fmla="*/ 434 h 2062"/>
              <a:gd name="T8" fmla="*/ 909 w 2711"/>
              <a:gd name="T9" fmla="*/ 386 h 2062"/>
              <a:gd name="T10" fmla="*/ 2664 w 2711"/>
              <a:gd name="T11" fmla="*/ 386 h 2062"/>
              <a:gd name="T12" fmla="*/ 2711 w 2711"/>
              <a:gd name="T13" fmla="*/ 434 h 2062"/>
              <a:gd name="T14" fmla="*/ 2711 w 2711"/>
              <a:gd name="T15" fmla="*/ 1534 h 2062"/>
              <a:gd name="T16" fmla="*/ 2664 w 2711"/>
              <a:gd name="T17" fmla="*/ 1581 h 2062"/>
              <a:gd name="T18" fmla="*/ 2177 w 2711"/>
              <a:gd name="T19" fmla="*/ 1928 h 2062"/>
              <a:gd name="T20" fmla="*/ 2000 w 2711"/>
              <a:gd name="T21" fmla="*/ 1928 h 2062"/>
              <a:gd name="T22" fmla="*/ 2000 w 2711"/>
              <a:gd name="T23" fmla="*/ 1715 h 2062"/>
              <a:gd name="T24" fmla="*/ 1573 w 2711"/>
              <a:gd name="T25" fmla="*/ 1715 h 2062"/>
              <a:gd name="T26" fmla="*/ 1573 w 2711"/>
              <a:gd name="T27" fmla="*/ 1928 h 2062"/>
              <a:gd name="T28" fmla="*/ 1395 w 2711"/>
              <a:gd name="T29" fmla="*/ 1928 h 2062"/>
              <a:gd name="T30" fmla="*/ 1329 w 2711"/>
              <a:gd name="T31" fmla="*/ 1995 h 2062"/>
              <a:gd name="T32" fmla="*/ 1395 w 2711"/>
              <a:gd name="T33" fmla="*/ 2062 h 2062"/>
              <a:gd name="T34" fmla="*/ 1640 w 2711"/>
              <a:gd name="T35" fmla="*/ 2062 h 2062"/>
              <a:gd name="T36" fmla="*/ 1933 w 2711"/>
              <a:gd name="T37" fmla="*/ 2062 h 2062"/>
              <a:gd name="T38" fmla="*/ 2177 w 2711"/>
              <a:gd name="T39" fmla="*/ 2062 h 2062"/>
              <a:gd name="T40" fmla="*/ 2244 w 2711"/>
              <a:gd name="T41" fmla="*/ 1995 h 2062"/>
              <a:gd name="T42" fmla="*/ 2177 w 2711"/>
              <a:gd name="T43" fmla="*/ 1928 h 2062"/>
              <a:gd name="T44" fmla="*/ 1065 w 2711"/>
              <a:gd name="T45" fmla="*/ 253 h 2062"/>
              <a:gd name="T46" fmla="*/ 909 w 2711"/>
              <a:gd name="T47" fmla="*/ 253 h 2062"/>
              <a:gd name="T48" fmla="*/ 880 w 2711"/>
              <a:gd name="T49" fmla="*/ 255 h 2062"/>
              <a:gd name="T50" fmla="*/ 863 w 2711"/>
              <a:gd name="T51" fmla="*/ 253 h 2062"/>
              <a:gd name="T52" fmla="*/ 201 w 2711"/>
              <a:gd name="T53" fmla="*/ 253 h 2062"/>
              <a:gd name="T54" fmla="*/ 135 w 2711"/>
              <a:gd name="T55" fmla="*/ 320 h 2062"/>
              <a:gd name="T56" fmla="*/ 201 w 2711"/>
              <a:gd name="T57" fmla="*/ 386 h 2062"/>
              <a:gd name="T58" fmla="*/ 735 w 2711"/>
              <a:gd name="T59" fmla="*/ 386 h 2062"/>
              <a:gd name="T60" fmla="*/ 728 w 2711"/>
              <a:gd name="T61" fmla="*/ 434 h 2062"/>
              <a:gd name="T62" fmla="*/ 728 w 2711"/>
              <a:gd name="T63" fmla="*/ 558 h 2062"/>
              <a:gd name="T64" fmla="*/ 201 w 2711"/>
              <a:gd name="T65" fmla="*/ 558 h 2062"/>
              <a:gd name="T66" fmla="*/ 135 w 2711"/>
              <a:gd name="T67" fmla="*/ 624 h 2062"/>
              <a:gd name="T68" fmla="*/ 201 w 2711"/>
              <a:gd name="T69" fmla="*/ 691 h 2062"/>
              <a:gd name="T70" fmla="*/ 728 w 2711"/>
              <a:gd name="T71" fmla="*/ 691 h 2062"/>
              <a:gd name="T72" fmla="*/ 728 w 2711"/>
              <a:gd name="T73" fmla="*/ 863 h 2062"/>
              <a:gd name="T74" fmla="*/ 201 w 2711"/>
              <a:gd name="T75" fmla="*/ 863 h 2062"/>
              <a:gd name="T76" fmla="*/ 135 w 2711"/>
              <a:gd name="T77" fmla="*/ 929 h 2062"/>
              <a:gd name="T78" fmla="*/ 201 w 2711"/>
              <a:gd name="T79" fmla="*/ 996 h 2062"/>
              <a:gd name="T80" fmla="*/ 728 w 2711"/>
              <a:gd name="T81" fmla="*/ 996 h 2062"/>
              <a:gd name="T82" fmla="*/ 728 w 2711"/>
              <a:gd name="T83" fmla="*/ 1534 h 2062"/>
              <a:gd name="T84" fmla="*/ 909 w 2711"/>
              <a:gd name="T85" fmla="*/ 1715 h 2062"/>
              <a:gd name="T86" fmla="*/ 1065 w 2711"/>
              <a:gd name="T87" fmla="*/ 1715 h 2062"/>
              <a:gd name="T88" fmla="*/ 1065 w 2711"/>
              <a:gd name="T89" fmla="*/ 1995 h 2062"/>
              <a:gd name="T90" fmla="*/ 998 w 2711"/>
              <a:gd name="T91" fmla="*/ 2062 h 2062"/>
              <a:gd name="T92" fmla="*/ 67 w 2711"/>
              <a:gd name="T93" fmla="*/ 2062 h 2062"/>
              <a:gd name="T94" fmla="*/ 0 w 2711"/>
              <a:gd name="T95" fmla="*/ 1995 h 2062"/>
              <a:gd name="T96" fmla="*/ 0 w 2711"/>
              <a:gd name="T97" fmla="*/ 66 h 2062"/>
              <a:gd name="T98" fmla="*/ 67 w 2711"/>
              <a:gd name="T99" fmla="*/ 0 h 2062"/>
              <a:gd name="T100" fmla="*/ 998 w 2711"/>
              <a:gd name="T101" fmla="*/ 0 h 2062"/>
              <a:gd name="T102" fmla="*/ 1065 w 2711"/>
              <a:gd name="T103" fmla="*/ 66 h 2062"/>
              <a:gd name="T104" fmla="*/ 1065 w 2711"/>
              <a:gd name="T105" fmla="*/ 253 h 2062"/>
              <a:gd name="T106" fmla="*/ 430 w 2711"/>
              <a:gd name="T107" fmla="*/ 1569 h 2062"/>
              <a:gd name="T108" fmla="*/ 532 w 2711"/>
              <a:gd name="T109" fmla="*/ 1672 h 2062"/>
              <a:gd name="T110" fmla="*/ 635 w 2711"/>
              <a:gd name="T111" fmla="*/ 1569 h 2062"/>
              <a:gd name="T112" fmla="*/ 532 w 2711"/>
              <a:gd name="T113" fmla="*/ 1466 h 2062"/>
              <a:gd name="T114" fmla="*/ 430 w 2711"/>
              <a:gd name="T115" fmla="*/ 1569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11" h="2062">
                <a:moveTo>
                  <a:pt x="2664" y="1581"/>
                </a:moveTo>
                <a:lnTo>
                  <a:pt x="909" y="1581"/>
                </a:lnTo>
                <a:cubicBezTo>
                  <a:pt x="883" y="1581"/>
                  <a:pt x="861" y="1560"/>
                  <a:pt x="861" y="1534"/>
                </a:cubicBezTo>
                <a:lnTo>
                  <a:pt x="861" y="434"/>
                </a:lnTo>
                <a:cubicBezTo>
                  <a:pt x="861" y="407"/>
                  <a:pt x="883" y="386"/>
                  <a:pt x="909" y="386"/>
                </a:cubicBezTo>
                <a:lnTo>
                  <a:pt x="2664" y="386"/>
                </a:lnTo>
                <a:cubicBezTo>
                  <a:pt x="2690" y="386"/>
                  <a:pt x="2711" y="408"/>
                  <a:pt x="2711" y="434"/>
                </a:cubicBezTo>
                <a:lnTo>
                  <a:pt x="2711" y="1534"/>
                </a:lnTo>
                <a:cubicBezTo>
                  <a:pt x="2711" y="1560"/>
                  <a:pt x="2690" y="1581"/>
                  <a:pt x="2664" y="1581"/>
                </a:cubicBezTo>
                <a:close/>
                <a:moveTo>
                  <a:pt x="2177" y="1928"/>
                </a:moveTo>
                <a:lnTo>
                  <a:pt x="2000" y="1928"/>
                </a:lnTo>
                <a:lnTo>
                  <a:pt x="2000" y="1715"/>
                </a:lnTo>
                <a:lnTo>
                  <a:pt x="1573" y="1715"/>
                </a:lnTo>
                <a:lnTo>
                  <a:pt x="1573" y="1928"/>
                </a:lnTo>
                <a:lnTo>
                  <a:pt x="1395" y="1928"/>
                </a:lnTo>
                <a:cubicBezTo>
                  <a:pt x="1358" y="1928"/>
                  <a:pt x="1329" y="1958"/>
                  <a:pt x="1329" y="1995"/>
                </a:cubicBezTo>
                <a:cubicBezTo>
                  <a:pt x="1329" y="2032"/>
                  <a:pt x="1358" y="2062"/>
                  <a:pt x="1395" y="2062"/>
                </a:cubicBezTo>
                <a:lnTo>
                  <a:pt x="1640" y="2062"/>
                </a:lnTo>
                <a:lnTo>
                  <a:pt x="1933" y="2062"/>
                </a:lnTo>
                <a:lnTo>
                  <a:pt x="2177" y="2062"/>
                </a:lnTo>
                <a:cubicBezTo>
                  <a:pt x="2214" y="2062"/>
                  <a:pt x="2244" y="2032"/>
                  <a:pt x="2244" y="1995"/>
                </a:cubicBezTo>
                <a:cubicBezTo>
                  <a:pt x="2244" y="1958"/>
                  <a:pt x="2214" y="1928"/>
                  <a:pt x="2177" y="1928"/>
                </a:cubicBezTo>
                <a:close/>
                <a:moveTo>
                  <a:pt x="1065" y="253"/>
                </a:moveTo>
                <a:lnTo>
                  <a:pt x="909" y="253"/>
                </a:lnTo>
                <a:cubicBezTo>
                  <a:pt x="899" y="253"/>
                  <a:pt x="890" y="254"/>
                  <a:pt x="880" y="255"/>
                </a:cubicBezTo>
                <a:cubicBezTo>
                  <a:pt x="875" y="254"/>
                  <a:pt x="869" y="253"/>
                  <a:pt x="863" y="253"/>
                </a:cubicBezTo>
                <a:lnTo>
                  <a:pt x="201" y="253"/>
                </a:lnTo>
                <a:cubicBezTo>
                  <a:pt x="164" y="253"/>
                  <a:pt x="135" y="283"/>
                  <a:pt x="135" y="320"/>
                </a:cubicBezTo>
                <a:cubicBezTo>
                  <a:pt x="135" y="356"/>
                  <a:pt x="164" y="386"/>
                  <a:pt x="201" y="386"/>
                </a:cubicBezTo>
                <a:lnTo>
                  <a:pt x="735" y="386"/>
                </a:lnTo>
                <a:cubicBezTo>
                  <a:pt x="730" y="401"/>
                  <a:pt x="728" y="417"/>
                  <a:pt x="728" y="434"/>
                </a:cubicBezTo>
                <a:lnTo>
                  <a:pt x="728" y="558"/>
                </a:lnTo>
                <a:lnTo>
                  <a:pt x="201" y="558"/>
                </a:lnTo>
                <a:cubicBezTo>
                  <a:pt x="164" y="558"/>
                  <a:pt x="135" y="588"/>
                  <a:pt x="135" y="624"/>
                </a:cubicBezTo>
                <a:cubicBezTo>
                  <a:pt x="135" y="661"/>
                  <a:pt x="164" y="691"/>
                  <a:pt x="201" y="691"/>
                </a:cubicBezTo>
                <a:lnTo>
                  <a:pt x="728" y="691"/>
                </a:lnTo>
                <a:lnTo>
                  <a:pt x="728" y="863"/>
                </a:lnTo>
                <a:lnTo>
                  <a:pt x="201" y="863"/>
                </a:lnTo>
                <a:cubicBezTo>
                  <a:pt x="164" y="863"/>
                  <a:pt x="135" y="893"/>
                  <a:pt x="135" y="929"/>
                </a:cubicBezTo>
                <a:cubicBezTo>
                  <a:pt x="135" y="966"/>
                  <a:pt x="164" y="996"/>
                  <a:pt x="201" y="996"/>
                </a:cubicBezTo>
                <a:lnTo>
                  <a:pt x="728" y="996"/>
                </a:lnTo>
                <a:lnTo>
                  <a:pt x="728" y="1534"/>
                </a:lnTo>
                <a:cubicBezTo>
                  <a:pt x="728" y="1633"/>
                  <a:pt x="809" y="1715"/>
                  <a:pt x="909" y="1715"/>
                </a:cubicBezTo>
                <a:lnTo>
                  <a:pt x="1065" y="1715"/>
                </a:lnTo>
                <a:lnTo>
                  <a:pt x="1065" y="1995"/>
                </a:lnTo>
                <a:cubicBezTo>
                  <a:pt x="1065" y="2032"/>
                  <a:pt x="1035" y="2062"/>
                  <a:pt x="998" y="2062"/>
                </a:cubicBezTo>
                <a:lnTo>
                  <a:pt x="67" y="2062"/>
                </a:lnTo>
                <a:cubicBezTo>
                  <a:pt x="30" y="2062"/>
                  <a:pt x="0" y="2032"/>
                  <a:pt x="0" y="1995"/>
                </a:cubicBezTo>
                <a:lnTo>
                  <a:pt x="0" y="66"/>
                </a:lnTo>
                <a:cubicBezTo>
                  <a:pt x="0" y="29"/>
                  <a:pt x="30" y="0"/>
                  <a:pt x="67" y="0"/>
                </a:cubicBezTo>
                <a:lnTo>
                  <a:pt x="998" y="0"/>
                </a:lnTo>
                <a:cubicBezTo>
                  <a:pt x="1035" y="0"/>
                  <a:pt x="1065" y="29"/>
                  <a:pt x="1065" y="66"/>
                </a:cubicBezTo>
                <a:lnTo>
                  <a:pt x="1065" y="253"/>
                </a:lnTo>
                <a:close/>
                <a:moveTo>
                  <a:pt x="430" y="1569"/>
                </a:moveTo>
                <a:cubicBezTo>
                  <a:pt x="430" y="1626"/>
                  <a:pt x="476" y="1672"/>
                  <a:pt x="532" y="1672"/>
                </a:cubicBezTo>
                <a:cubicBezTo>
                  <a:pt x="589" y="1672"/>
                  <a:pt x="635" y="1626"/>
                  <a:pt x="635" y="1569"/>
                </a:cubicBezTo>
                <a:cubicBezTo>
                  <a:pt x="635" y="1512"/>
                  <a:pt x="589" y="1466"/>
                  <a:pt x="532" y="1466"/>
                </a:cubicBezTo>
                <a:cubicBezTo>
                  <a:pt x="476" y="1466"/>
                  <a:pt x="430" y="1512"/>
                  <a:pt x="430" y="15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16"/>
          <p:cNvSpPr/>
          <p:nvPr/>
        </p:nvSpPr>
        <p:spPr>
          <a:xfrm>
            <a:off x="5447888" y="5031488"/>
            <a:ext cx="382235" cy="290353"/>
          </a:xfrm>
          <a:custGeom>
            <a:avLst/>
            <a:gdLst>
              <a:gd name="T0" fmla="*/ 2664 w 2711"/>
              <a:gd name="T1" fmla="*/ 1581 h 2062"/>
              <a:gd name="T2" fmla="*/ 909 w 2711"/>
              <a:gd name="T3" fmla="*/ 1581 h 2062"/>
              <a:gd name="T4" fmla="*/ 861 w 2711"/>
              <a:gd name="T5" fmla="*/ 1534 h 2062"/>
              <a:gd name="T6" fmla="*/ 861 w 2711"/>
              <a:gd name="T7" fmla="*/ 434 h 2062"/>
              <a:gd name="T8" fmla="*/ 909 w 2711"/>
              <a:gd name="T9" fmla="*/ 386 h 2062"/>
              <a:gd name="T10" fmla="*/ 2664 w 2711"/>
              <a:gd name="T11" fmla="*/ 386 h 2062"/>
              <a:gd name="T12" fmla="*/ 2711 w 2711"/>
              <a:gd name="T13" fmla="*/ 434 h 2062"/>
              <a:gd name="T14" fmla="*/ 2711 w 2711"/>
              <a:gd name="T15" fmla="*/ 1534 h 2062"/>
              <a:gd name="T16" fmla="*/ 2664 w 2711"/>
              <a:gd name="T17" fmla="*/ 1581 h 2062"/>
              <a:gd name="T18" fmla="*/ 2177 w 2711"/>
              <a:gd name="T19" fmla="*/ 1928 h 2062"/>
              <a:gd name="T20" fmla="*/ 2000 w 2711"/>
              <a:gd name="T21" fmla="*/ 1928 h 2062"/>
              <a:gd name="T22" fmla="*/ 2000 w 2711"/>
              <a:gd name="T23" fmla="*/ 1715 h 2062"/>
              <a:gd name="T24" fmla="*/ 1573 w 2711"/>
              <a:gd name="T25" fmla="*/ 1715 h 2062"/>
              <a:gd name="T26" fmla="*/ 1573 w 2711"/>
              <a:gd name="T27" fmla="*/ 1928 h 2062"/>
              <a:gd name="T28" fmla="*/ 1395 w 2711"/>
              <a:gd name="T29" fmla="*/ 1928 h 2062"/>
              <a:gd name="T30" fmla="*/ 1329 w 2711"/>
              <a:gd name="T31" fmla="*/ 1995 h 2062"/>
              <a:gd name="T32" fmla="*/ 1395 w 2711"/>
              <a:gd name="T33" fmla="*/ 2062 h 2062"/>
              <a:gd name="T34" fmla="*/ 1640 w 2711"/>
              <a:gd name="T35" fmla="*/ 2062 h 2062"/>
              <a:gd name="T36" fmla="*/ 1933 w 2711"/>
              <a:gd name="T37" fmla="*/ 2062 h 2062"/>
              <a:gd name="T38" fmla="*/ 2177 w 2711"/>
              <a:gd name="T39" fmla="*/ 2062 h 2062"/>
              <a:gd name="T40" fmla="*/ 2244 w 2711"/>
              <a:gd name="T41" fmla="*/ 1995 h 2062"/>
              <a:gd name="T42" fmla="*/ 2177 w 2711"/>
              <a:gd name="T43" fmla="*/ 1928 h 2062"/>
              <a:gd name="T44" fmla="*/ 1065 w 2711"/>
              <a:gd name="T45" fmla="*/ 253 h 2062"/>
              <a:gd name="T46" fmla="*/ 909 w 2711"/>
              <a:gd name="T47" fmla="*/ 253 h 2062"/>
              <a:gd name="T48" fmla="*/ 880 w 2711"/>
              <a:gd name="T49" fmla="*/ 255 h 2062"/>
              <a:gd name="T50" fmla="*/ 863 w 2711"/>
              <a:gd name="T51" fmla="*/ 253 h 2062"/>
              <a:gd name="T52" fmla="*/ 201 w 2711"/>
              <a:gd name="T53" fmla="*/ 253 h 2062"/>
              <a:gd name="T54" fmla="*/ 135 w 2711"/>
              <a:gd name="T55" fmla="*/ 320 h 2062"/>
              <a:gd name="T56" fmla="*/ 201 w 2711"/>
              <a:gd name="T57" fmla="*/ 386 h 2062"/>
              <a:gd name="T58" fmla="*/ 735 w 2711"/>
              <a:gd name="T59" fmla="*/ 386 h 2062"/>
              <a:gd name="T60" fmla="*/ 728 w 2711"/>
              <a:gd name="T61" fmla="*/ 434 h 2062"/>
              <a:gd name="T62" fmla="*/ 728 w 2711"/>
              <a:gd name="T63" fmla="*/ 558 h 2062"/>
              <a:gd name="T64" fmla="*/ 201 w 2711"/>
              <a:gd name="T65" fmla="*/ 558 h 2062"/>
              <a:gd name="T66" fmla="*/ 135 w 2711"/>
              <a:gd name="T67" fmla="*/ 624 h 2062"/>
              <a:gd name="T68" fmla="*/ 201 w 2711"/>
              <a:gd name="T69" fmla="*/ 691 h 2062"/>
              <a:gd name="T70" fmla="*/ 728 w 2711"/>
              <a:gd name="T71" fmla="*/ 691 h 2062"/>
              <a:gd name="T72" fmla="*/ 728 w 2711"/>
              <a:gd name="T73" fmla="*/ 863 h 2062"/>
              <a:gd name="T74" fmla="*/ 201 w 2711"/>
              <a:gd name="T75" fmla="*/ 863 h 2062"/>
              <a:gd name="T76" fmla="*/ 135 w 2711"/>
              <a:gd name="T77" fmla="*/ 929 h 2062"/>
              <a:gd name="T78" fmla="*/ 201 w 2711"/>
              <a:gd name="T79" fmla="*/ 996 h 2062"/>
              <a:gd name="T80" fmla="*/ 728 w 2711"/>
              <a:gd name="T81" fmla="*/ 996 h 2062"/>
              <a:gd name="T82" fmla="*/ 728 w 2711"/>
              <a:gd name="T83" fmla="*/ 1534 h 2062"/>
              <a:gd name="T84" fmla="*/ 909 w 2711"/>
              <a:gd name="T85" fmla="*/ 1715 h 2062"/>
              <a:gd name="T86" fmla="*/ 1065 w 2711"/>
              <a:gd name="T87" fmla="*/ 1715 h 2062"/>
              <a:gd name="T88" fmla="*/ 1065 w 2711"/>
              <a:gd name="T89" fmla="*/ 1995 h 2062"/>
              <a:gd name="T90" fmla="*/ 998 w 2711"/>
              <a:gd name="T91" fmla="*/ 2062 h 2062"/>
              <a:gd name="T92" fmla="*/ 67 w 2711"/>
              <a:gd name="T93" fmla="*/ 2062 h 2062"/>
              <a:gd name="T94" fmla="*/ 0 w 2711"/>
              <a:gd name="T95" fmla="*/ 1995 h 2062"/>
              <a:gd name="T96" fmla="*/ 0 w 2711"/>
              <a:gd name="T97" fmla="*/ 66 h 2062"/>
              <a:gd name="T98" fmla="*/ 67 w 2711"/>
              <a:gd name="T99" fmla="*/ 0 h 2062"/>
              <a:gd name="T100" fmla="*/ 998 w 2711"/>
              <a:gd name="T101" fmla="*/ 0 h 2062"/>
              <a:gd name="T102" fmla="*/ 1065 w 2711"/>
              <a:gd name="T103" fmla="*/ 66 h 2062"/>
              <a:gd name="T104" fmla="*/ 1065 w 2711"/>
              <a:gd name="T105" fmla="*/ 253 h 2062"/>
              <a:gd name="T106" fmla="*/ 430 w 2711"/>
              <a:gd name="T107" fmla="*/ 1569 h 2062"/>
              <a:gd name="T108" fmla="*/ 532 w 2711"/>
              <a:gd name="T109" fmla="*/ 1672 h 2062"/>
              <a:gd name="T110" fmla="*/ 635 w 2711"/>
              <a:gd name="T111" fmla="*/ 1569 h 2062"/>
              <a:gd name="T112" fmla="*/ 532 w 2711"/>
              <a:gd name="T113" fmla="*/ 1466 h 2062"/>
              <a:gd name="T114" fmla="*/ 430 w 2711"/>
              <a:gd name="T115" fmla="*/ 1569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11" h="2062">
                <a:moveTo>
                  <a:pt x="2664" y="1581"/>
                </a:moveTo>
                <a:lnTo>
                  <a:pt x="909" y="1581"/>
                </a:lnTo>
                <a:cubicBezTo>
                  <a:pt x="883" y="1581"/>
                  <a:pt x="861" y="1560"/>
                  <a:pt x="861" y="1534"/>
                </a:cubicBezTo>
                <a:lnTo>
                  <a:pt x="861" y="434"/>
                </a:lnTo>
                <a:cubicBezTo>
                  <a:pt x="861" y="407"/>
                  <a:pt x="883" y="386"/>
                  <a:pt x="909" y="386"/>
                </a:cubicBezTo>
                <a:lnTo>
                  <a:pt x="2664" y="386"/>
                </a:lnTo>
                <a:cubicBezTo>
                  <a:pt x="2690" y="386"/>
                  <a:pt x="2711" y="408"/>
                  <a:pt x="2711" y="434"/>
                </a:cubicBezTo>
                <a:lnTo>
                  <a:pt x="2711" y="1534"/>
                </a:lnTo>
                <a:cubicBezTo>
                  <a:pt x="2711" y="1560"/>
                  <a:pt x="2690" y="1581"/>
                  <a:pt x="2664" y="1581"/>
                </a:cubicBezTo>
                <a:close/>
                <a:moveTo>
                  <a:pt x="2177" y="1928"/>
                </a:moveTo>
                <a:lnTo>
                  <a:pt x="2000" y="1928"/>
                </a:lnTo>
                <a:lnTo>
                  <a:pt x="2000" y="1715"/>
                </a:lnTo>
                <a:lnTo>
                  <a:pt x="1573" y="1715"/>
                </a:lnTo>
                <a:lnTo>
                  <a:pt x="1573" y="1928"/>
                </a:lnTo>
                <a:lnTo>
                  <a:pt x="1395" y="1928"/>
                </a:lnTo>
                <a:cubicBezTo>
                  <a:pt x="1358" y="1928"/>
                  <a:pt x="1329" y="1958"/>
                  <a:pt x="1329" y="1995"/>
                </a:cubicBezTo>
                <a:cubicBezTo>
                  <a:pt x="1329" y="2032"/>
                  <a:pt x="1358" y="2062"/>
                  <a:pt x="1395" y="2062"/>
                </a:cubicBezTo>
                <a:lnTo>
                  <a:pt x="1640" y="2062"/>
                </a:lnTo>
                <a:lnTo>
                  <a:pt x="1933" y="2062"/>
                </a:lnTo>
                <a:lnTo>
                  <a:pt x="2177" y="2062"/>
                </a:lnTo>
                <a:cubicBezTo>
                  <a:pt x="2214" y="2062"/>
                  <a:pt x="2244" y="2032"/>
                  <a:pt x="2244" y="1995"/>
                </a:cubicBezTo>
                <a:cubicBezTo>
                  <a:pt x="2244" y="1958"/>
                  <a:pt x="2214" y="1928"/>
                  <a:pt x="2177" y="1928"/>
                </a:cubicBezTo>
                <a:close/>
                <a:moveTo>
                  <a:pt x="1065" y="253"/>
                </a:moveTo>
                <a:lnTo>
                  <a:pt x="909" y="253"/>
                </a:lnTo>
                <a:cubicBezTo>
                  <a:pt x="899" y="253"/>
                  <a:pt x="890" y="254"/>
                  <a:pt x="880" y="255"/>
                </a:cubicBezTo>
                <a:cubicBezTo>
                  <a:pt x="875" y="254"/>
                  <a:pt x="869" y="253"/>
                  <a:pt x="863" y="253"/>
                </a:cubicBezTo>
                <a:lnTo>
                  <a:pt x="201" y="253"/>
                </a:lnTo>
                <a:cubicBezTo>
                  <a:pt x="164" y="253"/>
                  <a:pt x="135" y="283"/>
                  <a:pt x="135" y="320"/>
                </a:cubicBezTo>
                <a:cubicBezTo>
                  <a:pt x="135" y="356"/>
                  <a:pt x="164" y="386"/>
                  <a:pt x="201" y="386"/>
                </a:cubicBezTo>
                <a:lnTo>
                  <a:pt x="735" y="386"/>
                </a:lnTo>
                <a:cubicBezTo>
                  <a:pt x="730" y="401"/>
                  <a:pt x="728" y="417"/>
                  <a:pt x="728" y="434"/>
                </a:cubicBezTo>
                <a:lnTo>
                  <a:pt x="728" y="558"/>
                </a:lnTo>
                <a:lnTo>
                  <a:pt x="201" y="558"/>
                </a:lnTo>
                <a:cubicBezTo>
                  <a:pt x="164" y="558"/>
                  <a:pt x="135" y="588"/>
                  <a:pt x="135" y="624"/>
                </a:cubicBezTo>
                <a:cubicBezTo>
                  <a:pt x="135" y="661"/>
                  <a:pt x="164" y="691"/>
                  <a:pt x="201" y="691"/>
                </a:cubicBezTo>
                <a:lnTo>
                  <a:pt x="728" y="691"/>
                </a:lnTo>
                <a:lnTo>
                  <a:pt x="728" y="863"/>
                </a:lnTo>
                <a:lnTo>
                  <a:pt x="201" y="863"/>
                </a:lnTo>
                <a:cubicBezTo>
                  <a:pt x="164" y="863"/>
                  <a:pt x="135" y="893"/>
                  <a:pt x="135" y="929"/>
                </a:cubicBezTo>
                <a:cubicBezTo>
                  <a:pt x="135" y="966"/>
                  <a:pt x="164" y="996"/>
                  <a:pt x="201" y="996"/>
                </a:cubicBezTo>
                <a:lnTo>
                  <a:pt x="728" y="996"/>
                </a:lnTo>
                <a:lnTo>
                  <a:pt x="728" y="1534"/>
                </a:lnTo>
                <a:cubicBezTo>
                  <a:pt x="728" y="1633"/>
                  <a:pt x="809" y="1715"/>
                  <a:pt x="909" y="1715"/>
                </a:cubicBezTo>
                <a:lnTo>
                  <a:pt x="1065" y="1715"/>
                </a:lnTo>
                <a:lnTo>
                  <a:pt x="1065" y="1995"/>
                </a:lnTo>
                <a:cubicBezTo>
                  <a:pt x="1065" y="2032"/>
                  <a:pt x="1035" y="2062"/>
                  <a:pt x="998" y="2062"/>
                </a:cubicBezTo>
                <a:lnTo>
                  <a:pt x="67" y="2062"/>
                </a:lnTo>
                <a:cubicBezTo>
                  <a:pt x="30" y="2062"/>
                  <a:pt x="0" y="2032"/>
                  <a:pt x="0" y="1995"/>
                </a:cubicBezTo>
                <a:lnTo>
                  <a:pt x="0" y="66"/>
                </a:lnTo>
                <a:cubicBezTo>
                  <a:pt x="0" y="29"/>
                  <a:pt x="30" y="0"/>
                  <a:pt x="67" y="0"/>
                </a:cubicBezTo>
                <a:lnTo>
                  <a:pt x="998" y="0"/>
                </a:lnTo>
                <a:cubicBezTo>
                  <a:pt x="1035" y="0"/>
                  <a:pt x="1065" y="29"/>
                  <a:pt x="1065" y="66"/>
                </a:cubicBezTo>
                <a:lnTo>
                  <a:pt x="1065" y="253"/>
                </a:lnTo>
                <a:close/>
                <a:moveTo>
                  <a:pt x="430" y="1569"/>
                </a:moveTo>
                <a:cubicBezTo>
                  <a:pt x="430" y="1626"/>
                  <a:pt x="476" y="1672"/>
                  <a:pt x="532" y="1672"/>
                </a:cubicBezTo>
                <a:cubicBezTo>
                  <a:pt x="589" y="1672"/>
                  <a:pt x="635" y="1626"/>
                  <a:pt x="635" y="1569"/>
                </a:cubicBezTo>
                <a:cubicBezTo>
                  <a:pt x="635" y="1512"/>
                  <a:pt x="589" y="1466"/>
                  <a:pt x="532" y="1466"/>
                </a:cubicBezTo>
                <a:cubicBezTo>
                  <a:pt x="476" y="1466"/>
                  <a:pt x="430" y="1512"/>
                  <a:pt x="430" y="15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5" grpId="0"/>
      <p:bldP spid="16" grpId="0"/>
      <p:bldP spid="17" grpId="0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0" y="39370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发布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磁盘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366576" y="1538175"/>
            <a:ext cx="9706708" cy="2062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592662" y="1538175"/>
            <a:ext cx="93952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[root@server0 ~]# </a:t>
            </a:r>
            <a:r>
              <a:rPr lang="en-US" altLang="zh-CN" sz="1600" dirty="0" err="1" smtClean="0">
                <a:solidFill>
                  <a:schemeClr val="bg1"/>
                </a:solidFill>
                <a:latin typeface="+mn-ea"/>
              </a:rPr>
              <a:t>getenforce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                                               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#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查看当前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SELinux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模式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Enforcing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[root@server0 ~]#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setenforce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0                           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#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修改当前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SELinux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模式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[root@server0 ~]# </a:t>
            </a:r>
            <a:r>
              <a:rPr lang="en-US" altLang="zh-CN" sz="1600" dirty="0" err="1" smtClean="0">
                <a:solidFill>
                  <a:schemeClr val="bg1"/>
                </a:solidFill>
                <a:latin typeface="+mn-ea"/>
              </a:rPr>
              <a:t>getenforce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[root@server0 ~]# firewall-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cmd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--set-default-zone=trusted    #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永久修改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SELinux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模式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success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244600" y="4380227"/>
            <a:ext cx="9591151" cy="2019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592662" y="4589307"/>
            <a:ext cx="9043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[root@desktop0 ~]#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setenforce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0                                             #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查看当前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SELinux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模式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[root@desktop0 ~]# </a:t>
            </a:r>
            <a:r>
              <a:rPr lang="en-US" altLang="zh-CN" sz="1600" dirty="0" err="1" smtClean="0">
                <a:solidFill>
                  <a:schemeClr val="bg1"/>
                </a:solidFill>
                <a:latin typeface="+mn-ea"/>
              </a:rPr>
              <a:t>getenforce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                                               #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修改当前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SELinux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模式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Permissive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[root@desktop0 ~]# firewall-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cmd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--set-default-zone=trusted   #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永久修改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SELinux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模式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success</a:t>
            </a:r>
          </a:p>
        </p:txBody>
      </p:sp>
      <p:sp>
        <p:nvSpPr>
          <p:cNvPr id="26" name="右箭头 25"/>
          <p:cNvSpPr/>
          <p:nvPr/>
        </p:nvSpPr>
        <p:spPr>
          <a:xfrm>
            <a:off x="1435908" y="3859792"/>
            <a:ext cx="808894" cy="36174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453473" y="965158"/>
            <a:ext cx="1266092" cy="389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1592662" y="979115"/>
            <a:ext cx="808894" cy="36174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2453473" y="3859792"/>
            <a:ext cx="1266092" cy="389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desktop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0" y="39370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发布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磁盘</a:t>
            </a:r>
          </a:p>
        </p:txBody>
      </p:sp>
      <p:sp>
        <p:nvSpPr>
          <p:cNvPr id="25" name="TextBox 33"/>
          <p:cNvSpPr txBox="1"/>
          <p:nvPr/>
        </p:nvSpPr>
        <p:spPr>
          <a:xfrm>
            <a:off x="3300164" y="5060791"/>
            <a:ext cx="5889823" cy="284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lnSpc>
                <a:spcPts val="1600"/>
              </a:lnSpc>
              <a:defRPr sz="110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。</a:t>
            </a:r>
            <a:endParaRPr lang="zh-CN" altLang="en-US" sz="1400" dirty="0">
              <a:solidFill>
                <a:schemeClr val="accent5">
                  <a:lumMod val="20000"/>
                  <a:lumOff val="8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244601" y="1095270"/>
            <a:ext cx="10099988" cy="4481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567543" y="1244551"/>
            <a:ext cx="95760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dirty="0">
                <a:solidFill>
                  <a:schemeClr val="bg1"/>
                </a:solidFill>
                <a:latin typeface="+mn-ea"/>
              </a:rPr>
              <a:t>[root@server0 ~]# lsblk </a:t>
            </a:r>
            <a:endParaRPr lang="da-DK" altLang="zh-CN" dirty="0">
              <a:solidFill>
                <a:schemeClr val="bg1"/>
              </a:solidFill>
              <a:latin typeface="+mn-ea"/>
            </a:endParaRPr>
          </a:p>
          <a:p>
            <a:r>
              <a:rPr lang="da-DK" altLang="zh-CN" dirty="0" smtClean="0">
                <a:solidFill>
                  <a:schemeClr val="bg1"/>
                </a:solidFill>
                <a:latin typeface="+mn-ea"/>
              </a:rPr>
              <a:t>NAME      MAJ:MIN </a:t>
            </a:r>
            <a:r>
              <a:rPr lang="da-DK" altLang="zh-CN" dirty="0">
                <a:solidFill>
                  <a:schemeClr val="bg1"/>
                </a:solidFill>
                <a:latin typeface="+mn-ea"/>
              </a:rPr>
              <a:t>RM SIZE RO </a:t>
            </a:r>
            <a:r>
              <a:rPr lang="da-DK" altLang="zh-CN" dirty="0" smtClean="0">
                <a:solidFill>
                  <a:schemeClr val="bg1"/>
                </a:solidFill>
                <a:latin typeface="+mn-ea"/>
              </a:rPr>
              <a:t> TYPE </a:t>
            </a:r>
            <a:r>
              <a:rPr lang="da-DK" altLang="zh-CN" dirty="0">
                <a:solidFill>
                  <a:schemeClr val="bg1"/>
                </a:solidFill>
                <a:latin typeface="+mn-ea"/>
              </a:rPr>
              <a:t>MOUNTPOINT</a:t>
            </a:r>
            <a:endParaRPr lang="da-DK" altLang="zh-CN" dirty="0">
              <a:solidFill>
                <a:schemeClr val="bg1"/>
              </a:solidFill>
              <a:latin typeface="+mn-ea"/>
            </a:endParaRPr>
          </a:p>
          <a:p>
            <a:r>
              <a:rPr lang="da-DK" altLang="zh-CN" dirty="0">
                <a:solidFill>
                  <a:schemeClr val="bg1"/>
                </a:solidFill>
                <a:latin typeface="+mn-ea"/>
              </a:rPr>
              <a:t>vda    </a:t>
            </a:r>
            <a:r>
              <a:rPr lang="da-DK" altLang="zh-CN" dirty="0" smtClean="0">
                <a:solidFill>
                  <a:schemeClr val="bg1"/>
                </a:solidFill>
                <a:latin typeface="+mn-ea"/>
              </a:rPr>
              <a:t>   253:0    0  </a:t>
            </a:r>
            <a:r>
              <a:rPr lang="da-DK" altLang="zh-CN" dirty="0">
                <a:solidFill>
                  <a:schemeClr val="bg1"/>
                </a:solidFill>
                <a:latin typeface="+mn-ea"/>
              </a:rPr>
              <a:t>10G </a:t>
            </a:r>
            <a:r>
              <a:rPr lang="da-DK" altLang="zh-CN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da-DK" altLang="zh-CN" dirty="0">
                <a:solidFill>
                  <a:schemeClr val="bg1"/>
                </a:solidFill>
                <a:latin typeface="+mn-ea"/>
              </a:rPr>
              <a:t>0 </a:t>
            </a:r>
            <a:r>
              <a:rPr lang="da-DK" altLang="zh-CN" dirty="0" smtClean="0">
                <a:solidFill>
                  <a:schemeClr val="bg1"/>
                </a:solidFill>
                <a:latin typeface="+mn-ea"/>
              </a:rPr>
              <a:t> disk </a:t>
            </a:r>
            <a:endParaRPr lang="da-DK" altLang="zh-CN" dirty="0">
              <a:solidFill>
                <a:schemeClr val="bg1"/>
              </a:solidFill>
              <a:latin typeface="+mn-ea"/>
            </a:endParaRPr>
          </a:p>
          <a:p>
            <a:r>
              <a:rPr lang="da-DK" altLang="zh-CN" dirty="0" smtClean="0">
                <a:solidFill>
                  <a:schemeClr val="bg1"/>
                </a:solidFill>
                <a:latin typeface="+mn-ea"/>
              </a:rPr>
              <a:t>└─vda1  </a:t>
            </a:r>
            <a:r>
              <a:rPr lang="da-DK" altLang="zh-CN" dirty="0">
                <a:solidFill>
                  <a:schemeClr val="bg1"/>
                </a:solidFill>
                <a:latin typeface="+mn-ea"/>
              </a:rPr>
              <a:t>253:1  </a:t>
            </a:r>
            <a:r>
              <a:rPr lang="da-DK" altLang="zh-CN" dirty="0" smtClean="0">
                <a:solidFill>
                  <a:schemeClr val="bg1"/>
                </a:solidFill>
                <a:latin typeface="+mn-ea"/>
              </a:rPr>
              <a:t>  0  </a:t>
            </a:r>
            <a:r>
              <a:rPr lang="da-DK" altLang="zh-CN" dirty="0">
                <a:solidFill>
                  <a:schemeClr val="bg1"/>
                </a:solidFill>
                <a:latin typeface="+mn-ea"/>
              </a:rPr>
              <a:t>10G </a:t>
            </a:r>
            <a:r>
              <a:rPr lang="da-DK" altLang="zh-CN" dirty="0" smtClean="0">
                <a:solidFill>
                  <a:schemeClr val="bg1"/>
                </a:solidFill>
                <a:latin typeface="+mn-ea"/>
              </a:rPr>
              <a:t> 0  part </a:t>
            </a:r>
            <a:r>
              <a:rPr lang="da-DK" altLang="zh-CN" dirty="0">
                <a:solidFill>
                  <a:schemeClr val="bg1"/>
                </a:solidFill>
                <a:latin typeface="+mn-ea"/>
              </a:rPr>
              <a:t>/</a:t>
            </a:r>
            <a:endParaRPr lang="da-DK" altLang="zh-CN" dirty="0">
              <a:solidFill>
                <a:schemeClr val="bg1"/>
              </a:solidFill>
              <a:latin typeface="+mn-ea"/>
            </a:endParaRPr>
          </a:p>
          <a:p>
            <a:r>
              <a:rPr lang="da-DK" altLang="zh-CN" dirty="0">
                <a:solidFill>
                  <a:schemeClr val="bg1"/>
                </a:solidFill>
                <a:latin typeface="+mn-ea"/>
              </a:rPr>
              <a:t>vdb    </a:t>
            </a:r>
            <a:r>
              <a:rPr lang="da-DK" altLang="zh-CN" dirty="0" smtClean="0">
                <a:solidFill>
                  <a:schemeClr val="bg1"/>
                </a:solidFill>
                <a:latin typeface="+mn-ea"/>
              </a:rPr>
              <a:t>   253:16   </a:t>
            </a:r>
            <a:r>
              <a:rPr lang="da-DK" altLang="zh-CN" dirty="0">
                <a:solidFill>
                  <a:schemeClr val="bg1"/>
                </a:solidFill>
                <a:latin typeface="+mn-ea"/>
              </a:rPr>
              <a:t>0  10G </a:t>
            </a:r>
            <a:r>
              <a:rPr lang="da-DK" altLang="zh-CN" dirty="0" smtClean="0">
                <a:solidFill>
                  <a:schemeClr val="bg1"/>
                </a:solidFill>
                <a:latin typeface="+mn-ea"/>
              </a:rPr>
              <a:t> 0  disk</a:t>
            </a:r>
            <a:endParaRPr lang="da-DK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[root@server0 ~]#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fdisk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/dev/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vdb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欢迎使用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fdisk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(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util-linux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2.23.2)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。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更改将停留在内存中，直到您决定将更改写入磁盘。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使用写入命令前请三思。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Device does not contain a recognized partition table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使用磁盘标识符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0x1e512b74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创建新的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DOS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磁盘标签。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命令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输入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m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获取帮助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：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0" y="39370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发布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磁盘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244600" y="1066800"/>
            <a:ext cx="10119360" cy="5242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828800" y="1341120"/>
            <a:ext cx="9098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命令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输入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m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获取帮助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n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Partition type: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   p   primary (0 primary, 0 extended, 4 free)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   e   extended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Select (default p):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p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分区号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(1-4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，默认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1)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：</a:t>
            </a:r>
            <a:endParaRPr lang="zh-CN" altLang="en-US" i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起始 扇区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(2048-20971519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，默认为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2048)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：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将使用默认值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2048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Last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扇区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, +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扇区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or +size{K,M,G} (2048-20971519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，默认为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20971519)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+5G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分区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1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已设置为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Linux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类型，大小设为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5 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GiB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命令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输入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m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获取帮助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w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The partition table has been altered!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Calling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ioctl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() to re-read partition table.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正在同步磁盘。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0" y="39370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发布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磁盘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244600" y="916920"/>
            <a:ext cx="10347960" cy="3172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783080" y="1249680"/>
            <a:ext cx="952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[root@server0 ~]#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lsblk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NAME 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  MAJ:MIN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RM SIZE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RO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TYPE MOUNTPOINT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vda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  253:0  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0  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10G  0  disk 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└─vda1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253:1   0   10G  0  part   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/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vdb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  253:16  0   10G  0  disk 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└─vdb1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253:17 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0 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 5G  0  part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[root@server0 ~]# ls /dev/vdb1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/dev/vdb1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0" y="39370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发布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磁盘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86840" y="916920"/>
            <a:ext cx="10256520" cy="556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020724" y="1121688"/>
            <a:ext cx="9387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生成后端存储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并起名为</a:t>
            </a:r>
            <a:r>
              <a:rPr lang="en-US" altLang="zh-CN" dirty="0" err="1">
                <a:solidFill>
                  <a:schemeClr val="bg1"/>
                </a:solidFill>
              </a:rPr>
              <a:t>nsd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[root@server0 ~]# </a:t>
            </a:r>
            <a:r>
              <a:rPr lang="en-US" altLang="zh-CN" dirty="0" smtClean="0">
                <a:solidFill>
                  <a:srgbClr val="FFFF00"/>
                </a:solidFill>
              </a:rPr>
              <a:t>yum -y install </a:t>
            </a:r>
            <a:r>
              <a:rPr lang="en-US" altLang="zh-CN" dirty="0" err="1" smtClean="0">
                <a:solidFill>
                  <a:srgbClr val="FFFF00"/>
                </a:solidFill>
              </a:rPr>
              <a:t>targetcli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                    #</a:t>
            </a: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r>
              <a:rPr lang="zh-CN" altLang="en-US" dirty="0">
                <a:solidFill>
                  <a:schemeClr val="bg1"/>
                </a:solidFill>
              </a:rPr>
              <a:t>软件包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[root@server0 ~]#  </a:t>
            </a:r>
            <a:r>
              <a:rPr lang="en-US" altLang="zh-CN" dirty="0" err="1">
                <a:solidFill>
                  <a:srgbClr val="FFFF00"/>
                </a:solidFill>
              </a:rPr>
              <a:t>targetcli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targetcli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shell version 2.1.fb34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Copyright 2011-2013 by </a:t>
            </a:r>
            <a:r>
              <a:rPr lang="en-US" altLang="zh-CN" dirty="0" err="1">
                <a:solidFill>
                  <a:schemeClr val="bg1"/>
                </a:solidFill>
              </a:rPr>
              <a:t>Datera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Inc</a:t>
            </a:r>
            <a:r>
              <a:rPr lang="en-US" altLang="zh-CN" dirty="0">
                <a:solidFill>
                  <a:schemeClr val="bg1"/>
                </a:solidFill>
              </a:rPr>
              <a:t> and others.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For help on commands, type 'help</a:t>
            </a:r>
            <a:r>
              <a:rPr lang="en-US" altLang="zh-CN" dirty="0" smtClean="0">
                <a:solidFill>
                  <a:schemeClr val="bg1"/>
                </a:solidFill>
              </a:rPr>
              <a:t>'.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/&gt; </a:t>
            </a:r>
            <a:r>
              <a:rPr lang="en-US" altLang="zh-CN" dirty="0" smtClean="0">
                <a:solidFill>
                  <a:schemeClr val="bg1"/>
                </a:solidFill>
              </a:rPr>
              <a:t>ls                                                                                                   #</a:t>
            </a:r>
            <a:r>
              <a:rPr lang="zh-CN" altLang="en-US" dirty="0" smtClean="0">
                <a:solidFill>
                  <a:schemeClr val="bg1"/>
                </a:solidFill>
              </a:rPr>
              <a:t>查看配置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o- / ....................................................................... [...]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o- </a:t>
            </a:r>
            <a:r>
              <a:rPr lang="en-US" altLang="zh-CN" dirty="0" err="1">
                <a:solidFill>
                  <a:schemeClr val="bg1"/>
                </a:solidFill>
              </a:rPr>
              <a:t>backstores</a:t>
            </a:r>
            <a:r>
              <a:rPr lang="en-US" altLang="zh-CN" dirty="0">
                <a:solidFill>
                  <a:schemeClr val="bg1"/>
                </a:solidFill>
              </a:rPr>
              <a:t> ............................................................ [...]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| o- block ................................................ [Storage Objects: 0]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| o- </a:t>
            </a:r>
            <a:r>
              <a:rPr lang="en-US" altLang="zh-CN" dirty="0" err="1">
                <a:solidFill>
                  <a:schemeClr val="bg1"/>
                </a:solidFill>
              </a:rPr>
              <a:t>fileio</a:t>
            </a:r>
            <a:r>
              <a:rPr lang="en-US" altLang="zh-CN" dirty="0">
                <a:solidFill>
                  <a:schemeClr val="bg1"/>
                </a:solidFill>
              </a:rPr>
              <a:t> ............................................... [Storage Objects: 0]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| o- </a:t>
            </a:r>
            <a:r>
              <a:rPr lang="en-US" altLang="zh-CN" dirty="0" err="1">
                <a:solidFill>
                  <a:schemeClr val="bg1"/>
                </a:solidFill>
              </a:rPr>
              <a:t>pscsi</a:t>
            </a:r>
            <a:r>
              <a:rPr lang="en-US" altLang="zh-CN" dirty="0">
                <a:solidFill>
                  <a:schemeClr val="bg1"/>
                </a:solidFill>
              </a:rPr>
              <a:t> ................................................ [Storage Objects: 0]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| o- </a:t>
            </a:r>
            <a:r>
              <a:rPr lang="en-US" altLang="zh-CN" dirty="0" err="1">
                <a:solidFill>
                  <a:schemeClr val="bg1"/>
                </a:solidFill>
              </a:rPr>
              <a:t>ramdisk</a:t>
            </a:r>
            <a:r>
              <a:rPr lang="en-US" altLang="zh-CN" dirty="0">
                <a:solidFill>
                  <a:schemeClr val="bg1"/>
                </a:solidFill>
              </a:rPr>
              <a:t> .............................................. [Storage Objects: 0]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o- </a:t>
            </a:r>
            <a:r>
              <a:rPr lang="en-US" altLang="zh-CN" dirty="0" err="1">
                <a:solidFill>
                  <a:schemeClr val="bg1"/>
                </a:solidFill>
              </a:rPr>
              <a:t>iscsi</a:t>
            </a:r>
            <a:r>
              <a:rPr lang="en-US" altLang="zh-CN" dirty="0">
                <a:solidFill>
                  <a:schemeClr val="bg1"/>
                </a:solidFill>
              </a:rPr>
              <a:t> .......................................................... [Targets: 0]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o- loopback ....................................................... [Targets: 0</a:t>
            </a:r>
            <a:r>
              <a:rPr lang="en-US" altLang="zh-CN" dirty="0" smtClean="0">
                <a:solidFill>
                  <a:schemeClr val="bg1"/>
                </a:solidFill>
              </a:rPr>
              <a:t>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/&gt; </a:t>
            </a:r>
            <a:r>
              <a:rPr lang="en-US" altLang="zh-CN" dirty="0" err="1">
                <a:solidFill>
                  <a:srgbClr val="FFFF00"/>
                </a:solidFill>
              </a:rPr>
              <a:t>backstores</a:t>
            </a:r>
            <a:r>
              <a:rPr lang="en-US" altLang="zh-CN" dirty="0">
                <a:solidFill>
                  <a:srgbClr val="FFFF00"/>
                </a:solidFill>
              </a:rPr>
              <a:t>/block create name=</a:t>
            </a:r>
            <a:r>
              <a:rPr lang="en-US" altLang="zh-CN" dirty="0" err="1">
                <a:solidFill>
                  <a:srgbClr val="FFFF00"/>
                </a:solidFill>
              </a:rPr>
              <a:t>nsd</a:t>
            </a:r>
            <a:r>
              <a:rPr lang="en-US" altLang="zh-CN" dirty="0">
                <a:solidFill>
                  <a:srgbClr val="FFFF00"/>
                </a:solidFill>
              </a:rPr>
              <a:t> dev=/dev/vdb1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Created block storage object </a:t>
            </a:r>
            <a:r>
              <a:rPr lang="en-US" altLang="zh-CN" dirty="0" err="1">
                <a:solidFill>
                  <a:srgbClr val="FF0000"/>
                </a:solidFill>
              </a:rPr>
              <a:t>nsd</a:t>
            </a:r>
            <a:r>
              <a:rPr lang="en-US" altLang="zh-CN" dirty="0">
                <a:solidFill>
                  <a:srgbClr val="FF0000"/>
                </a:solidFill>
              </a:rPr>
              <a:t> using /dev/vdb1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 smtClean="0">
                <a:solidFill>
                  <a:schemeClr val="bg1"/>
                </a:solidFill>
              </a:rPr>
              <a:t>定义后端存储 用 </a:t>
            </a:r>
            <a:r>
              <a:rPr lang="en-US" altLang="zh-CN" dirty="0" smtClean="0">
                <a:solidFill>
                  <a:schemeClr val="bg1"/>
                </a:solidFill>
              </a:rPr>
              <a:t>/dev/vdb1</a:t>
            </a:r>
            <a:r>
              <a:rPr lang="zh-CN" altLang="en-US" dirty="0" smtClean="0">
                <a:solidFill>
                  <a:schemeClr val="bg1"/>
                </a:solidFill>
              </a:rPr>
              <a:t>做共享存储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0" y="39370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发布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磁盘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244600" y="916920"/>
            <a:ext cx="10490200" cy="5379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690370" y="1344154"/>
            <a:ext cx="967740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生成后端存储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并起名为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nsd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root@server0 ~]# </a:t>
            </a:r>
            <a:r>
              <a:rPr lang="en-US" altLang="zh-CN" dirty="0" err="1" smtClean="0">
                <a:solidFill>
                  <a:srgbClr val="FFFF00"/>
                </a:solidFill>
                <a:latin typeface="+mn-ea"/>
              </a:rPr>
              <a:t>targetcli</a:t>
            </a:r>
            <a:endParaRPr lang="en-US" altLang="zh-CN" dirty="0" err="1" smtClean="0">
              <a:solidFill>
                <a:srgbClr val="FFFF00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/&gt; ls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o- / ..................................................................... [...]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  o- backstores .......................................................... [...]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  | o- block .............................................. [Storage Objects: 1]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| | o- nsd ....................... [/dev/vdb1 (5.0GiB) write-thru deactivated]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  | o- fileio ............................................. [Storage Objects: 0]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  | o- pscsi .............................................. [Storage Objects: 0]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  | o- ramdisk ............................................ [Storage Objects: 0]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  o- iscsi ........................................................ [Targets: 0]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  o- loopback ..................................................... [Targets: 0]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/&gt;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iscsi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/ create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iqn.2019-06.com.example:server0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       #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定义共享名称（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IQN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）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/&gt; ls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0" y="39370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发布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磁盘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244600" y="916920"/>
            <a:ext cx="10490200" cy="5379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807845" y="1106805"/>
            <a:ext cx="970597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生成后端存储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并起名为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nsd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>
                <a:latin typeface="+mn-ea"/>
              </a:rPr>
              <a:t>/&gt; </a:t>
            </a:r>
            <a:r>
              <a:rPr lang="en-US" altLang="zh-CN">
                <a:solidFill>
                  <a:srgbClr val="FFFF00"/>
                </a:solidFill>
                <a:latin typeface="+mn-ea"/>
              </a:rPr>
              <a:t>iscsi/ create iqn.2019-06.com.example:server0</a:t>
            </a:r>
            <a:endParaRPr lang="en-US" altLang="zh-CN">
              <a:solidFill>
                <a:srgbClr val="FFFF00"/>
              </a:solidFill>
              <a:latin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+mn-ea"/>
              </a:rPr>
              <a:t>Created target iqn.2019-06.com.example:server0.</a:t>
            </a:r>
            <a:endParaRPr lang="en-US" altLang="zh-CN">
              <a:solidFill>
                <a:srgbClr val="FF0000"/>
              </a:solidFill>
              <a:latin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+mn-ea"/>
              </a:rPr>
              <a:t>Created TPG 1.</a:t>
            </a:r>
            <a:endParaRPr lang="en-US" altLang="zh-CN">
              <a:solidFill>
                <a:srgbClr val="FF0000"/>
              </a:solidFill>
              <a:latin typeface="+mn-ea"/>
            </a:endParaRPr>
          </a:p>
          <a:p>
            <a:r>
              <a:rPr lang="en-US" altLang="zh-CN">
                <a:latin typeface="+mn-ea"/>
              </a:rPr>
              <a:t>/&gt; ls</a:t>
            </a:r>
            <a:endParaRPr lang="en-US" altLang="zh-CN">
              <a:latin typeface="+mn-ea"/>
            </a:endParaRPr>
          </a:p>
          <a:p>
            <a:r>
              <a:rPr lang="en-US" altLang="zh-CN">
                <a:latin typeface="+mn-ea"/>
              </a:rPr>
              <a:t>o- / ..................................................................... [...]</a:t>
            </a:r>
            <a:endParaRPr lang="en-US" altLang="zh-CN">
              <a:latin typeface="+mn-ea"/>
            </a:endParaRPr>
          </a:p>
          <a:p>
            <a:r>
              <a:rPr lang="en-US" altLang="zh-CN">
                <a:latin typeface="+mn-ea"/>
              </a:rPr>
              <a:t>  o- backstores .......................................................... [...]</a:t>
            </a:r>
            <a:endParaRPr lang="en-US" altLang="zh-CN">
              <a:latin typeface="+mn-ea"/>
            </a:endParaRPr>
          </a:p>
          <a:p>
            <a:r>
              <a:rPr lang="en-US" altLang="zh-CN">
                <a:latin typeface="+mn-ea"/>
              </a:rPr>
              <a:t>  | o- block .............................................. [Storage Objects: 1]</a:t>
            </a:r>
            <a:endParaRPr lang="en-US" altLang="zh-CN">
              <a:latin typeface="+mn-ea"/>
            </a:endParaRPr>
          </a:p>
          <a:p>
            <a:r>
              <a:rPr lang="en-US" altLang="zh-CN">
                <a:latin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ea"/>
              </a:rPr>
              <a:t> | | o- nsd ....................... [/dev/vdb1 (5.0GiB) write-thru deactivated]</a:t>
            </a:r>
            <a:endParaRPr lang="en-US" altLang="zh-CN">
              <a:solidFill>
                <a:srgbClr val="FF0000"/>
              </a:solidFill>
              <a:latin typeface="+mn-ea"/>
            </a:endParaRPr>
          </a:p>
          <a:p>
            <a:r>
              <a:rPr lang="en-US" altLang="zh-CN">
                <a:latin typeface="+mn-ea"/>
              </a:rPr>
              <a:t>  | o- fileio ............................................. [Storage Objects: 0]</a:t>
            </a:r>
            <a:endParaRPr lang="en-US" altLang="zh-CN">
              <a:latin typeface="+mn-ea"/>
            </a:endParaRPr>
          </a:p>
          <a:p>
            <a:r>
              <a:rPr lang="en-US" altLang="zh-CN">
                <a:latin typeface="+mn-ea"/>
              </a:rPr>
              <a:t>  | o- pscsi .............................................. [Storage Objects: 0]</a:t>
            </a:r>
            <a:endParaRPr lang="en-US" altLang="zh-CN">
              <a:latin typeface="+mn-ea"/>
            </a:endParaRPr>
          </a:p>
          <a:p>
            <a:r>
              <a:rPr lang="en-US" altLang="zh-CN">
                <a:latin typeface="+mn-ea"/>
              </a:rPr>
              <a:t>  | o- ramdisk ............................................ [Storage Objects: 0]</a:t>
            </a:r>
            <a:endParaRPr lang="en-US" altLang="zh-CN">
              <a:latin typeface="+mn-ea"/>
            </a:endParaRPr>
          </a:p>
          <a:p>
            <a:r>
              <a:rPr lang="en-US" altLang="zh-CN">
                <a:latin typeface="+mn-ea"/>
              </a:rPr>
              <a:t>  o- iscsi ........................................................ [Targets: 1]</a:t>
            </a:r>
            <a:endParaRPr lang="en-US" altLang="zh-CN">
              <a:latin typeface="+mn-ea"/>
            </a:endParaRPr>
          </a:p>
          <a:p>
            <a:r>
              <a:rPr lang="en-US" altLang="zh-CN">
                <a:latin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ea"/>
              </a:rPr>
              <a:t> | o- iqn.2019-06.com.example:</a:t>
            </a:r>
            <a:r>
              <a:rPr lang="en-US" altLang="zh-CN">
                <a:solidFill>
                  <a:srgbClr val="FF0000"/>
                </a:solidFill>
                <a:latin typeface="+mj-ea"/>
                <a:ea typeface="+mj-ea"/>
              </a:rPr>
              <a:t>ser</a:t>
            </a:r>
            <a:r>
              <a:rPr lang="en-US" altLang="zh-CN">
                <a:solidFill>
                  <a:srgbClr val="FF0000"/>
                </a:solidFill>
                <a:latin typeface="+mn-ea"/>
              </a:rPr>
              <a:t>ver0 ............................... [TPGs: 1]</a:t>
            </a:r>
            <a:endParaRPr lang="en-US" altLang="zh-CN">
              <a:solidFill>
                <a:srgbClr val="FF0000"/>
              </a:solidFill>
              <a:latin typeface="+mn-ea"/>
            </a:endParaRPr>
          </a:p>
          <a:p>
            <a:r>
              <a:rPr lang="en-US" altLang="zh-CN">
                <a:latin typeface="+mn-ea"/>
              </a:rPr>
              <a:t>  |   o- tpg1 ........................................... [no-gen-acls, no-auth]</a:t>
            </a:r>
            <a:endParaRPr lang="en-US" altLang="zh-CN">
              <a:latin typeface="+mn-ea"/>
            </a:endParaRPr>
          </a:p>
          <a:p>
            <a:r>
              <a:rPr lang="en-US" altLang="zh-CN">
                <a:latin typeface="+mn-ea"/>
              </a:rPr>
              <a:t>  |     o- acls ...................................................... [ACLs: 0]</a:t>
            </a:r>
            <a:endParaRPr lang="en-US" altLang="zh-CN">
              <a:latin typeface="+mn-ea"/>
            </a:endParaRPr>
          </a:p>
          <a:p>
            <a:r>
              <a:rPr lang="en-US" altLang="zh-CN">
                <a:latin typeface="+mn-ea"/>
              </a:rPr>
              <a:t>  |     o- luns ...................................................... [LUNs: 0]</a:t>
            </a:r>
            <a:endParaRPr lang="en-US" altLang="zh-CN">
              <a:latin typeface="+mn-ea"/>
            </a:endParaRPr>
          </a:p>
          <a:p>
            <a:r>
              <a:rPr lang="en-US" altLang="zh-CN">
                <a:latin typeface="+mn-ea"/>
              </a:rPr>
              <a:t>  |     o- portals ................................................ [Portals: 0]</a:t>
            </a:r>
            <a:endParaRPr lang="en-US" altLang="zh-CN">
              <a:latin typeface="+mn-ea"/>
            </a:endParaRPr>
          </a:p>
          <a:p>
            <a:r>
              <a:rPr lang="en-US" altLang="zh-CN">
                <a:latin typeface="+mn-ea"/>
              </a:rPr>
              <a:t>  o- loopback ..................................................... [Targets: 0]</a:t>
            </a:r>
            <a:endParaRPr lang="en-US" altLang="zh-CN">
              <a:latin typeface="+mn-ea"/>
            </a:endParaRP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5080" y="27178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发布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磁盘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042670" y="795655"/>
            <a:ext cx="10692765" cy="575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654175" y="1024380"/>
            <a:ext cx="9525000" cy="5459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关联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lun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，将后端存储放入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target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磁盘组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/&gt;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iscsi/iqn.2019-06.com.example:server0/tpg1/luns create /backstores/block/nsd</a:t>
            </a:r>
            <a:endParaRPr lang="zh-CN" altLang="en-US" dirty="0">
              <a:solidFill>
                <a:srgbClr val="FFFF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Created LUN 0.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/&gt; ls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o- / ..................................................................... [...]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 o- backstores .......................................................... [...]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 | o- block .............................................. [Storage Objects: 1]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| | o- nsd ......................... [/dev/vdb1 (5.0GiB) write-thru activated]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 | o- fileio ............................................. [Storage Objects: 0]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 | o- pscsi .............................................. [Storage Objects: 0]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 | o- ramdisk ............................................ [Storage Objects: 0]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 o- iscsi ........................................................ [Targets: 1]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| o- iqn.2019-06.com.example:server0 ............................... [TPGs: 1]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 |   o- tpg1 ........................................... [no-gen-acls, no-auth]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 |     o- acls ...................................................... [ACLs: 0]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 |     o- luns ...................................................... [LUNs: 1]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 | 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 | o- lun0 ...................................... [block/nsd (/dev/vdb1)]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 |     o- portals ................................................ [Portals: 0]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 o- loopback ..................................................... [Targets: 0]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5080" y="27178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发布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磁盘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275715" y="795020"/>
            <a:ext cx="10532745" cy="5888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873885" y="795145"/>
            <a:ext cx="9525000" cy="600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配置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acl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访问控制   （设置客户端声称的名字，必须符合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iqn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名称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规范）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/&gt;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iscsi/iqn.2019-06.com.example:server0/tpg1/acls create iqn.2019-10.com.example:dc</a:t>
            </a:r>
            <a:endParaRPr lang="zh-CN" altLang="en-US" dirty="0">
              <a:solidFill>
                <a:srgbClr val="FFFF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/&gt;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 ls</a:t>
            </a:r>
            <a:endParaRPr lang="zh-CN" altLang="en-US" dirty="0">
              <a:solidFill>
                <a:srgbClr val="FFFF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o- / ..................................................................... [...]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o- backstores .......................................................... [...]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| o- block .............................................. [Storage Objects: 1]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| | o- nsd ......................... [/dev/vdb1 (5.0GiB) write-thru activated]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  | o- fileio ............................................. [Storage Objects: 0]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| o- pscsi .............................................. [Storage Objects: 0]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| o- ramdisk ............................................ [Storage Objects: 0]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o- iscsi ........................................................ [Targets: 1]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| o- iqn.2019-06.com.example:server0 ............................... [TPGs: 1]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  |   o- tpg1 ........................................... [no-gen-acls, no-auth]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|     o- acls ...................................................... [ACLs: 1]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|     | o- iqn.2019-10.com.example:dc ....................... [Mapped LUNs: 1]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|     |   o- mapped_lun0 ............................... [lun0 block/nsd (rw)]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|     o- luns ...................................................... [LUNs: 1]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|     | o- lun0 ...................................... [block/nsd (/dev/vdb1)]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  |     o- portals ................................................ [Portals: 0]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o- loopback ..................................................... [Targets: 0]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5400000">
            <a:off x="630389" y="-565616"/>
            <a:ext cx="8195558" cy="81955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0991" y="87464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39771" y="96697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chemeClr val="bg1"/>
                </a:solidFill>
              </a:rPr>
              <a:t>CONTENTS</a:t>
            </a:r>
            <a:endParaRPr kumimoji="1" lang="zh-CN" altLang="en-US" sz="3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0659" y="1705640"/>
            <a:ext cx="25186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kumimoji="1" lang="en-US" altLang="zh-CN" sz="2800" dirty="0" smtClean="0">
                <a:solidFill>
                  <a:schemeClr val="bg1"/>
                </a:solidFill>
                <a:latin typeface="+mn-ea"/>
              </a:rPr>
              <a:t>iSCSI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+mn-ea"/>
              </a:rPr>
              <a:t>网络磁盘</a:t>
            </a:r>
            <a:endParaRPr kumimoji="1" lang="en-US" altLang="zh-CN" sz="28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300000"/>
              </a:lnSpc>
            </a:pPr>
            <a:r>
              <a:rPr kumimoji="1" lang="zh-CN" altLang="en-US" sz="2800" dirty="0">
                <a:solidFill>
                  <a:schemeClr val="bg1"/>
                </a:solidFill>
                <a:latin typeface="+mn-ea"/>
              </a:rPr>
              <a:t>发布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+mn-ea"/>
              </a:rPr>
              <a:t>iSCSI</a:t>
            </a:r>
            <a:endParaRPr kumimoji="1"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75656" y="1705640"/>
            <a:ext cx="25186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kumimoji="1" lang="en-US" altLang="zh-CN" sz="2800" dirty="0" smtClean="0">
                <a:solidFill>
                  <a:schemeClr val="bg1"/>
                </a:solidFill>
                <a:latin typeface="+mn-ea"/>
              </a:rPr>
              <a:t>iSCSI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+mn-ea"/>
              </a:rPr>
              <a:t>服务基础</a:t>
            </a:r>
            <a:endParaRPr kumimoji="1" lang="en-US" altLang="zh-CN" sz="28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300000"/>
              </a:lnSpc>
            </a:pPr>
            <a:r>
              <a:rPr kumimoji="1" lang="zh-CN" altLang="en-US" sz="2800" dirty="0" smtClean="0">
                <a:solidFill>
                  <a:schemeClr val="bg1"/>
                </a:solidFill>
                <a:latin typeface="+mn-ea"/>
              </a:rPr>
              <a:t>访问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+mn-ea"/>
              </a:rPr>
              <a:t>iSCSI</a:t>
            </a:r>
            <a:endParaRPr kumimoji="1"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57" y="2133153"/>
            <a:ext cx="924339" cy="92433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57" y="3381007"/>
            <a:ext cx="924339" cy="92433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54" y="2133153"/>
            <a:ext cx="924339" cy="92433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67" y="3294306"/>
            <a:ext cx="924339" cy="924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5080" y="27178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发布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磁盘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275715" y="795020"/>
            <a:ext cx="10417175" cy="575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597660" y="1009775"/>
            <a:ext cx="9525000" cy="381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配置 监听的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地址与端口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/&gt;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iscsi/iqn.2019-06.com.example:server0/tpg1/portals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/iscsi/iqn.20.../tpg1/portals&gt; 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create 0.0.0.0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Using default IP port 3260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Binding to INADDR_ANY (0.0.0.0)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Created network portal 0.0.0.0:3260.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/iscsi/iqn.20.../tpg1/portals&gt; ls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o- portals ........................................................ [Portals: 1]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o- 0.0.0.0:3260 ......................................................... [OK]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#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配置服务器监听的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地址核端口，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0.0.0.0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为本机所有的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，默认端口为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3260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/&gt; exit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[root@server0 ~]#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systemctl restart target</a:t>
            </a:r>
            <a:endParaRPr lang="zh-CN" altLang="en-US" dirty="0">
              <a:solidFill>
                <a:srgbClr val="FFFF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5080" y="27178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发布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磁盘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508760" y="1950085"/>
            <a:ext cx="9643110" cy="3735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626870" y="2268980"/>
            <a:ext cx="952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关联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lun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，将后端存储放入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target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磁盘组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/&gt;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iscsi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/iqn.2019-06.com.example:server0/tpg1/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luns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create /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backstores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/block/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nsd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/&gt;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ls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配置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acl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访问控制   （设置客户端声称的名字，必须符合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iqn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名称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规范）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/&gt;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iscsi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/iqn.2019-06.com.example:server0/tpg1/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acls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create iqn.2019-10.com.example:dc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/&gt;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ls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配置 监听的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地址与端口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/&gt;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iscsi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/iqn.2019-06.com.example:server0/tpg1/portals create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0.0.0.0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#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配置服务器监听的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地址核端口，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0.0.0.0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为本机所有的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，默认端口为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3260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/&gt; exit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622300"/>
            <a:ext cx="6858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24400" y="2222500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+mj-lt"/>
              </a:rPr>
              <a:t>PART</a:t>
            </a:r>
            <a:r>
              <a:rPr kumimoji="1" lang="zh-CN" alt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+mj-lt"/>
              </a:rPr>
              <a:t>04</a:t>
            </a:r>
            <a:endParaRPr kumimoji="1" lang="zh-CN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8200" y="2641600"/>
            <a:ext cx="39934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访问</a:t>
            </a:r>
            <a:r>
              <a:rPr kumimoji="1" lang="en-US" altLang="zh-CN" sz="6600" dirty="0">
                <a:solidFill>
                  <a:schemeClr val="bg1"/>
                </a:solidFill>
                <a:latin typeface="+mj-ea"/>
                <a:ea typeface="+mj-ea"/>
              </a:rPr>
              <a:t>iSCSI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7175500" y="3749596"/>
            <a:ext cx="1130300" cy="63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0" y="39370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访问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244600" y="987259"/>
            <a:ext cx="10110037" cy="449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783080" y="1234440"/>
            <a:ext cx="9433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一、安装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软件包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•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所需软件包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: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iscsi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-initiator-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utils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  Yum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补全包名前提：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               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该软件包当前系统没有安装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                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必须要有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Yum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的缓存（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yum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repolist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直接生成缓存）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[root@desktop0 ~]# yum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repolist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[root@desktop0 ~]# rpm -q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iscsi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-initiator-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utils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iscsi-initiator-utils-6.2.0.873-21.el7.x86_64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[root@desktop0 ~]# yum install 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iscsi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二、设置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客户端声称的名字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[root@desktop0 ~]# vim /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etc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iscsi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initiatorname.iscsi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InitiatorName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=iqn.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2019-10.com.example:dc</a:t>
            </a:r>
            <a:endParaRPr lang="zh-CN" altLang="en-US" dirty="0">
              <a:solidFill>
                <a:srgbClr val="FFFF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0" y="39370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访问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86840" y="916920"/>
            <a:ext cx="10241280" cy="548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759131" y="1249680"/>
            <a:ext cx="96490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三、重起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iscsid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专门用于刷新客户端声称的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名字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[root@desktop0 ~]#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systemctl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restart 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iscsid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[root@desktop0 ~]#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systemctl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daemon-reload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[root@desktop0 ~]#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systemctl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restart 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iscsid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四、发现服务端共享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存储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Linux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查看命令帮助的方法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:  man 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iscsiadm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全文查找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/example  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按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项下跳转匹配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看到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EXAMPLES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[root@desktop0 ~]#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iscsiadm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--mode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discoverydb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--type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sendtargets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--portal 172.25.0.11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–discover                                     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：是否能访问服务端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五、加载共享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存储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[root@desktop0 ~]# 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lsblk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[root@desktop0 ~]#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systemctl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restart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iscsi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[root@desktop0 ~]# 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lsblk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NAME   MAJ:MIN RM SIZE RO TYPE MOUNTPOINT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sda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        8:0        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0  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5G     0   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disk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7109" y="4306956"/>
            <a:ext cx="6256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bg1"/>
                </a:solidFill>
                <a:latin typeface="+mn-ea"/>
              </a:rPr>
              <a:t>—— </a:t>
            </a:r>
            <a:r>
              <a:rPr kumimoji="1" lang="zh-CN" altLang="en-US" sz="2800">
                <a:solidFill>
                  <a:schemeClr val="bg1"/>
                </a:solidFill>
                <a:latin typeface="+mn-ea"/>
              </a:rPr>
              <a:t>科技创新  谋求发展  未来已来 </a:t>
            </a:r>
            <a:r>
              <a:rPr kumimoji="1" lang="en-US" altLang="zh-CN" sz="2800">
                <a:solidFill>
                  <a:schemeClr val="bg1"/>
                </a:solidFill>
                <a:latin typeface="+mn-ea"/>
              </a:rPr>
              <a:t>——</a:t>
            </a:r>
            <a:endParaRPr kumimoji="1" lang="zh-CN" altLang="en-US" sz="2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430" y="2291860"/>
            <a:ext cx="2214880" cy="1310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>
                <a:solidFill>
                  <a:schemeClr val="bg1"/>
                </a:solidFill>
              </a:rPr>
              <a:t>感谢</a:t>
            </a:r>
            <a:endParaRPr kumimoji="1" lang="x-none" altLang="zh-CN" sz="8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622300"/>
            <a:ext cx="6858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24400" y="2222500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+mj-lt"/>
              </a:rPr>
              <a:t>PART</a:t>
            </a:r>
            <a:r>
              <a:rPr kumimoji="1" lang="zh-CN" alt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+mj-lt"/>
              </a:rPr>
              <a:t>01</a:t>
            </a:r>
            <a:endParaRPr kumimoji="1" lang="zh-CN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8200" y="2641600"/>
            <a:ext cx="5686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+mj-ea"/>
                <a:ea typeface="+mj-ea"/>
              </a:rPr>
              <a:t>iSCSI</a:t>
            </a:r>
            <a:r>
              <a:rPr kumimoji="1"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网络磁盘</a:t>
            </a:r>
            <a:endParaRPr kumimoji="1" lang="en-US" altLang="zh-CN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7175500" y="3749596"/>
            <a:ext cx="1130300" cy="63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65991" y="2613323"/>
            <a:ext cx="3360197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4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iSCSI</a:t>
            </a:r>
            <a:r>
              <a:rPr lang="zh-CN" altLang="en-US" sz="4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网络磁盘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913783" y="-134303"/>
            <a:ext cx="6858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6782" y="3307817"/>
            <a:ext cx="5412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iSCSI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Internet Small Computer System Interface</a:t>
            </a:r>
            <a:r>
              <a:rPr lang="zh-CN" altLang="en-US" dirty="0">
                <a:solidFill>
                  <a:schemeClr val="bg1"/>
                </a:solidFill>
              </a:rPr>
              <a:t>，发音为</a:t>
            </a:r>
            <a:r>
              <a:rPr lang="en-US" altLang="zh-CN" dirty="0">
                <a:solidFill>
                  <a:schemeClr val="bg1"/>
                </a:solidFill>
              </a:rPr>
              <a:t>/ˈ</a:t>
            </a:r>
            <a:r>
              <a:rPr lang="az-Cyrl-AZ" altLang="zh-CN" dirty="0">
                <a:solidFill>
                  <a:schemeClr val="bg1"/>
                </a:solidFill>
              </a:rPr>
              <a:t>а</a:t>
            </a:r>
            <a:r>
              <a:rPr lang="en-US" altLang="zh-CN" dirty="0" err="1">
                <a:solidFill>
                  <a:schemeClr val="bg1"/>
                </a:solidFill>
              </a:rPr>
              <a:t>ɪskʌzi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），</a:t>
            </a:r>
            <a:r>
              <a:rPr lang="en-US" altLang="zh-CN" dirty="0">
                <a:solidFill>
                  <a:schemeClr val="bg1"/>
                </a:solidFill>
              </a:rPr>
              <a:t>Internet</a:t>
            </a:r>
            <a:r>
              <a:rPr lang="zh-CN" altLang="en-US" dirty="0">
                <a:solidFill>
                  <a:schemeClr val="bg1"/>
                </a:solidFill>
              </a:rPr>
              <a:t>小型计算机系统接口，又称为</a:t>
            </a:r>
            <a:r>
              <a:rPr lang="en-US" altLang="zh-CN" dirty="0">
                <a:solidFill>
                  <a:schemeClr val="bg1"/>
                </a:solidFill>
              </a:rPr>
              <a:t>IP-SAN</a:t>
            </a:r>
            <a:r>
              <a:rPr lang="zh-CN" altLang="en-US" dirty="0">
                <a:solidFill>
                  <a:schemeClr val="bg1"/>
                </a:solidFill>
              </a:rPr>
              <a:t>，是一种基于因特网及</a:t>
            </a:r>
            <a:r>
              <a:rPr lang="en-US" altLang="zh-CN" dirty="0">
                <a:solidFill>
                  <a:schemeClr val="bg1"/>
                </a:solidFill>
              </a:rPr>
              <a:t>SCSI-3</a:t>
            </a:r>
            <a:r>
              <a:rPr lang="zh-CN" altLang="en-US" dirty="0">
                <a:solidFill>
                  <a:schemeClr val="bg1"/>
                </a:solidFill>
              </a:rPr>
              <a:t>协议下的存储技术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622300"/>
            <a:ext cx="6858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24400" y="2222500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+mj-lt"/>
              </a:rPr>
              <a:t>PART</a:t>
            </a:r>
            <a:r>
              <a:rPr kumimoji="1" lang="zh-CN" alt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+mj-lt"/>
              </a:rPr>
              <a:t>02</a:t>
            </a:r>
            <a:endParaRPr kumimoji="1" lang="zh-CN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8200" y="2641600"/>
            <a:ext cx="5686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+mj-ea"/>
                <a:ea typeface="+mj-ea"/>
              </a:rPr>
              <a:t>iSCSI</a:t>
            </a:r>
            <a:r>
              <a:rPr kumimoji="1"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服务基础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7175500" y="3749596"/>
            <a:ext cx="1130300" cy="63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0" y="393700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磁盘的工作模式</a:t>
            </a:r>
            <a:endParaRPr kumimoji="1" lang="en-US" altLang="zh-CN" sz="2800" dirty="0">
              <a:solidFill>
                <a:schemeClr val="accent5">
                  <a:lumMod val="20000"/>
                  <a:lumOff val="80000"/>
                </a:schemeClr>
              </a:solidFill>
              <a:latin typeface="+mj-ea"/>
            </a:endParaRPr>
          </a:p>
        </p:txBody>
      </p:sp>
      <p:sp>
        <p:nvSpPr>
          <p:cNvPr id="3" name="六边形 2"/>
          <p:cNvSpPr/>
          <p:nvPr/>
        </p:nvSpPr>
        <p:spPr>
          <a:xfrm rot="5400000">
            <a:off x="5919602" y="2090188"/>
            <a:ext cx="900410" cy="776214"/>
          </a:xfrm>
          <a:prstGeom prst="hexagon">
            <a:avLst/>
          </a:prstGeom>
          <a:gradFill>
            <a:gsLst>
              <a:gs pos="100000">
                <a:srgbClr val="0B255F"/>
              </a:gs>
              <a:gs pos="0">
                <a:srgbClr val="00B0F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val 7"/>
          <p:cNvSpPr/>
          <p:nvPr/>
        </p:nvSpPr>
        <p:spPr>
          <a:xfrm>
            <a:off x="6178690" y="2287489"/>
            <a:ext cx="382235" cy="381612"/>
          </a:xfrm>
          <a:custGeom>
            <a:avLst/>
            <a:gdLst>
              <a:gd name="connsiteX0" fmla="*/ 140017 w 606581"/>
              <a:gd name="connsiteY0" fmla="*/ 411043 h 605592"/>
              <a:gd name="connsiteX1" fmla="*/ 178821 w 606581"/>
              <a:gd name="connsiteY1" fmla="*/ 427078 h 605592"/>
              <a:gd name="connsiteX2" fmla="*/ 178821 w 606581"/>
              <a:gd name="connsiteY2" fmla="*/ 504564 h 605592"/>
              <a:gd name="connsiteX3" fmla="*/ 93692 w 606581"/>
              <a:gd name="connsiteY3" fmla="*/ 589557 h 605592"/>
              <a:gd name="connsiteX4" fmla="*/ 54887 w 606581"/>
              <a:gd name="connsiteY4" fmla="*/ 605592 h 605592"/>
              <a:gd name="connsiteX5" fmla="*/ 16083 w 606581"/>
              <a:gd name="connsiteY5" fmla="*/ 589557 h 605592"/>
              <a:gd name="connsiteX6" fmla="*/ 16083 w 606581"/>
              <a:gd name="connsiteY6" fmla="*/ 511979 h 605592"/>
              <a:gd name="connsiteX7" fmla="*/ 101212 w 606581"/>
              <a:gd name="connsiteY7" fmla="*/ 427078 h 605592"/>
              <a:gd name="connsiteX8" fmla="*/ 140017 w 606581"/>
              <a:gd name="connsiteY8" fmla="*/ 411043 h 605592"/>
              <a:gd name="connsiteX9" fmla="*/ 382501 w 606581"/>
              <a:gd name="connsiteY9" fmla="*/ 49537 h 605592"/>
              <a:gd name="connsiteX10" fmla="*/ 557044 w 606581"/>
              <a:gd name="connsiteY10" fmla="*/ 223798 h 605592"/>
              <a:gd name="connsiteX11" fmla="*/ 382501 w 606581"/>
              <a:gd name="connsiteY11" fmla="*/ 398059 h 605592"/>
              <a:gd name="connsiteX12" fmla="*/ 207957 w 606581"/>
              <a:gd name="connsiteY12" fmla="*/ 223798 h 605592"/>
              <a:gd name="connsiteX13" fmla="*/ 382501 w 606581"/>
              <a:gd name="connsiteY13" fmla="*/ 49537 h 605592"/>
              <a:gd name="connsiteX14" fmla="*/ 382536 w 606581"/>
              <a:gd name="connsiteY14" fmla="*/ 24750 h 605592"/>
              <a:gd name="connsiteX15" fmla="*/ 304914 w 606581"/>
              <a:gd name="connsiteY15" fmla="*/ 40417 h 605592"/>
              <a:gd name="connsiteX16" fmla="*/ 241591 w 606581"/>
              <a:gd name="connsiteY16" fmla="*/ 83058 h 605592"/>
              <a:gd name="connsiteX17" fmla="*/ 198880 w 606581"/>
              <a:gd name="connsiteY17" fmla="*/ 146278 h 605592"/>
              <a:gd name="connsiteX18" fmla="*/ 183189 w 606581"/>
              <a:gd name="connsiteY18" fmla="*/ 223774 h 605592"/>
              <a:gd name="connsiteX19" fmla="*/ 198880 w 606581"/>
              <a:gd name="connsiteY19" fmla="*/ 301177 h 605592"/>
              <a:gd name="connsiteX20" fmla="*/ 241591 w 606581"/>
              <a:gd name="connsiteY20" fmla="*/ 364490 h 605592"/>
              <a:gd name="connsiteX21" fmla="*/ 304914 w 606581"/>
              <a:gd name="connsiteY21" fmla="*/ 407131 h 605592"/>
              <a:gd name="connsiteX22" fmla="*/ 382536 w 606581"/>
              <a:gd name="connsiteY22" fmla="*/ 422705 h 605592"/>
              <a:gd name="connsiteX23" fmla="*/ 460158 w 606581"/>
              <a:gd name="connsiteY23" fmla="*/ 407131 h 605592"/>
              <a:gd name="connsiteX24" fmla="*/ 523481 w 606581"/>
              <a:gd name="connsiteY24" fmla="*/ 364490 h 605592"/>
              <a:gd name="connsiteX25" fmla="*/ 566192 w 606581"/>
              <a:gd name="connsiteY25" fmla="*/ 301177 h 605592"/>
              <a:gd name="connsiteX26" fmla="*/ 581883 w 606581"/>
              <a:gd name="connsiteY26" fmla="*/ 223774 h 605592"/>
              <a:gd name="connsiteX27" fmla="*/ 566192 w 606581"/>
              <a:gd name="connsiteY27" fmla="*/ 146278 h 605592"/>
              <a:gd name="connsiteX28" fmla="*/ 523481 w 606581"/>
              <a:gd name="connsiteY28" fmla="*/ 83058 h 605592"/>
              <a:gd name="connsiteX29" fmla="*/ 460158 w 606581"/>
              <a:gd name="connsiteY29" fmla="*/ 40417 h 605592"/>
              <a:gd name="connsiteX30" fmla="*/ 382536 w 606581"/>
              <a:gd name="connsiteY30" fmla="*/ 24750 h 605592"/>
              <a:gd name="connsiteX31" fmla="*/ 382536 w 606581"/>
              <a:gd name="connsiteY31" fmla="*/ 0 h 605592"/>
              <a:gd name="connsiteX32" fmla="*/ 469721 w 606581"/>
              <a:gd name="connsiteY32" fmla="*/ 17613 h 605592"/>
              <a:gd name="connsiteX33" fmla="*/ 540937 w 606581"/>
              <a:gd name="connsiteY33" fmla="*/ 65538 h 605592"/>
              <a:gd name="connsiteX34" fmla="*/ 588940 w 606581"/>
              <a:gd name="connsiteY34" fmla="*/ 136637 h 605592"/>
              <a:gd name="connsiteX35" fmla="*/ 606581 w 606581"/>
              <a:gd name="connsiteY35" fmla="*/ 223774 h 605592"/>
              <a:gd name="connsiteX36" fmla="*/ 588940 w 606581"/>
              <a:gd name="connsiteY36" fmla="*/ 310818 h 605592"/>
              <a:gd name="connsiteX37" fmla="*/ 540937 w 606581"/>
              <a:gd name="connsiteY37" fmla="*/ 381917 h 605592"/>
              <a:gd name="connsiteX38" fmla="*/ 469721 w 606581"/>
              <a:gd name="connsiteY38" fmla="*/ 429842 h 605592"/>
              <a:gd name="connsiteX39" fmla="*/ 382536 w 606581"/>
              <a:gd name="connsiteY39" fmla="*/ 447455 h 605592"/>
              <a:gd name="connsiteX40" fmla="*/ 295258 w 606581"/>
              <a:gd name="connsiteY40" fmla="*/ 429842 h 605592"/>
              <a:gd name="connsiteX41" fmla="*/ 240105 w 606581"/>
              <a:gd name="connsiteY41" fmla="*/ 396471 h 605592"/>
              <a:gd name="connsiteX42" fmla="*/ 209558 w 606581"/>
              <a:gd name="connsiteY42" fmla="*/ 427061 h 605592"/>
              <a:gd name="connsiteX43" fmla="*/ 196373 w 606581"/>
              <a:gd name="connsiteY43" fmla="*/ 409541 h 605592"/>
              <a:gd name="connsiteX44" fmla="*/ 178918 w 606581"/>
              <a:gd name="connsiteY44" fmla="*/ 396378 h 605592"/>
              <a:gd name="connsiteX45" fmla="*/ 209465 w 606581"/>
              <a:gd name="connsiteY45" fmla="*/ 365880 h 605592"/>
              <a:gd name="connsiteX46" fmla="*/ 176040 w 606581"/>
              <a:gd name="connsiteY46" fmla="*/ 310818 h 605592"/>
              <a:gd name="connsiteX47" fmla="*/ 158491 w 606581"/>
              <a:gd name="connsiteY47" fmla="*/ 223774 h 605592"/>
              <a:gd name="connsiteX48" fmla="*/ 176040 w 606581"/>
              <a:gd name="connsiteY48" fmla="*/ 136637 h 605592"/>
              <a:gd name="connsiteX49" fmla="*/ 224043 w 606581"/>
              <a:gd name="connsiteY49" fmla="*/ 65538 h 605592"/>
              <a:gd name="connsiteX50" fmla="*/ 295258 w 606581"/>
              <a:gd name="connsiteY50" fmla="*/ 17613 h 605592"/>
              <a:gd name="connsiteX51" fmla="*/ 382536 w 606581"/>
              <a:gd name="connsiteY51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6581" h="605592">
                <a:moveTo>
                  <a:pt x="140017" y="411043"/>
                </a:moveTo>
                <a:cubicBezTo>
                  <a:pt x="154035" y="411043"/>
                  <a:pt x="168053" y="416326"/>
                  <a:pt x="178821" y="427078"/>
                </a:cubicBezTo>
                <a:cubicBezTo>
                  <a:pt x="200266" y="448488"/>
                  <a:pt x="200266" y="483153"/>
                  <a:pt x="178821" y="504564"/>
                </a:cubicBezTo>
                <a:lnTo>
                  <a:pt x="93692" y="589557"/>
                </a:lnTo>
                <a:cubicBezTo>
                  <a:pt x="83016" y="600216"/>
                  <a:pt x="68905" y="605592"/>
                  <a:pt x="54887" y="605592"/>
                </a:cubicBezTo>
                <a:cubicBezTo>
                  <a:pt x="40870" y="605592"/>
                  <a:pt x="26759" y="600216"/>
                  <a:pt x="16083" y="589557"/>
                </a:cubicBezTo>
                <a:cubicBezTo>
                  <a:pt x="-5362" y="568147"/>
                  <a:pt x="-5362" y="533389"/>
                  <a:pt x="16083" y="511979"/>
                </a:cubicBezTo>
                <a:lnTo>
                  <a:pt x="101212" y="427078"/>
                </a:lnTo>
                <a:cubicBezTo>
                  <a:pt x="111888" y="416326"/>
                  <a:pt x="125999" y="411043"/>
                  <a:pt x="140017" y="411043"/>
                </a:cubicBezTo>
                <a:close/>
                <a:moveTo>
                  <a:pt x="382501" y="49537"/>
                </a:moveTo>
                <a:cubicBezTo>
                  <a:pt x="478871" y="49537"/>
                  <a:pt x="557044" y="127491"/>
                  <a:pt x="557044" y="223798"/>
                </a:cubicBezTo>
                <a:cubicBezTo>
                  <a:pt x="557044" y="320012"/>
                  <a:pt x="478871" y="398059"/>
                  <a:pt x="382501" y="398059"/>
                </a:cubicBezTo>
                <a:cubicBezTo>
                  <a:pt x="286130" y="398059"/>
                  <a:pt x="207957" y="320012"/>
                  <a:pt x="207957" y="223798"/>
                </a:cubicBezTo>
                <a:cubicBezTo>
                  <a:pt x="207957" y="127491"/>
                  <a:pt x="286130" y="49537"/>
                  <a:pt x="382501" y="49537"/>
                </a:cubicBezTo>
                <a:close/>
                <a:moveTo>
                  <a:pt x="382536" y="24750"/>
                </a:moveTo>
                <a:cubicBezTo>
                  <a:pt x="355610" y="24750"/>
                  <a:pt x="329519" y="30034"/>
                  <a:pt x="304914" y="40417"/>
                </a:cubicBezTo>
                <a:cubicBezTo>
                  <a:pt x="281238" y="50428"/>
                  <a:pt x="259882" y="64796"/>
                  <a:pt x="241591" y="83058"/>
                </a:cubicBezTo>
                <a:cubicBezTo>
                  <a:pt x="223300" y="101319"/>
                  <a:pt x="208908" y="122547"/>
                  <a:pt x="198880" y="146278"/>
                </a:cubicBezTo>
                <a:cubicBezTo>
                  <a:pt x="188481" y="170843"/>
                  <a:pt x="183189" y="196891"/>
                  <a:pt x="183189" y="223774"/>
                </a:cubicBezTo>
                <a:cubicBezTo>
                  <a:pt x="183189" y="250564"/>
                  <a:pt x="188481" y="276705"/>
                  <a:pt x="198880" y="301177"/>
                </a:cubicBezTo>
                <a:cubicBezTo>
                  <a:pt x="208908" y="324908"/>
                  <a:pt x="223300" y="346228"/>
                  <a:pt x="241591" y="364490"/>
                </a:cubicBezTo>
                <a:cubicBezTo>
                  <a:pt x="259882" y="382752"/>
                  <a:pt x="281238" y="397027"/>
                  <a:pt x="304914" y="407131"/>
                </a:cubicBezTo>
                <a:cubicBezTo>
                  <a:pt x="329519" y="417513"/>
                  <a:pt x="355610" y="422705"/>
                  <a:pt x="382536" y="422705"/>
                </a:cubicBezTo>
                <a:cubicBezTo>
                  <a:pt x="409462" y="422705"/>
                  <a:pt x="435553" y="417513"/>
                  <a:pt x="460158" y="407131"/>
                </a:cubicBezTo>
                <a:cubicBezTo>
                  <a:pt x="483834" y="397027"/>
                  <a:pt x="505190" y="382752"/>
                  <a:pt x="523481" y="364490"/>
                </a:cubicBezTo>
                <a:cubicBezTo>
                  <a:pt x="541772" y="346228"/>
                  <a:pt x="556164" y="324908"/>
                  <a:pt x="566192" y="301177"/>
                </a:cubicBezTo>
                <a:cubicBezTo>
                  <a:pt x="576591" y="276705"/>
                  <a:pt x="581883" y="250564"/>
                  <a:pt x="581883" y="223774"/>
                </a:cubicBezTo>
                <a:cubicBezTo>
                  <a:pt x="581883" y="196891"/>
                  <a:pt x="576591" y="170843"/>
                  <a:pt x="566192" y="146278"/>
                </a:cubicBezTo>
                <a:cubicBezTo>
                  <a:pt x="556164" y="122547"/>
                  <a:pt x="541772" y="101319"/>
                  <a:pt x="523481" y="83058"/>
                </a:cubicBezTo>
                <a:cubicBezTo>
                  <a:pt x="505190" y="64796"/>
                  <a:pt x="483834" y="50428"/>
                  <a:pt x="460158" y="40417"/>
                </a:cubicBezTo>
                <a:cubicBezTo>
                  <a:pt x="435553" y="30034"/>
                  <a:pt x="409462" y="24750"/>
                  <a:pt x="382536" y="24750"/>
                </a:cubicBezTo>
                <a:close/>
                <a:moveTo>
                  <a:pt x="382536" y="0"/>
                </a:moveTo>
                <a:cubicBezTo>
                  <a:pt x="412712" y="0"/>
                  <a:pt x="442145" y="5933"/>
                  <a:pt x="469721" y="17613"/>
                </a:cubicBezTo>
                <a:cubicBezTo>
                  <a:pt x="496462" y="28922"/>
                  <a:pt x="520417" y="45051"/>
                  <a:pt x="540937" y="65538"/>
                </a:cubicBezTo>
                <a:cubicBezTo>
                  <a:pt x="561549" y="86117"/>
                  <a:pt x="577705" y="110033"/>
                  <a:pt x="588940" y="136637"/>
                </a:cubicBezTo>
                <a:cubicBezTo>
                  <a:pt x="600639" y="164262"/>
                  <a:pt x="606581" y="193554"/>
                  <a:pt x="606581" y="223774"/>
                </a:cubicBezTo>
                <a:cubicBezTo>
                  <a:pt x="606581" y="253901"/>
                  <a:pt x="600639" y="283194"/>
                  <a:pt x="588940" y="310818"/>
                </a:cubicBezTo>
                <a:cubicBezTo>
                  <a:pt x="577705" y="337515"/>
                  <a:pt x="561549" y="361431"/>
                  <a:pt x="540937" y="381917"/>
                </a:cubicBezTo>
                <a:cubicBezTo>
                  <a:pt x="520417" y="402496"/>
                  <a:pt x="496462" y="418626"/>
                  <a:pt x="469721" y="429842"/>
                </a:cubicBezTo>
                <a:cubicBezTo>
                  <a:pt x="442145" y="441522"/>
                  <a:pt x="412805" y="447455"/>
                  <a:pt x="382536" y="447455"/>
                </a:cubicBezTo>
                <a:cubicBezTo>
                  <a:pt x="352267" y="447455"/>
                  <a:pt x="322927" y="441522"/>
                  <a:pt x="295258" y="429842"/>
                </a:cubicBezTo>
                <a:cubicBezTo>
                  <a:pt x="275295" y="421407"/>
                  <a:pt x="256818" y="410190"/>
                  <a:pt x="240105" y="396471"/>
                </a:cubicBezTo>
                <a:lnTo>
                  <a:pt x="209558" y="427061"/>
                </a:lnTo>
                <a:cubicBezTo>
                  <a:pt x="206030" y="420758"/>
                  <a:pt x="201666" y="414918"/>
                  <a:pt x="196373" y="409541"/>
                </a:cubicBezTo>
                <a:cubicBezTo>
                  <a:pt x="191081" y="404350"/>
                  <a:pt x="185232" y="399901"/>
                  <a:pt x="178918" y="396378"/>
                </a:cubicBezTo>
                <a:lnTo>
                  <a:pt x="209465" y="365880"/>
                </a:lnTo>
                <a:cubicBezTo>
                  <a:pt x="195724" y="349287"/>
                  <a:pt x="184582" y="330840"/>
                  <a:pt x="176040" y="310818"/>
                </a:cubicBezTo>
                <a:cubicBezTo>
                  <a:pt x="164341" y="283194"/>
                  <a:pt x="158491" y="253901"/>
                  <a:pt x="158491" y="223774"/>
                </a:cubicBezTo>
                <a:cubicBezTo>
                  <a:pt x="158491" y="193554"/>
                  <a:pt x="164341" y="164262"/>
                  <a:pt x="176040" y="136637"/>
                </a:cubicBezTo>
                <a:cubicBezTo>
                  <a:pt x="187367" y="110033"/>
                  <a:pt x="203523" y="86117"/>
                  <a:pt x="224043" y="65538"/>
                </a:cubicBezTo>
                <a:cubicBezTo>
                  <a:pt x="244655" y="45051"/>
                  <a:pt x="268610" y="28922"/>
                  <a:pt x="295258" y="17613"/>
                </a:cubicBezTo>
                <a:cubicBezTo>
                  <a:pt x="322927" y="5933"/>
                  <a:pt x="352267" y="0"/>
                  <a:pt x="382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六边形 4"/>
          <p:cNvSpPr/>
          <p:nvPr/>
        </p:nvSpPr>
        <p:spPr>
          <a:xfrm rot="5400000">
            <a:off x="5919602" y="3531067"/>
            <a:ext cx="900410" cy="776214"/>
          </a:xfrm>
          <a:prstGeom prst="hexagon">
            <a:avLst/>
          </a:prstGeom>
          <a:gradFill>
            <a:gsLst>
              <a:gs pos="100000">
                <a:srgbClr val="0B255F"/>
              </a:gs>
              <a:gs pos="0">
                <a:srgbClr val="00B0F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13"/>
          <p:cNvSpPr/>
          <p:nvPr/>
        </p:nvSpPr>
        <p:spPr>
          <a:xfrm>
            <a:off x="6178690" y="3764481"/>
            <a:ext cx="382235" cy="309385"/>
          </a:xfrm>
          <a:custGeom>
            <a:avLst/>
            <a:gdLst>
              <a:gd name="connsiteX0" fmla="*/ 355420 w 607568"/>
              <a:gd name="connsiteY0" fmla="*/ 250307 h 491771"/>
              <a:gd name="connsiteX1" fmla="*/ 352312 w 607568"/>
              <a:gd name="connsiteY1" fmla="*/ 251812 h 491771"/>
              <a:gd name="connsiteX2" fmla="*/ 321042 w 607568"/>
              <a:gd name="connsiteY2" fmla="*/ 289814 h 491771"/>
              <a:gd name="connsiteX3" fmla="*/ 321513 w 607568"/>
              <a:gd name="connsiteY3" fmla="*/ 295364 h 491771"/>
              <a:gd name="connsiteX4" fmla="*/ 369736 w 607568"/>
              <a:gd name="connsiteY4" fmla="*/ 338257 h 491771"/>
              <a:gd name="connsiteX5" fmla="*/ 371997 w 607568"/>
              <a:gd name="connsiteY5" fmla="*/ 339104 h 491771"/>
              <a:gd name="connsiteX6" fmla="*/ 373127 w 607568"/>
              <a:gd name="connsiteY6" fmla="*/ 338916 h 491771"/>
              <a:gd name="connsiteX7" fmla="*/ 375293 w 607568"/>
              <a:gd name="connsiteY7" fmla="*/ 336282 h 491771"/>
              <a:gd name="connsiteX8" fmla="*/ 383676 w 607568"/>
              <a:gd name="connsiteY8" fmla="*/ 279467 h 491771"/>
              <a:gd name="connsiteX9" fmla="*/ 376424 w 607568"/>
              <a:gd name="connsiteY9" fmla="*/ 263287 h 491771"/>
              <a:gd name="connsiteX10" fmla="*/ 357681 w 607568"/>
              <a:gd name="connsiteY10" fmla="*/ 250965 h 491771"/>
              <a:gd name="connsiteX11" fmla="*/ 355420 w 607568"/>
              <a:gd name="connsiteY11" fmla="*/ 250307 h 491771"/>
              <a:gd name="connsiteX12" fmla="*/ 258879 w 607568"/>
              <a:gd name="connsiteY12" fmla="*/ 250307 h 491771"/>
              <a:gd name="connsiteX13" fmla="*/ 256712 w 607568"/>
              <a:gd name="connsiteY13" fmla="*/ 250965 h 491771"/>
              <a:gd name="connsiteX14" fmla="*/ 237969 w 607568"/>
              <a:gd name="connsiteY14" fmla="*/ 263287 h 491771"/>
              <a:gd name="connsiteX15" fmla="*/ 230717 w 607568"/>
              <a:gd name="connsiteY15" fmla="*/ 279467 h 491771"/>
              <a:gd name="connsiteX16" fmla="*/ 239100 w 607568"/>
              <a:gd name="connsiteY16" fmla="*/ 336282 h 491771"/>
              <a:gd name="connsiteX17" fmla="*/ 241266 w 607568"/>
              <a:gd name="connsiteY17" fmla="*/ 338916 h 491771"/>
              <a:gd name="connsiteX18" fmla="*/ 242396 w 607568"/>
              <a:gd name="connsiteY18" fmla="*/ 339104 h 491771"/>
              <a:gd name="connsiteX19" fmla="*/ 244657 w 607568"/>
              <a:gd name="connsiteY19" fmla="*/ 338257 h 491771"/>
              <a:gd name="connsiteX20" fmla="*/ 292880 w 607568"/>
              <a:gd name="connsiteY20" fmla="*/ 295364 h 491771"/>
              <a:gd name="connsiteX21" fmla="*/ 293351 w 607568"/>
              <a:gd name="connsiteY21" fmla="*/ 289814 h 491771"/>
              <a:gd name="connsiteX22" fmla="*/ 261987 w 607568"/>
              <a:gd name="connsiteY22" fmla="*/ 251812 h 491771"/>
              <a:gd name="connsiteX23" fmla="*/ 258879 w 607568"/>
              <a:gd name="connsiteY23" fmla="*/ 250307 h 491771"/>
              <a:gd name="connsiteX24" fmla="*/ 500465 w 607568"/>
              <a:gd name="connsiteY24" fmla="*/ 66049 h 491771"/>
              <a:gd name="connsiteX25" fmla="*/ 565743 w 607568"/>
              <a:gd name="connsiteY25" fmla="*/ 130673 h 491771"/>
              <a:gd name="connsiteX26" fmla="*/ 566120 w 607568"/>
              <a:gd name="connsiteY26" fmla="*/ 130673 h 491771"/>
              <a:gd name="connsiteX27" fmla="*/ 580250 w 607568"/>
              <a:gd name="connsiteY27" fmla="*/ 160962 h 491771"/>
              <a:gd name="connsiteX28" fmla="*/ 560939 w 607568"/>
              <a:gd name="connsiteY28" fmla="*/ 182503 h 491771"/>
              <a:gd name="connsiteX29" fmla="*/ 531927 w 607568"/>
              <a:gd name="connsiteY29" fmla="*/ 223799 h 491771"/>
              <a:gd name="connsiteX30" fmla="*/ 528253 w 607568"/>
              <a:gd name="connsiteY30" fmla="*/ 234240 h 491771"/>
              <a:gd name="connsiteX31" fmla="*/ 530797 w 607568"/>
              <a:gd name="connsiteY31" fmla="*/ 246281 h 491771"/>
              <a:gd name="connsiteX32" fmla="*/ 545868 w 607568"/>
              <a:gd name="connsiteY32" fmla="*/ 261143 h 491771"/>
              <a:gd name="connsiteX33" fmla="*/ 558961 w 607568"/>
              <a:gd name="connsiteY33" fmla="*/ 263777 h 491771"/>
              <a:gd name="connsiteX34" fmla="*/ 597299 w 607568"/>
              <a:gd name="connsiteY34" fmla="*/ 301968 h 491771"/>
              <a:gd name="connsiteX35" fmla="*/ 607002 w 607568"/>
              <a:gd name="connsiteY35" fmla="*/ 350788 h 491771"/>
              <a:gd name="connsiteX36" fmla="*/ 601256 w 607568"/>
              <a:gd name="connsiteY36" fmla="*/ 373835 h 491771"/>
              <a:gd name="connsiteX37" fmla="*/ 579685 w 607568"/>
              <a:gd name="connsiteY37" fmla="*/ 384088 h 491771"/>
              <a:gd name="connsiteX38" fmla="*/ 490386 w 607568"/>
              <a:gd name="connsiteY38" fmla="*/ 384088 h 491771"/>
              <a:gd name="connsiteX39" fmla="*/ 467685 w 607568"/>
              <a:gd name="connsiteY39" fmla="*/ 310058 h 491771"/>
              <a:gd name="connsiteX40" fmla="*/ 431702 w 607568"/>
              <a:gd name="connsiteY40" fmla="*/ 267445 h 491771"/>
              <a:gd name="connsiteX41" fmla="*/ 441969 w 607568"/>
              <a:gd name="connsiteY41" fmla="*/ 263777 h 491771"/>
              <a:gd name="connsiteX42" fmla="*/ 455157 w 607568"/>
              <a:gd name="connsiteY42" fmla="*/ 261237 h 491771"/>
              <a:gd name="connsiteX43" fmla="*/ 470228 w 607568"/>
              <a:gd name="connsiteY43" fmla="*/ 246281 h 491771"/>
              <a:gd name="connsiteX44" fmla="*/ 472677 w 607568"/>
              <a:gd name="connsiteY44" fmla="*/ 234240 h 491771"/>
              <a:gd name="connsiteX45" fmla="*/ 469098 w 607568"/>
              <a:gd name="connsiteY45" fmla="*/ 223893 h 491771"/>
              <a:gd name="connsiteX46" fmla="*/ 439991 w 607568"/>
              <a:gd name="connsiteY46" fmla="*/ 182503 h 491771"/>
              <a:gd name="connsiteX47" fmla="*/ 426144 w 607568"/>
              <a:gd name="connsiteY47" fmla="*/ 172720 h 491771"/>
              <a:gd name="connsiteX48" fmla="*/ 441404 w 607568"/>
              <a:gd name="connsiteY48" fmla="*/ 143278 h 491771"/>
              <a:gd name="connsiteX49" fmla="*/ 439708 w 607568"/>
              <a:gd name="connsiteY49" fmla="*/ 107438 h 491771"/>
              <a:gd name="connsiteX50" fmla="*/ 500465 w 607568"/>
              <a:gd name="connsiteY50" fmla="*/ 66049 h 491771"/>
              <a:gd name="connsiteX51" fmla="*/ 107100 w 607568"/>
              <a:gd name="connsiteY51" fmla="*/ 66049 h 491771"/>
              <a:gd name="connsiteX52" fmla="*/ 171341 w 607568"/>
              <a:gd name="connsiteY52" fmla="*/ 123618 h 491771"/>
              <a:gd name="connsiteX53" fmla="*/ 172849 w 607568"/>
              <a:gd name="connsiteY53" fmla="*/ 143278 h 491771"/>
              <a:gd name="connsiteX54" fmla="*/ 184246 w 607568"/>
              <a:gd name="connsiteY54" fmla="*/ 168205 h 491771"/>
              <a:gd name="connsiteX55" fmla="*/ 167574 w 607568"/>
              <a:gd name="connsiteY55" fmla="*/ 182503 h 491771"/>
              <a:gd name="connsiteX56" fmla="*/ 138468 w 607568"/>
              <a:gd name="connsiteY56" fmla="*/ 223799 h 491771"/>
              <a:gd name="connsiteX57" fmla="*/ 134794 w 607568"/>
              <a:gd name="connsiteY57" fmla="*/ 234240 h 491771"/>
              <a:gd name="connsiteX58" fmla="*/ 137337 w 607568"/>
              <a:gd name="connsiteY58" fmla="*/ 246281 h 491771"/>
              <a:gd name="connsiteX59" fmla="*/ 152408 w 607568"/>
              <a:gd name="connsiteY59" fmla="*/ 261143 h 491771"/>
              <a:gd name="connsiteX60" fmla="*/ 165596 w 607568"/>
              <a:gd name="connsiteY60" fmla="*/ 263777 h 491771"/>
              <a:gd name="connsiteX61" fmla="*/ 179442 w 607568"/>
              <a:gd name="connsiteY61" fmla="*/ 268856 h 491771"/>
              <a:gd name="connsiteX62" fmla="*/ 146662 w 607568"/>
              <a:gd name="connsiteY62" fmla="*/ 310058 h 491771"/>
              <a:gd name="connsiteX63" fmla="*/ 123867 w 607568"/>
              <a:gd name="connsiteY63" fmla="*/ 384088 h 491771"/>
              <a:gd name="connsiteX64" fmla="*/ 27883 w 607568"/>
              <a:gd name="connsiteY64" fmla="*/ 384088 h 491771"/>
              <a:gd name="connsiteX65" fmla="*/ 6312 w 607568"/>
              <a:gd name="connsiteY65" fmla="*/ 373835 h 491771"/>
              <a:gd name="connsiteX66" fmla="*/ 566 w 607568"/>
              <a:gd name="connsiteY66" fmla="*/ 350788 h 491771"/>
              <a:gd name="connsiteX67" fmla="*/ 10268 w 607568"/>
              <a:gd name="connsiteY67" fmla="*/ 301968 h 491771"/>
              <a:gd name="connsiteX68" fmla="*/ 48606 w 607568"/>
              <a:gd name="connsiteY68" fmla="*/ 263777 h 491771"/>
              <a:gd name="connsiteX69" fmla="*/ 61699 w 607568"/>
              <a:gd name="connsiteY69" fmla="*/ 261237 h 491771"/>
              <a:gd name="connsiteX70" fmla="*/ 76770 w 607568"/>
              <a:gd name="connsiteY70" fmla="*/ 246281 h 491771"/>
              <a:gd name="connsiteX71" fmla="*/ 79313 w 607568"/>
              <a:gd name="connsiteY71" fmla="*/ 234240 h 491771"/>
              <a:gd name="connsiteX72" fmla="*/ 75639 w 607568"/>
              <a:gd name="connsiteY72" fmla="*/ 223893 h 491771"/>
              <a:gd name="connsiteX73" fmla="*/ 46628 w 607568"/>
              <a:gd name="connsiteY73" fmla="*/ 182503 h 491771"/>
              <a:gd name="connsiteX74" fmla="*/ 27318 w 607568"/>
              <a:gd name="connsiteY74" fmla="*/ 160962 h 491771"/>
              <a:gd name="connsiteX75" fmla="*/ 41447 w 607568"/>
              <a:gd name="connsiteY75" fmla="*/ 130673 h 491771"/>
              <a:gd name="connsiteX76" fmla="*/ 41824 w 607568"/>
              <a:gd name="connsiteY76" fmla="*/ 130673 h 491771"/>
              <a:gd name="connsiteX77" fmla="*/ 107100 w 607568"/>
              <a:gd name="connsiteY77" fmla="*/ 66049 h 491771"/>
              <a:gd name="connsiteX78" fmla="*/ 298626 w 607568"/>
              <a:gd name="connsiteY78" fmla="*/ 0 h 491771"/>
              <a:gd name="connsiteX79" fmla="*/ 315956 w 607568"/>
              <a:gd name="connsiteY79" fmla="*/ 0 h 491771"/>
              <a:gd name="connsiteX80" fmla="*/ 401854 w 607568"/>
              <a:gd name="connsiteY80" fmla="*/ 85787 h 491771"/>
              <a:gd name="connsiteX81" fmla="*/ 401854 w 607568"/>
              <a:gd name="connsiteY81" fmla="*/ 95476 h 491771"/>
              <a:gd name="connsiteX82" fmla="*/ 421633 w 607568"/>
              <a:gd name="connsiteY82" fmla="*/ 138840 h 491771"/>
              <a:gd name="connsiteX83" fmla="*/ 417960 w 607568"/>
              <a:gd name="connsiteY83" fmla="*/ 149281 h 491771"/>
              <a:gd name="connsiteX84" fmla="*/ 417112 w 607568"/>
              <a:gd name="connsiteY84" fmla="*/ 151068 h 491771"/>
              <a:gd name="connsiteX85" fmla="*/ 411273 w 607568"/>
              <a:gd name="connsiteY85" fmla="*/ 159534 h 491771"/>
              <a:gd name="connsiteX86" fmla="*/ 410896 w 607568"/>
              <a:gd name="connsiteY86" fmla="*/ 159910 h 491771"/>
              <a:gd name="connsiteX87" fmla="*/ 394037 w 607568"/>
              <a:gd name="connsiteY87" fmla="*/ 169787 h 491771"/>
              <a:gd name="connsiteX88" fmla="*/ 384900 w 607568"/>
              <a:gd name="connsiteY88" fmla="*/ 189541 h 491771"/>
              <a:gd name="connsiteX89" fmla="*/ 384712 w 607568"/>
              <a:gd name="connsiteY89" fmla="*/ 189823 h 491771"/>
              <a:gd name="connsiteX90" fmla="*/ 373316 w 607568"/>
              <a:gd name="connsiteY90" fmla="*/ 207131 h 491771"/>
              <a:gd name="connsiteX91" fmla="*/ 372750 w 607568"/>
              <a:gd name="connsiteY91" fmla="*/ 207789 h 491771"/>
              <a:gd name="connsiteX92" fmla="*/ 359847 w 607568"/>
              <a:gd name="connsiteY92" fmla="*/ 222275 h 491771"/>
              <a:gd name="connsiteX93" fmla="*/ 359188 w 607568"/>
              <a:gd name="connsiteY93" fmla="*/ 222934 h 491771"/>
              <a:gd name="connsiteX94" fmla="*/ 345154 w 607568"/>
              <a:gd name="connsiteY94" fmla="*/ 234598 h 491771"/>
              <a:gd name="connsiteX95" fmla="*/ 345625 w 607568"/>
              <a:gd name="connsiteY95" fmla="*/ 236855 h 491771"/>
              <a:gd name="connsiteX96" fmla="*/ 348639 w 607568"/>
              <a:gd name="connsiteY96" fmla="*/ 235538 h 491771"/>
              <a:gd name="connsiteX97" fmla="*/ 355514 w 607568"/>
              <a:gd name="connsiteY97" fmla="*/ 234033 h 491771"/>
              <a:gd name="connsiteX98" fmla="*/ 366628 w 607568"/>
              <a:gd name="connsiteY98" fmla="*/ 237326 h 491771"/>
              <a:gd name="connsiteX99" fmla="*/ 385371 w 607568"/>
              <a:gd name="connsiteY99" fmla="*/ 249648 h 491771"/>
              <a:gd name="connsiteX100" fmla="*/ 399876 w 607568"/>
              <a:gd name="connsiteY100" fmla="*/ 279373 h 491771"/>
              <a:gd name="connsiteX101" fmla="*/ 430016 w 607568"/>
              <a:gd name="connsiteY101" fmla="*/ 289814 h 491771"/>
              <a:gd name="connsiteX102" fmla="*/ 448382 w 607568"/>
              <a:gd name="connsiteY102" fmla="*/ 316058 h 491771"/>
              <a:gd name="connsiteX103" fmla="*/ 481630 w 607568"/>
              <a:gd name="connsiteY103" fmla="*/ 424515 h 491771"/>
              <a:gd name="connsiteX104" fmla="*/ 483891 w 607568"/>
              <a:gd name="connsiteY104" fmla="*/ 436461 h 491771"/>
              <a:gd name="connsiteX105" fmla="*/ 473718 w 607568"/>
              <a:gd name="connsiteY105" fmla="*/ 470700 h 491771"/>
              <a:gd name="connsiteX106" fmla="*/ 443956 w 607568"/>
              <a:gd name="connsiteY106" fmla="*/ 490360 h 491771"/>
              <a:gd name="connsiteX107" fmla="*/ 431805 w 607568"/>
              <a:gd name="connsiteY107" fmla="*/ 491771 h 491771"/>
              <a:gd name="connsiteX108" fmla="*/ 325375 w 607568"/>
              <a:gd name="connsiteY108" fmla="*/ 491771 h 491771"/>
              <a:gd name="connsiteX109" fmla="*/ 337430 w 607568"/>
              <a:gd name="connsiteY109" fmla="*/ 415296 h 491771"/>
              <a:gd name="connsiteX110" fmla="*/ 334605 w 607568"/>
              <a:gd name="connsiteY110" fmla="*/ 389052 h 491771"/>
              <a:gd name="connsiteX111" fmla="*/ 323962 w 607568"/>
              <a:gd name="connsiteY111" fmla="*/ 360927 h 491771"/>
              <a:gd name="connsiteX112" fmla="*/ 337430 w 607568"/>
              <a:gd name="connsiteY112" fmla="*/ 347476 h 491771"/>
              <a:gd name="connsiteX113" fmla="*/ 307196 w 607568"/>
              <a:gd name="connsiteY113" fmla="*/ 317281 h 491771"/>
              <a:gd name="connsiteX114" fmla="*/ 276868 w 607568"/>
              <a:gd name="connsiteY114" fmla="*/ 347476 h 491771"/>
              <a:gd name="connsiteX115" fmla="*/ 290337 w 607568"/>
              <a:gd name="connsiteY115" fmla="*/ 360927 h 491771"/>
              <a:gd name="connsiteX116" fmla="*/ 279694 w 607568"/>
              <a:gd name="connsiteY116" fmla="*/ 389052 h 491771"/>
              <a:gd name="connsiteX117" fmla="*/ 276963 w 607568"/>
              <a:gd name="connsiteY117" fmla="*/ 415296 h 491771"/>
              <a:gd name="connsiteX118" fmla="*/ 288736 w 607568"/>
              <a:gd name="connsiteY118" fmla="*/ 491771 h 491771"/>
              <a:gd name="connsiteX119" fmla="*/ 182493 w 607568"/>
              <a:gd name="connsiteY119" fmla="*/ 491771 h 491771"/>
              <a:gd name="connsiteX120" fmla="*/ 170437 w 607568"/>
              <a:gd name="connsiteY120" fmla="*/ 490360 h 491771"/>
              <a:gd name="connsiteX121" fmla="*/ 140675 w 607568"/>
              <a:gd name="connsiteY121" fmla="*/ 470700 h 491771"/>
              <a:gd name="connsiteX122" fmla="*/ 132669 w 607568"/>
              <a:gd name="connsiteY122" fmla="*/ 424515 h 491771"/>
              <a:gd name="connsiteX123" fmla="*/ 166011 w 607568"/>
              <a:gd name="connsiteY123" fmla="*/ 316058 h 491771"/>
              <a:gd name="connsiteX124" fmla="*/ 184377 w 607568"/>
              <a:gd name="connsiteY124" fmla="*/ 289814 h 491771"/>
              <a:gd name="connsiteX125" fmla="*/ 214517 w 607568"/>
              <a:gd name="connsiteY125" fmla="*/ 279373 h 491771"/>
              <a:gd name="connsiteX126" fmla="*/ 214517 w 607568"/>
              <a:gd name="connsiteY126" fmla="*/ 279279 h 491771"/>
              <a:gd name="connsiteX127" fmla="*/ 229022 w 607568"/>
              <a:gd name="connsiteY127" fmla="*/ 249648 h 491771"/>
              <a:gd name="connsiteX128" fmla="*/ 247765 w 607568"/>
              <a:gd name="connsiteY128" fmla="*/ 237326 h 491771"/>
              <a:gd name="connsiteX129" fmla="*/ 258879 w 607568"/>
              <a:gd name="connsiteY129" fmla="*/ 234033 h 491771"/>
              <a:gd name="connsiteX130" fmla="*/ 265754 w 607568"/>
              <a:gd name="connsiteY130" fmla="*/ 235538 h 491771"/>
              <a:gd name="connsiteX131" fmla="*/ 268768 w 607568"/>
              <a:gd name="connsiteY131" fmla="*/ 236855 h 491771"/>
              <a:gd name="connsiteX132" fmla="*/ 269239 w 607568"/>
              <a:gd name="connsiteY132" fmla="*/ 234598 h 491771"/>
              <a:gd name="connsiteX133" fmla="*/ 255205 w 607568"/>
              <a:gd name="connsiteY133" fmla="*/ 222934 h 491771"/>
              <a:gd name="connsiteX134" fmla="*/ 254546 w 607568"/>
              <a:gd name="connsiteY134" fmla="*/ 222275 h 491771"/>
              <a:gd name="connsiteX135" fmla="*/ 241548 w 607568"/>
              <a:gd name="connsiteY135" fmla="*/ 207789 h 491771"/>
              <a:gd name="connsiteX136" fmla="*/ 241077 w 607568"/>
              <a:gd name="connsiteY136" fmla="*/ 207225 h 491771"/>
              <a:gd name="connsiteX137" fmla="*/ 229681 w 607568"/>
              <a:gd name="connsiteY137" fmla="*/ 189823 h 491771"/>
              <a:gd name="connsiteX138" fmla="*/ 229493 w 607568"/>
              <a:gd name="connsiteY138" fmla="*/ 189635 h 491771"/>
              <a:gd name="connsiteX139" fmla="*/ 220356 w 607568"/>
              <a:gd name="connsiteY139" fmla="*/ 169787 h 491771"/>
              <a:gd name="connsiteX140" fmla="*/ 203497 w 607568"/>
              <a:gd name="connsiteY140" fmla="*/ 159910 h 491771"/>
              <a:gd name="connsiteX141" fmla="*/ 203120 w 607568"/>
              <a:gd name="connsiteY141" fmla="*/ 159534 h 491771"/>
              <a:gd name="connsiteX142" fmla="*/ 197281 w 607568"/>
              <a:gd name="connsiteY142" fmla="*/ 151068 h 491771"/>
              <a:gd name="connsiteX143" fmla="*/ 196433 w 607568"/>
              <a:gd name="connsiteY143" fmla="*/ 149281 h 491771"/>
              <a:gd name="connsiteX144" fmla="*/ 192666 w 607568"/>
              <a:gd name="connsiteY144" fmla="*/ 138840 h 491771"/>
              <a:gd name="connsiteX145" fmla="*/ 212727 w 607568"/>
              <a:gd name="connsiteY145" fmla="*/ 95476 h 491771"/>
              <a:gd name="connsiteX146" fmla="*/ 212727 w 607568"/>
              <a:gd name="connsiteY146" fmla="*/ 85787 h 491771"/>
              <a:gd name="connsiteX147" fmla="*/ 298626 w 607568"/>
              <a:gd name="connsiteY147" fmla="*/ 0 h 4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607568" h="491771">
                <a:moveTo>
                  <a:pt x="355420" y="250307"/>
                </a:moveTo>
                <a:cubicBezTo>
                  <a:pt x="354290" y="250307"/>
                  <a:pt x="353160" y="250871"/>
                  <a:pt x="352312" y="251812"/>
                </a:cubicBezTo>
                <a:lnTo>
                  <a:pt x="321042" y="289814"/>
                </a:lnTo>
                <a:cubicBezTo>
                  <a:pt x="319723" y="291507"/>
                  <a:pt x="319912" y="293953"/>
                  <a:pt x="321513" y="295364"/>
                </a:cubicBezTo>
                <a:lnTo>
                  <a:pt x="369736" y="338257"/>
                </a:lnTo>
                <a:cubicBezTo>
                  <a:pt x="370396" y="338822"/>
                  <a:pt x="371149" y="339104"/>
                  <a:pt x="371997" y="339104"/>
                </a:cubicBezTo>
                <a:cubicBezTo>
                  <a:pt x="372374" y="339104"/>
                  <a:pt x="372750" y="339010"/>
                  <a:pt x="373127" y="338916"/>
                </a:cubicBezTo>
                <a:cubicBezTo>
                  <a:pt x="374257" y="338539"/>
                  <a:pt x="375105" y="337505"/>
                  <a:pt x="375293" y="336282"/>
                </a:cubicBezTo>
                <a:lnTo>
                  <a:pt x="383676" y="279467"/>
                </a:lnTo>
                <a:cubicBezTo>
                  <a:pt x="384618" y="273164"/>
                  <a:pt x="381792" y="266768"/>
                  <a:pt x="376424" y="263287"/>
                </a:cubicBezTo>
                <a:lnTo>
                  <a:pt x="357681" y="250965"/>
                </a:lnTo>
                <a:cubicBezTo>
                  <a:pt x="357021" y="250495"/>
                  <a:pt x="356174" y="250307"/>
                  <a:pt x="355420" y="250307"/>
                </a:cubicBezTo>
                <a:close/>
                <a:moveTo>
                  <a:pt x="258879" y="250307"/>
                </a:moveTo>
                <a:cubicBezTo>
                  <a:pt x="258125" y="250307"/>
                  <a:pt x="257372" y="250495"/>
                  <a:pt x="256712" y="250965"/>
                </a:cubicBezTo>
                <a:lnTo>
                  <a:pt x="237969" y="263287"/>
                </a:lnTo>
                <a:cubicBezTo>
                  <a:pt x="232601" y="266768"/>
                  <a:pt x="229775" y="273164"/>
                  <a:pt x="230717" y="279467"/>
                </a:cubicBezTo>
                <a:lnTo>
                  <a:pt x="239100" y="336282"/>
                </a:lnTo>
                <a:cubicBezTo>
                  <a:pt x="239288" y="337505"/>
                  <a:pt x="240136" y="338539"/>
                  <a:pt x="241266" y="338916"/>
                </a:cubicBezTo>
                <a:cubicBezTo>
                  <a:pt x="241643" y="339010"/>
                  <a:pt x="242019" y="339104"/>
                  <a:pt x="242396" y="339104"/>
                </a:cubicBezTo>
                <a:cubicBezTo>
                  <a:pt x="243244" y="339104"/>
                  <a:pt x="243997" y="338822"/>
                  <a:pt x="244657" y="338257"/>
                </a:cubicBezTo>
                <a:lnTo>
                  <a:pt x="292880" y="295364"/>
                </a:lnTo>
                <a:cubicBezTo>
                  <a:pt x="294481" y="293953"/>
                  <a:pt x="294670" y="291507"/>
                  <a:pt x="293351" y="289814"/>
                </a:cubicBezTo>
                <a:lnTo>
                  <a:pt x="261987" y="251812"/>
                </a:lnTo>
                <a:cubicBezTo>
                  <a:pt x="261233" y="250871"/>
                  <a:pt x="260103" y="250307"/>
                  <a:pt x="258879" y="250307"/>
                </a:cubicBezTo>
                <a:close/>
                <a:moveTo>
                  <a:pt x="500465" y="66049"/>
                </a:moveTo>
                <a:cubicBezTo>
                  <a:pt x="548129" y="66049"/>
                  <a:pt x="562447" y="93516"/>
                  <a:pt x="565743" y="130673"/>
                </a:cubicBezTo>
                <a:cubicBezTo>
                  <a:pt x="565932" y="130673"/>
                  <a:pt x="566026" y="130673"/>
                  <a:pt x="566120" y="130673"/>
                </a:cubicBezTo>
                <a:cubicBezTo>
                  <a:pt x="577141" y="133118"/>
                  <a:pt x="583358" y="146664"/>
                  <a:pt x="580250" y="160962"/>
                </a:cubicBezTo>
                <a:cubicBezTo>
                  <a:pt x="577706" y="172532"/>
                  <a:pt x="569700" y="180904"/>
                  <a:pt x="560939" y="182503"/>
                </a:cubicBezTo>
                <a:cubicBezTo>
                  <a:pt x="554628" y="199529"/>
                  <a:pt x="543796" y="214016"/>
                  <a:pt x="531927" y="223799"/>
                </a:cubicBezTo>
                <a:cubicBezTo>
                  <a:pt x="528913" y="226338"/>
                  <a:pt x="527500" y="230383"/>
                  <a:pt x="528253" y="234240"/>
                </a:cubicBezTo>
                <a:lnTo>
                  <a:pt x="530797" y="246281"/>
                </a:lnTo>
                <a:cubicBezTo>
                  <a:pt x="532304" y="253806"/>
                  <a:pt x="538238" y="259732"/>
                  <a:pt x="545868" y="261143"/>
                </a:cubicBezTo>
                <a:lnTo>
                  <a:pt x="558961" y="263777"/>
                </a:lnTo>
                <a:cubicBezTo>
                  <a:pt x="578366" y="267634"/>
                  <a:pt x="593437" y="282684"/>
                  <a:pt x="597299" y="301968"/>
                </a:cubicBezTo>
                <a:lnTo>
                  <a:pt x="607002" y="350788"/>
                </a:lnTo>
                <a:cubicBezTo>
                  <a:pt x="608697" y="358972"/>
                  <a:pt x="606531" y="367438"/>
                  <a:pt x="601256" y="373835"/>
                </a:cubicBezTo>
                <a:cubicBezTo>
                  <a:pt x="595981" y="380325"/>
                  <a:pt x="588068" y="384088"/>
                  <a:pt x="579685" y="384088"/>
                </a:cubicBezTo>
                <a:lnTo>
                  <a:pt x="490386" y="384088"/>
                </a:lnTo>
                <a:lnTo>
                  <a:pt x="467685" y="310058"/>
                </a:lnTo>
                <a:cubicBezTo>
                  <a:pt x="461845" y="291150"/>
                  <a:pt x="448563" y="276194"/>
                  <a:pt x="431702" y="267445"/>
                </a:cubicBezTo>
                <a:cubicBezTo>
                  <a:pt x="434999" y="265940"/>
                  <a:pt x="438295" y="264529"/>
                  <a:pt x="441969" y="263777"/>
                </a:cubicBezTo>
                <a:lnTo>
                  <a:pt x="455157" y="261237"/>
                </a:lnTo>
                <a:cubicBezTo>
                  <a:pt x="462692" y="259732"/>
                  <a:pt x="468627" y="253806"/>
                  <a:pt x="470228" y="246281"/>
                </a:cubicBezTo>
                <a:lnTo>
                  <a:pt x="472677" y="234240"/>
                </a:lnTo>
                <a:cubicBezTo>
                  <a:pt x="473525" y="230383"/>
                  <a:pt x="472112" y="226338"/>
                  <a:pt x="469098" y="223893"/>
                </a:cubicBezTo>
                <a:cubicBezTo>
                  <a:pt x="457229" y="214016"/>
                  <a:pt x="446302" y="199529"/>
                  <a:pt x="439991" y="182503"/>
                </a:cubicBezTo>
                <a:cubicBezTo>
                  <a:pt x="434716" y="181563"/>
                  <a:pt x="429818" y="177894"/>
                  <a:pt x="426144" y="172720"/>
                </a:cubicBezTo>
                <a:cubicBezTo>
                  <a:pt x="433303" y="164725"/>
                  <a:pt x="438861" y="154754"/>
                  <a:pt x="441404" y="143278"/>
                </a:cubicBezTo>
                <a:cubicBezTo>
                  <a:pt x="444324" y="130485"/>
                  <a:pt x="443476" y="118068"/>
                  <a:pt x="439708" y="107438"/>
                </a:cubicBezTo>
                <a:cubicBezTo>
                  <a:pt x="447244" y="82699"/>
                  <a:pt x="464200" y="66049"/>
                  <a:pt x="500465" y="66049"/>
                </a:cubicBezTo>
                <a:close/>
                <a:moveTo>
                  <a:pt x="107100" y="66049"/>
                </a:moveTo>
                <a:cubicBezTo>
                  <a:pt x="151561" y="66049"/>
                  <a:pt x="166820" y="90130"/>
                  <a:pt x="171341" y="123618"/>
                </a:cubicBezTo>
                <a:cubicBezTo>
                  <a:pt x="170965" y="129920"/>
                  <a:pt x="171436" y="136505"/>
                  <a:pt x="172849" y="143278"/>
                </a:cubicBezTo>
                <a:cubicBezTo>
                  <a:pt x="174921" y="152590"/>
                  <a:pt x="178971" y="161056"/>
                  <a:pt x="184246" y="168205"/>
                </a:cubicBezTo>
                <a:cubicBezTo>
                  <a:pt x="180573" y="175919"/>
                  <a:pt x="174356" y="181281"/>
                  <a:pt x="167574" y="182503"/>
                </a:cubicBezTo>
                <a:cubicBezTo>
                  <a:pt x="161263" y="199529"/>
                  <a:pt x="150336" y="214016"/>
                  <a:pt x="138468" y="223799"/>
                </a:cubicBezTo>
                <a:cubicBezTo>
                  <a:pt x="135453" y="226338"/>
                  <a:pt x="134040" y="230383"/>
                  <a:pt x="134794" y="234240"/>
                </a:cubicBezTo>
                <a:lnTo>
                  <a:pt x="137337" y="246281"/>
                </a:lnTo>
                <a:cubicBezTo>
                  <a:pt x="138939" y="253806"/>
                  <a:pt x="144873" y="259732"/>
                  <a:pt x="152408" y="261143"/>
                </a:cubicBezTo>
                <a:lnTo>
                  <a:pt x="165596" y="263777"/>
                </a:lnTo>
                <a:cubicBezTo>
                  <a:pt x="170494" y="264812"/>
                  <a:pt x="175203" y="266505"/>
                  <a:pt x="179442" y="268856"/>
                </a:cubicBezTo>
                <a:cubicBezTo>
                  <a:pt x="164088" y="277793"/>
                  <a:pt x="152126" y="292279"/>
                  <a:pt x="146662" y="310058"/>
                </a:cubicBezTo>
                <a:lnTo>
                  <a:pt x="123867" y="384088"/>
                </a:lnTo>
                <a:lnTo>
                  <a:pt x="27883" y="384088"/>
                </a:lnTo>
                <a:cubicBezTo>
                  <a:pt x="19499" y="384088"/>
                  <a:pt x="11587" y="380325"/>
                  <a:pt x="6312" y="373835"/>
                </a:cubicBezTo>
                <a:cubicBezTo>
                  <a:pt x="1037" y="367438"/>
                  <a:pt x="-1129" y="358972"/>
                  <a:pt x="566" y="350788"/>
                </a:cubicBezTo>
                <a:lnTo>
                  <a:pt x="10268" y="301968"/>
                </a:lnTo>
                <a:cubicBezTo>
                  <a:pt x="14130" y="282684"/>
                  <a:pt x="29202" y="267634"/>
                  <a:pt x="48606" y="263777"/>
                </a:cubicBezTo>
                <a:lnTo>
                  <a:pt x="61699" y="261237"/>
                </a:lnTo>
                <a:cubicBezTo>
                  <a:pt x="69328" y="259732"/>
                  <a:pt x="75263" y="253806"/>
                  <a:pt x="76770" y="246281"/>
                </a:cubicBezTo>
                <a:lnTo>
                  <a:pt x="79313" y="234240"/>
                </a:lnTo>
                <a:cubicBezTo>
                  <a:pt x="80067" y="230383"/>
                  <a:pt x="78654" y="226338"/>
                  <a:pt x="75639" y="223893"/>
                </a:cubicBezTo>
                <a:cubicBezTo>
                  <a:pt x="63771" y="214016"/>
                  <a:pt x="52939" y="199623"/>
                  <a:pt x="46628" y="182503"/>
                </a:cubicBezTo>
                <a:cubicBezTo>
                  <a:pt x="37867" y="180904"/>
                  <a:pt x="29861" y="172532"/>
                  <a:pt x="27318" y="160962"/>
                </a:cubicBezTo>
                <a:cubicBezTo>
                  <a:pt x="24115" y="146664"/>
                  <a:pt x="30426" y="133118"/>
                  <a:pt x="41447" y="130673"/>
                </a:cubicBezTo>
                <a:cubicBezTo>
                  <a:pt x="41541" y="130673"/>
                  <a:pt x="41729" y="130673"/>
                  <a:pt x="41824" y="130673"/>
                </a:cubicBezTo>
                <a:cubicBezTo>
                  <a:pt x="45403" y="93516"/>
                  <a:pt x="60192" y="66049"/>
                  <a:pt x="107100" y="66049"/>
                </a:cubicBezTo>
                <a:close/>
                <a:moveTo>
                  <a:pt x="298626" y="0"/>
                </a:moveTo>
                <a:lnTo>
                  <a:pt x="315956" y="0"/>
                </a:lnTo>
                <a:cubicBezTo>
                  <a:pt x="363426" y="0"/>
                  <a:pt x="401854" y="38378"/>
                  <a:pt x="401854" y="85787"/>
                </a:cubicBezTo>
                <a:lnTo>
                  <a:pt x="401854" y="95476"/>
                </a:lnTo>
                <a:cubicBezTo>
                  <a:pt x="417301" y="99238"/>
                  <a:pt x="426154" y="118522"/>
                  <a:pt x="421633" y="138840"/>
                </a:cubicBezTo>
                <a:cubicBezTo>
                  <a:pt x="420880" y="142602"/>
                  <a:pt x="419467" y="146083"/>
                  <a:pt x="417960" y="149281"/>
                </a:cubicBezTo>
                <a:cubicBezTo>
                  <a:pt x="417677" y="149939"/>
                  <a:pt x="417395" y="150504"/>
                  <a:pt x="417112" y="151068"/>
                </a:cubicBezTo>
                <a:cubicBezTo>
                  <a:pt x="415417" y="154172"/>
                  <a:pt x="413533" y="157088"/>
                  <a:pt x="411273" y="159534"/>
                </a:cubicBezTo>
                <a:cubicBezTo>
                  <a:pt x="411179" y="159628"/>
                  <a:pt x="410990" y="159816"/>
                  <a:pt x="410896" y="159910"/>
                </a:cubicBezTo>
                <a:cubicBezTo>
                  <a:pt x="406092" y="165084"/>
                  <a:pt x="400159" y="168658"/>
                  <a:pt x="394037" y="169787"/>
                </a:cubicBezTo>
                <a:cubicBezTo>
                  <a:pt x="391494" y="176654"/>
                  <a:pt x="388385" y="183332"/>
                  <a:pt x="384900" y="189541"/>
                </a:cubicBezTo>
                <a:cubicBezTo>
                  <a:pt x="384806" y="189635"/>
                  <a:pt x="384806" y="189729"/>
                  <a:pt x="384712" y="189823"/>
                </a:cubicBezTo>
                <a:cubicBezTo>
                  <a:pt x="381227" y="196031"/>
                  <a:pt x="377460" y="201769"/>
                  <a:pt x="373316" y="207131"/>
                </a:cubicBezTo>
                <a:cubicBezTo>
                  <a:pt x="373127" y="207413"/>
                  <a:pt x="372939" y="207601"/>
                  <a:pt x="372750" y="207789"/>
                </a:cubicBezTo>
                <a:cubicBezTo>
                  <a:pt x="368700" y="213057"/>
                  <a:pt x="364368" y="217948"/>
                  <a:pt x="359847" y="222275"/>
                </a:cubicBezTo>
                <a:cubicBezTo>
                  <a:pt x="359658" y="222463"/>
                  <a:pt x="359376" y="222651"/>
                  <a:pt x="359188" y="222934"/>
                </a:cubicBezTo>
                <a:cubicBezTo>
                  <a:pt x="354667" y="227261"/>
                  <a:pt x="349957" y="231211"/>
                  <a:pt x="345154" y="234598"/>
                </a:cubicBezTo>
                <a:lnTo>
                  <a:pt x="345625" y="236855"/>
                </a:lnTo>
                <a:cubicBezTo>
                  <a:pt x="346567" y="236385"/>
                  <a:pt x="347603" y="235915"/>
                  <a:pt x="348639" y="235538"/>
                </a:cubicBezTo>
                <a:cubicBezTo>
                  <a:pt x="350899" y="234786"/>
                  <a:pt x="353065" y="234033"/>
                  <a:pt x="355514" y="234033"/>
                </a:cubicBezTo>
                <a:cubicBezTo>
                  <a:pt x="359470" y="234033"/>
                  <a:pt x="363238" y="235162"/>
                  <a:pt x="366628" y="237326"/>
                </a:cubicBezTo>
                <a:cubicBezTo>
                  <a:pt x="366628" y="237326"/>
                  <a:pt x="380756" y="246450"/>
                  <a:pt x="385371" y="249648"/>
                </a:cubicBezTo>
                <a:cubicBezTo>
                  <a:pt x="401854" y="261030"/>
                  <a:pt x="399876" y="279373"/>
                  <a:pt x="399876" y="279373"/>
                </a:cubicBezTo>
                <a:cubicBezTo>
                  <a:pt x="410990" y="279655"/>
                  <a:pt x="421822" y="283041"/>
                  <a:pt x="430016" y="289814"/>
                </a:cubicBezTo>
                <a:cubicBezTo>
                  <a:pt x="445180" y="302324"/>
                  <a:pt x="447535" y="313330"/>
                  <a:pt x="448382" y="316058"/>
                </a:cubicBezTo>
                <a:lnTo>
                  <a:pt x="481630" y="424515"/>
                </a:lnTo>
                <a:cubicBezTo>
                  <a:pt x="482855" y="428371"/>
                  <a:pt x="483608" y="432416"/>
                  <a:pt x="483891" y="436461"/>
                </a:cubicBezTo>
                <a:cubicBezTo>
                  <a:pt x="484644" y="448595"/>
                  <a:pt x="481159" y="460730"/>
                  <a:pt x="473718" y="470700"/>
                </a:cubicBezTo>
                <a:cubicBezTo>
                  <a:pt x="466372" y="480671"/>
                  <a:pt x="455823" y="487538"/>
                  <a:pt x="443956" y="490360"/>
                </a:cubicBezTo>
                <a:cubicBezTo>
                  <a:pt x="440000" y="491301"/>
                  <a:pt x="435950" y="491771"/>
                  <a:pt x="431805" y="491771"/>
                </a:cubicBezTo>
                <a:lnTo>
                  <a:pt x="325375" y="491771"/>
                </a:lnTo>
                <a:lnTo>
                  <a:pt x="337430" y="415296"/>
                </a:lnTo>
                <a:cubicBezTo>
                  <a:pt x="338749" y="406454"/>
                  <a:pt x="337807" y="397424"/>
                  <a:pt x="334605" y="389052"/>
                </a:cubicBezTo>
                <a:lnTo>
                  <a:pt x="323962" y="360927"/>
                </a:lnTo>
                <a:lnTo>
                  <a:pt x="337430" y="347476"/>
                </a:lnTo>
                <a:lnTo>
                  <a:pt x="307196" y="317281"/>
                </a:lnTo>
                <a:lnTo>
                  <a:pt x="276868" y="347476"/>
                </a:lnTo>
                <a:lnTo>
                  <a:pt x="290337" y="360927"/>
                </a:lnTo>
                <a:lnTo>
                  <a:pt x="279694" y="389052"/>
                </a:lnTo>
                <a:cubicBezTo>
                  <a:pt x="276586" y="397424"/>
                  <a:pt x="275644" y="406454"/>
                  <a:pt x="276963" y="415296"/>
                </a:cubicBezTo>
                <a:lnTo>
                  <a:pt x="288736" y="491771"/>
                </a:lnTo>
                <a:lnTo>
                  <a:pt x="182493" y="491771"/>
                </a:lnTo>
                <a:cubicBezTo>
                  <a:pt x="178443" y="491771"/>
                  <a:pt x="174299" y="491301"/>
                  <a:pt x="170437" y="490360"/>
                </a:cubicBezTo>
                <a:cubicBezTo>
                  <a:pt x="158570" y="487538"/>
                  <a:pt x="148021" y="480671"/>
                  <a:pt x="140675" y="470700"/>
                </a:cubicBezTo>
                <a:cubicBezTo>
                  <a:pt x="130785" y="457343"/>
                  <a:pt x="127865" y="440223"/>
                  <a:pt x="132669" y="424515"/>
                </a:cubicBezTo>
                <a:lnTo>
                  <a:pt x="166011" y="316058"/>
                </a:lnTo>
                <a:cubicBezTo>
                  <a:pt x="166858" y="313330"/>
                  <a:pt x="170908" y="300631"/>
                  <a:pt x="184377" y="289814"/>
                </a:cubicBezTo>
                <a:cubicBezTo>
                  <a:pt x="192666" y="283229"/>
                  <a:pt x="203403" y="279655"/>
                  <a:pt x="214517" y="279373"/>
                </a:cubicBezTo>
                <a:lnTo>
                  <a:pt x="214517" y="279279"/>
                </a:lnTo>
                <a:cubicBezTo>
                  <a:pt x="214140" y="273447"/>
                  <a:pt x="211880" y="260654"/>
                  <a:pt x="229022" y="249648"/>
                </a:cubicBezTo>
                <a:cubicBezTo>
                  <a:pt x="233731" y="246638"/>
                  <a:pt x="247765" y="237326"/>
                  <a:pt x="247765" y="237326"/>
                </a:cubicBezTo>
                <a:cubicBezTo>
                  <a:pt x="251061" y="235162"/>
                  <a:pt x="254923" y="234033"/>
                  <a:pt x="258879" y="234033"/>
                </a:cubicBezTo>
                <a:cubicBezTo>
                  <a:pt x="261328" y="234033"/>
                  <a:pt x="263494" y="234786"/>
                  <a:pt x="265754" y="235538"/>
                </a:cubicBezTo>
                <a:cubicBezTo>
                  <a:pt x="266790" y="236009"/>
                  <a:pt x="267826" y="236385"/>
                  <a:pt x="268768" y="236855"/>
                </a:cubicBezTo>
                <a:lnTo>
                  <a:pt x="269239" y="234598"/>
                </a:lnTo>
                <a:cubicBezTo>
                  <a:pt x="264436" y="231211"/>
                  <a:pt x="259726" y="227261"/>
                  <a:pt x="255205" y="222934"/>
                </a:cubicBezTo>
                <a:cubicBezTo>
                  <a:pt x="254923" y="222651"/>
                  <a:pt x="254735" y="222463"/>
                  <a:pt x="254546" y="222275"/>
                </a:cubicBezTo>
                <a:cubicBezTo>
                  <a:pt x="250025" y="217948"/>
                  <a:pt x="245693" y="213057"/>
                  <a:pt x="241548" y="207789"/>
                </a:cubicBezTo>
                <a:cubicBezTo>
                  <a:pt x="241454" y="207601"/>
                  <a:pt x="241266" y="207413"/>
                  <a:pt x="241077" y="207225"/>
                </a:cubicBezTo>
                <a:cubicBezTo>
                  <a:pt x="236933" y="201769"/>
                  <a:pt x="233072" y="196031"/>
                  <a:pt x="229681" y="189823"/>
                </a:cubicBezTo>
                <a:cubicBezTo>
                  <a:pt x="229587" y="189729"/>
                  <a:pt x="229587" y="189635"/>
                  <a:pt x="229493" y="189635"/>
                </a:cubicBezTo>
                <a:cubicBezTo>
                  <a:pt x="226008" y="183332"/>
                  <a:pt x="222899" y="176654"/>
                  <a:pt x="220356" y="169787"/>
                </a:cubicBezTo>
                <a:cubicBezTo>
                  <a:pt x="214140" y="168658"/>
                  <a:pt x="208301" y="165084"/>
                  <a:pt x="203497" y="159910"/>
                </a:cubicBezTo>
                <a:cubicBezTo>
                  <a:pt x="203309" y="159722"/>
                  <a:pt x="203214" y="159628"/>
                  <a:pt x="203120" y="159534"/>
                </a:cubicBezTo>
                <a:cubicBezTo>
                  <a:pt x="200860" y="157088"/>
                  <a:pt x="198976" y="154172"/>
                  <a:pt x="197281" y="151068"/>
                </a:cubicBezTo>
                <a:cubicBezTo>
                  <a:pt x="196998" y="150504"/>
                  <a:pt x="196716" y="149939"/>
                  <a:pt x="196433" y="149281"/>
                </a:cubicBezTo>
                <a:cubicBezTo>
                  <a:pt x="194832" y="146083"/>
                  <a:pt x="193513" y="142602"/>
                  <a:pt x="192666" y="138840"/>
                </a:cubicBezTo>
                <a:cubicBezTo>
                  <a:pt x="188145" y="118428"/>
                  <a:pt x="197092" y="99050"/>
                  <a:pt x="212727" y="95476"/>
                </a:cubicBezTo>
                <a:lnTo>
                  <a:pt x="212727" y="85787"/>
                </a:lnTo>
                <a:cubicBezTo>
                  <a:pt x="212727" y="38378"/>
                  <a:pt x="251155" y="0"/>
                  <a:pt x="2986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5400000">
            <a:off x="5919602" y="4971946"/>
            <a:ext cx="900410" cy="776214"/>
          </a:xfrm>
          <a:prstGeom prst="hexagon">
            <a:avLst/>
          </a:prstGeom>
          <a:gradFill>
            <a:gsLst>
              <a:gs pos="100000">
                <a:srgbClr val="0B255F"/>
              </a:gs>
              <a:gs pos="0">
                <a:srgbClr val="00B0F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19"/>
          <p:cNvSpPr/>
          <p:nvPr/>
        </p:nvSpPr>
        <p:spPr>
          <a:xfrm>
            <a:off x="6178690" y="5169293"/>
            <a:ext cx="382235" cy="381519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33"/>
          <p:cNvSpPr txBox="1"/>
          <p:nvPr/>
        </p:nvSpPr>
        <p:spPr>
          <a:xfrm>
            <a:off x="6977303" y="2199141"/>
            <a:ext cx="4357237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8565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8565">
              <a:defRPr sz="2400"/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Internet SCSI,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网际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SCSI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接口  默认端口：</a:t>
            </a:r>
            <a:r>
              <a:rPr lang="en-US" altLang="zh-CN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3260    </a:t>
            </a:r>
            <a:r>
              <a:rPr lang="zh-CN" alt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一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种基于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C/S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架构的虚拟磁盘技术</a:t>
            </a:r>
            <a:endParaRPr lang="en-US" altLang="zh-CN" sz="1600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33"/>
          <p:cNvSpPr txBox="1"/>
          <p:nvPr/>
        </p:nvSpPr>
        <p:spPr>
          <a:xfrm>
            <a:off x="6977304" y="3680037"/>
            <a:ext cx="4357236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8565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8565">
              <a:defRPr sz="2400"/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服务器提供磁盘空间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,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客户机连接并当成本地磁盘使用   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iSCSI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网络磁盘   访问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iSCSI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磁盘</a:t>
            </a:r>
            <a:endParaRPr lang="en-US" altLang="zh-CN" sz="1600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TextBox 33"/>
          <p:cNvSpPr txBox="1"/>
          <p:nvPr/>
        </p:nvSpPr>
        <p:spPr>
          <a:xfrm>
            <a:off x="6988753" y="5120916"/>
            <a:ext cx="4076056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8565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8565">
              <a:defRPr sz="2400"/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发布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iSCSI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磁盘   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iSCSI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服务基础</a:t>
            </a:r>
            <a:endParaRPr lang="en-US" altLang="zh-CN" sz="1600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949639"/>
            <a:ext cx="5695122" cy="5695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0" y="393700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</a:t>
            </a:r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磁盘的构成</a:t>
            </a:r>
          </a:p>
        </p:txBody>
      </p:sp>
      <p:sp>
        <p:nvSpPr>
          <p:cNvPr id="3" name="Freeform 7"/>
          <p:cNvSpPr/>
          <p:nvPr/>
        </p:nvSpPr>
        <p:spPr>
          <a:xfrm>
            <a:off x="1073351" y="3040693"/>
            <a:ext cx="7216245" cy="1602252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-1" fmla="*/ 0 w 6038850"/>
              <a:gd name="connsiteY0-2" fmla="*/ 299838 h 1304686"/>
              <a:gd name="connsiteX1-3" fmla="*/ 2705100 w 6038850"/>
              <a:gd name="connsiteY1-4" fmla="*/ 52188 h 1304686"/>
              <a:gd name="connsiteX2-5" fmla="*/ 5619750 w 6038850"/>
              <a:gd name="connsiteY2-6" fmla="*/ 1195188 h 1304686"/>
              <a:gd name="connsiteX3-7" fmla="*/ 6038850 w 6038850"/>
              <a:gd name="connsiteY3-8" fmla="*/ 1176138 h 1304686"/>
              <a:gd name="connsiteX0-9" fmla="*/ 0 w 6038850"/>
              <a:gd name="connsiteY0-10" fmla="*/ 287550 h 1218694"/>
              <a:gd name="connsiteX1-11" fmla="*/ 2705100 w 6038850"/>
              <a:gd name="connsiteY1-12" fmla="*/ 39900 h 1218694"/>
              <a:gd name="connsiteX2-13" fmla="*/ 4832350 w 6038850"/>
              <a:gd name="connsiteY2-14" fmla="*/ 1005100 h 1218694"/>
              <a:gd name="connsiteX3-15" fmla="*/ 6038850 w 6038850"/>
              <a:gd name="connsiteY3-16" fmla="*/ 1163850 h 1218694"/>
              <a:gd name="connsiteX0-17" fmla="*/ 0 w 6038850"/>
              <a:gd name="connsiteY0-18" fmla="*/ 287550 h 1225494"/>
              <a:gd name="connsiteX1-19" fmla="*/ 2705100 w 6038850"/>
              <a:gd name="connsiteY1-20" fmla="*/ 39900 h 1225494"/>
              <a:gd name="connsiteX2-21" fmla="*/ 4832350 w 6038850"/>
              <a:gd name="connsiteY2-22" fmla="*/ 1005100 h 1225494"/>
              <a:gd name="connsiteX3-23" fmla="*/ 6038850 w 6038850"/>
              <a:gd name="connsiteY3-24" fmla="*/ 1163850 h 1225494"/>
              <a:gd name="connsiteX0-25" fmla="*/ 0 w 6066351"/>
              <a:gd name="connsiteY0-26" fmla="*/ 287550 h 1183922"/>
              <a:gd name="connsiteX1-27" fmla="*/ 2705100 w 6066351"/>
              <a:gd name="connsiteY1-28" fmla="*/ 39900 h 1183922"/>
              <a:gd name="connsiteX2-29" fmla="*/ 4832350 w 6066351"/>
              <a:gd name="connsiteY2-30" fmla="*/ 1005100 h 1183922"/>
              <a:gd name="connsiteX3-31" fmla="*/ 6066351 w 6066351"/>
              <a:gd name="connsiteY3-32" fmla="*/ 1101974 h 1183922"/>
              <a:gd name="connsiteX0-33" fmla="*/ 0 w 6066351"/>
              <a:gd name="connsiteY0-34" fmla="*/ 287550 h 1204375"/>
              <a:gd name="connsiteX1-35" fmla="*/ 2705100 w 6066351"/>
              <a:gd name="connsiteY1-36" fmla="*/ 39900 h 1204375"/>
              <a:gd name="connsiteX2-37" fmla="*/ 4832350 w 6066351"/>
              <a:gd name="connsiteY2-38" fmla="*/ 1005100 h 1204375"/>
              <a:gd name="connsiteX3-39" fmla="*/ 6066351 w 6066351"/>
              <a:gd name="connsiteY3-40" fmla="*/ 1101974 h 1204375"/>
              <a:gd name="connsiteX0-41" fmla="*/ 0 w 6066351"/>
              <a:gd name="connsiteY0-42" fmla="*/ 287550 h 1204375"/>
              <a:gd name="connsiteX1-43" fmla="*/ 2705100 w 6066351"/>
              <a:gd name="connsiteY1-44" fmla="*/ 39900 h 1204375"/>
              <a:gd name="connsiteX2-45" fmla="*/ 4832350 w 6066351"/>
              <a:gd name="connsiteY2-46" fmla="*/ 1005100 h 1204375"/>
              <a:gd name="connsiteX3-47" fmla="*/ 6066351 w 6066351"/>
              <a:gd name="connsiteY3-48" fmla="*/ 1101974 h 1204375"/>
              <a:gd name="connsiteX0-49" fmla="*/ 0 w 6141978"/>
              <a:gd name="connsiteY0-50" fmla="*/ 315478 h 1197927"/>
              <a:gd name="connsiteX1-51" fmla="*/ 2780727 w 6141978"/>
              <a:gd name="connsiteY1-52" fmla="*/ 33452 h 1197927"/>
              <a:gd name="connsiteX2-53" fmla="*/ 4907977 w 6141978"/>
              <a:gd name="connsiteY2-54" fmla="*/ 998652 h 1197927"/>
              <a:gd name="connsiteX3-55" fmla="*/ 6141978 w 6141978"/>
              <a:gd name="connsiteY3-56" fmla="*/ 1095526 h 1197927"/>
              <a:gd name="connsiteX0-57" fmla="*/ 0 w 6141978"/>
              <a:gd name="connsiteY0-58" fmla="*/ 316169 h 1198618"/>
              <a:gd name="connsiteX1-59" fmla="*/ 2780727 w 6141978"/>
              <a:gd name="connsiteY1-60" fmla="*/ 34143 h 1198618"/>
              <a:gd name="connsiteX2-61" fmla="*/ 4907977 w 6141978"/>
              <a:gd name="connsiteY2-62" fmla="*/ 999343 h 1198618"/>
              <a:gd name="connsiteX3-63" fmla="*/ 6141978 w 6141978"/>
              <a:gd name="connsiteY3-64" fmla="*/ 1096217 h 1198618"/>
              <a:gd name="connsiteX0-65" fmla="*/ 0 w 6141978"/>
              <a:gd name="connsiteY0-66" fmla="*/ 318869 h 1201318"/>
              <a:gd name="connsiteX1-67" fmla="*/ 2780727 w 6141978"/>
              <a:gd name="connsiteY1-68" fmla="*/ 36843 h 1201318"/>
              <a:gd name="connsiteX2-69" fmla="*/ 4907977 w 6141978"/>
              <a:gd name="connsiteY2-70" fmla="*/ 1002043 h 1201318"/>
              <a:gd name="connsiteX3-71" fmla="*/ 6141978 w 6141978"/>
              <a:gd name="connsiteY3-72" fmla="*/ 1098917 h 1201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41978" h="1201318">
                <a:moveTo>
                  <a:pt x="0" y="318869"/>
                </a:moveTo>
                <a:cubicBezTo>
                  <a:pt x="746733" y="113556"/>
                  <a:pt x="1928355" y="-83894"/>
                  <a:pt x="2780727" y="36843"/>
                </a:cubicBezTo>
                <a:cubicBezTo>
                  <a:pt x="3633099" y="157580"/>
                  <a:pt x="4447602" y="755468"/>
                  <a:pt x="4907977" y="1002043"/>
                </a:cubicBezTo>
                <a:cubicBezTo>
                  <a:pt x="5368352" y="1221118"/>
                  <a:pt x="5836175" y="1268751"/>
                  <a:pt x="6141978" y="1098917"/>
                </a:cubicBezTo>
              </a:path>
            </a:pathLst>
          </a:custGeom>
          <a:ln w="635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173419" y="3595972"/>
            <a:ext cx="1133095" cy="847569"/>
            <a:chOff x="6054436" y="2516682"/>
            <a:chExt cx="849821" cy="635481"/>
          </a:xfrm>
        </p:grpSpPr>
        <p:sp>
          <p:nvSpPr>
            <p:cNvPr id="5" name="Freeform 133"/>
            <p:cNvSpPr/>
            <p:nvPr/>
          </p:nvSpPr>
          <p:spPr bwMode="auto">
            <a:xfrm rot="2700000" flipH="1">
              <a:off x="6116557" y="2900581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Freeform 134"/>
            <p:cNvSpPr/>
            <p:nvPr/>
          </p:nvSpPr>
          <p:spPr bwMode="auto">
            <a:xfrm rot="2700000" flipH="1">
              <a:off x="6176406" y="2915096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Freeform 135"/>
            <p:cNvSpPr/>
            <p:nvPr/>
          </p:nvSpPr>
          <p:spPr bwMode="auto">
            <a:xfrm rot="2700000" flipH="1">
              <a:off x="6216128" y="2926935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Freeform 107"/>
            <p:cNvSpPr/>
            <p:nvPr/>
          </p:nvSpPr>
          <p:spPr bwMode="auto">
            <a:xfrm rot="2700000" flipH="1">
              <a:off x="6219230" y="2666090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Freeform 107"/>
            <p:cNvSpPr/>
            <p:nvPr/>
          </p:nvSpPr>
          <p:spPr bwMode="auto">
            <a:xfrm rot="2700000">
              <a:off x="6369742" y="2816602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Freeform 108"/>
            <p:cNvSpPr/>
            <p:nvPr/>
          </p:nvSpPr>
          <p:spPr bwMode="auto">
            <a:xfrm rot="2700000">
              <a:off x="6407803" y="2370881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Oval 113"/>
            <p:cNvSpPr>
              <a:spLocks noChangeArrowheads="1"/>
            </p:cNvSpPr>
            <p:nvPr/>
          </p:nvSpPr>
          <p:spPr bwMode="auto">
            <a:xfrm rot="2700000">
              <a:off x="6568043" y="2592693"/>
              <a:ext cx="117123" cy="1140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Oval 116"/>
            <p:cNvSpPr>
              <a:spLocks noChangeArrowheads="1"/>
            </p:cNvSpPr>
            <p:nvPr/>
          </p:nvSpPr>
          <p:spPr bwMode="auto">
            <a:xfrm rot="2700000">
              <a:off x="6500229" y="2704639"/>
              <a:ext cx="70303" cy="72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Oval 119"/>
            <p:cNvSpPr>
              <a:spLocks noChangeArrowheads="1"/>
            </p:cNvSpPr>
            <p:nvPr/>
          </p:nvSpPr>
          <p:spPr bwMode="auto">
            <a:xfrm rot="2700000">
              <a:off x="6447912" y="2785652"/>
              <a:ext cx="43239" cy="42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Rectangle 27"/>
            <p:cNvSpPr/>
            <p:nvPr/>
          </p:nvSpPr>
          <p:spPr>
            <a:xfrm rot="2700000">
              <a:off x="6301683" y="2909543"/>
              <a:ext cx="71523" cy="438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5" name="Rounded Rectangle 34"/>
          <p:cNvSpPr/>
          <p:nvPr/>
        </p:nvSpPr>
        <p:spPr>
          <a:xfrm>
            <a:off x="858664" y="2921234"/>
            <a:ext cx="660597" cy="6608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B0F0"/>
              </a:gs>
              <a:gs pos="99000">
                <a:srgbClr val="0B255F"/>
              </a:gs>
            </a:gsLst>
            <a:lin ang="8100000" scaled="1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Freeform 50"/>
          <p:cNvSpPr>
            <a:spLocks noEditPoints="1"/>
          </p:cNvSpPr>
          <p:nvPr/>
        </p:nvSpPr>
        <p:spPr bwMode="auto">
          <a:xfrm>
            <a:off x="1073351" y="3105970"/>
            <a:ext cx="231227" cy="291329"/>
          </a:xfrm>
          <a:custGeom>
            <a:avLst/>
            <a:gdLst/>
            <a:ahLst/>
            <a:cxnLst>
              <a:cxn ang="0">
                <a:pos x="187" y="135"/>
              </a:cxn>
              <a:cxn ang="0">
                <a:pos x="44" y="135"/>
              </a:cxn>
              <a:cxn ang="0">
                <a:pos x="44" y="156"/>
              </a:cxn>
              <a:cxn ang="0">
                <a:pos x="187" y="156"/>
              </a:cxn>
              <a:cxn ang="0">
                <a:pos x="187" y="135"/>
              </a:cxn>
              <a:cxn ang="0">
                <a:pos x="187" y="95"/>
              </a:cxn>
              <a:cxn ang="0">
                <a:pos x="44" y="95"/>
              </a:cxn>
              <a:cxn ang="0">
                <a:pos x="44" y="115"/>
              </a:cxn>
              <a:cxn ang="0">
                <a:pos x="187" y="115"/>
              </a:cxn>
              <a:cxn ang="0">
                <a:pos x="187" y="95"/>
              </a:cxn>
              <a:cxn ang="0">
                <a:pos x="187" y="54"/>
              </a:cxn>
              <a:cxn ang="0">
                <a:pos x="44" y="54"/>
              </a:cxn>
              <a:cxn ang="0">
                <a:pos x="44" y="75"/>
              </a:cxn>
              <a:cxn ang="0">
                <a:pos x="187" y="75"/>
              </a:cxn>
              <a:cxn ang="0">
                <a:pos x="187" y="54"/>
              </a:cxn>
              <a:cxn ang="0">
                <a:pos x="44" y="196"/>
              </a:cxn>
              <a:cxn ang="0">
                <a:pos x="116" y="196"/>
              </a:cxn>
              <a:cxn ang="0">
                <a:pos x="116" y="176"/>
              </a:cxn>
              <a:cxn ang="0">
                <a:pos x="44" y="176"/>
              </a:cxn>
              <a:cxn ang="0">
                <a:pos x="44" y="196"/>
              </a:cxn>
              <a:cxn ang="0">
                <a:pos x="233" y="29"/>
              </a:cxn>
              <a:cxn ang="0">
                <a:pos x="233" y="0"/>
              </a:cxn>
              <a:cxn ang="0">
                <a:pos x="0" y="0"/>
              </a:cxn>
              <a:cxn ang="0">
                <a:pos x="0" y="301"/>
              </a:cxn>
              <a:cxn ang="0">
                <a:pos x="29" y="301"/>
              </a:cxn>
              <a:cxn ang="0">
                <a:pos x="29" y="330"/>
              </a:cxn>
              <a:cxn ang="0">
                <a:pos x="262" y="330"/>
              </a:cxn>
              <a:cxn ang="0">
                <a:pos x="262" y="29"/>
              </a:cxn>
              <a:cxn ang="0">
                <a:pos x="233" y="29"/>
              </a:cxn>
              <a:cxn ang="0">
                <a:pos x="15" y="286"/>
              </a:cxn>
              <a:cxn ang="0">
                <a:pos x="15" y="16"/>
              </a:cxn>
              <a:cxn ang="0">
                <a:pos x="216" y="16"/>
              </a:cxn>
              <a:cxn ang="0">
                <a:pos x="216" y="216"/>
              </a:cxn>
              <a:cxn ang="0">
                <a:pos x="148" y="216"/>
              </a:cxn>
              <a:cxn ang="0">
                <a:pos x="148" y="286"/>
              </a:cxn>
              <a:cxn ang="0">
                <a:pos x="15" y="286"/>
              </a:cxn>
              <a:cxn ang="0">
                <a:pos x="245" y="315"/>
              </a:cxn>
              <a:cxn ang="0">
                <a:pos x="44" y="315"/>
              </a:cxn>
              <a:cxn ang="0">
                <a:pos x="44" y="301"/>
              </a:cxn>
              <a:cxn ang="0">
                <a:pos x="155" y="301"/>
              </a:cxn>
              <a:cxn ang="0">
                <a:pos x="233" y="225"/>
              </a:cxn>
              <a:cxn ang="0">
                <a:pos x="233" y="45"/>
              </a:cxn>
              <a:cxn ang="0">
                <a:pos x="245" y="45"/>
              </a:cxn>
              <a:cxn ang="0">
                <a:pos x="245" y="315"/>
              </a:cxn>
            </a:cxnLst>
            <a:rect l="0" t="0" r="r" b="b"/>
            <a:pathLst>
              <a:path w="262" h="330">
                <a:moveTo>
                  <a:pt x="187" y="135"/>
                </a:moveTo>
                <a:lnTo>
                  <a:pt x="44" y="135"/>
                </a:lnTo>
                <a:lnTo>
                  <a:pt x="44" y="156"/>
                </a:lnTo>
                <a:lnTo>
                  <a:pt x="187" y="156"/>
                </a:lnTo>
                <a:lnTo>
                  <a:pt x="187" y="135"/>
                </a:lnTo>
                <a:close/>
                <a:moveTo>
                  <a:pt x="187" y="95"/>
                </a:moveTo>
                <a:lnTo>
                  <a:pt x="44" y="95"/>
                </a:lnTo>
                <a:lnTo>
                  <a:pt x="44" y="115"/>
                </a:lnTo>
                <a:lnTo>
                  <a:pt x="187" y="115"/>
                </a:lnTo>
                <a:lnTo>
                  <a:pt x="187" y="95"/>
                </a:lnTo>
                <a:close/>
                <a:moveTo>
                  <a:pt x="187" y="54"/>
                </a:moveTo>
                <a:lnTo>
                  <a:pt x="44" y="54"/>
                </a:lnTo>
                <a:lnTo>
                  <a:pt x="44" y="75"/>
                </a:lnTo>
                <a:lnTo>
                  <a:pt x="187" y="75"/>
                </a:lnTo>
                <a:lnTo>
                  <a:pt x="187" y="54"/>
                </a:lnTo>
                <a:close/>
                <a:moveTo>
                  <a:pt x="44" y="196"/>
                </a:moveTo>
                <a:lnTo>
                  <a:pt x="116" y="196"/>
                </a:lnTo>
                <a:lnTo>
                  <a:pt x="116" y="176"/>
                </a:lnTo>
                <a:lnTo>
                  <a:pt x="44" y="176"/>
                </a:lnTo>
                <a:lnTo>
                  <a:pt x="44" y="196"/>
                </a:lnTo>
                <a:close/>
                <a:moveTo>
                  <a:pt x="233" y="29"/>
                </a:moveTo>
                <a:lnTo>
                  <a:pt x="233" y="0"/>
                </a:lnTo>
                <a:lnTo>
                  <a:pt x="0" y="0"/>
                </a:lnTo>
                <a:lnTo>
                  <a:pt x="0" y="301"/>
                </a:lnTo>
                <a:lnTo>
                  <a:pt x="29" y="301"/>
                </a:lnTo>
                <a:lnTo>
                  <a:pt x="29" y="330"/>
                </a:lnTo>
                <a:lnTo>
                  <a:pt x="262" y="330"/>
                </a:lnTo>
                <a:lnTo>
                  <a:pt x="262" y="29"/>
                </a:lnTo>
                <a:lnTo>
                  <a:pt x="233" y="29"/>
                </a:lnTo>
                <a:close/>
                <a:moveTo>
                  <a:pt x="15" y="286"/>
                </a:moveTo>
                <a:lnTo>
                  <a:pt x="15" y="16"/>
                </a:lnTo>
                <a:lnTo>
                  <a:pt x="216" y="16"/>
                </a:lnTo>
                <a:lnTo>
                  <a:pt x="216" y="216"/>
                </a:lnTo>
                <a:lnTo>
                  <a:pt x="148" y="216"/>
                </a:lnTo>
                <a:lnTo>
                  <a:pt x="148" y="286"/>
                </a:lnTo>
                <a:lnTo>
                  <a:pt x="15" y="286"/>
                </a:lnTo>
                <a:close/>
                <a:moveTo>
                  <a:pt x="245" y="315"/>
                </a:moveTo>
                <a:lnTo>
                  <a:pt x="44" y="315"/>
                </a:lnTo>
                <a:lnTo>
                  <a:pt x="44" y="301"/>
                </a:lnTo>
                <a:lnTo>
                  <a:pt x="155" y="301"/>
                </a:lnTo>
                <a:lnTo>
                  <a:pt x="233" y="225"/>
                </a:lnTo>
                <a:lnTo>
                  <a:pt x="233" y="45"/>
                </a:lnTo>
                <a:lnTo>
                  <a:pt x="245" y="45"/>
                </a:lnTo>
                <a:lnTo>
                  <a:pt x="245" y="31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ko-KR" altLang="en-US" sz="24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ounded Rectangle 34"/>
          <p:cNvSpPr/>
          <p:nvPr/>
        </p:nvSpPr>
        <p:spPr>
          <a:xfrm>
            <a:off x="3550035" y="2804186"/>
            <a:ext cx="660597" cy="6608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B0F0"/>
              </a:gs>
              <a:gs pos="99000">
                <a:srgbClr val="0B255F"/>
              </a:gs>
            </a:gsLst>
            <a:lin ang="8100000" scaled="1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Freeform 48"/>
          <p:cNvSpPr>
            <a:spLocks noEditPoints="1"/>
          </p:cNvSpPr>
          <p:nvPr/>
        </p:nvSpPr>
        <p:spPr bwMode="auto">
          <a:xfrm>
            <a:off x="3773417" y="2980601"/>
            <a:ext cx="213832" cy="312976"/>
          </a:xfrm>
          <a:custGeom>
            <a:avLst/>
            <a:gdLst/>
            <a:ahLst/>
            <a:cxnLst>
              <a:cxn ang="0">
                <a:pos x="76" y="31"/>
              </a:cxn>
              <a:cxn ang="0">
                <a:pos x="80" y="27"/>
              </a:cxn>
              <a:cxn ang="0">
                <a:pos x="76" y="23"/>
              </a:cxn>
              <a:cxn ang="0">
                <a:pos x="23" y="76"/>
              </a:cxn>
              <a:cxn ang="0">
                <a:pos x="27" y="80"/>
              </a:cxn>
              <a:cxn ang="0">
                <a:pos x="31" y="76"/>
              </a:cxn>
              <a:cxn ang="0">
                <a:pos x="76" y="31"/>
              </a:cxn>
              <a:cxn ang="0">
                <a:pos x="44" y="192"/>
              </a:cxn>
              <a:cxn ang="0">
                <a:pos x="45" y="203"/>
              </a:cxn>
              <a:cxn ang="0">
                <a:pos x="56" y="209"/>
              </a:cxn>
              <a:cxn ang="0">
                <a:pos x="57" y="216"/>
              </a:cxn>
              <a:cxn ang="0">
                <a:pos x="76" y="221"/>
              </a:cxn>
              <a:cxn ang="0">
                <a:pos x="95" y="216"/>
              </a:cxn>
              <a:cxn ang="0">
                <a:pos x="96" y="209"/>
              </a:cxn>
              <a:cxn ang="0">
                <a:pos x="106" y="203"/>
              </a:cxn>
              <a:cxn ang="0">
                <a:pos x="108" y="192"/>
              </a:cxn>
              <a:cxn ang="0">
                <a:pos x="76" y="197"/>
              </a:cxn>
              <a:cxn ang="0">
                <a:pos x="44" y="192"/>
              </a:cxn>
              <a:cxn ang="0">
                <a:pos x="41" y="170"/>
              </a:cxn>
              <a:cxn ang="0">
                <a:pos x="42" y="182"/>
              </a:cxn>
              <a:cxn ang="0">
                <a:pos x="76" y="188"/>
              </a:cxn>
              <a:cxn ang="0">
                <a:pos x="109" y="182"/>
              </a:cxn>
              <a:cxn ang="0">
                <a:pos x="111" y="170"/>
              </a:cxn>
              <a:cxn ang="0">
                <a:pos x="76" y="177"/>
              </a:cxn>
              <a:cxn ang="0">
                <a:pos x="41" y="170"/>
              </a:cxn>
              <a:cxn ang="0">
                <a:pos x="76" y="0"/>
              </a:cxn>
              <a:cxn ang="0">
                <a:pos x="0" y="76"/>
              </a:cxn>
              <a:cxn ang="0">
                <a:pos x="36" y="141"/>
              </a:cxn>
              <a:cxn ang="0">
                <a:pos x="39" y="160"/>
              </a:cxn>
              <a:cxn ang="0">
                <a:pos x="76" y="168"/>
              </a:cxn>
              <a:cxn ang="0">
                <a:pos x="113" y="160"/>
              </a:cxn>
              <a:cxn ang="0">
                <a:pos x="115" y="141"/>
              </a:cxn>
              <a:cxn ang="0">
                <a:pos x="152" y="76"/>
              </a:cxn>
              <a:cxn ang="0">
                <a:pos x="76" y="0"/>
              </a:cxn>
              <a:cxn ang="0">
                <a:pos x="104" y="132"/>
              </a:cxn>
              <a:cxn ang="0">
                <a:pos x="102" y="150"/>
              </a:cxn>
              <a:cxn ang="0">
                <a:pos x="76" y="154"/>
              </a:cxn>
              <a:cxn ang="0">
                <a:pos x="50" y="150"/>
              </a:cxn>
              <a:cxn ang="0">
                <a:pos x="48" y="132"/>
              </a:cxn>
              <a:cxn ang="0">
                <a:pos x="13" y="76"/>
              </a:cxn>
              <a:cxn ang="0">
                <a:pos x="76" y="14"/>
              </a:cxn>
              <a:cxn ang="0">
                <a:pos x="139" y="76"/>
              </a:cxn>
              <a:cxn ang="0">
                <a:pos x="104" y="132"/>
              </a:cxn>
              <a:cxn ang="0">
                <a:pos x="93" y="104"/>
              </a:cxn>
              <a:cxn ang="0">
                <a:pos x="76" y="74"/>
              </a:cxn>
              <a:cxn ang="0">
                <a:pos x="59" y="104"/>
              </a:cxn>
              <a:cxn ang="0">
                <a:pos x="52" y="89"/>
              </a:cxn>
              <a:cxn ang="0">
                <a:pos x="41" y="94"/>
              </a:cxn>
              <a:cxn ang="0">
                <a:pos x="58" y="131"/>
              </a:cxn>
              <a:cxn ang="0">
                <a:pos x="76" y="98"/>
              </a:cxn>
              <a:cxn ang="0">
                <a:pos x="94" y="131"/>
              </a:cxn>
              <a:cxn ang="0">
                <a:pos x="111" y="94"/>
              </a:cxn>
              <a:cxn ang="0">
                <a:pos x="100" y="89"/>
              </a:cxn>
              <a:cxn ang="0">
                <a:pos x="93" y="104"/>
              </a:cxn>
            </a:cxnLst>
            <a:rect l="0" t="0" r="r" b="b"/>
            <a:pathLst>
              <a:path w="152" h="221">
                <a:moveTo>
                  <a:pt x="76" y="31"/>
                </a:moveTo>
                <a:cubicBezTo>
                  <a:pt x="78" y="31"/>
                  <a:pt x="80" y="30"/>
                  <a:pt x="80" y="27"/>
                </a:cubicBezTo>
                <a:cubicBezTo>
                  <a:pt x="80" y="25"/>
                  <a:pt x="78" y="23"/>
                  <a:pt x="76" y="23"/>
                </a:cubicBezTo>
                <a:cubicBezTo>
                  <a:pt x="47" y="23"/>
                  <a:pt x="23" y="47"/>
                  <a:pt x="23" y="76"/>
                </a:cubicBezTo>
                <a:cubicBezTo>
                  <a:pt x="23" y="78"/>
                  <a:pt x="25" y="80"/>
                  <a:pt x="27" y="80"/>
                </a:cubicBezTo>
                <a:cubicBezTo>
                  <a:pt x="29" y="80"/>
                  <a:pt x="31" y="78"/>
                  <a:pt x="31" y="76"/>
                </a:cubicBezTo>
                <a:cubicBezTo>
                  <a:pt x="31" y="52"/>
                  <a:pt x="51" y="31"/>
                  <a:pt x="76" y="31"/>
                </a:cubicBezTo>
                <a:close/>
                <a:moveTo>
                  <a:pt x="44" y="192"/>
                </a:moveTo>
                <a:cubicBezTo>
                  <a:pt x="45" y="203"/>
                  <a:pt x="45" y="203"/>
                  <a:pt x="45" y="203"/>
                </a:cubicBezTo>
                <a:cubicBezTo>
                  <a:pt x="45" y="203"/>
                  <a:pt x="48" y="207"/>
                  <a:pt x="56" y="209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57" y="216"/>
                  <a:pt x="61" y="221"/>
                  <a:pt x="76" y="221"/>
                </a:cubicBezTo>
                <a:cubicBezTo>
                  <a:pt x="91" y="221"/>
                  <a:pt x="95" y="216"/>
                  <a:pt x="95" y="216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104" y="207"/>
                  <a:pt x="106" y="203"/>
                  <a:pt x="106" y="203"/>
                </a:cubicBezTo>
                <a:cubicBezTo>
                  <a:pt x="108" y="192"/>
                  <a:pt x="108" y="192"/>
                  <a:pt x="108" y="192"/>
                </a:cubicBezTo>
                <a:cubicBezTo>
                  <a:pt x="98" y="195"/>
                  <a:pt x="87" y="197"/>
                  <a:pt x="76" y="197"/>
                </a:cubicBezTo>
                <a:cubicBezTo>
                  <a:pt x="64" y="197"/>
                  <a:pt x="54" y="195"/>
                  <a:pt x="44" y="192"/>
                </a:cubicBezTo>
                <a:close/>
                <a:moveTo>
                  <a:pt x="41" y="170"/>
                </a:moveTo>
                <a:cubicBezTo>
                  <a:pt x="42" y="182"/>
                  <a:pt x="42" y="182"/>
                  <a:pt x="42" y="182"/>
                </a:cubicBezTo>
                <a:cubicBezTo>
                  <a:pt x="52" y="186"/>
                  <a:pt x="64" y="188"/>
                  <a:pt x="76" y="188"/>
                </a:cubicBezTo>
                <a:cubicBezTo>
                  <a:pt x="88" y="188"/>
                  <a:pt x="99" y="186"/>
                  <a:pt x="109" y="182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00" y="174"/>
                  <a:pt x="89" y="177"/>
                  <a:pt x="76" y="177"/>
                </a:cubicBezTo>
                <a:cubicBezTo>
                  <a:pt x="63" y="177"/>
                  <a:pt x="51" y="174"/>
                  <a:pt x="41" y="170"/>
                </a:cubicBezTo>
                <a:close/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04"/>
                  <a:pt x="15" y="128"/>
                  <a:pt x="36" y="14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50" y="165"/>
                  <a:pt x="63" y="168"/>
                  <a:pt x="76" y="168"/>
                </a:cubicBezTo>
                <a:cubicBezTo>
                  <a:pt x="89" y="168"/>
                  <a:pt x="102" y="165"/>
                  <a:pt x="113" y="160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37" y="128"/>
                  <a:pt x="152" y="104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04" y="132"/>
                </a:moveTo>
                <a:cubicBezTo>
                  <a:pt x="102" y="150"/>
                  <a:pt x="102" y="150"/>
                  <a:pt x="102" y="150"/>
                </a:cubicBezTo>
                <a:cubicBezTo>
                  <a:pt x="102" y="150"/>
                  <a:pt x="95" y="154"/>
                  <a:pt x="76" y="154"/>
                </a:cubicBezTo>
                <a:cubicBezTo>
                  <a:pt x="57" y="154"/>
                  <a:pt x="50" y="150"/>
                  <a:pt x="50" y="150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27" y="122"/>
                  <a:pt x="13" y="101"/>
                  <a:pt x="13" y="76"/>
                </a:cubicBezTo>
                <a:cubicBezTo>
                  <a:pt x="13" y="42"/>
                  <a:pt x="41" y="14"/>
                  <a:pt x="76" y="14"/>
                </a:cubicBezTo>
                <a:cubicBezTo>
                  <a:pt x="110" y="14"/>
                  <a:pt x="139" y="42"/>
                  <a:pt x="139" y="76"/>
                </a:cubicBezTo>
                <a:cubicBezTo>
                  <a:pt x="139" y="101"/>
                  <a:pt x="124" y="122"/>
                  <a:pt x="104" y="132"/>
                </a:cubicBezTo>
                <a:close/>
                <a:moveTo>
                  <a:pt x="93" y="104"/>
                </a:moveTo>
                <a:cubicBezTo>
                  <a:pt x="76" y="74"/>
                  <a:pt x="76" y="74"/>
                  <a:pt x="76" y="74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89"/>
                  <a:pt x="52" y="89"/>
                  <a:pt x="52" y="89"/>
                </a:cubicBezTo>
                <a:cubicBezTo>
                  <a:pt x="41" y="94"/>
                  <a:pt x="41" y="94"/>
                  <a:pt x="41" y="94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76" y="98"/>
                  <a:pt x="76" y="98"/>
                  <a:pt x="76" y="98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00" y="89"/>
                  <a:pt x="100" y="89"/>
                  <a:pt x="100" y="89"/>
                </a:cubicBezTo>
                <a:lnTo>
                  <a:pt x="93" y="104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ko-KR" altLang="en-US" sz="24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ounded Rectangle 34"/>
          <p:cNvSpPr/>
          <p:nvPr/>
        </p:nvSpPr>
        <p:spPr>
          <a:xfrm>
            <a:off x="6318226" y="4053719"/>
            <a:ext cx="660597" cy="6608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B0F0"/>
              </a:gs>
              <a:gs pos="99000">
                <a:srgbClr val="0B255F"/>
              </a:gs>
            </a:gsLst>
            <a:lin ang="8100000" scaled="1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1" name="Group 30"/>
          <p:cNvGrpSpPr/>
          <p:nvPr/>
        </p:nvGrpSpPr>
        <p:grpSpPr>
          <a:xfrm>
            <a:off x="6508785" y="4270704"/>
            <a:ext cx="280272" cy="245881"/>
            <a:chOff x="3175" y="-1587"/>
            <a:chExt cx="490538" cy="430212"/>
          </a:xfrm>
          <a:solidFill>
            <a:schemeClr val="bg2"/>
          </a:solidFill>
        </p:grpSpPr>
        <p:sp>
          <p:nvSpPr>
            <p:cNvPr id="22" name="Freeform 175"/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240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Freeform 176"/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240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6262271" y="4907996"/>
            <a:ext cx="1428578" cy="338546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1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lun</a:t>
            </a:r>
            <a:r>
              <a:rPr lang="en-US" altLang="zh-C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逻辑单元</a:t>
            </a:r>
            <a:endParaRPr lang="en-US" altLang="zh-CN" sz="1600" b="1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6008490" y="5275433"/>
            <a:ext cx="3043118" cy="9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8060402020202020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每一个</a:t>
            </a:r>
            <a:r>
              <a:rPr lang="en-US" altLang="zh-CN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lun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需要关联到某一个后端存储设备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在客户端会视为一块虚拟硬盘</a:t>
            </a:r>
          </a:p>
        </p:txBody>
      </p:sp>
      <p:sp>
        <p:nvSpPr>
          <p:cNvPr id="27" name="矩形 26"/>
          <p:cNvSpPr/>
          <p:nvPr/>
        </p:nvSpPr>
        <p:spPr>
          <a:xfrm>
            <a:off x="488686" y="3879296"/>
            <a:ext cx="2053749" cy="338546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1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backstore</a:t>
            </a:r>
            <a:r>
              <a:rPr lang="en-US" altLang="zh-C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后端存储</a:t>
            </a:r>
            <a:endParaRPr lang="en-US" altLang="zh-CN" sz="1600" b="1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547490" y="4246733"/>
            <a:ext cx="3043118" cy="68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8060402020202020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对应到服务端提供实际存储空间的设备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需要起一个管理名称</a:t>
            </a:r>
          </a:p>
        </p:txBody>
      </p:sp>
      <p:sp>
        <p:nvSpPr>
          <p:cNvPr id="29" name="矩形 28"/>
          <p:cNvSpPr/>
          <p:nvPr/>
        </p:nvSpPr>
        <p:spPr>
          <a:xfrm>
            <a:off x="3724467" y="1400667"/>
            <a:ext cx="1587275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  <a:r>
              <a:rPr lang="en-US" altLang="zh-C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target,</a:t>
            </a:r>
            <a:r>
              <a:rPr lang="zh-CN" alt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磁盘组</a:t>
            </a:r>
            <a:endParaRPr lang="en-US" altLang="zh-CN" sz="1600" b="1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3550035" y="1768104"/>
            <a:ext cx="3043118" cy="68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8060402020202020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是客户端的访问目标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作为一个框架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由多个</a:t>
            </a:r>
            <a:r>
              <a:rPr lang="en-US" altLang="zh-CN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lun</a:t>
            </a:r>
            <a:r>
              <a:rPr lang="zh-CN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组成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0" y="393700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ISCSI Qualified Name </a:t>
            </a:r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名称规范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(</a:t>
            </a:r>
            <a:r>
              <a:rPr kumimoji="1" lang="en-US" altLang="zh-CN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iqn</a:t>
            </a:r>
            <a:r>
              <a:rPr kumimoji="1"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</a:rPr>
              <a:t>)</a:t>
            </a:r>
          </a:p>
        </p:txBody>
      </p:sp>
      <p:cxnSp>
        <p:nvCxnSpPr>
          <p:cNvPr id="3" name="Straight Connector 31"/>
          <p:cNvCxnSpPr/>
          <p:nvPr/>
        </p:nvCxnSpPr>
        <p:spPr>
          <a:xfrm>
            <a:off x="6499923" y="2367198"/>
            <a:ext cx="3464529" cy="16895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3"/>
          <p:cNvCxnSpPr/>
          <p:nvPr/>
        </p:nvCxnSpPr>
        <p:spPr>
          <a:xfrm>
            <a:off x="2428208" y="4603495"/>
            <a:ext cx="3464529" cy="16895"/>
          </a:xfrm>
          <a:prstGeom prst="line">
            <a:avLst/>
          </a:prstGeom>
          <a:ln w="15875">
            <a:solidFill>
              <a:srgbClr val="88EA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7"/>
          <p:cNvCxnSpPr/>
          <p:nvPr/>
        </p:nvCxnSpPr>
        <p:spPr>
          <a:xfrm rot="5400000">
            <a:off x="5267772" y="3486227"/>
            <a:ext cx="1821556" cy="223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4"/>
          <p:cNvSpPr/>
          <p:nvPr/>
        </p:nvSpPr>
        <p:spPr>
          <a:xfrm>
            <a:off x="6079655" y="1619909"/>
            <a:ext cx="214301" cy="214301"/>
          </a:xfrm>
          <a:prstGeom prst="ellipse">
            <a:avLst/>
          </a:prstGeom>
          <a:gradFill>
            <a:gsLst>
              <a:gs pos="0">
                <a:srgbClr val="00B0F0"/>
              </a:gs>
              <a:gs pos="99000">
                <a:srgbClr val="0B255F"/>
              </a:gs>
            </a:gsLst>
            <a:lin ang="8100000" scaled="1"/>
          </a:gra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微软雅黑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7" name="Straight Connector 11"/>
          <p:cNvCxnSpPr/>
          <p:nvPr/>
        </p:nvCxnSpPr>
        <p:spPr>
          <a:xfrm rot="5400000">
            <a:off x="5959128" y="2055093"/>
            <a:ext cx="455354" cy="946"/>
          </a:xfrm>
          <a:prstGeom prst="line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5"/>
          <p:cNvSpPr/>
          <p:nvPr/>
        </p:nvSpPr>
        <p:spPr>
          <a:xfrm>
            <a:off x="5857099" y="2054193"/>
            <a:ext cx="642902" cy="64290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微软雅黑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Oval 15"/>
          <p:cNvSpPr/>
          <p:nvPr/>
        </p:nvSpPr>
        <p:spPr>
          <a:xfrm>
            <a:off x="5947980" y="2145075"/>
            <a:ext cx="461139" cy="461139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0B255F"/>
              </a:gs>
            </a:gsLst>
            <a:lin ang="81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微软雅黑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57099" y="4289855"/>
            <a:ext cx="642902" cy="64290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微软雅黑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" name="Oval 16"/>
          <p:cNvSpPr/>
          <p:nvPr/>
        </p:nvSpPr>
        <p:spPr>
          <a:xfrm>
            <a:off x="5947981" y="4380737"/>
            <a:ext cx="461139" cy="461139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0B255F"/>
              </a:gs>
            </a:gsLst>
            <a:lin ang="81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微软雅黑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2" name="Freeform 36"/>
          <p:cNvSpPr>
            <a:spLocks noEditPoints="1"/>
          </p:cNvSpPr>
          <p:nvPr/>
        </p:nvSpPr>
        <p:spPr bwMode="auto">
          <a:xfrm>
            <a:off x="9245092" y="1479852"/>
            <a:ext cx="747100" cy="811308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B255F"/>
              </a:gs>
            </a:gsLst>
            <a:lin ang="8100000" scaled="1"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微软雅黑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Freeform 158"/>
          <p:cNvSpPr>
            <a:spLocks noEditPoints="1"/>
          </p:cNvSpPr>
          <p:nvPr/>
        </p:nvSpPr>
        <p:spPr bwMode="auto">
          <a:xfrm>
            <a:off x="2428287" y="3898388"/>
            <a:ext cx="805473" cy="636206"/>
          </a:xfrm>
          <a:custGeom>
            <a:avLst/>
            <a:gdLst/>
            <a:ahLst/>
            <a:cxnLst>
              <a:cxn ang="0">
                <a:pos x="64" y="11"/>
              </a:cxn>
              <a:cxn ang="0">
                <a:pos x="61" y="13"/>
              </a:cxn>
              <a:cxn ang="0">
                <a:pos x="2" y="13"/>
              </a:cxn>
              <a:cxn ang="0">
                <a:pos x="0" y="11"/>
              </a:cxn>
              <a:cxn ang="0">
                <a:pos x="0" y="2"/>
              </a:cxn>
              <a:cxn ang="0">
                <a:pos x="2" y="0"/>
              </a:cxn>
              <a:cxn ang="0">
                <a:pos x="61" y="0"/>
              </a:cxn>
              <a:cxn ang="0">
                <a:pos x="64" y="2"/>
              </a:cxn>
              <a:cxn ang="0">
                <a:pos x="64" y="11"/>
              </a:cxn>
              <a:cxn ang="0">
                <a:pos x="64" y="29"/>
              </a:cxn>
              <a:cxn ang="0">
                <a:pos x="61" y="32"/>
              </a:cxn>
              <a:cxn ang="0">
                <a:pos x="2" y="32"/>
              </a:cxn>
              <a:cxn ang="0">
                <a:pos x="0" y="29"/>
              </a:cxn>
              <a:cxn ang="0">
                <a:pos x="0" y="20"/>
              </a:cxn>
              <a:cxn ang="0">
                <a:pos x="2" y="18"/>
              </a:cxn>
              <a:cxn ang="0">
                <a:pos x="61" y="18"/>
              </a:cxn>
              <a:cxn ang="0">
                <a:pos x="64" y="20"/>
              </a:cxn>
              <a:cxn ang="0">
                <a:pos x="64" y="29"/>
              </a:cxn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38"/>
              </a:cxn>
              <a:cxn ang="0">
                <a:pos x="2" y="36"/>
              </a:cxn>
              <a:cxn ang="0">
                <a:pos x="61" y="36"/>
              </a:cxn>
              <a:cxn ang="0">
                <a:pos x="64" y="38"/>
              </a:cxn>
              <a:cxn ang="0">
                <a:pos x="64" y="48"/>
              </a:cxn>
              <a:cxn ang="0">
                <a:pos x="59" y="27"/>
              </a:cxn>
              <a:cxn ang="0">
                <a:pos x="59" y="22"/>
              </a:cxn>
              <a:cxn ang="0">
                <a:pos x="23" y="22"/>
              </a:cxn>
              <a:cxn ang="0">
                <a:pos x="23" y="27"/>
              </a:cxn>
              <a:cxn ang="0">
                <a:pos x="59" y="27"/>
              </a:cxn>
              <a:cxn ang="0">
                <a:pos x="59" y="45"/>
              </a:cxn>
              <a:cxn ang="0">
                <a:pos x="59" y="41"/>
              </a:cxn>
              <a:cxn ang="0">
                <a:pos x="36" y="41"/>
              </a:cxn>
              <a:cxn ang="0">
                <a:pos x="36" y="45"/>
              </a:cxn>
              <a:cxn ang="0">
                <a:pos x="59" y="45"/>
              </a:cxn>
              <a:cxn ang="0">
                <a:pos x="59" y="9"/>
              </a:cxn>
              <a:cxn ang="0">
                <a:pos x="59" y="4"/>
              </a:cxn>
              <a:cxn ang="0">
                <a:pos x="45" y="4"/>
              </a:cxn>
              <a:cxn ang="0">
                <a:pos x="45" y="9"/>
              </a:cxn>
              <a:cxn ang="0">
                <a:pos x="59" y="9"/>
              </a:cxn>
            </a:cxnLst>
            <a:rect l="0" t="0" r="r" b="b"/>
            <a:pathLst>
              <a:path w="64" h="50">
                <a:moveTo>
                  <a:pt x="64" y="11"/>
                </a:moveTo>
                <a:cubicBezTo>
                  <a:pt x="64" y="12"/>
                  <a:pt x="63" y="13"/>
                  <a:pt x="6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3" y="0"/>
                  <a:pt x="64" y="1"/>
                  <a:pt x="64" y="2"/>
                </a:cubicBezTo>
                <a:lnTo>
                  <a:pt x="64" y="11"/>
                </a:lnTo>
                <a:close/>
                <a:moveTo>
                  <a:pt x="64" y="29"/>
                </a:moveTo>
                <a:cubicBezTo>
                  <a:pt x="64" y="30"/>
                  <a:pt x="63" y="32"/>
                  <a:pt x="61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0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1" y="18"/>
                  <a:pt x="2" y="18"/>
                </a:cubicBezTo>
                <a:cubicBezTo>
                  <a:pt x="61" y="18"/>
                  <a:pt x="61" y="18"/>
                  <a:pt x="61" y="18"/>
                </a:cubicBezTo>
                <a:cubicBezTo>
                  <a:pt x="63" y="18"/>
                  <a:pt x="64" y="19"/>
                  <a:pt x="64" y="20"/>
                </a:cubicBezTo>
                <a:lnTo>
                  <a:pt x="64" y="29"/>
                </a:lnTo>
                <a:close/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7"/>
                  <a:pt x="1" y="36"/>
                  <a:pt x="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3" y="36"/>
                  <a:pt x="64" y="37"/>
                  <a:pt x="64" y="38"/>
                </a:cubicBezTo>
                <a:lnTo>
                  <a:pt x="64" y="48"/>
                </a:lnTo>
                <a:close/>
                <a:moveTo>
                  <a:pt x="59" y="27"/>
                </a:moveTo>
                <a:cubicBezTo>
                  <a:pt x="59" y="22"/>
                  <a:pt x="59" y="22"/>
                  <a:pt x="59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7"/>
                  <a:pt x="23" y="27"/>
                  <a:pt x="23" y="27"/>
                </a:cubicBezTo>
                <a:lnTo>
                  <a:pt x="59" y="27"/>
                </a:lnTo>
                <a:close/>
                <a:moveTo>
                  <a:pt x="59" y="45"/>
                </a:moveTo>
                <a:cubicBezTo>
                  <a:pt x="59" y="41"/>
                  <a:pt x="59" y="41"/>
                  <a:pt x="59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5"/>
                  <a:pt x="36" y="45"/>
                  <a:pt x="36" y="45"/>
                </a:cubicBezTo>
                <a:lnTo>
                  <a:pt x="59" y="45"/>
                </a:lnTo>
                <a:close/>
                <a:moveTo>
                  <a:pt x="59" y="9"/>
                </a:moveTo>
                <a:cubicBezTo>
                  <a:pt x="59" y="4"/>
                  <a:pt x="59" y="4"/>
                  <a:pt x="59" y="4"/>
                </a:cubicBezTo>
                <a:cubicBezTo>
                  <a:pt x="45" y="4"/>
                  <a:pt x="45" y="4"/>
                  <a:pt x="45" y="4"/>
                </a:cubicBezTo>
                <a:cubicBezTo>
                  <a:pt x="45" y="9"/>
                  <a:pt x="45" y="9"/>
                  <a:pt x="45" y="9"/>
                </a:cubicBezTo>
                <a:lnTo>
                  <a:pt x="59" y="9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B255F"/>
              </a:gs>
            </a:gsLst>
            <a:lin ang="8100000" scaled="1"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微软雅黑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椭圆 82"/>
          <p:cNvSpPr>
            <a:spLocks noChangeArrowheads="1"/>
          </p:cNvSpPr>
          <p:nvPr/>
        </p:nvSpPr>
        <p:spPr bwMode="auto">
          <a:xfrm>
            <a:off x="10330180" y="3022859"/>
            <a:ext cx="422275" cy="422275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0B255F"/>
              </a:gs>
            </a:gsLst>
            <a:lin ang="8100000" scaled="1"/>
          </a:gradFill>
          <a:ln w="25400">
            <a:noFill/>
            <a:beve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endParaRPr lang="zh-CN" altLang="zh-CN" sz="1800" dirty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15" name="组合 83"/>
          <p:cNvGrpSpPr/>
          <p:nvPr/>
        </p:nvGrpSpPr>
        <p:grpSpPr bwMode="auto">
          <a:xfrm>
            <a:off x="10431378" y="3124057"/>
            <a:ext cx="219880" cy="219880"/>
            <a:chOff x="0" y="0"/>
            <a:chExt cx="479425" cy="479425"/>
          </a:xfrm>
          <a:solidFill>
            <a:srgbClr val="585770"/>
          </a:solidFill>
        </p:grpSpPr>
        <p:sp>
          <p:nvSpPr>
            <p:cNvPr id="16" name="Freeform 7"/>
            <p:cNvSpPr>
              <a:spLocks noChangeArrowheads="1"/>
            </p:cNvSpPr>
            <p:nvPr/>
          </p:nvSpPr>
          <p:spPr bwMode="auto">
            <a:xfrm>
              <a:off x="88900" y="88900"/>
              <a:ext cx="300037" cy="120650"/>
            </a:xfrm>
            <a:custGeom>
              <a:avLst/>
              <a:gdLst>
                <a:gd name="T0" fmla="*/ 476307944 w 189"/>
                <a:gd name="T1" fmla="*/ 191531875 h 76"/>
                <a:gd name="T2" fmla="*/ 0 w 189"/>
                <a:gd name="T3" fmla="*/ 191531875 h 76"/>
                <a:gd name="T4" fmla="*/ 0 w 189"/>
                <a:gd name="T5" fmla="*/ 0 h 76"/>
                <a:gd name="T6" fmla="*/ 47882095 w 189"/>
                <a:gd name="T7" fmla="*/ 0 h 76"/>
                <a:gd name="T8" fmla="*/ 47882095 w 189"/>
                <a:gd name="T9" fmla="*/ 143648113 h 76"/>
                <a:gd name="T10" fmla="*/ 428425849 w 189"/>
                <a:gd name="T11" fmla="*/ 143648113 h 76"/>
                <a:gd name="T12" fmla="*/ 428425849 w 189"/>
                <a:gd name="T13" fmla="*/ 0 h 76"/>
                <a:gd name="T14" fmla="*/ 476307944 w 189"/>
                <a:gd name="T15" fmla="*/ 0 h 76"/>
                <a:gd name="T16" fmla="*/ 476307944 w 189"/>
                <a:gd name="T17" fmla="*/ 191531875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9"/>
                <a:gd name="T28" fmla="*/ 0 h 76"/>
                <a:gd name="T29" fmla="*/ 189 w 189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9" h="76">
                  <a:moveTo>
                    <a:pt x="189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57"/>
                  </a:lnTo>
                  <a:lnTo>
                    <a:pt x="170" y="57"/>
                  </a:lnTo>
                  <a:lnTo>
                    <a:pt x="170" y="0"/>
                  </a:lnTo>
                  <a:lnTo>
                    <a:pt x="189" y="0"/>
                  </a:lnTo>
                  <a:lnTo>
                    <a:pt x="189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20000"/>
                    <a:lumOff val="8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17" name="Freeform 8"/>
            <p:cNvSpPr>
              <a:spLocks noChangeArrowheads="1"/>
            </p:cNvSpPr>
            <p:nvPr/>
          </p:nvSpPr>
          <p:spPr bwMode="auto">
            <a:xfrm>
              <a:off x="239712" y="88900"/>
              <a:ext cx="88900" cy="60325"/>
            </a:xfrm>
            <a:custGeom>
              <a:avLst/>
              <a:gdLst>
                <a:gd name="T0" fmla="*/ 141128750 w 56"/>
                <a:gd name="T1" fmla="*/ 95765938 h 38"/>
                <a:gd name="T2" fmla="*/ 0 w 56"/>
                <a:gd name="T3" fmla="*/ 95765938 h 38"/>
                <a:gd name="T4" fmla="*/ 0 w 56"/>
                <a:gd name="T5" fmla="*/ 0 h 38"/>
                <a:gd name="T6" fmla="*/ 47883763 w 56"/>
                <a:gd name="T7" fmla="*/ 0 h 38"/>
                <a:gd name="T8" fmla="*/ 47883763 w 56"/>
                <a:gd name="T9" fmla="*/ 47883763 h 38"/>
                <a:gd name="T10" fmla="*/ 93246575 w 56"/>
                <a:gd name="T11" fmla="*/ 47883763 h 38"/>
                <a:gd name="T12" fmla="*/ 93246575 w 56"/>
                <a:gd name="T13" fmla="*/ 0 h 38"/>
                <a:gd name="T14" fmla="*/ 141128750 w 56"/>
                <a:gd name="T15" fmla="*/ 0 h 38"/>
                <a:gd name="T16" fmla="*/ 141128750 w 56"/>
                <a:gd name="T17" fmla="*/ 95765938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38"/>
                <a:gd name="T29" fmla="*/ 56 w 56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38">
                  <a:moveTo>
                    <a:pt x="56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9"/>
                  </a:lnTo>
                  <a:lnTo>
                    <a:pt x="37" y="19"/>
                  </a:lnTo>
                  <a:lnTo>
                    <a:pt x="37" y="0"/>
                  </a:lnTo>
                  <a:lnTo>
                    <a:pt x="56" y="0"/>
                  </a:lnTo>
                  <a:lnTo>
                    <a:pt x="56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20000"/>
                    <a:lumOff val="8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0" y="0"/>
              <a:ext cx="479425" cy="479425"/>
            </a:xfrm>
            <a:custGeom>
              <a:avLst/>
              <a:gdLst>
                <a:gd name="T0" fmla="*/ 761087188 w 302"/>
                <a:gd name="T1" fmla="*/ 761087188 h 302"/>
                <a:gd name="T2" fmla="*/ 0 w 302"/>
                <a:gd name="T3" fmla="*/ 761087188 h 302"/>
                <a:gd name="T4" fmla="*/ 0 w 302"/>
                <a:gd name="T5" fmla="*/ 0 h 302"/>
                <a:gd name="T6" fmla="*/ 617437488 w 302"/>
                <a:gd name="T7" fmla="*/ 0 h 302"/>
                <a:gd name="T8" fmla="*/ 617437488 w 302"/>
                <a:gd name="T9" fmla="*/ 45362813 h 302"/>
                <a:gd name="T10" fmla="*/ 45362813 w 302"/>
                <a:gd name="T11" fmla="*/ 45362813 h 302"/>
                <a:gd name="T12" fmla="*/ 45362813 w 302"/>
                <a:gd name="T13" fmla="*/ 713205013 h 302"/>
                <a:gd name="T14" fmla="*/ 713205013 w 302"/>
                <a:gd name="T15" fmla="*/ 713205013 h 302"/>
                <a:gd name="T16" fmla="*/ 713205013 w 302"/>
                <a:gd name="T17" fmla="*/ 141128750 h 302"/>
                <a:gd name="T18" fmla="*/ 761087188 w 302"/>
                <a:gd name="T19" fmla="*/ 141128750 h 302"/>
                <a:gd name="T20" fmla="*/ 761087188 w 302"/>
                <a:gd name="T21" fmla="*/ 761087188 h 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2"/>
                <a:gd name="T34" fmla="*/ 0 h 302"/>
                <a:gd name="T35" fmla="*/ 302 w 302"/>
                <a:gd name="T36" fmla="*/ 302 h 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2" h="302">
                  <a:moveTo>
                    <a:pt x="302" y="302"/>
                  </a:moveTo>
                  <a:lnTo>
                    <a:pt x="0" y="30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245" y="18"/>
                  </a:lnTo>
                  <a:lnTo>
                    <a:pt x="18" y="18"/>
                  </a:lnTo>
                  <a:lnTo>
                    <a:pt x="18" y="283"/>
                  </a:lnTo>
                  <a:lnTo>
                    <a:pt x="283" y="283"/>
                  </a:lnTo>
                  <a:lnTo>
                    <a:pt x="283" y="56"/>
                  </a:lnTo>
                  <a:lnTo>
                    <a:pt x="302" y="56"/>
                  </a:lnTo>
                  <a:lnTo>
                    <a:pt x="302" y="3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20000"/>
                    <a:lumOff val="8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88900" y="269875"/>
              <a:ext cx="300037" cy="30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zh-CN" sz="1800">
                <a:solidFill>
                  <a:schemeClr val="accent5">
                    <a:lumMod val="20000"/>
                    <a:lumOff val="80000"/>
                  </a:schemeClr>
                </a:solidFill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88900" y="328613"/>
              <a:ext cx="300037" cy="30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zh-CN" sz="1800">
                <a:solidFill>
                  <a:schemeClr val="accent5">
                    <a:lumMod val="20000"/>
                    <a:lumOff val="80000"/>
                  </a:schemeClr>
                </a:solidFill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88900" y="388938"/>
              <a:ext cx="300037" cy="30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zh-CN" sz="1800">
                <a:solidFill>
                  <a:schemeClr val="accent5">
                    <a:lumMod val="20000"/>
                    <a:lumOff val="80000"/>
                  </a:schemeClr>
                </a:solidFill>
                <a:ea typeface="微软雅黑" pitchFamily="34" charset="-122"/>
                <a:sym typeface="宋体" pitchFamily="2" charset="-122"/>
              </a:endParaRPr>
            </a:p>
          </p:txBody>
        </p:sp>
      </p:grpSp>
      <p:sp>
        <p:nvSpPr>
          <p:cNvPr id="22" name="椭圆 82"/>
          <p:cNvSpPr>
            <a:spLocks noChangeArrowheads="1"/>
          </p:cNvSpPr>
          <p:nvPr/>
        </p:nvSpPr>
        <p:spPr bwMode="auto">
          <a:xfrm>
            <a:off x="1595120" y="5143759"/>
            <a:ext cx="422275" cy="422275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0B255F"/>
              </a:gs>
            </a:gsLst>
            <a:lin ang="8100000" scaled="1"/>
          </a:gradFill>
          <a:ln w="25400">
            <a:noFill/>
            <a:beve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endParaRPr lang="zh-CN" altLang="zh-CN" sz="1800" dirty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23" name="组合 83"/>
          <p:cNvGrpSpPr/>
          <p:nvPr/>
        </p:nvGrpSpPr>
        <p:grpSpPr bwMode="auto">
          <a:xfrm>
            <a:off x="1696318" y="5244957"/>
            <a:ext cx="219880" cy="219880"/>
            <a:chOff x="0" y="0"/>
            <a:chExt cx="479425" cy="479425"/>
          </a:xfrm>
          <a:solidFill>
            <a:srgbClr val="585770">
              <a:alpha val="80000"/>
            </a:srgbClr>
          </a:solidFill>
        </p:grpSpPr>
        <p:sp>
          <p:nvSpPr>
            <p:cNvPr id="24" name="Freeform 7"/>
            <p:cNvSpPr>
              <a:spLocks noChangeArrowheads="1"/>
            </p:cNvSpPr>
            <p:nvPr/>
          </p:nvSpPr>
          <p:spPr bwMode="auto">
            <a:xfrm>
              <a:off x="88900" y="88900"/>
              <a:ext cx="300037" cy="120650"/>
            </a:xfrm>
            <a:custGeom>
              <a:avLst/>
              <a:gdLst>
                <a:gd name="T0" fmla="*/ 476307944 w 189"/>
                <a:gd name="T1" fmla="*/ 191531875 h 76"/>
                <a:gd name="T2" fmla="*/ 0 w 189"/>
                <a:gd name="T3" fmla="*/ 191531875 h 76"/>
                <a:gd name="T4" fmla="*/ 0 w 189"/>
                <a:gd name="T5" fmla="*/ 0 h 76"/>
                <a:gd name="T6" fmla="*/ 47882095 w 189"/>
                <a:gd name="T7" fmla="*/ 0 h 76"/>
                <a:gd name="T8" fmla="*/ 47882095 w 189"/>
                <a:gd name="T9" fmla="*/ 143648113 h 76"/>
                <a:gd name="T10" fmla="*/ 428425849 w 189"/>
                <a:gd name="T11" fmla="*/ 143648113 h 76"/>
                <a:gd name="T12" fmla="*/ 428425849 w 189"/>
                <a:gd name="T13" fmla="*/ 0 h 76"/>
                <a:gd name="T14" fmla="*/ 476307944 w 189"/>
                <a:gd name="T15" fmla="*/ 0 h 76"/>
                <a:gd name="T16" fmla="*/ 476307944 w 189"/>
                <a:gd name="T17" fmla="*/ 191531875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9"/>
                <a:gd name="T28" fmla="*/ 0 h 76"/>
                <a:gd name="T29" fmla="*/ 189 w 189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9" h="76">
                  <a:moveTo>
                    <a:pt x="189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57"/>
                  </a:lnTo>
                  <a:lnTo>
                    <a:pt x="170" y="57"/>
                  </a:lnTo>
                  <a:lnTo>
                    <a:pt x="170" y="0"/>
                  </a:lnTo>
                  <a:lnTo>
                    <a:pt x="189" y="0"/>
                  </a:lnTo>
                  <a:lnTo>
                    <a:pt x="189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20000"/>
                    <a:lumOff val="8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5" name="Freeform 8"/>
            <p:cNvSpPr>
              <a:spLocks noChangeArrowheads="1"/>
            </p:cNvSpPr>
            <p:nvPr/>
          </p:nvSpPr>
          <p:spPr bwMode="auto">
            <a:xfrm>
              <a:off x="239712" y="88900"/>
              <a:ext cx="88900" cy="60325"/>
            </a:xfrm>
            <a:custGeom>
              <a:avLst/>
              <a:gdLst>
                <a:gd name="T0" fmla="*/ 141128750 w 56"/>
                <a:gd name="T1" fmla="*/ 95765938 h 38"/>
                <a:gd name="T2" fmla="*/ 0 w 56"/>
                <a:gd name="T3" fmla="*/ 95765938 h 38"/>
                <a:gd name="T4" fmla="*/ 0 w 56"/>
                <a:gd name="T5" fmla="*/ 0 h 38"/>
                <a:gd name="T6" fmla="*/ 47883763 w 56"/>
                <a:gd name="T7" fmla="*/ 0 h 38"/>
                <a:gd name="T8" fmla="*/ 47883763 w 56"/>
                <a:gd name="T9" fmla="*/ 47883763 h 38"/>
                <a:gd name="T10" fmla="*/ 93246575 w 56"/>
                <a:gd name="T11" fmla="*/ 47883763 h 38"/>
                <a:gd name="T12" fmla="*/ 93246575 w 56"/>
                <a:gd name="T13" fmla="*/ 0 h 38"/>
                <a:gd name="T14" fmla="*/ 141128750 w 56"/>
                <a:gd name="T15" fmla="*/ 0 h 38"/>
                <a:gd name="T16" fmla="*/ 141128750 w 56"/>
                <a:gd name="T17" fmla="*/ 95765938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38"/>
                <a:gd name="T29" fmla="*/ 56 w 56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38">
                  <a:moveTo>
                    <a:pt x="56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9"/>
                  </a:lnTo>
                  <a:lnTo>
                    <a:pt x="37" y="19"/>
                  </a:lnTo>
                  <a:lnTo>
                    <a:pt x="37" y="0"/>
                  </a:lnTo>
                  <a:lnTo>
                    <a:pt x="56" y="0"/>
                  </a:lnTo>
                  <a:lnTo>
                    <a:pt x="56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20000"/>
                    <a:lumOff val="8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6" name="Freeform 9"/>
            <p:cNvSpPr>
              <a:spLocks noChangeArrowheads="1"/>
            </p:cNvSpPr>
            <p:nvPr/>
          </p:nvSpPr>
          <p:spPr bwMode="auto">
            <a:xfrm>
              <a:off x="0" y="0"/>
              <a:ext cx="479425" cy="479425"/>
            </a:xfrm>
            <a:custGeom>
              <a:avLst/>
              <a:gdLst>
                <a:gd name="T0" fmla="*/ 761087188 w 302"/>
                <a:gd name="T1" fmla="*/ 761087188 h 302"/>
                <a:gd name="T2" fmla="*/ 0 w 302"/>
                <a:gd name="T3" fmla="*/ 761087188 h 302"/>
                <a:gd name="T4" fmla="*/ 0 w 302"/>
                <a:gd name="T5" fmla="*/ 0 h 302"/>
                <a:gd name="T6" fmla="*/ 617437488 w 302"/>
                <a:gd name="T7" fmla="*/ 0 h 302"/>
                <a:gd name="T8" fmla="*/ 617437488 w 302"/>
                <a:gd name="T9" fmla="*/ 45362813 h 302"/>
                <a:gd name="T10" fmla="*/ 45362813 w 302"/>
                <a:gd name="T11" fmla="*/ 45362813 h 302"/>
                <a:gd name="T12" fmla="*/ 45362813 w 302"/>
                <a:gd name="T13" fmla="*/ 713205013 h 302"/>
                <a:gd name="T14" fmla="*/ 713205013 w 302"/>
                <a:gd name="T15" fmla="*/ 713205013 h 302"/>
                <a:gd name="T16" fmla="*/ 713205013 w 302"/>
                <a:gd name="T17" fmla="*/ 141128750 h 302"/>
                <a:gd name="T18" fmla="*/ 761087188 w 302"/>
                <a:gd name="T19" fmla="*/ 141128750 h 302"/>
                <a:gd name="T20" fmla="*/ 761087188 w 302"/>
                <a:gd name="T21" fmla="*/ 761087188 h 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2"/>
                <a:gd name="T34" fmla="*/ 0 h 302"/>
                <a:gd name="T35" fmla="*/ 302 w 302"/>
                <a:gd name="T36" fmla="*/ 302 h 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2" h="302">
                  <a:moveTo>
                    <a:pt x="302" y="302"/>
                  </a:moveTo>
                  <a:lnTo>
                    <a:pt x="0" y="30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245" y="18"/>
                  </a:lnTo>
                  <a:lnTo>
                    <a:pt x="18" y="18"/>
                  </a:lnTo>
                  <a:lnTo>
                    <a:pt x="18" y="283"/>
                  </a:lnTo>
                  <a:lnTo>
                    <a:pt x="283" y="283"/>
                  </a:lnTo>
                  <a:lnTo>
                    <a:pt x="283" y="56"/>
                  </a:lnTo>
                  <a:lnTo>
                    <a:pt x="302" y="56"/>
                  </a:lnTo>
                  <a:lnTo>
                    <a:pt x="302" y="3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20000"/>
                    <a:lumOff val="80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88900" y="269875"/>
              <a:ext cx="300037" cy="30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zh-CN" sz="1800">
                <a:solidFill>
                  <a:schemeClr val="accent5">
                    <a:lumMod val="20000"/>
                    <a:lumOff val="80000"/>
                  </a:schemeClr>
                </a:solidFill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88900" y="328613"/>
              <a:ext cx="300037" cy="30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zh-CN" sz="1800">
                <a:solidFill>
                  <a:schemeClr val="accent5">
                    <a:lumMod val="20000"/>
                    <a:lumOff val="80000"/>
                  </a:schemeClr>
                </a:solidFill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88900" y="388938"/>
              <a:ext cx="300037" cy="30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zh-CN" sz="1800">
                <a:solidFill>
                  <a:schemeClr val="accent5">
                    <a:lumMod val="20000"/>
                    <a:lumOff val="80000"/>
                  </a:schemeClr>
                </a:solidFill>
                <a:ea typeface="微软雅黑" pitchFamily="34" charset="-122"/>
                <a:sym typeface="宋体" pitchFamily="2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7183120" y="2587296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名称示例</a:t>
            </a:r>
            <a:endParaRPr lang="en-US" altLang="zh-CN" sz="2000" b="1" dirty="0">
              <a:solidFill>
                <a:schemeClr val="accent5">
                  <a:lumMod val="20000"/>
                  <a:lumOff val="8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18593" y="5070026"/>
            <a:ext cx="3720872" cy="338546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ISCSI Qualified Name </a:t>
            </a:r>
            <a:r>
              <a:rPr lang="zh-CN" alt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名称规范</a:t>
            </a:r>
            <a:r>
              <a:rPr lang="en-US" altLang="zh-C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iqn</a:t>
            </a:r>
            <a:r>
              <a:rPr lang="en-US" altLang="zh-C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34" name="矩形 33"/>
          <p:cNvSpPr/>
          <p:nvPr/>
        </p:nvSpPr>
        <p:spPr>
          <a:xfrm>
            <a:off x="2118593" y="5509290"/>
            <a:ext cx="4595723" cy="3385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用来识别 </a:t>
            </a:r>
            <a:r>
              <a:rPr lang="en-US" altLang="zh-C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target </a:t>
            </a:r>
            <a:r>
              <a:rPr lang="zh-CN" alt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磁盘组</a:t>
            </a:r>
            <a:r>
              <a:rPr lang="en-US" altLang="zh-C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也用来识别客户机身份</a:t>
            </a:r>
            <a:endParaRPr lang="en-US" altLang="zh-CN" sz="1600" b="1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38572" y="39750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iqn.2016-02.com.example:server0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iqn.2016-02.com.example:desktop0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38572" y="2970247"/>
            <a:ext cx="3400272" cy="3385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r"/>
            <a:r>
              <a:rPr lang="en-US" altLang="zh-CN" sz="1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iqn.yyyy</a:t>
            </a:r>
            <a:r>
              <a:rPr lang="en-US" altLang="zh-C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-mm.</a:t>
            </a:r>
            <a:r>
              <a:rPr lang="zh-CN" alt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倒序域名</a:t>
            </a:r>
            <a:r>
              <a:rPr lang="en-US" altLang="zh-C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:</a:t>
            </a:r>
            <a:r>
              <a:rPr lang="zh-CN" alt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自定义</a:t>
            </a:r>
            <a:r>
              <a:rPr lang="zh-CN" alt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标识</a:t>
            </a:r>
            <a:endParaRPr lang="en-US" altLang="zh-CN" sz="16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38572" y="3706579"/>
            <a:ext cx="2257331" cy="338546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en-US" altLang="zh-CN" sz="1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yyyy</a:t>
            </a:r>
            <a:r>
              <a:rPr lang="zh-CN" alt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表示年；</a:t>
            </a:r>
            <a:r>
              <a:rPr lang="en-US" altLang="zh-CN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mm</a:t>
            </a:r>
            <a:r>
              <a:rPr lang="zh-CN" alt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表示月</a:t>
            </a:r>
            <a:endParaRPr lang="en-US" altLang="zh-CN" sz="16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0001" y="3402892"/>
            <a:ext cx="4803587" cy="3385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r"/>
            <a:r>
              <a:rPr lang="en-US" altLang="zh-CN" sz="1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iqn.yyyy</a:t>
            </a:r>
            <a:r>
              <a:rPr lang="en-US" altLang="zh-C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-mm</a:t>
            </a:r>
            <a:r>
              <a:rPr lang="en-US" altLang="zh-CN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.&lt;</a:t>
            </a:r>
            <a:r>
              <a:rPr lang="en-US" altLang="zh-CN" sz="1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resvers</a:t>
            </a:r>
            <a:r>
              <a:rPr lang="en-US" altLang="zh-CN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 domain name&gt;:identifier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30" grpId="0"/>
      <p:bldP spid="32" grpId="0"/>
      <p:bldP spid="34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622300"/>
            <a:ext cx="6858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24400" y="2222500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+mj-lt"/>
              </a:rPr>
              <a:t>PART</a:t>
            </a:r>
            <a:r>
              <a:rPr kumimoji="1" lang="zh-CN" alt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+mj-lt"/>
              </a:rPr>
              <a:t>03</a:t>
            </a:r>
            <a:endParaRPr kumimoji="1" lang="zh-CN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8200" y="2641600"/>
            <a:ext cx="5686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solidFill>
                  <a:schemeClr val="bg1"/>
                </a:solidFill>
                <a:latin typeface="+mj-ea"/>
                <a:ea typeface="+mj-ea"/>
              </a:rPr>
              <a:t>发布</a:t>
            </a:r>
            <a:r>
              <a:rPr kumimoji="1" lang="en-US" altLang="zh-CN" sz="6600" dirty="0" smtClean="0">
                <a:solidFill>
                  <a:schemeClr val="bg1"/>
                </a:solidFill>
                <a:latin typeface="+mj-ea"/>
                <a:ea typeface="+mj-ea"/>
              </a:rPr>
              <a:t>iSCSI</a:t>
            </a:r>
            <a:r>
              <a:rPr kumimoji="1" lang="zh-CN" altLang="en-US" sz="6600" dirty="0" smtClean="0">
                <a:solidFill>
                  <a:schemeClr val="bg1"/>
                </a:solidFill>
                <a:latin typeface="+mj-ea"/>
                <a:ea typeface="+mj-ea"/>
              </a:rPr>
              <a:t>磁盘</a:t>
            </a:r>
            <a:endParaRPr kumimoji="1"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7175500" y="3749596"/>
            <a:ext cx="1130300" cy="63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10568</Words>
  <Application>Kingsoft Office WPP</Application>
  <PresentationFormat>宽屏</PresentationFormat>
  <Paragraphs>342</Paragraphs>
  <Slides>25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student</cp:lastModifiedBy>
  <cp:revision>676</cp:revision>
  <dcterms:created xsi:type="dcterms:W3CDTF">2019-11-26T00:58:18Z</dcterms:created>
  <dcterms:modified xsi:type="dcterms:W3CDTF">2019-11-26T00:58:18Z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