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53.xml"/>
  <Override ContentType="application/vnd.openxmlformats-officedocument.presentationml.notesSlide+xml" PartName="/ppt/notesSlides/notesSlide54.xml"/>
  <Override ContentType="application/vnd.openxmlformats-officedocument.presentationml.notesSlide+xml" PartName="/ppt/notesSlides/notesSlide55.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0.xml"/>
  <Override ContentType="application/vnd.openxmlformats-officedocument.presentationml.slideLayout+xml" PartName="/ppt/slideLayouts/slideLayout101.xml"/>
  <Override ContentType="application/vnd.openxmlformats-officedocument.presentationml.slideLayout+xml" PartName="/ppt/slideLayouts/slideLayout102.xml"/>
  <Override ContentType="application/vnd.openxmlformats-officedocument.presentationml.slideLayout+xml" PartName="/ppt/slideLayouts/slideLayout103.xml"/>
  <Override ContentType="application/vnd.openxmlformats-officedocument.presentationml.slideLayout+xml" PartName="/ppt/slideLayouts/slideLayout104.xml"/>
  <Override ContentType="application/vnd.openxmlformats-officedocument.presentationml.slideLayout+xml" PartName="/ppt/slideLayouts/slideLayout105.xml"/>
  <Override ContentType="application/vnd.openxmlformats-officedocument.presentationml.slideLayout+xml" PartName="/ppt/slideLayouts/slideLayout106.xml"/>
  <Override ContentType="application/vnd.openxmlformats-officedocument.presentationml.slideLayout+xml" PartName="/ppt/slideLayouts/slideLayout107.xml"/>
  <Override ContentType="application/vnd.openxmlformats-officedocument.presentationml.slideLayout+xml" PartName="/ppt/slideLayouts/slideLayout108.xml"/>
  <Override ContentType="application/vnd.openxmlformats-officedocument.presentationml.slideLayout+xml" PartName="/ppt/slideLayouts/slideLayout109.xml"/>
  <Override ContentType="application/vnd.openxmlformats-officedocument.presentationml.slideLayout+xml" PartName="/ppt/slideLayouts/slideLayout110.xml"/>
  <Override ContentType="application/vnd.openxmlformats-officedocument.presentationml.slideLayout+xml" PartName="/ppt/slideLayouts/slideLayout111.xml"/>
  <Override ContentType="application/vnd.openxmlformats-officedocument.presentationml.slideLayout+xml" PartName="/ppt/slideLayouts/slideLayout112.xml"/>
  <Override ContentType="application/vnd.openxmlformats-officedocument.presentationml.slideLayout+xml" PartName="/ppt/slideLayouts/slideLayout113.xml"/>
  <Override ContentType="application/vnd.openxmlformats-officedocument.presentationml.slideLayout+xml" PartName="/ppt/slideLayouts/slideLayout114.xml"/>
  <Override ContentType="application/vnd.openxmlformats-officedocument.presentationml.slideLayout+xml" PartName="/ppt/slideLayouts/slideLayout115.xml"/>
  <Override ContentType="application/vnd.openxmlformats-officedocument.presentationml.slideLayout+xml" PartName="/ppt/slideLayouts/slideLayout116.xml"/>
  <Override ContentType="application/vnd.openxmlformats-officedocument.presentationml.slideLayout+xml" PartName="/ppt/slideLayouts/slideLayout117.xml"/>
  <Override ContentType="application/vnd.openxmlformats-officedocument.presentationml.slideLayout+xml" PartName="/ppt/slideLayouts/slideLayout118.xml"/>
  <Override ContentType="application/vnd.openxmlformats-officedocument.presentationml.slideLayout+xml" PartName="/ppt/slideLayouts/slideLayout119.xml"/>
  <Override ContentType="application/vnd.openxmlformats-officedocument.presentationml.slideLayout+xml" PartName="/ppt/slideLayouts/slideLayout120.xml"/>
  <Override ContentType="application/vnd.openxmlformats-officedocument.presentationml.slideLayout+xml" PartName="/ppt/slideLayouts/slideLayout121.xml"/>
  <Override ContentType="application/vnd.openxmlformats-officedocument.presentationml.slideLayout+xml" PartName="/ppt/slideLayouts/slideLayout122.xml"/>
  <Override ContentType="application/vnd.openxmlformats-officedocument.presentationml.slideLayout+xml" PartName="/ppt/slideLayouts/slideLayout123.xml"/>
  <Override ContentType="application/vnd.openxmlformats-officedocument.presentationml.slideLayout+xml" PartName="/ppt/slideLayouts/slideLayout124.xml"/>
  <Override ContentType="application/vnd.openxmlformats-officedocument.presentationml.slideLayout+xml" PartName="/ppt/slideLayouts/slideLayout125.xml"/>
  <Override ContentType="application/vnd.openxmlformats-officedocument.presentationml.slideLayout+xml" PartName="/ppt/slideLayouts/slideLayout126.xml"/>
  <Override ContentType="application/vnd.openxmlformats-officedocument.presentationml.slideLayout+xml" PartName="/ppt/slideLayouts/slideLayout127.xml"/>
  <Override ContentType="application/vnd.openxmlformats-officedocument.presentationml.slideLayout+xml" PartName="/ppt/slideLayouts/slideLayout128.xml"/>
  <Override ContentType="application/vnd.openxmlformats-officedocument.presentationml.slideLayout+xml" PartName="/ppt/slideLayouts/slideLayout129.xml"/>
  <Override ContentType="application/vnd.openxmlformats-officedocument.presentationml.slideLayout+xml" PartName="/ppt/slideLayouts/slideLayout130.xml"/>
  <Override ContentType="application/vnd.openxmlformats-officedocument.presentationml.slideLayout+xml" PartName="/ppt/slideLayouts/slideLayout131.xml"/>
  <Override ContentType="application/vnd.openxmlformats-officedocument.presentationml.slideLayout+xml" PartName="/ppt/slideLayouts/slideLayout132.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78.xml"/>
  <Override ContentType="application/vnd.openxmlformats-officedocument.presentationml.slideLayout+xml" PartName="/ppt/slideLayouts/slideLayout79.xml"/>
  <Override ContentType="application/vnd.openxmlformats-officedocument.presentationml.slideLayout+xml" PartName="/ppt/slideLayouts/slideLayout80.xml"/>
  <Override ContentType="application/vnd.openxmlformats-officedocument.presentationml.slideLayout+xml" PartName="/ppt/slideLayouts/slideLayout81.xml"/>
  <Override ContentType="application/vnd.openxmlformats-officedocument.presentationml.slideLayout+xml" PartName="/ppt/slideLayouts/slideLayout82.xml"/>
  <Override ContentType="application/vnd.openxmlformats-officedocument.presentationml.slideLayout+xml" PartName="/ppt/slideLayouts/slideLayout83.xml"/>
  <Override ContentType="application/vnd.openxmlformats-officedocument.presentationml.slideLayout+xml" PartName="/ppt/slideLayouts/slideLayout84.xml"/>
  <Override ContentType="application/vnd.openxmlformats-officedocument.presentationml.slideLayout+xml" PartName="/ppt/slideLayouts/slideLayout85.xml"/>
  <Override ContentType="application/vnd.openxmlformats-officedocument.presentationml.slideLayout+xml" PartName="/ppt/slideLayouts/slideLayout86.xml"/>
  <Override ContentType="application/vnd.openxmlformats-officedocument.presentationml.slideLayout+xml" PartName="/ppt/slideLayouts/slideLayout87.xml"/>
  <Override ContentType="application/vnd.openxmlformats-officedocument.presentationml.slideLayout+xml" PartName="/ppt/slideLayouts/slideLayout88.xml"/>
  <Override ContentType="application/vnd.openxmlformats-officedocument.presentationml.slideLayout+xml" PartName="/ppt/slideLayouts/slideLayout89.xml"/>
  <Override ContentType="application/vnd.openxmlformats-officedocument.presentationml.slideLayout+xml" PartName="/ppt/slideLayouts/slideLayout90.xml"/>
  <Override ContentType="application/vnd.openxmlformats-officedocument.presentationml.slideLayout+xml" PartName="/ppt/slideLayouts/slideLayout91.xml"/>
  <Override ContentType="application/vnd.openxmlformats-officedocument.presentationml.slideLayout+xml" PartName="/ppt/slideLayouts/slideLayout92.xml"/>
  <Override ContentType="application/vnd.openxmlformats-officedocument.presentationml.slideLayout+xml" PartName="/ppt/slideLayouts/slideLayout93.xml"/>
  <Override ContentType="application/vnd.openxmlformats-officedocument.presentationml.slideLayout+xml" PartName="/ppt/slideLayouts/slideLayout94.xml"/>
  <Override ContentType="application/vnd.openxmlformats-officedocument.presentationml.slideLayout+xml" PartName="/ppt/slideLayouts/slideLayout95.xml"/>
  <Override ContentType="application/vnd.openxmlformats-officedocument.presentationml.slideLayout+xml" PartName="/ppt/slideLayouts/slideLayout96.xml"/>
  <Override ContentType="application/vnd.openxmlformats-officedocument.presentationml.slideLayout+xml" PartName="/ppt/slideLayouts/slideLayout97.xml"/>
  <Override ContentType="application/vnd.openxmlformats-officedocument.presentationml.slideLayout+xml" PartName="/ppt/slideLayouts/slideLayout98.xml"/>
  <Override ContentType="application/vnd.openxmlformats-officedocument.presentationml.slideLayout+xml" PartName="/ppt/slideLayouts/slideLayout9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Master+xml" PartName="/ppt/slideMasters/slideMaster8.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3.xml"/>
  <Override ContentType="application/vnd.openxmlformats-officedocument.presentationml.slideMaster+xml" PartName="/ppt/slideMasters/slideMaster14.xml"/>
  <Override ContentType="application/vnd.openxmlformats-officedocument.presentationml.slideMaster+xml" PartName="/ppt/slideMasters/slideMaster15.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0.xml"/>
  <Override ContentType="application/vnd.openxmlformats-officedocument.theme+xml" PartName="/ppt/theme/theme11.xml"/>
  <Override ContentType="application/vnd.openxmlformats-officedocument.theme+xml" PartName="/ppt/theme/theme12.xml"/>
  <Override ContentType="application/vnd.openxmlformats-officedocument.theme+xml" PartName="/ppt/theme/theme13.xml"/>
  <Override ContentType="application/vnd.openxmlformats-officedocument.theme+xml" PartName="/ppt/theme/theme14.xml"/>
  <Override ContentType="application/vnd.openxmlformats-officedocument.theme+xml" PartName="/ppt/theme/theme15.xml"/>
  <Override ContentType="application/vnd.openxmlformats-officedocument.theme+xml" PartName="/ppt/theme/theme16.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80" r:id="rId5"/>
    <p:sldMasterId id="2147483781" r:id="rId6"/>
    <p:sldMasterId id="2147483782" r:id="rId7"/>
    <p:sldMasterId id="2147483783" r:id="rId8"/>
    <p:sldMasterId id="2147483784" r:id="rId9"/>
    <p:sldMasterId id="2147483785" r:id="rId10"/>
    <p:sldMasterId id="2147483786" r:id="rId11"/>
    <p:sldMasterId id="2147483787" r:id="rId12"/>
    <p:sldMasterId id="2147483788" r:id="rId13"/>
    <p:sldMasterId id="2147483789" r:id="rId14"/>
    <p:sldMasterId id="2147483790" r:id="rId15"/>
    <p:sldMasterId id="2147483791" r:id="rId16"/>
    <p:sldMasterId id="2147483792" r:id="rId17"/>
    <p:sldMasterId id="2147483793" r:id="rId18"/>
    <p:sldMasterId id="2147483794"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Lst>
  <p:sldSz cy="6858000" cx="9144000"/>
  <p:notesSz cx="6858000" cy="9313850"/>
  <p:embeddedFontLst>
    <p:embeddedFont>
      <p:font typeface="Arial Narrow"/>
      <p:regular r:id="rId76"/>
      <p:bold r:id="rId77"/>
      <p:italic r:id="rId78"/>
      <p:boldItalic r:id="rId79"/>
    </p:embeddedFont>
    <p:embeddedFont>
      <p:font typeface="Century Gothic"/>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0BDF5D-92F1-424A-A589-A0C463B31FA9}">
  <a:tblStyle styleId="{CC0BDF5D-92F1-424A-A589-A0C463B31FA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83" Type="http://schemas.openxmlformats.org/officeDocument/2006/relationships/font" Target="fonts/CenturyGothic-boldItalic.fntdata"/><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80" Type="http://schemas.openxmlformats.org/officeDocument/2006/relationships/font" Target="fonts/CenturyGothic-regular.fntdata"/><Relationship Id="rId82" Type="http://schemas.openxmlformats.org/officeDocument/2006/relationships/font" Target="fonts/CenturyGothic-italic.fntdata"/><Relationship Id="rId81" Type="http://schemas.openxmlformats.org/officeDocument/2006/relationships/font" Target="fonts/CenturyGothic-bold.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3.xml"/><Relationship Id="rId72" Type="http://schemas.openxmlformats.org/officeDocument/2006/relationships/slide" Target="slides/slide52.xml"/><Relationship Id="rId31" Type="http://schemas.openxmlformats.org/officeDocument/2006/relationships/slide" Target="slides/slide11.xml"/><Relationship Id="rId75" Type="http://schemas.openxmlformats.org/officeDocument/2006/relationships/slide" Target="slides/slide55.xml"/><Relationship Id="rId30" Type="http://schemas.openxmlformats.org/officeDocument/2006/relationships/slide" Target="slides/slide10.xml"/><Relationship Id="rId74" Type="http://schemas.openxmlformats.org/officeDocument/2006/relationships/slide" Target="slides/slide54.xml"/><Relationship Id="rId33" Type="http://schemas.openxmlformats.org/officeDocument/2006/relationships/slide" Target="slides/slide13.xml"/><Relationship Id="rId77" Type="http://schemas.openxmlformats.org/officeDocument/2006/relationships/font" Target="fonts/ArialNarrow-bold.fntdata"/><Relationship Id="rId32" Type="http://schemas.openxmlformats.org/officeDocument/2006/relationships/slide" Target="slides/slide12.xml"/><Relationship Id="rId76" Type="http://schemas.openxmlformats.org/officeDocument/2006/relationships/font" Target="fonts/ArialNarrow-regular.fntdata"/><Relationship Id="rId35" Type="http://schemas.openxmlformats.org/officeDocument/2006/relationships/slide" Target="slides/slide15.xml"/><Relationship Id="rId79" Type="http://schemas.openxmlformats.org/officeDocument/2006/relationships/font" Target="fonts/ArialNarrow-boldItalic.fntdata"/><Relationship Id="rId34" Type="http://schemas.openxmlformats.org/officeDocument/2006/relationships/slide" Target="slides/slide14.xml"/><Relationship Id="rId78" Type="http://schemas.openxmlformats.org/officeDocument/2006/relationships/font" Target="fonts/ArialNarrow-italic.fntdata"/><Relationship Id="rId71" Type="http://schemas.openxmlformats.org/officeDocument/2006/relationships/slide" Target="slides/slide51.xml"/><Relationship Id="rId70" Type="http://schemas.openxmlformats.org/officeDocument/2006/relationships/slide" Target="slides/slide50.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62" Type="http://schemas.openxmlformats.org/officeDocument/2006/relationships/slide" Target="slides/slide42.xml"/><Relationship Id="rId61" Type="http://schemas.openxmlformats.org/officeDocument/2006/relationships/slide" Target="slides/slide41.xml"/><Relationship Id="rId20" Type="http://schemas.openxmlformats.org/officeDocument/2006/relationships/notesMaster" Target="notesMasters/notesMaster1.xml"/><Relationship Id="rId64" Type="http://schemas.openxmlformats.org/officeDocument/2006/relationships/slide" Target="slides/slide44.xml"/><Relationship Id="rId63" Type="http://schemas.openxmlformats.org/officeDocument/2006/relationships/slide" Target="slides/slide43.xml"/><Relationship Id="rId22" Type="http://schemas.openxmlformats.org/officeDocument/2006/relationships/slide" Target="slides/slide2.xml"/><Relationship Id="rId66" Type="http://schemas.openxmlformats.org/officeDocument/2006/relationships/slide" Target="slides/slide46.xml"/><Relationship Id="rId21" Type="http://schemas.openxmlformats.org/officeDocument/2006/relationships/slide" Target="slides/slide1.xml"/><Relationship Id="rId65" Type="http://schemas.openxmlformats.org/officeDocument/2006/relationships/slide" Target="slides/slide45.xml"/><Relationship Id="rId24" Type="http://schemas.openxmlformats.org/officeDocument/2006/relationships/slide" Target="slides/slide4.xml"/><Relationship Id="rId68" Type="http://schemas.openxmlformats.org/officeDocument/2006/relationships/slide" Target="slides/slide48.xml"/><Relationship Id="rId23" Type="http://schemas.openxmlformats.org/officeDocument/2006/relationships/slide" Target="slides/slide3.xml"/><Relationship Id="rId67" Type="http://schemas.openxmlformats.org/officeDocument/2006/relationships/slide" Target="slides/slide47.xml"/><Relationship Id="rId60" Type="http://schemas.openxmlformats.org/officeDocument/2006/relationships/slide" Target="slides/slide40.xml"/><Relationship Id="rId26" Type="http://schemas.openxmlformats.org/officeDocument/2006/relationships/slide" Target="slides/slide6.xml"/><Relationship Id="rId25" Type="http://schemas.openxmlformats.org/officeDocument/2006/relationships/slide" Target="slides/slide5.xml"/><Relationship Id="rId69" Type="http://schemas.openxmlformats.org/officeDocument/2006/relationships/slide" Target="slides/slide49.xml"/><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11" Type="http://schemas.openxmlformats.org/officeDocument/2006/relationships/slideMaster" Target="slideMasters/slideMaster7.xml"/><Relationship Id="rId55" Type="http://schemas.openxmlformats.org/officeDocument/2006/relationships/slide" Target="slides/slide35.xml"/><Relationship Id="rId10" Type="http://schemas.openxmlformats.org/officeDocument/2006/relationships/slideMaster" Target="slideMasters/slideMaster6.xml"/><Relationship Id="rId54" Type="http://schemas.openxmlformats.org/officeDocument/2006/relationships/slide" Target="slides/slide34.xml"/><Relationship Id="rId13" Type="http://schemas.openxmlformats.org/officeDocument/2006/relationships/slideMaster" Target="slideMasters/slideMaster9.xml"/><Relationship Id="rId57" Type="http://schemas.openxmlformats.org/officeDocument/2006/relationships/slide" Target="slides/slide37.xml"/><Relationship Id="rId12" Type="http://schemas.openxmlformats.org/officeDocument/2006/relationships/slideMaster" Target="slideMasters/slideMaster8.xml"/><Relationship Id="rId56" Type="http://schemas.openxmlformats.org/officeDocument/2006/relationships/slide" Target="slides/slide36.xml"/><Relationship Id="rId15" Type="http://schemas.openxmlformats.org/officeDocument/2006/relationships/slideMaster" Target="slideMasters/slideMaster11.xml"/><Relationship Id="rId59" Type="http://schemas.openxmlformats.org/officeDocument/2006/relationships/slide" Target="slides/slide39.xml"/><Relationship Id="rId14" Type="http://schemas.openxmlformats.org/officeDocument/2006/relationships/slideMaster" Target="slideMasters/slideMaster10.xml"/><Relationship Id="rId58" Type="http://schemas.openxmlformats.org/officeDocument/2006/relationships/slide" Target="slides/slide38.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7"/>
          </a:xfrm>
          <a:prstGeom prst="rect">
            <a:avLst/>
          </a:prstGeom>
          <a:noFill/>
          <a:ln>
            <a:noFill/>
          </a:ln>
        </p:spPr>
        <p:txBody>
          <a:bodyPr anchorCtr="0" anchor="t" bIns="46175" lIns="92375" spcFirstLastPara="1" rIns="92375" wrap="square" tIns="461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65137"/>
          </a:xfrm>
          <a:prstGeom prst="rect">
            <a:avLst/>
          </a:prstGeom>
          <a:noFill/>
          <a:ln>
            <a:noFill/>
          </a:ln>
        </p:spPr>
        <p:txBody>
          <a:bodyPr anchorCtr="0" anchor="t" bIns="46175" lIns="92375" spcFirstLastPara="1" rIns="92375" wrap="square" tIns="46175">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47137"/>
            <a:ext cx="2971800" cy="465137"/>
          </a:xfrm>
          <a:prstGeom prst="rect">
            <a:avLst/>
          </a:prstGeom>
          <a:noFill/>
          <a:ln>
            <a:noFill/>
          </a:ln>
        </p:spPr>
        <p:txBody>
          <a:bodyPr anchorCtr="0" anchor="b" bIns="46175" lIns="92375" spcFirstLastPara="1" rIns="92375" wrap="square" tIns="461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847137"/>
            <a:ext cx="2971800" cy="465137"/>
          </a:xfrm>
          <a:prstGeom prst="rect">
            <a:avLst/>
          </a:prstGeom>
          <a:noFill/>
          <a:ln>
            <a:noFill/>
          </a:ln>
        </p:spPr>
        <p:txBody>
          <a:bodyPr anchorCtr="0" anchor="b" bIns="46175" lIns="92375" spcFirstLastPara="1" rIns="92375" wrap="square" tIns="46175">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one.aao.org/CE/PracticeGuidelines/PPP_Content.aspx?cid=d0c853d3-219f-487b-a524-326ab3cecd9a" TargetMode="External"/><Relationship Id="rId3" Type="http://schemas.openxmlformats.org/officeDocument/2006/relationships/hyperlink" Target="http://one.aao.org/CE/PracticeGuidelines/PPP_Content.aspx?cid=d0c853d3-219f-487b-a524-326ab3cecd9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ho.int/bulletin/volumes/82/11/en/844.pdf" TargetMode="External"/><Relationship Id="rId3" Type="http://schemas.openxmlformats.org/officeDocument/2006/relationships/hyperlink" Target="http://www.ncbi.nlm.nih.gov/pubmed/19896746" TargetMode="External"/><Relationship Id="rId4" Type="http://schemas.openxmlformats.org/officeDocument/2006/relationships/hyperlink" Target="http://www.ncbi.nlm.nih.gov/pubmed/1989674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ao.org/eyecare/news/upload/Eye-Health-Fact-Sheet.pdf%20-"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ma.ama-assn.org/content/304/6/649.short?rss=1" TargetMode="External"/><Relationship Id="rId3" Type="http://schemas.openxmlformats.org/officeDocument/2006/relationships/hyperlink" Target="http://jama.ama-assn.org/content/304/6/649.short?rss=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1: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22" name="Google Shape;922;p1: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p10: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84" name="Google Shape;984;p10: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 </a:t>
            </a:r>
            <a:r>
              <a:rPr b="0" i="0" lang="en-US" sz="1800" u="sng" cap="none" strike="noStrike">
                <a:solidFill>
                  <a:srgbClr val="000000"/>
                </a:solidFill>
                <a:hlinkClick r:id="rId2"/>
              </a:rPr>
              <a:t>http://one.aao.org/CE/PracticeGuidelines/PPP_Content.aspx?cid=d0c853d3-219f-487b-a524-326ab3cecd9a</a:t>
            </a:r>
            <a:endParaRPr/>
          </a:p>
          <a:p>
            <a:pPr indent="0" lvl="0" marL="0" marR="0" rtl="0" algn="l">
              <a:spcBef>
                <a:spcPts val="0"/>
              </a:spcBef>
              <a:spcAft>
                <a:spcPts val="0"/>
              </a:spcAft>
              <a:buNone/>
            </a:pPr>
            <a:r>
              <a:t/>
            </a:r>
            <a:endParaRPr b="0" i="0" sz="1800" u="sng" cap="none" strike="noStrike">
              <a:solidFill>
                <a:srgbClr val="000000"/>
              </a:solidFill>
              <a:hlinkClick r:id="rId3"/>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Google Shape;989;p11: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90" name="Google Shape;990;p11: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p12: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97" name="Google Shape;997;p12: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p13: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04" name="Google Shape;1004;p13: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p14: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10" name="Google Shape;1010;p14: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p15: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17" name="Google Shape;1017;p15: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p16: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23" name="Google Shape;1023;p16: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p17: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31" name="Google Shape;1031;p17: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Google Shape;1054;p18: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55" name="Google Shape;1055;p18: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9" name="Shape 1059"/>
        <p:cNvGrpSpPr/>
        <p:nvPr/>
      </p:nvGrpSpPr>
      <p:grpSpPr>
        <a:xfrm>
          <a:off x="0" y="0"/>
          <a:ext cx="0" cy="0"/>
          <a:chOff x="0" y="0"/>
          <a:chExt cx="0" cy="0"/>
        </a:xfrm>
      </p:grpSpPr>
      <p:sp>
        <p:nvSpPr>
          <p:cNvPr id="1060" name="Google Shape;1060;p19: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61" name="Google Shape;1061;p19: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Google Shape;927;p2: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28" name="Google Shape;928;p2: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p20: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67" name="Google Shape;1067;p20: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Google Shape;1092;p21: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93" name="Google Shape;1093;p21: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Google Shape;1098;p22: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099" name="Google Shape;1099;p22: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p23: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19" name="Google Shape;1119;p23: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p24: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27" name="Google Shape;1127;p24: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SzPts val="800"/>
              <a:buFont typeface="Arial"/>
              <a:buNone/>
            </a:pPr>
            <a:r>
              <a:rPr b="0" i="0" lang="en-US" sz="800" u="none" cap="none" strike="noStrike"/>
              <a:t>http://www.mdconsult.com/das/book/pdf/282715756-3/978-0-323-04332-8/4-u1.0-B978-0-323-04332-8..00092-5..DOCPDF.pdf?isbn=978-0-323-04332-8&amp;eid=4-u1.0-B978-0-323-04332-8..00092-5..DOCPDF</a:t>
            </a:r>
            <a:endParaRPr/>
          </a:p>
          <a:p>
            <a:pPr indent="0" lvl="0" marL="0" marR="0" rtl="0" algn="l">
              <a:spcBef>
                <a:spcPts val="0"/>
              </a:spcBef>
              <a:spcAft>
                <a:spcPts val="0"/>
              </a:spcAft>
              <a:buNone/>
            </a:pPr>
            <a:r>
              <a:t/>
            </a:r>
            <a:endParaRPr b="0" i="0" sz="800" u="none" cap="none" strike="noStrike"/>
          </a:p>
        </p:txBody>
      </p:sp>
      <p:sp>
        <p:nvSpPr>
          <p:cNvPr id="1128" name="Google Shape;1128;p24:notes"/>
          <p:cNvSpPr txBox="1"/>
          <p:nvPr/>
        </p:nvSpPr>
        <p:spPr>
          <a:xfrm>
            <a:off x="3884612" y="8847137"/>
            <a:ext cx="2971800" cy="465137"/>
          </a:xfrm>
          <a:prstGeom prst="rect">
            <a:avLst/>
          </a:prstGeom>
          <a:noFill/>
          <a:ln>
            <a:noFill/>
          </a:ln>
        </p:spPr>
        <p:txBody>
          <a:bodyPr anchorCtr="0" anchor="b" bIns="46175" lIns="92375" spcFirstLastPara="1" rIns="92375" wrap="square" tIns="46175">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4" name="Shape 1134"/>
        <p:cNvGrpSpPr/>
        <p:nvPr/>
      </p:nvGrpSpPr>
      <p:grpSpPr>
        <a:xfrm>
          <a:off x="0" y="0"/>
          <a:ext cx="0" cy="0"/>
          <a:chOff x="0" y="0"/>
          <a:chExt cx="0" cy="0"/>
        </a:xfrm>
      </p:grpSpPr>
      <p:sp>
        <p:nvSpPr>
          <p:cNvPr id="1135" name="Google Shape;1135;p25: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36" name="Google Shape;1136;p25: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0" name="Shape 1140"/>
        <p:cNvGrpSpPr/>
        <p:nvPr/>
      </p:nvGrpSpPr>
      <p:grpSpPr>
        <a:xfrm>
          <a:off x="0" y="0"/>
          <a:ext cx="0" cy="0"/>
          <a:chOff x="0" y="0"/>
          <a:chExt cx="0" cy="0"/>
        </a:xfrm>
      </p:grpSpPr>
      <p:sp>
        <p:nvSpPr>
          <p:cNvPr id="1141" name="Google Shape;1141;p26: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42" name="Google Shape;1142;p26: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6" name="Shape 1146"/>
        <p:cNvGrpSpPr/>
        <p:nvPr/>
      </p:nvGrpSpPr>
      <p:grpSpPr>
        <a:xfrm>
          <a:off x="0" y="0"/>
          <a:ext cx="0" cy="0"/>
          <a:chOff x="0" y="0"/>
          <a:chExt cx="0" cy="0"/>
        </a:xfrm>
      </p:grpSpPr>
      <p:sp>
        <p:nvSpPr>
          <p:cNvPr id="1147" name="Google Shape;1147;p27: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48" name="Google Shape;1148;p27: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7" name="Shape 1157"/>
        <p:cNvGrpSpPr/>
        <p:nvPr/>
      </p:nvGrpSpPr>
      <p:grpSpPr>
        <a:xfrm>
          <a:off x="0" y="0"/>
          <a:ext cx="0" cy="0"/>
          <a:chOff x="0" y="0"/>
          <a:chExt cx="0" cy="0"/>
        </a:xfrm>
      </p:grpSpPr>
      <p:sp>
        <p:nvSpPr>
          <p:cNvPr id="1158" name="Google Shape;1158;p28: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59" name="Google Shape;1159;p28: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69850" marR="0" rtl="0" algn="l">
              <a:lnSpc>
                <a:spcPct val="120000"/>
              </a:lnSpc>
              <a:spcBef>
                <a:spcPts val="0"/>
              </a:spcBef>
              <a:spcAft>
                <a:spcPts val="0"/>
              </a:spcAft>
              <a:buSzPts val="1800"/>
              <a:buFont typeface="Arial"/>
              <a:buNone/>
            </a:pPr>
            <a:r>
              <a:t/>
            </a:r>
            <a:endParaRPr b="0" i="0" sz="1800" u="none" cap="none" strike="noStrike"/>
          </a:p>
          <a:p>
            <a:pPr indent="0" lvl="0" marL="69850" marR="0" rtl="0" algn="l">
              <a:lnSpc>
                <a:spcPct val="120000"/>
              </a:lnSpc>
              <a:spcBef>
                <a:spcPts val="0"/>
              </a:spcBef>
              <a:spcAft>
                <a:spcPts val="0"/>
              </a:spcAft>
              <a:buSzPts val="1800"/>
              <a:buFont typeface="Arial"/>
              <a:buNone/>
            </a:pPr>
            <a:r>
              <a:rPr b="0" i="0" lang="en-US" sz="1800" u="sng" cap="none" strike="noStrike">
                <a:solidFill>
                  <a:srgbClr val="000000"/>
                </a:solidFill>
                <a:hlinkClick r:id="rId2"/>
              </a:rPr>
              <a:t>http://www.who.int/bulletin/volumes/82/11/en/844.pdf</a:t>
            </a:r>
            <a:endParaRPr/>
          </a:p>
          <a:p>
            <a:pPr indent="0" lvl="0" marL="69850" marR="0" rtl="0" algn="l">
              <a:lnSpc>
                <a:spcPct val="120000"/>
              </a:lnSpc>
              <a:spcBef>
                <a:spcPts val="0"/>
              </a:spcBef>
              <a:spcAft>
                <a:spcPts val="0"/>
              </a:spcAft>
              <a:buSzPts val="1800"/>
              <a:buFont typeface="Arial"/>
              <a:buNone/>
            </a:pPr>
            <a:r>
              <a:rPr b="0" i="0" lang="en-US" sz="1800" u="sng" cap="none" strike="noStrike">
                <a:solidFill>
                  <a:srgbClr val="000000"/>
                </a:solidFill>
                <a:hlinkClick r:id="rId3"/>
              </a:rPr>
              <a:t>http://www.ncbi.nlm.nih.gov/pubmed/19896746</a:t>
            </a:r>
            <a:endParaRPr/>
          </a:p>
          <a:p>
            <a:pPr indent="0" lvl="0" marL="0" marR="0" rtl="0" algn="l">
              <a:spcBef>
                <a:spcPts val="0"/>
              </a:spcBef>
              <a:spcAft>
                <a:spcPts val="0"/>
              </a:spcAft>
              <a:buNone/>
            </a:pPr>
            <a:r>
              <a:t/>
            </a:r>
            <a:endParaRPr b="0" i="0" sz="1800" u="sng" cap="none" strike="noStrike">
              <a:solidFill>
                <a:srgbClr val="000000"/>
              </a:solidFill>
              <a:hlinkClick r:id="rId4"/>
            </a:endParaRPr>
          </a:p>
        </p:txBody>
      </p:sp>
      <p:sp>
        <p:nvSpPr>
          <p:cNvPr id="1160" name="Google Shape;1160;p28:notes"/>
          <p:cNvSpPr txBox="1"/>
          <p:nvPr/>
        </p:nvSpPr>
        <p:spPr>
          <a:xfrm>
            <a:off x="3884612" y="8847137"/>
            <a:ext cx="2971800" cy="465137"/>
          </a:xfrm>
          <a:prstGeom prst="rect">
            <a:avLst/>
          </a:prstGeom>
          <a:noFill/>
          <a:ln>
            <a:noFill/>
          </a:ln>
        </p:spPr>
        <p:txBody>
          <a:bodyPr anchorCtr="0" anchor="b" bIns="46175" lIns="92375" spcFirstLastPara="1" rIns="92375" wrap="square" tIns="46175">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4" name="Shape 1164"/>
        <p:cNvGrpSpPr/>
        <p:nvPr/>
      </p:nvGrpSpPr>
      <p:grpSpPr>
        <a:xfrm>
          <a:off x="0" y="0"/>
          <a:ext cx="0" cy="0"/>
          <a:chOff x="0" y="0"/>
          <a:chExt cx="0" cy="0"/>
        </a:xfrm>
      </p:grpSpPr>
      <p:sp>
        <p:nvSpPr>
          <p:cNvPr id="1165" name="Google Shape;1165;p29: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66" name="Google Shape;1166;p29: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Google Shape;933;p3: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34" name="Google Shape;934;p3: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7" name="Shape 1177"/>
        <p:cNvGrpSpPr/>
        <p:nvPr/>
      </p:nvGrpSpPr>
      <p:grpSpPr>
        <a:xfrm>
          <a:off x="0" y="0"/>
          <a:ext cx="0" cy="0"/>
          <a:chOff x="0" y="0"/>
          <a:chExt cx="0" cy="0"/>
        </a:xfrm>
      </p:grpSpPr>
      <p:sp>
        <p:nvSpPr>
          <p:cNvPr id="1178" name="Google Shape;1178;p30: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79" name="Google Shape;1179;p30: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9" name="Shape 1189"/>
        <p:cNvGrpSpPr/>
        <p:nvPr/>
      </p:nvGrpSpPr>
      <p:grpSpPr>
        <a:xfrm>
          <a:off x="0" y="0"/>
          <a:ext cx="0" cy="0"/>
          <a:chOff x="0" y="0"/>
          <a:chExt cx="0" cy="0"/>
        </a:xfrm>
      </p:grpSpPr>
      <p:sp>
        <p:nvSpPr>
          <p:cNvPr id="1190" name="Google Shape;1190;p31: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91" name="Google Shape;1191;p31: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Google Shape;1196;p32: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197" name="Google Shape;1197;p32: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3" name="Shape 1203"/>
        <p:cNvGrpSpPr/>
        <p:nvPr/>
      </p:nvGrpSpPr>
      <p:grpSpPr>
        <a:xfrm>
          <a:off x="0" y="0"/>
          <a:ext cx="0" cy="0"/>
          <a:chOff x="0" y="0"/>
          <a:chExt cx="0" cy="0"/>
        </a:xfrm>
      </p:grpSpPr>
      <p:sp>
        <p:nvSpPr>
          <p:cNvPr id="1204" name="Google Shape;1204;p33: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05" name="Google Shape;1205;p33: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0" name="Shape 1210"/>
        <p:cNvGrpSpPr/>
        <p:nvPr/>
      </p:nvGrpSpPr>
      <p:grpSpPr>
        <a:xfrm>
          <a:off x="0" y="0"/>
          <a:ext cx="0" cy="0"/>
          <a:chOff x="0" y="0"/>
          <a:chExt cx="0" cy="0"/>
        </a:xfrm>
      </p:grpSpPr>
      <p:sp>
        <p:nvSpPr>
          <p:cNvPr id="1211" name="Google Shape;1211;p34: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12" name="Google Shape;1212;p34: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p35: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29" name="Google Shape;1229;p35: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3" name="Shape 1233"/>
        <p:cNvGrpSpPr/>
        <p:nvPr/>
      </p:nvGrpSpPr>
      <p:grpSpPr>
        <a:xfrm>
          <a:off x="0" y="0"/>
          <a:ext cx="0" cy="0"/>
          <a:chOff x="0" y="0"/>
          <a:chExt cx="0" cy="0"/>
        </a:xfrm>
      </p:grpSpPr>
      <p:sp>
        <p:nvSpPr>
          <p:cNvPr id="1234" name="Google Shape;1234;p36: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35" name="Google Shape;1235;p36: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p37: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41" name="Google Shape;1241;p37: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6" name="Shape 1246"/>
        <p:cNvGrpSpPr/>
        <p:nvPr/>
      </p:nvGrpSpPr>
      <p:grpSpPr>
        <a:xfrm>
          <a:off x="0" y="0"/>
          <a:ext cx="0" cy="0"/>
          <a:chOff x="0" y="0"/>
          <a:chExt cx="0" cy="0"/>
        </a:xfrm>
      </p:grpSpPr>
      <p:sp>
        <p:nvSpPr>
          <p:cNvPr id="1247" name="Google Shape;1247;p38: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48" name="Google Shape;1248;p38: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7" name="Shape 1257"/>
        <p:cNvGrpSpPr/>
        <p:nvPr/>
      </p:nvGrpSpPr>
      <p:grpSpPr>
        <a:xfrm>
          <a:off x="0" y="0"/>
          <a:ext cx="0" cy="0"/>
          <a:chOff x="0" y="0"/>
          <a:chExt cx="0" cy="0"/>
        </a:xfrm>
      </p:grpSpPr>
      <p:sp>
        <p:nvSpPr>
          <p:cNvPr id="1258" name="Google Shape;1258;p39: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59" name="Google Shape;1259;p39: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p4: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41" name="Google Shape;941;p4: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Google Shape;1266;p40: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67" name="Google Shape;1267;p40: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1" name="Shape 1271"/>
        <p:cNvGrpSpPr/>
        <p:nvPr/>
      </p:nvGrpSpPr>
      <p:grpSpPr>
        <a:xfrm>
          <a:off x="0" y="0"/>
          <a:ext cx="0" cy="0"/>
          <a:chOff x="0" y="0"/>
          <a:chExt cx="0" cy="0"/>
        </a:xfrm>
      </p:grpSpPr>
      <p:sp>
        <p:nvSpPr>
          <p:cNvPr id="1272" name="Google Shape;1272;p41: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273" name="Google Shape;1273;p41: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8" name="Shape 1278"/>
        <p:cNvGrpSpPr/>
        <p:nvPr/>
      </p:nvGrpSpPr>
      <p:grpSpPr>
        <a:xfrm>
          <a:off x="0" y="0"/>
          <a:ext cx="0" cy="0"/>
          <a:chOff x="0" y="0"/>
          <a:chExt cx="0" cy="0"/>
        </a:xfrm>
      </p:grpSpPr>
      <p:sp>
        <p:nvSpPr>
          <p:cNvPr id="1279" name="Google Shape;1279;p42: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80" name="Google Shape;1280;p42: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Google Shape;1287;p43: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88" name="Google Shape;1288;p43: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69850" marR="0" rtl="0" algn="l">
              <a:spcBef>
                <a:spcPts val="0"/>
              </a:spcBef>
              <a:spcAft>
                <a:spcPts val="0"/>
              </a:spcAft>
              <a:buSzPts val="1800"/>
              <a:buFont typeface="Arial"/>
              <a:buNone/>
            </a:pPr>
            <a:r>
              <a:rPr b="0" i="0" lang="en-US" sz="1800" u="none" cap="none" strike="noStrike"/>
              <a:t>Ophthalmology Myron Yanoff MD and  Jay S. Duker </a:t>
            </a:r>
            <a:endParaRPr/>
          </a:p>
          <a:p>
            <a:pPr indent="0" lvl="0" marL="69850" marR="0" rtl="0" algn="l">
              <a:spcBef>
                <a:spcPts val="0"/>
              </a:spcBef>
              <a:spcAft>
                <a:spcPts val="0"/>
              </a:spcAft>
              <a:buSzPts val="1800"/>
              <a:buFont typeface="Arial"/>
              <a:buNone/>
            </a:pPr>
            <a:r>
              <a:rPr b="0" i="0" lang="en-US" sz="1800" u="none" cap="none" strike="noStrike"/>
              <a:t>Basic and Clinical Science Course, Section 12: Retina and Vitreous AAO</a:t>
            </a:r>
            <a:endParaRPr/>
          </a:p>
          <a:p>
            <a:pPr indent="0" lvl="0" marL="69850" marR="0" rtl="0" algn="l">
              <a:spcBef>
                <a:spcPts val="0"/>
              </a:spcBef>
              <a:spcAft>
                <a:spcPts val="0"/>
              </a:spcAft>
              <a:buSzPts val="1800"/>
              <a:buFont typeface="Arial"/>
              <a:buNone/>
            </a:pPr>
            <a:r>
              <a:rPr b="0" i="0" lang="en-US" sz="1800" u="sng" cap="none" strike="noStrike">
                <a:solidFill>
                  <a:srgbClr val="000000"/>
                </a:solidFill>
                <a:hlinkClick r:id="rId2"/>
              </a:rPr>
              <a:t>http://www.aao.org/eyecare/news/upload/Eye-Health-Fact-Sheet.pdf -</a:t>
            </a:r>
            <a:endParaRPr/>
          </a:p>
          <a:p>
            <a:pPr indent="0" lvl="0" marL="69850" marR="0" rtl="0" algn="l">
              <a:spcBef>
                <a:spcPts val="0"/>
              </a:spcBef>
              <a:spcAft>
                <a:spcPts val="0"/>
              </a:spcAft>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289" name="Google Shape;1289;p43:notes"/>
          <p:cNvSpPr txBox="1"/>
          <p:nvPr/>
        </p:nvSpPr>
        <p:spPr>
          <a:xfrm>
            <a:off x="3884612" y="8847137"/>
            <a:ext cx="2971800" cy="465137"/>
          </a:xfrm>
          <a:prstGeom prst="rect">
            <a:avLst/>
          </a:prstGeom>
          <a:noFill/>
          <a:ln>
            <a:noFill/>
          </a:ln>
        </p:spPr>
        <p:txBody>
          <a:bodyPr anchorCtr="0" anchor="b" bIns="46175" lIns="92375" spcFirstLastPara="1" rIns="92375" wrap="square" tIns="46175">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Google Shape;1297;p44: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98" name="Google Shape;1298;p44: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1" name="Shape 1301"/>
        <p:cNvGrpSpPr/>
        <p:nvPr/>
      </p:nvGrpSpPr>
      <p:grpSpPr>
        <a:xfrm>
          <a:off x="0" y="0"/>
          <a:ext cx="0" cy="0"/>
          <a:chOff x="0" y="0"/>
          <a:chExt cx="0" cy="0"/>
        </a:xfrm>
      </p:grpSpPr>
      <p:sp>
        <p:nvSpPr>
          <p:cNvPr id="1302" name="Google Shape;1302;p45: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03" name="Google Shape;1303;p45: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Google Shape;1308;p46: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09" name="Google Shape;1309;p46: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3" name="Shape 1313"/>
        <p:cNvGrpSpPr/>
        <p:nvPr/>
      </p:nvGrpSpPr>
      <p:grpSpPr>
        <a:xfrm>
          <a:off x="0" y="0"/>
          <a:ext cx="0" cy="0"/>
          <a:chOff x="0" y="0"/>
          <a:chExt cx="0" cy="0"/>
        </a:xfrm>
      </p:grpSpPr>
      <p:sp>
        <p:nvSpPr>
          <p:cNvPr id="1314" name="Google Shape;1314;p47: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15" name="Google Shape;1315;p47: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9" name="Shape 1319"/>
        <p:cNvGrpSpPr/>
        <p:nvPr/>
      </p:nvGrpSpPr>
      <p:grpSpPr>
        <a:xfrm>
          <a:off x="0" y="0"/>
          <a:ext cx="0" cy="0"/>
          <a:chOff x="0" y="0"/>
          <a:chExt cx="0" cy="0"/>
        </a:xfrm>
      </p:grpSpPr>
      <p:sp>
        <p:nvSpPr>
          <p:cNvPr id="1320" name="Google Shape;1320;p48: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21" name="Google Shape;1321;p48: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p49: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28" name="Google Shape;1328;p49: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None/>
            </a:pPr>
            <a:r>
              <a:t/>
            </a:r>
            <a:endParaRPr b="0" i="0" sz="1800" u="none" cap="none" strike="noStrike"/>
          </a:p>
        </p:txBody>
      </p:sp>
      <p:sp>
        <p:nvSpPr>
          <p:cNvPr id="1329" name="Google Shape;1329;p49:notes"/>
          <p:cNvSpPr txBox="1"/>
          <p:nvPr/>
        </p:nvSpPr>
        <p:spPr>
          <a:xfrm>
            <a:off x="3884612" y="8847137"/>
            <a:ext cx="2971800" cy="465137"/>
          </a:xfrm>
          <a:prstGeom prst="rect">
            <a:avLst/>
          </a:prstGeom>
          <a:noFill/>
          <a:ln>
            <a:noFill/>
          </a:ln>
        </p:spPr>
        <p:txBody>
          <a:bodyPr anchorCtr="0" anchor="b" bIns="46175" lIns="92375" spcFirstLastPara="1" rIns="92375" wrap="square" tIns="46175">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p5: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47" name="Google Shape;947;p5: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5" name="Shape 1335"/>
        <p:cNvGrpSpPr/>
        <p:nvPr/>
      </p:nvGrpSpPr>
      <p:grpSpPr>
        <a:xfrm>
          <a:off x="0" y="0"/>
          <a:ext cx="0" cy="0"/>
          <a:chOff x="0" y="0"/>
          <a:chExt cx="0" cy="0"/>
        </a:xfrm>
      </p:grpSpPr>
      <p:sp>
        <p:nvSpPr>
          <p:cNvPr id="1336" name="Google Shape;1336;p50: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37" name="Google Shape;1337;p50: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p51: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43" name="Google Shape;1343;p51: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9" name="Shape 1349"/>
        <p:cNvGrpSpPr/>
        <p:nvPr/>
      </p:nvGrpSpPr>
      <p:grpSpPr>
        <a:xfrm>
          <a:off x="0" y="0"/>
          <a:ext cx="0" cy="0"/>
          <a:chOff x="0" y="0"/>
          <a:chExt cx="0" cy="0"/>
        </a:xfrm>
      </p:grpSpPr>
      <p:sp>
        <p:nvSpPr>
          <p:cNvPr id="1350" name="Google Shape;1350;p52: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51" name="Google Shape;1351;p52: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7" name="Shape 1357"/>
        <p:cNvGrpSpPr/>
        <p:nvPr/>
      </p:nvGrpSpPr>
      <p:grpSpPr>
        <a:xfrm>
          <a:off x="0" y="0"/>
          <a:ext cx="0" cy="0"/>
          <a:chOff x="0" y="0"/>
          <a:chExt cx="0" cy="0"/>
        </a:xfrm>
      </p:grpSpPr>
      <p:sp>
        <p:nvSpPr>
          <p:cNvPr id="1358" name="Google Shape;1358;p53: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59" name="Google Shape;1359;p53: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3" name="Shape 1363"/>
        <p:cNvGrpSpPr/>
        <p:nvPr/>
      </p:nvGrpSpPr>
      <p:grpSpPr>
        <a:xfrm>
          <a:off x="0" y="0"/>
          <a:ext cx="0" cy="0"/>
          <a:chOff x="0" y="0"/>
          <a:chExt cx="0" cy="0"/>
        </a:xfrm>
      </p:grpSpPr>
      <p:sp>
        <p:nvSpPr>
          <p:cNvPr id="1364" name="Google Shape;1364;p54: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65" name="Google Shape;1365;p54: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9" name="Shape 1369"/>
        <p:cNvGrpSpPr/>
        <p:nvPr/>
      </p:nvGrpSpPr>
      <p:grpSpPr>
        <a:xfrm>
          <a:off x="0" y="0"/>
          <a:ext cx="0" cy="0"/>
          <a:chOff x="0" y="0"/>
          <a:chExt cx="0" cy="0"/>
        </a:xfrm>
      </p:grpSpPr>
      <p:sp>
        <p:nvSpPr>
          <p:cNvPr id="1370" name="Google Shape;1370;p55: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1371" name="Google Shape;1371;p55: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Google Shape;952;p6: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53" name="Google Shape;953;p6: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Google Shape;959;p7: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60" name="Google Shape;960;p7: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p8: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68" name="Google Shape;968;p8:notes"/>
          <p:cNvSpPr txBox="1"/>
          <p:nvPr>
            <p:ph idx="1" type="body"/>
          </p:nvPr>
        </p:nvSpPr>
        <p:spPr>
          <a:xfrm>
            <a:off x="685800" y="4424362"/>
            <a:ext cx="5486400" cy="4191000"/>
          </a:xfrm>
          <a:prstGeom prst="rect">
            <a:avLst/>
          </a:prstGeom>
          <a:noFill/>
          <a:ln>
            <a:noFill/>
          </a:ln>
        </p:spPr>
        <p:txBody>
          <a:bodyPr anchorCtr="0" anchor="t" bIns="46175" lIns="92375" spcFirstLastPara="1" rIns="92375" wrap="square" tIns="46175">
            <a:noAutofit/>
          </a:bodyPr>
          <a:lstStyle/>
          <a:p>
            <a:pPr indent="0" lvl="0" marL="0" marR="0" rtl="0" algn="l">
              <a:spcBef>
                <a:spcPts val="0"/>
              </a:spcBef>
              <a:spcAft>
                <a:spcPts val="0"/>
              </a:spcAft>
              <a:buClr>
                <a:srgbClr val="FFFFFF"/>
              </a:buClr>
              <a:buSzPts val="3600"/>
              <a:buFont typeface="Times New Roman"/>
              <a:buNone/>
            </a:pPr>
            <a:r>
              <a:rPr b="0" i="0" lang="en-US" sz="3600" u="none" cap="none" strike="noStrike">
                <a:solidFill>
                  <a:srgbClr val="FFFFFF"/>
                </a:solidFill>
                <a:latin typeface="Times New Roman"/>
                <a:ea typeface="Times New Roman"/>
                <a:cs typeface="Times New Roman"/>
                <a:sym typeface="Times New Roman"/>
              </a:rPr>
              <a:t> </a:t>
            </a:r>
            <a:r>
              <a:rPr b="0" i="0" lang="en-US" sz="1800" u="sng" cap="none" strike="noStrike">
                <a:solidFill>
                  <a:srgbClr val="000000"/>
                </a:solidFill>
                <a:hlinkClick r:id="rId2"/>
              </a:rPr>
              <a:t>http://jama.ama-assn.org/content/304/6/649.short?rss=1</a:t>
            </a:r>
            <a:endParaRPr/>
          </a:p>
          <a:p>
            <a:pPr indent="0" lvl="0" marL="0" marR="0" rtl="0" algn="l">
              <a:spcBef>
                <a:spcPts val="0"/>
              </a:spcBef>
              <a:spcAft>
                <a:spcPts val="0"/>
              </a:spcAft>
              <a:buNone/>
            </a:pPr>
            <a:r>
              <a:t/>
            </a:r>
            <a:endParaRPr b="0" i="0" sz="1800" u="sng" cap="none" strike="noStrike">
              <a:solidFill>
                <a:srgbClr val="000000"/>
              </a:solidFill>
              <a:hlinkClick r:id="rId3"/>
            </a:endParaRPr>
          </a:p>
        </p:txBody>
      </p:sp>
      <p:sp>
        <p:nvSpPr>
          <p:cNvPr id="969" name="Google Shape;969;p8:notes"/>
          <p:cNvSpPr txBox="1"/>
          <p:nvPr/>
        </p:nvSpPr>
        <p:spPr>
          <a:xfrm>
            <a:off x="3884612" y="8847137"/>
            <a:ext cx="2971800" cy="465137"/>
          </a:xfrm>
          <a:prstGeom prst="rect">
            <a:avLst/>
          </a:prstGeom>
          <a:noFill/>
          <a:ln>
            <a:noFill/>
          </a:ln>
        </p:spPr>
        <p:txBody>
          <a:bodyPr anchorCtr="0" anchor="b" bIns="46175" lIns="92375" spcFirstLastPara="1" rIns="92375" wrap="square" tIns="46175">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p9:notes"/>
          <p:cNvSpPr txBox="1"/>
          <p:nvPr>
            <p:ph idx="1" type="body"/>
          </p:nvPr>
        </p:nvSpPr>
        <p:spPr>
          <a:xfrm>
            <a:off x="685800" y="4424362"/>
            <a:ext cx="5486400" cy="4191000"/>
          </a:xfrm>
          <a:prstGeom prst="rect">
            <a:avLst/>
          </a:prstGeom>
        </p:spPr>
        <p:txBody>
          <a:bodyPr anchorCtr="0" anchor="t" bIns="46175" lIns="92375" spcFirstLastPara="1" rIns="92375" wrap="square" tIns="46175">
            <a:noAutofit/>
          </a:bodyPr>
          <a:lstStyle/>
          <a:p>
            <a:pPr indent="0" lvl="0" marL="0" rtl="0" algn="l">
              <a:spcBef>
                <a:spcPts val="0"/>
              </a:spcBef>
              <a:spcAft>
                <a:spcPts val="0"/>
              </a:spcAft>
              <a:buNone/>
            </a:pPr>
            <a:r>
              <a:t/>
            </a:r>
            <a:endParaRPr/>
          </a:p>
        </p:txBody>
      </p:sp>
      <p:sp>
        <p:nvSpPr>
          <p:cNvPr id="975" name="Google Shape;975;p9:notes"/>
          <p:cNvSpPr/>
          <p:nvPr>
            <p:ph idx="2" type="sldImg"/>
          </p:nvPr>
        </p:nvSpPr>
        <p:spPr>
          <a:xfrm>
            <a:off x="1100137" y="698500"/>
            <a:ext cx="4657725" cy="34940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idx="1" type="subTitle"/>
          </p:nvPr>
        </p:nvSpPr>
        <p:spPr>
          <a:xfrm>
            <a:off x="12192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340"/>
              </a:spcBef>
              <a:spcAft>
                <a:spcPts val="0"/>
              </a:spcAft>
              <a:buClr>
                <a:schemeClr val="lt2"/>
              </a:buClr>
              <a:buSzPts val="1700"/>
              <a:buFont typeface="Arial"/>
              <a:buNone/>
              <a:defRPr b="0" i="0" sz="1700" u="none" cap="none" strike="noStrike">
                <a:solidFill>
                  <a:schemeClr val="lt2"/>
                </a:solidFill>
                <a:latin typeface="Arial Narrow"/>
                <a:ea typeface="Arial Narrow"/>
                <a:cs typeface="Arial Narrow"/>
                <a:sym typeface="Arial Narrow"/>
              </a:defRPr>
            </a:lvl1pPr>
            <a:lvl2pPr lvl="1" marR="0" rtl="0" algn="ctr">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2pPr>
            <a:lvl3pPr lvl="2" marR="0" rtl="0" algn="ctr">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3pPr>
            <a:lvl4pPr lvl="3" marR="0" rtl="0" algn="ctr">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4pPr>
            <a:lvl5pPr lvl="4" marR="0" rtl="0" algn="ctr">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5pPr>
            <a:lvl6pPr lvl="5"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6pPr>
            <a:lvl7pPr lvl="6"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7pPr>
            <a:lvl8pPr lvl="7"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8pPr>
            <a:lvl9pPr lvl="8" marR="0" rtl="0" algn="ctr">
              <a:lnSpc>
                <a:spcPct val="100000"/>
              </a:lnSpc>
              <a:spcBef>
                <a:spcPts val="600"/>
              </a:spcBef>
              <a:spcAft>
                <a:spcPts val="60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9pPr>
          </a:lstStyle>
          <a:p/>
        </p:txBody>
      </p:sp>
      <p:sp>
        <p:nvSpPr>
          <p:cNvPr id="18" name="Google Shape;18;p2"/>
          <p:cNvSpPr txBox="1"/>
          <p:nvPr>
            <p:ph type="ctrTitle"/>
          </p:nvPr>
        </p:nvSpPr>
        <p:spPr>
          <a:xfrm>
            <a:off x="685800" y="2007888"/>
            <a:ext cx="7772400" cy="1470025"/>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9" name="Google Shape;19;p2"/>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 name="Google Shape;20;p2"/>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 name="Google Shape;21;p2"/>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5" name="Shape 85"/>
        <p:cNvGrpSpPr/>
        <p:nvPr/>
      </p:nvGrpSpPr>
      <p:grpSpPr>
        <a:xfrm>
          <a:off x="0" y="0"/>
          <a:ext cx="0" cy="0"/>
          <a:chOff x="0" y="0"/>
          <a:chExt cx="0" cy="0"/>
        </a:xfrm>
      </p:grpSpPr>
      <p:sp>
        <p:nvSpPr>
          <p:cNvPr id="86" name="Google Shape;8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7" name="Google Shape;87;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8" name="Google Shape;8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01" name="Shape 701"/>
        <p:cNvGrpSpPr/>
        <p:nvPr/>
      </p:nvGrpSpPr>
      <p:grpSpPr>
        <a:xfrm>
          <a:off x="0" y="0"/>
          <a:ext cx="0" cy="0"/>
          <a:chOff x="0" y="0"/>
          <a:chExt cx="0" cy="0"/>
        </a:xfrm>
      </p:grpSpPr>
      <p:sp>
        <p:nvSpPr>
          <p:cNvPr id="702" name="Google Shape;702;p1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03" name="Google Shape;703;p1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04" name="Google Shape;704;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05" name="Google Shape;705;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06" name="Google Shape;706;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07" name="Shape 707"/>
        <p:cNvGrpSpPr/>
        <p:nvPr/>
      </p:nvGrpSpPr>
      <p:grpSpPr>
        <a:xfrm>
          <a:off x="0" y="0"/>
          <a:ext cx="0" cy="0"/>
          <a:chOff x="0" y="0"/>
          <a:chExt cx="0" cy="0"/>
        </a:xfrm>
      </p:grpSpPr>
      <p:sp>
        <p:nvSpPr>
          <p:cNvPr id="708" name="Google Shape;708;p11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09" name="Google Shape;709;p11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10" name="Google Shape;710;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1" name="Google Shape;711;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2" name="Google Shape;712;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3" name="Shape 713"/>
        <p:cNvGrpSpPr/>
        <p:nvPr/>
      </p:nvGrpSpPr>
      <p:grpSpPr>
        <a:xfrm>
          <a:off x="0" y="0"/>
          <a:ext cx="0" cy="0"/>
          <a:chOff x="0" y="0"/>
          <a:chExt cx="0" cy="0"/>
        </a:xfrm>
      </p:grpSpPr>
      <p:sp>
        <p:nvSpPr>
          <p:cNvPr id="714" name="Google Shape;714;p1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15" name="Google Shape;715;p11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16" name="Google Shape;716;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7" name="Google Shape;717;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8" name="Google Shape;718;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9" name="Shape 719"/>
        <p:cNvGrpSpPr/>
        <p:nvPr/>
      </p:nvGrpSpPr>
      <p:grpSpPr>
        <a:xfrm>
          <a:off x="0" y="0"/>
          <a:ext cx="0" cy="0"/>
          <a:chOff x="0" y="0"/>
          <a:chExt cx="0" cy="0"/>
        </a:xfrm>
      </p:grpSpPr>
      <p:sp>
        <p:nvSpPr>
          <p:cNvPr id="720" name="Google Shape;720;p1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21" name="Google Shape;721;p11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722" name="Google Shape;722;p1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723" name="Google Shape;723;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4" name="Google Shape;724;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5" name="Google Shape;725;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26" name="Shape 726"/>
        <p:cNvGrpSpPr/>
        <p:nvPr/>
      </p:nvGrpSpPr>
      <p:grpSpPr>
        <a:xfrm>
          <a:off x="0" y="0"/>
          <a:ext cx="0" cy="0"/>
          <a:chOff x="0" y="0"/>
          <a:chExt cx="0" cy="0"/>
        </a:xfrm>
      </p:grpSpPr>
      <p:sp>
        <p:nvSpPr>
          <p:cNvPr id="727" name="Google Shape;727;p1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28" name="Google Shape;728;p1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29" name="Google Shape;729;p1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730" name="Google Shape;730;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31" name="Google Shape;731;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32" name="Google Shape;732;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33" name="Shape 733"/>
        <p:cNvGrpSpPr/>
        <p:nvPr/>
      </p:nvGrpSpPr>
      <p:grpSpPr>
        <a:xfrm>
          <a:off x="0" y="0"/>
          <a:ext cx="0" cy="0"/>
          <a:chOff x="0" y="0"/>
          <a:chExt cx="0" cy="0"/>
        </a:xfrm>
      </p:grpSpPr>
      <p:sp>
        <p:nvSpPr>
          <p:cNvPr id="734" name="Google Shape;734;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35" name="Google Shape;735;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36" name="Google Shape;736;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7" name="Shape 737"/>
        <p:cNvGrpSpPr/>
        <p:nvPr/>
      </p:nvGrpSpPr>
      <p:grpSpPr>
        <a:xfrm>
          <a:off x="0" y="0"/>
          <a:ext cx="0" cy="0"/>
          <a:chOff x="0" y="0"/>
          <a:chExt cx="0" cy="0"/>
        </a:xfrm>
      </p:grpSpPr>
      <p:sp>
        <p:nvSpPr>
          <p:cNvPr id="738" name="Google Shape;738;p1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39" name="Google Shape;739;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40" name="Google Shape;740;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41" name="Google Shape;741;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2" name="Shape 742"/>
        <p:cNvGrpSpPr/>
        <p:nvPr/>
      </p:nvGrpSpPr>
      <p:grpSpPr>
        <a:xfrm>
          <a:off x="0" y="0"/>
          <a:ext cx="0" cy="0"/>
          <a:chOff x="0" y="0"/>
          <a:chExt cx="0" cy="0"/>
        </a:xfrm>
      </p:grpSpPr>
      <p:sp>
        <p:nvSpPr>
          <p:cNvPr id="743" name="Google Shape;743;p1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44" name="Google Shape;744;p1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745" name="Google Shape;745;p1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746" name="Google Shape;746;p1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747" name="Google Shape;747;p1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748" name="Google Shape;748;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49" name="Google Shape;749;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50" name="Google Shape;750;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51" name="Shape 751"/>
        <p:cNvGrpSpPr/>
        <p:nvPr/>
      </p:nvGrpSpPr>
      <p:grpSpPr>
        <a:xfrm>
          <a:off x="0" y="0"/>
          <a:ext cx="0" cy="0"/>
          <a:chOff x="0" y="0"/>
          <a:chExt cx="0" cy="0"/>
        </a:xfrm>
      </p:grpSpPr>
      <p:sp>
        <p:nvSpPr>
          <p:cNvPr id="752" name="Google Shape;752;p1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53" name="Google Shape;753;p1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54" name="Google Shape;754;p1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55" name="Google Shape;755;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56" name="Google Shape;756;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57" name="Google Shape;757;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58" name="Shape 758"/>
        <p:cNvGrpSpPr/>
        <p:nvPr/>
      </p:nvGrpSpPr>
      <p:grpSpPr>
        <a:xfrm>
          <a:off x="0" y="0"/>
          <a:ext cx="0" cy="0"/>
          <a:chOff x="0" y="0"/>
          <a:chExt cx="0" cy="0"/>
        </a:xfrm>
      </p:grpSpPr>
      <p:sp>
        <p:nvSpPr>
          <p:cNvPr id="759" name="Google Shape;759;p1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60" name="Google Shape;760;p1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761" name="Google Shape;761;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62" name="Google Shape;762;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63" name="Google Shape;763;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93" name="Google Shape;93;p1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94" name="Google Shape;9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5" name="Google Shape;9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64" name="Shape 764"/>
        <p:cNvGrpSpPr/>
        <p:nvPr/>
      </p:nvGrpSpPr>
      <p:grpSpPr>
        <a:xfrm>
          <a:off x="0" y="0"/>
          <a:ext cx="0" cy="0"/>
          <a:chOff x="0" y="0"/>
          <a:chExt cx="0" cy="0"/>
        </a:xfrm>
      </p:grpSpPr>
      <p:sp>
        <p:nvSpPr>
          <p:cNvPr id="765" name="Google Shape;765;p1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66" name="Google Shape;766;p1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767" name="Google Shape;767;p1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68" name="Google Shape;768;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69" name="Google Shape;769;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76" name="Shape 776"/>
        <p:cNvGrpSpPr/>
        <p:nvPr/>
      </p:nvGrpSpPr>
      <p:grpSpPr>
        <a:xfrm>
          <a:off x="0" y="0"/>
          <a:ext cx="0" cy="0"/>
          <a:chOff x="0" y="0"/>
          <a:chExt cx="0" cy="0"/>
        </a:xfrm>
      </p:grpSpPr>
      <p:sp>
        <p:nvSpPr>
          <p:cNvPr id="777" name="Google Shape;777;p1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78" name="Google Shape;778;p1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79" name="Google Shape;779;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0" name="Google Shape;780;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1" name="Google Shape;781;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2" name="Shape 782"/>
        <p:cNvGrpSpPr/>
        <p:nvPr/>
      </p:nvGrpSpPr>
      <p:grpSpPr>
        <a:xfrm>
          <a:off x="0" y="0"/>
          <a:ext cx="0" cy="0"/>
          <a:chOff x="0" y="0"/>
          <a:chExt cx="0" cy="0"/>
        </a:xfrm>
      </p:grpSpPr>
      <p:sp>
        <p:nvSpPr>
          <p:cNvPr id="783" name="Google Shape;783;p1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84" name="Google Shape;784;p1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785" name="Google Shape;785;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6" name="Google Shape;786;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7" name="Google Shape;787;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8" name="Shape 788"/>
        <p:cNvGrpSpPr/>
        <p:nvPr/>
      </p:nvGrpSpPr>
      <p:grpSpPr>
        <a:xfrm>
          <a:off x="0" y="0"/>
          <a:ext cx="0" cy="0"/>
          <a:chOff x="0" y="0"/>
          <a:chExt cx="0" cy="0"/>
        </a:xfrm>
      </p:grpSpPr>
      <p:sp>
        <p:nvSpPr>
          <p:cNvPr id="789" name="Google Shape;789;p1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90" name="Google Shape;790;p1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91" name="Google Shape;791;p1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92" name="Google Shape;792;p1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93" name="Google Shape;793;p1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4" name="Shape 794"/>
        <p:cNvGrpSpPr/>
        <p:nvPr/>
      </p:nvGrpSpPr>
      <p:grpSpPr>
        <a:xfrm>
          <a:off x="0" y="0"/>
          <a:ext cx="0" cy="0"/>
          <a:chOff x="0" y="0"/>
          <a:chExt cx="0" cy="0"/>
        </a:xfrm>
      </p:grpSpPr>
      <p:sp>
        <p:nvSpPr>
          <p:cNvPr id="795" name="Google Shape;795;p1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96" name="Google Shape;796;p12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97" name="Google Shape;797;p1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98" name="Google Shape;798;p1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99" name="Google Shape;799;p1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00" name="Shape 800"/>
        <p:cNvGrpSpPr/>
        <p:nvPr/>
      </p:nvGrpSpPr>
      <p:grpSpPr>
        <a:xfrm>
          <a:off x="0" y="0"/>
          <a:ext cx="0" cy="0"/>
          <a:chOff x="0" y="0"/>
          <a:chExt cx="0" cy="0"/>
        </a:xfrm>
      </p:grpSpPr>
      <p:sp>
        <p:nvSpPr>
          <p:cNvPr id="801" name="Google Shape;801;p1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02" name="Google Shape;802;p12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803" name="Google Shape;803;p1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804" name="Google Shape;804;p1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5" name="Google Shape;805;p1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6" name="Google Shape;806;p1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7" name="Shape 807"/>
        <p:cNvGrpSpPr/>
        <p:nvPr/>
      </p:nvGrpSpPr>
      <p:grpSpPr>
        <a:xfrm>
          <a:off x="0" y="0"/>
          <a:ext cx="0" cy="0"/>
          <a:chOff x="0" y="0"/>
          <a:chExt cx="0" cy="0"/>
        </a:xfrm>
      </p:grpSpPr>
      <p:sp>
        <p:nvSpPr>
          <p:cNvPr id="808" name="Google Shape;808;p1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09" name="Google Shape;809;p1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10" name="Google Shape;810;p1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811" name="Google Shape;811;p1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2" name="Google Shape;812;p1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3" name="Google Shape;813;p1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4" name="Shape 814"/>
        <p:cNvGrpSpPr/>
        <p:nvPr/>
      </p:nvGrpSpPr>
      <p:grpSpPr>
        <a:xfrm>
          <a:off x="0" y="0"/>
          <a:ext cx="0" cy="0"/>
          <a:chOff x="0" y="0"/>
          <a:chExt cx="0" cy="0"/>
        </a:xfrm>
      </p:grpSpPr>
      <p:sp>
        <p:nvSpPr>
          <p:cNvPr id="815" name="Google Shape;815;p1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6" name="Google Shape;816;p1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7" name="Google Shape;817;p1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8" name="Shape 818"/>
        <p:cNvGrpSpPr/>
        <p:nvPr/>
      </p:nvGrpSpPr>
      <p:grpSpPr>
        <a:xfrm>
          <a:off x="0" y="0"/>
          <a:ext cx="0" cy="0"/>
          <a:chOff x="0" y="0"/>
          <a:chExt cx="0" cy="0"/>
        </a:xfrm>
      </p:grpSpPr>
      <p:sp>
        <p:nvSpPr>
          <p:cNvPr id="819" name="Google Shape;819;p1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20" name="Google Shape;820;p1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21" name="Google Shape;821;p1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22" name="Google Shape;822;p1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23" name="Shape 823"/>
        <p:cNvGrpSpPr/>
        <p:nvPr/>
      </p:nvGrpSpPr>
      <p:grpSpPr>
        <a:xfrm>
          <a:off x="0" y="0"/>
          <a:ext cx="0" cy="0"/>
          <a:chOff x="0" y="0"/>
          <a:chExt cx="0" cy="0"/>
        </a:xfrm>
      </p:grpSpPr>
      <p:sp>
        <p:nvSpPr>
          <p:cNvPr id="824" name="Google Shape;824;p1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25" name="Google Shape;825;p1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826" name="Google Shape;826;p1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827" name="Google Shape;827;p1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828" name="Google Shape;828;p1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829" name="Google Shape;829;p1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0" name="Google Shape;830;p1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1" name="Google Shape;831;p1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99" name="Google Shape;99;p1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00" name="Google Shape;10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1" name="Google Shape;10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2" name="Google Shape;10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2" name="Shape 832"/>
        <p:cNvGrpSpPr/>
        <p:nvPr/>
      </p:nvGrpSpPr>
      <p:grpSpPr>
        <a:xfrm>
          <a:off x="0" y="0"/>
          <a:ext cx="0" cy="0"/>
          <a:chOff x="0" y="0"/>
          <a:chExt cx="0" cy="0"/>
        </a:xfrm>
      </p:grpSpPr>
      <p:sp>
        <p:nvSpPr>
          <p:cNvPr id="833" name="Google Shape;833;p1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34" name="Google Shape;834;p1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5" name="Google Shape;835;p1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6" name="Google Shape;836;p1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7" name="Google Shape;837;p1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8" name="Google Shape;838;p1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39" name="Shape 839"/>
        <p:cNvGrpSpPr/>
        <p:nvPr/>
      </p:nvGrpSpPr>
      <p:grpSpPr>
        <a:xfrm>
          <a:off x="0" y="0"/>
          <a:ext cx="0" cy="0"/>
          <a:chOff x="0" y="0"/>
          <a:chExt cx="0" cy="0"/>
        </a:xfrm>
      </p:grpSpPr>
      <p:sp>
        <p:nvSpPr>
          <p:cNvPr id="840" name="Google Shape;840;p1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41" name="Google Shape;841;p1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842" name="Google Shape;842;p1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3" name="Google Shape;843;p1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4" name="Google Shape;844;p1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51" name="Shape 851"/>
        <p:cNvGrpSpPr/>
        <p:nvPr/>
      </p:nvGrpSpPr>
      <p:grpSpPr>
        <a:xfrm>
          <a:off x="0" y="0"/>
          <a:ext cx="0" cy="0"/>
          <a:chOff x="0" y="0"/>
          <a:chExt cx="0" cy="0"/>
        </a:xfrm>
      </p:grpSpPr>
      <p:sp>
        <p:nvSpPr>
          <p:cNvPr id="852" name="Google Shape;852;p1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53" name="Google Shape;853;p1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54" name="Google Shape;854;p1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5" name="Google Shape;855;p1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6" name="Google Shape;856;p1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7" name="Shape 857"/>
        <p:cNvGrpSpPr/>
        <p:nvPr/>
      </p:nvGrpSpPr>
      <p:grpSpPr>
        <a:xfrm>
          <a:off x="0" y="0"/>
          <a:ext cx="0" cy="0"/>
          <a:chOff x="0" y="0"/>
          <a:chExt cx="0" cy="0"/>
        </a:xfrm>
      </p:grpSpPr>
      <p:sp>
        <p:nvSpPr>
          <p:cNvPr id="858" name="Google Shape;858;p13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59" name="Google Shape;859;p13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60" name="Google Shape;860;p1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61" name="Google Shape;861;p1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62" name="Google Shape;862;p1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3" name="Shape 863"/>
        <p:cNvGrpSpPr/>
        <p:nvPr/>
      </p:nvGrpSpPr>
      <p:grpSpPr>
        <a:xfrm>
          <a:off x="0" y="0"/>
          <a:ext cx="0" cy="0"/>
          <a:chOff x="0" y="0"/>
          <a:chExt cx="0" cy="0"/>
        </a:xfrm>
      </p:grpSpPr>
      <p:sp>
        <p:nvSpPr>
          <p:cNvPr id="864" name="Google Shape;864;p1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65" name="Google Shape;865;p13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66" name="Google Shape;866;p1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67" name="Google Shape;867;p1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68" name="Google Shape;868;p1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69" name="Shape 869"/>
        <p:cNvGrpSpPr/>
        <p:nvPr/>
      </p:nvGrpSpPr>
      <p:grpSpPr>
        <a:xfrm>
          <a:off x="0" y="0"/>
          <a:ext cx="0" cy="0"/>
          <a:chOff x="0" y="0"/>
          <a:chExt cx="0" cy="0"/>
        </a:xfrm>
      </p:grpSpPr>
      <p:sp>
        <p:nvSpPr>
          <p:cNvPr id="870" name="Google Shape;870;p1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71" name="Google Shape;871;p14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872" name="Google Shape;872;p1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873" name="Google Shape;873;p1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74" name="Google Shape;874;p1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75" name="Google Shape;875;p1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76" name="Shape 876"/>
        <p:cNvGrpSpPr/>
        <p:nvPr/>
      </p:nvGrpSpPr>
      <p:grpSpPr>
        <a:xfrm>
          <a:off x="0" y="0"/>
          <a:ext cx="0" cy="0"/>
          <a:chOff x="0" y="0"/>
          <a:chExt cx="0" cy="0"/>
        </a:xfrm>
      </p:grpSpPr>
      <p:sp>
        <p:nvSpPr>
          <p:cNvPr id="877" name="Google Shape;877;p1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78" name="Google Shape;878;p1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79" name="Google Shape;879;p1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880" name="Google Shape;880;p1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81" name="Google Shape;881;p1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82" name="Google Shape;882;p1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3" name="Shape 883"/>
        <p:cNvGrpSpPr/>
        <p:nvPr/>
      </p:nvGrpSpPr>
      <p:grpSpPr>
        <a:xfrm>
          <a:off x="0" y="0"/>
          <a:ext cx="0" cy="0"/>
          <a:chOff x="0" y="0"/>
          <a:chExt cx="0" cy="0"/>
        </a:xfrm>
      </p:grpSpPr>
      <p:sp>
        <p:nvSpPr>
          <p:cNvPr id="884" name="Google Shape;884;p1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85" name="Google Shape;885;p1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86" name="Google Shape;886;p1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7" name="Shape 887"/>
        <p:cNvGrpSpPr/>
        <p:nvPr/>
      </p:nvGrpSpPr>
      <p:grpSpPr>
        <a:xfrm>
          <a:off x="0" y="0"/>
          <a:ext cx="0" cy="0"/>
          <a:chOff x="0" y="0"/>
          <a:chExt cx="0" cy="0"/>
        </a:xfrm>
      </p:grpSpPr>
      <p:sp>
        <p:nvSpPr>
          <p:cNvPr id="888" name="Google Shape;888;p1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89" name="Google Shape;889;p1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90" name="Google Shape;890;p1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91" name="Google Shape;891;p1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92" name="Shape 892"/>
        <p:cNvGrpSpPr/>
        <p:nvPr/>
      </p:nvGrpSpPr>
      <p:grpSpPr>
        <a:xfrm>
          <a:off x="0" y="0"/>
          <a:ext cx="0" cy="0"/>
          <a:chOff x="0" y="0"/>
          <a:chExt cx="0" cy="0"/>
        </a:xfrm>
      </p:grpSpPr>
      <p:sp>
        <p:nvSpPr>
          <p:cNvPr id="893" name="Google Shape;893;p1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94" name="Google Shape;894;p14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895" name="Google Shape;895;p14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896" name="Google Shape;896;p14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897" name="Google Shape;897;p1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898" name="Google Shape;898;p1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99" name="Google Shape;899;p1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00" name="Google Shape;900;p1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05" name="Google Shape;105;p1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06" name="Google Shape;106;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07" name="Google Shape;10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8" name="Google Shape;10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9" name="Google Shape;10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01" name="Shape 901"/>
        <p:cNvGrpSpPr/>
        <p:nvPr/>
      </p:nvGrpSpPr>
      <p:grpSpPr>
        <a:xfrm>
          <a:off x="0" y="0"/>
          <a:ext cx="0" cy="0"/>
          <a:chOff x="0" y="0"/>
          <a:chExt cx="0" cy="0"/>
        </a:xfrm>
      </p:grpSpPr>
      <p:sp>
        <p:nvSpPr>
          <p:cNvPr id="902" name="Google Shape;902;p1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903" name="Google Shape;903;p14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04" name="Google Shape;904;p14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05" name="Google Shape;905;p1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06" name="Google Shape;906;p1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07" name="Google Shape;907;p1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08" name="Shape 908"/>
        <p:cNvGrpSpPr/>
        <p:nvPr/>
      </p:nvGrpSpPr>
      <p:grpSpPr>
        <a:xfrm>
          <a:off x="0" y="0"/>
          <a:ext cx="0" cy="0"/>
          <a:chOff x="0" y="0"/>
          <a:chExt cx="0" cy="0"/>
        </a:xfrm>
      </p:grpSpPr>
      <p:sp>
        <p:nvSpPr>
          <p:cNvPr id="909" name="Google Shape;909;p1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910" name="Google Shape;910;p1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911" name="Google Shape;911;p1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2" name="Google Shape;912;p1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3" name="Google Shape;913;p1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14" name="Shape 914"/>
        <p:cNvGrpSpPr/>
        <p:nvPr/>
      </p:nvGrpSpPr>
      <p:grpSpPr>
        <a:xfrm>
          <a:off x="0" y="0"/>
          <a:ext cx="0" cy="0"/>
          <a:chOff x="0" y="0"/>
          <a:chExt cx="0" cy="0"/>
        </a:xfrm>
      </p:grpSpPr>
      <p:sp>
        <p:nvSpPr>
          <p:cNvPr id="915" name="Google Shape;915;p1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916" name="Google Shape;916;p1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917" name="Google Shape;917;p1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8" name="Google Shape;918;p1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9" name="Google Shape;919;p1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12" name="Google Shape;112;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13" name="Google Shape;113;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4" name="Google Shape;11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5" name="Google Shape;11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6" name="Google Shape;1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7" name="Shape 117"/>
        <p:cNvGrpSpPr/>
        <p:nvPr/>
      </p:nvGrpSpPr>
      <p:grpSpPr>
        <a:xfrm>
          <a:off x="0" y="0"/>
          <a:ext cx="0" cy="0"/>
          <a:chOff x="0" y="0"/>
          <a:chExt cx="0" cy="0"/>
        </a:xfrm>
      </p:grpSpPr>
      <p:sp>
        <p:nvSpPr>
          <p:cNvPr id="118" name="Google Shape;1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9" name="Google Shape;1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0" name="Google Shape;1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23" name="Google Shape;12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4" name="Google Shape;12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5" name="Google Shape;12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28" name="Google Shape;128;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129" name="Google Shape;129;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130" name="Google Shape;130;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131" name="Google Shape;131;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132" name="Google Shape;13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3" name="Google Shape;13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4" name="Google Shape;13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37" name="Google Shape;137;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8" name="Google Shape;138;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9" name="Google Shape;13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0" name="Google Shape;14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1" name="Google Shape;14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2" name="Shape 142"/>
        <p:cNvGrpSpPr/>
        <p:nvPr/>
      </p:nvGrpSpPr>
      <p:grpSpPr>
        <a:xfrm>
          <a:off x="0" y="0"/>
          <a:ext cx="0" cy="0"/>
          <a:chOff x="0" y="0"/>
          <a:chExt cx="0" cy="0"/>
        </a:xfrm>
      </p:grpSpPr>
      <p:sp>
        <p:nvSpPr>
          <p:cNvPr id="143" name="Google Shape;143;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44" name="Google Shape;144;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145" name="Google Shape;14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6" name="Google Shape;14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7" name="Google Shape;14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1" name="Google Shape;31;p4"/>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32" name="Google Shape;32;p4"/>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 name="Google Shape;33;p4"/>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4" name="Google Shape;34;p4"/>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8" name="Shape 148"/>
        <p:cNvGrpSpPr/>
        <p:nvPr/>
      </p:nvGrpSpPr>
      <p:grpSpPr>
        <a:xfrm>
          <a:off x="0" y="0"/>
          <a:ext cx="0" cy="0"/>
          <a:chOff x="0" y="0"/>
          <a:chExt cx="0" cy="0"/>
        </a:xfrm>
      </p:grpSpPr>
      <p:sp>
        <p:nvSpPr>
          <p:cNvPr id="149" name="Google Shape;149;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50" name="Google Shape;150;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51" name="Google Shape;1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2" name="Google Shape;1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3" name="Google Shape;1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157" name="Shape 157"/>
        <p:cNvGrpSpPr/>
        <p:nvPr/>
      </p:nvGrpSpPr>
      <p:grpSpPr>
        <a:xfrm>
          <a:off x="0" y="0"/>
          <a:ext cx="0" cy="0"/>
          <a:chOff x="0" y="0"/>
          <a:chExt cx="0" cy="0"/>
        </a:xfrm>
      </p:grpSpPr>
      <p:sp>
        <p:nvSpPr>
          <p:cNvPr id="158" name="Google Shape;158;p25"/>
          <p:cNvSpPr txBox="1"/>
          <p:nvPr>
            <p:ph type="title"/>
          </p:nvPr>
        </p:nvSpPr>
        <p:spPr>
          <a:xfrm>
            <a:off x="237067" y="533400"/>
            <a:ext cx="6908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59" name="Google Shape;159;p25"/>
          <p:cNvSpPr txBox="1"/>
          <p:nvPr>
            <p:ph idx="1" type="body"/>
          </p:nvPr>
        </p:nvSpPr>
        <p:spPr>
          <a:xfrm>
            <a:off x="1117600" y="1981200"/>
            <a:ext cx="3386667"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60" name="Google Shape;160;p25"/>
          <p:cNvSpPr txBox="1"/>
          <p:nvPr>
            <p:ph idx="2" type="body"/>
          </p:nvPr>
        </p:nvSpPr>
        <p:spPr>
          <a:xfrm>
            <a:off x="4639733" y="1981200"/>
            <a:ext cx="3386667" cy="1981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61" name="Google Shape;161;p25"/>
          <p:cNvSpPr txBox="1"/>
          <p:nvPr>
            <p:ph idx="3" type="body"/>
          </p:nvPr>
        </p:nvSpPr>
        <p:spPr>
          <a:xfrm>
            <a:off x="4639733" y="4114800"/>
            <a:ext cx="3386667" cy="1981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70" name="Google Shape;170;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71" name="Google Shape;1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2" name="Google Shape;1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3" name="Google Shape;1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4" name="Shape 174"/>
        <p:cNvGrpSpPr/>
        <p:nvPr/>
      </p:nvGrpSpPr>
      <p:grpSpPr>
        <a:xfrm>
          <a:off x="0" y="0"/>
          <a:ext cx="0" cy="0"/>
          <a:chOff x="0" y="0"/>
          <a:chExt cx="0" cy="0"/>
        </a:xfrm>
      </p:grpSpPr>
      <p:sp>
        <p:nvSpPr>
          <p:cNvPr id="175" name="Google Shape;175;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76" name="Google Shape;176;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77" name="Google Shape;1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8" name="Google Shape;1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9" name="Google Shape;1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0" name="Shape 180"/>
        <p:cNvGrpSpPr/>
        <p:nvPr/>
      </p:nvGrpSpPr>
      <p:grpSpPr>
        <a:xfrm>
          <a:off x="0" y="0"/>
          <a:ext cx="0" cy="0"/>
          <a:chOff x="0" y="0"/>
          <a:chExt cx="0" cy="0"/>
        </a:xfrm>
      </p:grpSpPr>
      <p:sp>
        <p:nvSpPr>
          <p:cNvPr id="181" name="Google Shape;181;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82" name="Google Shape;182;p2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83" name="Google Shape;18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4" name="Google Shape;18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5" name="Google Shape;18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6" name="Shape 186"/>
        <p:cNvGrpSpPr/>
        <p:nvPr/>
      </p:nvGrpSpPr>
      <p:grpSpPr>
        <a:xfrm>
          <a:off x="0" y="0"/>
          <a:ext cx="0" cy="0"/>
          <a:chOff x="0" y="0"/>
          <a:chExt cx="0" cy="0"/>
        </a:xfrm>
      </p:grpSpPr>
      <p:sp>
        <p:nvSpPr>
          <p:cNvPr id="187" name="Google Shape;187;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88" name="Google Shape;188;p3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89" name="Google Shape;189;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90" name="Google Shape;19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1" name="Google Shape;19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2" name="Google Shape;19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3" name="Shape 193"/>
        <p:cNvGrpSpPr/>
        <p:nvPr/>
      </p:nvGrpSpPr>
      <p:grpSpPr>
        <a:xfrm>
          <a:off x="0" y="0"/>
          <a:ext cx="0" cy="0"/>
          <a:chOff x="0" y="0"/>
          <a:chExt cx="0" cy="0"/>
        </a:xfrm>
      </p:grpSpPr>
      <p:sp>
        <p:nvSpPr>
          <p:cNvPr id="194" name="Google Shape;194;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95" name="Google Shape;195;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96" name="Google Shape;196;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97" name="Google Shape;19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8" name="Google Shape;19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9" name="Google Shape;19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0" name="Shape 200"/>
        <p:cNvGrpSpPr/>
        <p:nvPr/>
      </p:nvGrpSpPr>
      <p:grpSpPr>
        <a:xfrm>
          <a:off x="0" y="0"/>
          <a:ext cx="0" cy="0"/>
          <a:chOff x="0" y="0"/>
          <a:chExt cx="0" cy="0"/>
        </a:xfrm>
      </p:grpSpPr>
      <p:sp>
        <p:nvSpPr>
          <p:cNvPr id="201" name="Google Shape;20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2" name="Google Shape;20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3" name="Google Shape;20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4" name="Shape 204"/>
        <p:cNvGrpSpPr/>
        <p:nvPr/>
      </p:nvGrpSpPr>
      <p:grpSpPr>
        <a:xfrm>
          <a:off x="0" y="0"/>
          <a:ext cx="0" cy="0"/>
          <a:chOff x="0" y="0"/>
          <a:chExt cx="0" cy="0"/>
        </a:xfrm>
      </p:grpSpPr>
      <p:sp>
        <p:nvSpPr>
          <p:cNvPr id="205" name="Google Shape;20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06" name="Google Shape;206;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7" name="Google Shape;207;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8" name="Google Shape;20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11" name="Google Shape;211;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212" name="Google Shape;212;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213" name="Google Shape;213;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214" name="Google Shape;214;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215" name="Google Shape;21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6" name="Google Shape;21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7" name="Google Shape;21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idx="1" type="body"/>
          </p:nvPr>
        </p:nvSpPr>
        <p:spPr>
          <a:xfrm>
            <a:off x="609600" y="1600200"/>
            <a:ext cx="3733800" cy="41148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37" name="Google Shape;37;p5"/>
          <p:cNvSpPr txBox="1"/>
          <p:nvPr>
            <p:ph idx="2" type="body"/>
          </p:nvPr>
        </p:nvSpPr>
        <p:spPr>
          <a:xfrm>
            <a:off x="4800600" y="1600200"/>
            <a:ext cx="3733800" cy="41148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38" name="Google Shape;38;p5"/>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9" name="Google Shape;39;p5"/>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 name="Google Shape;40;p5"/>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 name="Google Shape;41;p5"/>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8" name="Shape 218"/>
        <p:cNvGrpSpPr/>
        <p:nvPr/>
      </p:nvGrpSpPr>
      <p:grpSpPr>
        <a:xfrm>
          <a:off x="0" y="0"/>
          <a:ext cx="0" cy="0"/>
          <a:chOff x="0" y="0"/>
          <a:chExt cx="0" cy="0"/>
        </a:xfrm>
      </p:grpSpPr>
      <p:sp>
        <p:nvSpPr>
          <p:cNvPr id="219" name="Google Shape;219;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20" name="Google Shape;220;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1" name="Google Shape;221;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2" name="Google Shape;22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3" name="Google Shape;22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4" name="Google Shape;22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5" name="Shape 225"/>
        <p:cNvGrpSpPr/>
        <p:nvPr/>
      </p:nvGrpSpPr>
      <p:grpSpPr>
        <a:xfrm>
          <a:off x="0" y="0"/>
          <a:ext cx="0" cy="0"/>
          <a:chOff x="0" y="0"/>
          <a:chExt cx="0" cy="0"/>
        </a:xfrm>
      </p:grpSpPr>
      <p:sp>
        <p:nvSpPr>
          <p:cNvPr id="226" name="Google Shape;226;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27" name="Google Shape;227;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228" name="Google Shape;22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9" name="Google Shape;22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0" name="Google Shape;23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31" name="Shape 231"/>
        <p:cNvGrpSpPr/>
        <p:nvPr/>
      </p:nvGrpSpPr>
      <p:grpSpPr>
        <a:xfrm>
          <a:off x="0" y="0"/>
          <a:ext cx="0" cy="0"/>
          <a:chOff x="0" y="0"/>
          <a:chExt cx="0" cy="0"/>
        </a:xfrm>
      </p:grpSpPr>
      <p:sp>
        <p:nvSpPr>
          <p:cNvPr id="232" name="Google Shape;232;p3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33" name="Google Shape;233;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234" name="Google Shape;23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5" name="Google Shape;23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6" name="Google Shape;23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3" name="Shape 243"/>
        <p:cNvGrpSpPr/>
        <p:nvPr/>
      </p:nvGrpSpPr>
      <p:grpSpPr>
        <a:xfrm>
          <a:off x="0" y="0"/>
          <a:ext cx="0" cy="0"/>
          <a:chOff x="0" y="0"/>
          <a:chExt cx="0" cy="0"/>
        </a:xfrm>
      </p:grpSpPr>
      <p:sp>
        <p:nvSpPr>
          <p:cNvPr id="244" name="Google Shape;244;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45" name="Google Shape;245;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46" name="Google Shape;24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7" name="Google Shape;24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8" name="Google Shape;24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9" name="Shape 249"/>
        <p:cNvGrpSpPr/>
        <p:nvPr/>
      </p:nvGrpSpPr>
      <p:grpSpPr>
        <a:xfrm>
          <a:off x="0" y="0"/>
          <a:ext cx="0" cy="0"/>
          <a:chOff x="0" y="0"/>
          <a:chExt cx="0" cy="0"/>
        </a:xfrm>
      </p:grpSpPr>
      <p:sp>
        <p:nvSpPr>
          <p:cNvPr id="250" name="Google Shape;250;p4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51" name="Google Shape;251;p4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52" name="Google Shape;25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3" name="Google Shape;25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4" name="Google Shape;25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5" name="Shape 255"/>
        <p:cNvGrpSpPr/>
        <p:nvPr/>
      </p:nvGrpSpPr>
      <p:grpSpPr>
        <a:xfrm>
          <a:off x="0" y="0"/>
          <a:ext cx="0" cy="0"/>
          <a:chOff x="0" y="0"/>
          <a:chExt cx="0" cy="0"/>
        </a:xfrm>
      </p:grpSpPr>
      <p:sp>
        <p:nvSpPr>
          <p:cNvPr id="256" name="Google Shape;256;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57" name="Google Shape;257;p4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58" name="Google Shape;2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9" name="Google Shape;2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0" name="Google Shape;2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61" name="Shape 261"/>
        <p:cNvGrpSpPr/>
        <p:nvPr/>
      </p:nvGrpSpPr>
      <p:grpSpPr>
        <a:xfrm>
          <a:off x="0" y="0"/>
          <a:ext cx="0" cy="0"/>
          <a:chOff x="0" y="0"/>
          <a:chExt cx="0" cy="0"/>
        </a:xfrm>
      </p:grpSpPr>
      <p:sp>
        <p:nvSpPr>
          <p:cNvPr id="262" name="Google Shape;262;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63" name="Google Shape;263;p4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264" name="Google Shape;264;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5" name="Google Shape;26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6" name="Google Shape;26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7" name="Google Shape;26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68" name="Shape 268"/>
        <p:cNvGrpSpPr/>
        <p:nvPr/>
      </p:nvGrpSpPr>
      <p:grpSpPr>
        <a:xfrm>
          <a:off x="0" y="0"/>
          <a:ext cx="0" cy="0"/>
          <a:chOff x="0" y="0"/>
          <a:chExt cx="0" cy="0"/>
        </a:xfrm>
      </p:grpSpPr>
      <p:sp>
        <p:nvSpPr>
          <p:cNvPr id="269" name="Google Shape;269;p4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70" name="Google Shape;270;p4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71" name="Google Shape;271;p4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72" name="Google Shape;27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3" name="Google Shape;27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4" name="Google Shape;27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5" name="Shape 275"/>
        <p:cNvGrpSpPr/>
        <p:nvPr/>
      </p:nvGrpSpPr>
      <p:grpSpPr>
        <a:xfrm>
          <a:off x="0" y="0"/>
          <a:ext cx="0" cy="0"/>
          <a:chOff x="0" y="0"/>
          <a:chExt cx="0" cy="0"/>
        </a:xfrm>
      </p:grpSpPr>
      <p:sp>
        <p:nvSpPr>
          <p:cNvPr id="276" name="Google Shape;276;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7" name="Google Shape;277;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8" name="Google Shape;27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9" name="Shape 279"/>
        <p:cNvGrpSpPr/>
        <p:nvPr/>
      </p:nvGrpSpPr>
      <p:grpSpPr>
        <a:xfrm>
          <a:off x="0" y="0"/>
          <a:ext cx="0" cy="0"/>
          <a:chOff x="0" y="0"/>
          <a:chExt cx="0" cy="0"/>
        </a:xfrm>
      </p:grpSpPr>
      <p:sp>
        <p:nvSpPr>
          <p:cNvPr id="280" name="Google Shape;280;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81" name="Google Shape;28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2" name="Google Shape;28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3" name="Google Shape;28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4" name="Google Shape;44;p6"/>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 name="Google Shape;45;p6"/>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 name="Google Shape;46;p6"/>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4" name="Shape 284"/>
        <p:cNvGrpSpPr/>
        <p:nvPr/>
      </p:nvGrpSpPr>
      <p:grpSpPr>
        <a:xfrm>
          <a:off x="0" y="0"/>
          <a:ext cx="0" cy="0"/>
          <a:chOff x="0" y="0"/>
          <a:chExt cx="0" cy="0"/>
        </a:xfrm>
      </p:grpSpPr>
      <p:sp>
        <p:nvSpPr>
          <p:cNvPr id="285" name="Google Shape;285;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86" name="Google Shape;286;p4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287" name="Google Shape;287;p4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288" name="Google Shape;288;p4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289" name="Google Shape;289;p4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290" name="Google Shape;29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1" name="Google Shape;29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2" name="Google Shape;29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3" name="Shape 293"/>
        <p:cNvGrpSpPr/>
        <p:nvPr/>
      </p:nvGrpSpPr>
      <p:grpSpPr>
        <a:xfrm>
          <a:off x="0" y="0"/>
          <a:ext cx="0" cy="0"/>
          <a:chOff x="0" y="0"/>
          <a:chExt cx="0" cy="0"/>
        </a:xfrm>
      </p:grpSpPr>
      <p:sp>
        <p:nvSpPr>
          <p:cNvPr id="294" name="Google Shape;294;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95" name="Google Shape;295;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6" name="Google Shape;296;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7" name="Google Shape;297;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8" name="Google Shape;298;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9" name="Google Shape;29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0" name="Shape 300"/>
        <p:cNvGrpSpPr/>
        <p:nvPr/>
      </p:nvGrpSpPr>
      <p:grpSpPr>
        <a:xfrm>
          <a:off x="0" y="0"/>
          <a:ext cx="0" cy="0"/>
          <a:chOff x="0" y="0"/>
          <a:chExt cx="0" cy="0"/>
        </a:xfrm>
      </p:grpSpPr>
      <p:sp>
        <p:nvSpPr>
          <p:cNvPr id="301" name="Google Shape;301;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02" name="Google Shape;302;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303" name="Google Shape;303;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4" name="Google Shape;304;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5" name="Google Shape;305;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6" name="Shape 306"/>
        <p:cNvGrpSpPr/>
        <p:nvPr/>
      </p:nvGrpSpPr>
      <p:grpSpPr>
        <a:xfrm>
          <a:off x="0" y="0"/>
          <a:ext cx="0" cy="0"/>
          <a:chOff x="0" y="0"/>
          <a:chExt cx="0" cy="0"/>
        </a:xfrm>
      </p:grpSpPr>
      <p:sp>
        <p:nvSpPr>
          <p:cNvPr id="307" name="Google Shape;307;p4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08" name="Google Shape;308;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309" name="Google Shape;30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0" name="Google Shape;31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1" name="Google Shape;31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18" name="Shape 318"/>
        <p:cNvGrpSpPr/>
        <p:nvPr/>
      </p:nvGrpSpPr>
      <p:grpSpPr>
        <a:xfrm>
          <a:off x="0" y="0"/>
          <a:ext cx="0" cy="0"/>
          <a:chOff x="0" y="0"/>
          <a:chExt cx="0" cy="0"/>
        </a:xfrm>
      </p:grpSpPr>
      <p:sp>
        <p:nvSpPr>
          <p:cNvPr id="319" name="Google Shape;319;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20" name="Google Shape;320;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21" name="Google Shape;32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2" name="Google Shape;32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3" name="Google Shape;32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24" name="Shape 324"/>
        <p:cNvGrpSpPr/>
        <p:nvPr/>
      </p:nvGrpSpPr>
      <p:grpSpPr>
        <a:xfrm>
          <a:off x="0" y="0"/>
          <a:ext cx="0" cy="0"/>
          <a:chOff x="0" y="0"/>
          <a:chExt cx="0" cy="0"/>
        </a:xfrm>
      </p:grpSpPr>
      <p:sp>
        <p:nvSpPr>
          <p:cNvPr id="325" name="Google Shape;325;p5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26" name="Google Shape;326;p5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sz="3200">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27" name="Google Shape;327;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8" name="Google Shape;328;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9" name="Google Shape;329;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0" name="Shape 330"/>
        <p:cNvGrpSpPr/>
        <p:nvPr/>
      </p:nvGrpSpPr>
      <p:grpSpPr>
        <a:xfrm>
          <a:off x="0" y="0"/>
          <a:ext cx="0" cy="0"/>
          <a:chOff x="0" y="0"/>
          <a:chExt cx="0" cy="0"/>
        </a:xfrm>
      </p:grpSpPr>
      <p:sp>
        <p:nvSpPr>
          <p:cNvPr id="331" name="Google Shape;331;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32" name="Google Shape;332;p5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sz="3200">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33" name="Google Shape;333;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4" name="Google Shape;334;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5" name="Google Shape;335;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36" name="Shape 336"/>
        <p:cNvGrpSpPr/>
        <p:nvPr/>
      </p:nvGrpSpPr>
      <p:grpSpPr>
        <a:xfrm>
          <a:off x="0" y="0"/>
          <a:ext cx="0" cy="0"/>
          <a:chOff x="0" y="0"/>
          <a:chExt cx="0" cy="0"/>
        </a:xfrm>
      </p:grpSpPr>
      <p:sp>
        <p:nvSpPr>
          <p:cNvPr id="337" name="Google Shape;337;p5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38" name="Google Shape;338;p5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sz="3200">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339" name="Google Shape;339;p5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sz="1400">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40" name="Google Shape;340;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41" name="Google Shape;341;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42" name="Google Shape;34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43" name="Shape 343"/>
        <p:cNvGrpSpPr/>
        <p:nvPr/>
      </p:nvGrpSpPr>
      <p:grpSpPr>
        <a:xfrm>
          <a:off x="0" y="0"/>
          <a:ext cx="0" cy="0"/>
          <a:chOff x="0" y="0"/>
          <a:chExt cx="0" cy="0"/>
        </a:xfrm>
      </p:grpSpPr>
      <p:sp>
        <p:nvSpPr>
          <p:cNvPr id="344" name="Google Shape;344;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45" name="Google Shape;345;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sz="3200">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46" name="Google Shape;346;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sz="1400">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47" name="Google Shape;347;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48" name="Google Shape;348;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49" name="Google Shape;349;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0" name="Shape 350"/>
        <p:cNvGrpSpPr/>
        <p:nvPr/>
      </p:nvGrpSpPr>
      <p:grpSpPr>
        <a:xfrm>
          <a:off x="0" y="0"/>
          <a:ext cx="0" cy="0"/>
          <a:chOff x="0" y="0"/>
          <a:chExt cx="0" cy="0"/>
        </a:xfrm>
      </p:grpSpPr>
      <p:sp>
        <p:nvSpPr>
          <p:cNvPr id="351" name="Google Shape;351;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52" name="Google Shape;352;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53" name="Google Shape;35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7"/>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9" name="Google Shape;49;p7"/>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 name="Google Shape;50;p7"/>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4" name="Shape 354"/>
        <p:cNvGrpSpPr/>
        <p:nvPr/>
      </p:nvGrpSpPr>
      <p:grpSpPr>
        <a:xfrm>
          <a:off x="0" y="0"/>
          <a:ext cx="0" cy="0"/>
          <a:chOff x="0" y="0"/>
          <a:chExt cx="0" cy="0"/>
        </a:xfrm>
      </p:grpSpPr>
      <p:sp>
        <p:nvSpPr>
          <p:cNvPr id="355" name="Google Shape;355;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56" name="Google Shape;356;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57" name="Google Shape;357;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58" name="Google Shape;358;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59" name="Shape 359"/>
        <p:cNvGrpSpPr/>
        <p:nvPr/>
      </p:nvGrpSpPr>
      <p:grpSpPr>
        <a:xfrm>
          <a:off x="0" y="0"/>
          <a:ext cx="0" cy="0"/>
          <a:chOff x="0" y="0"/>
          <a:chExt cx="0" cy="0"/>
        </a:xfrm>
      </p:grpSpPr>
      <p:sp>
        <p:nvSpPr>
          <p:cNvPr id="360" name="Google Shape;360;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61" name="Google Shape;361;p5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sz="2400">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362" name="Google Shape;362;p5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sz="2400">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363" name="Google Shape;363;p5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sz="2400">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364" name="Google Shape;364;p5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sz="2400">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365" name="Google Shape;365;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66" name="Google Shape;366;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67" name="Google Shape;36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8" name="Shape 368"/>
        <p:cNvGrpSpPr/>
        <p:nvPr/>
      </p:nvGrpSpPr>
      <p:grpSpPr>
        <a:xfrm>
          <a:off x="0" y="0"/>
          <a:ext cx="0" cy="0"/>
          <a:chOff x="0" y="0"/>
          <a:chExt cx="0" cy="0"/>
        </a:xfrm>
      </p:grpSpPr>
      <p:sp>
        <p:nvSpPr>
          <p:cNvPr id="369" name="Google Shape;369;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70" name="Google Shape;370;p5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sz="2800">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1" name="Google Shape;371;p5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sz="2800">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2" name="Google Shape;37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73" name="Google Shape;37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74" name="Google Shape;37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5" name="Shape 375"/>
        <p:cNvGrpSpPr/>
        <p:nvPr/>
      </p:nvGrpSpPr>
      <p:grpSpPr>
        <a:xfrm>
          <a:off x="0" y="0"/>
          <a:ext cx="0" cy="0"/>
          <a:chOff x="0" y="0"/>
          <a:chExt cx="0" cy="0"/>
        </a:xfrm>
      </p:grpSpPr>
      <p:sp>
        <p:nvSpPr>
          <p:cNvPr id="376" name="Google Shape;376;p6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77" name="Google Shape;377;p6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sz="2000">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378" name="Google Shape;378;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79" name="Google Shape;379;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80" name="Google Shape;38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1" name="Shape 381"/>
        <p:cNvGrpSpPr/>
        <p:nvPr/>
      </p:nvGrpSpPr>
      <p:grpSpPr>
        <a:xfrm>
          <a:off x="0" y="0"/>
          <a:ext cx="0" cy="0"/>
          <a:chOff x="0" y="0"/>
          <a:chExt cx="0" cy="0"/>
        </a:xfrm>
      </p:grpSpPr>
      <p:sp>
        <p:nvSpPr>
          <p:cNvPr id="382" name="Google Shape;382;p6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83" name="Google Shape;383;p6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sz="3200">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384" name="Google Shape;384;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85" name="Google Shape;385;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86" name="Google Shape;386;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391" name="Shape 391"/>
        <p:cNvGrpSpPr/>
        <p:nvPr/>
      </p:nvGrpSpPr>
      <p:grpSpPr>
        <a:xfrm>
          <a:off x="0" y="0"/>
          <a:ext cx="0" cy="0"/>
          <a:chOff x="0" y="0"/>
          <a:chExt cx="0" cy="0"/>
        </a:xfrm>
      </p:grpSpPr>
      <p:sp>
        <p:nvSpPr>
          <p:cNvPr id="392" name="Google Shape;392;p63"/>
          <p:cNvSpPr txBox="1"/>
          <p:nvPr>
            <p:ph type="title"/>
          </p:nvPr>
        </p:nvSpPr>
        <p:spPr>
          <a:xfrm>
            <a:off x="237067" y="533400"/>
            <a:ext cx="6908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93" name="Google Shape;393;p63"/>
          <p:cNvSpPr txBox="1"/>
          <p:nvPr>
            <p:ph idx="1" type="body"/>
          </p:nvPr>
        </p:nvSpPr>
        <p:spPr>
          <a:xfrm>
            <a:off x="1117600" y="1981200"/>
            <a:ext cx="3386667" cy="41148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394" name="Google Shape;394;p63"/>
          <p:cNvSpPr txBox="1"/>
          <p:nvPr>
            <p:ph idx="2" type="body"/>
          </p:nvPr>
        </p:nvSpPr>
        <p:spPr>
          <a:xfrm>
            <a:off x="4639733" y="1981200"/>
            <a:ext cx="3386667" cy="41148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1" name="Shape 401"/>
        <p:cNvGrpSpPr/>
        <p:nvPr/>
      </p:nvGrpSpPr>
      <p:grpSpPr>
        <a:xfrm>
          <a:off x="0" y="0"/>
          <a:ext cx="0" cy="0"/>
          <a:chOff x="0" y="0"/>
          <a:chExt cx="0" cy="0"/>
        </a:xfrm>
      </p:grpSpPr>
      <p:sp>
        <p:nvSpPr>
          <p:cNvPr id="402" name="Google Shape;402;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03" name="Google Shape;403;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04" name="Google Shape;404;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5" name="Google Shape;405;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6" name="Google Shape;406;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07" name="Shape 407"/>
        <p:cNvGrpSpPr/>
        <p:nvPr/>
      </p:nvGrpSpPr>
      <p:grpSpPr>
        <a:xfrm>
          <a:off x="0" y="0"/>
          <a:ext cx="0" cy="0"/>
          <a:chOff x="0" y="0"/>
          <a:chExt cx="0" cy="0"/>
        </a:xfrm>
      </p:grpSpPr>
      <p:sp>
        <p:nvSpPr>
          <p:cNvPr id="408" name="Google Shape;408;p6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09" name="Google Shape;409;p6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10" name="Google Shape;410;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1" name="Google Shape;411;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2" name="Google Shape;412;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13" name="Shape 413"/>
        <p:cNvGrpSpPr/>
        <p:nvPr/>
      </p:nvGrpSpPr>
      <p:grpSpPr>
        <a:xfrm>
          <a:off x="0" y="0"/>
          <a:ext cx="0" cy="0"/>
          <a:chOff x="0" y="0"/>
          <a:chExt cx="0" cy="0"/>
        </a:xfrm>
      </p:grpSpPr>
      <p:sp>
        <p:nvSpPr>
          <p:cNvPr id="414" name="Google Shape;414;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15" name="Google Shape;415;p6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16" name="Google Shape;416;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7" name="Google Shape;417;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8" name="Google Shape;418;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19" name="Shape 419"/>
        <p:cNvGrpSpPr/>
        <p:nvPr/>
      </p:nvGrpSpPr>
      <p:grpSpPr>
        <a:xfrm>
          <a:off x="0" y="0"/>
          <a:ext cx="0" cy="0"/>
          <a:chOff x="0" y="0"/>
          <a:chExt cx="0" cy="0"/>
        </a:xfrm>
      </p:grpSpPr>
      <p:sp>
        <p:nvSpPr>
          <p:cNvPr id="420" name="Google Shape;420;p6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21" name="Google Shape;421;p6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422" name="Google Shape;422;p6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23" name="Google Shape;423;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24" name="Google Shape;424;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25" name="Google Shape;425;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8"/>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3" name="Google Shape;53;p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sz="1700">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54" name="Google Shape;54;p8"/>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5" name="Google Shape;55;p8"/>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 name="Google Shape;56;p8"/>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6" name="Shape 426"/>
        <p:cNvGrpSpPr/>
        <p:nvPr/>
      </p:nvGrpSpPr>
      <p:grpSpPr>
        <a:xfrm>
          <a:off x="0" y="0"/>
          <a:ext cx="0" cy="0"/>
          <a:chOff x="0" y="0"/>
          <a:chExt cx="0" cy="0"/>
        </a:xfrm>
      </p:grpSpPr>
      <p:sp>
        <p:nvSpPr>
          <p:cNvPr id="427" name="Google Shape;427;p6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28" name="Google Shape;428;p6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29" name="Google Shape;429;p6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30" name="Google Shape;430;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1" name="Google Shape;431;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2" name="Google Shape;432;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3" name="Shape 433"/>
        <p:cNvGrpSpPr/>
        <p:nvPr/>
      </p:nvGrpSpPr>
      <p:grpSpPr>
        <a:xfrm>
          <a:off x="0" y="0"/>
          <a:ext cx="0" cy="0"/>
          <a:chOff x="0" y="0"/>
          <a:chExt cx="0" cy="0"/>
        </a:xfrm>
      </p:grpSpPr>
      <p:sp>
        <p:nvSpPr>
          <p:cNvPr id="434" name="Google Shape;434;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5" name="Google Shape;435;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6" name="Google Shape;436;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7" name="Shape 437"/>
        <p:cNvGrpSpPr/>
        <p:nvPr/>
      </p:nvGrpSpPr>
      <p:grpSpPr>
        <a:xfrm>
          <a:off x="0" y="0"/>
          <a:ext cx="0" cy="0"/>
          <a:chOff x="0" y="0"/>
          <a:chExt cx="0" cy="0"/>
        </a:xfrm>
      </p:grpSpPr>
      <p:sp>
        <p:nvSpPr>
          <p:cNvPr id="438" name="Google Shape;438;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39" name="Google Shape;439;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0" name="Google Shape;440;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1" name="Google Shape;441;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2" name="Shape 442"/>
        <p:cNvGrpSpPr/>
        <p:nvPr/>
      </p:nvGrpSpPr>
      <p:grpSpPr>
        <a:xfrm>
          <a:off x="0" y="0"/>
          <a:ext cx="0" cy="0"/>
          <a:chOff x="0" y="0"/>
          <a:chExt cx="0" cy="0"/>
        </a:xfrm>
      </p:grpSpPr>
      <p:sp>
        <p:nvSpPr>
          <p:cNvPr id="443" name="Google Shape;443;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44" name="Google Shape;444;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45" name="Google Shape;445;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46" name="Google Shape;446;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47" name="Google Shape;447;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48" name="Google Shape;448;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9" name="Google Shape;449;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0" name="Google Shape;450;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1" name="Shape 451"/>
        <p:cNvGrpSpPr/>
        <p:nvPr/>
      </p:nvGrpSpPr>
      <p:grpSpPr>
        <a:xfrm>
          <a:off x="0" y="0"/>
          <a:ext cx="0" cy="0"/>
          <a:chOff x="0" y="0"/>
          <a:chExt cx="0" cy="0"/>
        </a:xfrm>
      </p:grpSpPr>
      <p:sp>
        <p:nvSpPr>
          <p:cNvPr id="452" name="Google Shape;452;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53" name="Google Shape;453;p7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4" name="Google Shape;454;p7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5" name="Google Shape;455;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6" name="Google Shape;456;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7" name="Google Shape;457;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8" name="Shape 458"/>
        <p:cNvGrpSpPr/>
        <p:nvPr/>
      </p:nvGrpSpPr>
      <p:grpSpPr>
        <a:xfrm>
          <a:off x="0" y="0"/>
          <a:ext cx="0" cy="0"/>
          <a:chOff x="0" y="0"/>
          <a:chExt cx="0" cy="0"/>
        </a:xfrm>
      </p:grpSpPr>
      <p:sp>
        <p:nvSpPr>
          <p:cNvPr id="459" name="Google Shape;459;p7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60" name="Google Shape;460;p7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461" name="Google Shape;461;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2" name="Google Shape;462;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3" name="Google Shape;463;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64" name="Shape 464"/>
        <p:cNvGrpSpPr/>
        <p:nvPr/>
      </p:nvGrpSpPr>
      <p:grpSpPr>
        <a:xfrm>
          <a:off x="0" y="0"/>
          <a:ext cx="0" cy="0"/>
          <a:chOff x="0" y="0"/>
          <a:chExt cx="0" cy="0"/>
        </a:xfrm>
      </p:grpSpPr>
      <p:sp>
        <p:nvSpPr>
          <p:cNvPr id="465" name="Google Shape;465;p7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66" name="Google Shape;466;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467" name="Google Shape;467;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8" name="Google Shape;468;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9" name="Google Shape;46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6" name="Shape 476"/>
        <p:cNvGrpSpPr/>
        <p:nvPr/>
      </p:nvGrpSpPr>
      <p:grpSpPr>
        <a:xfrm>
          <a:off x="0" y="0"/>
          <a:ext cx="0" cy="0"/>
          <a:chOff x="0" y="0"/>
          <a:chExt cx="0" cy="0"/>
        </a:xfrm>
      </p:grpSpPr>
      <p:sp>
        <p:nvSpPr>
          <p:cNvPr id="477" name="Google Shape;477;p7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78" name="Google Shape;478;p7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79" name="Google Shape;479;p7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80" name="Google Shape;480;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81" name="Google Shape;481;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82" name="Google Shape;482;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83" name="Shape 483"/>
        <p:cNvGrpSpPr/>
        <p:nvPr/>
      </p:nvGrpSpPr>
      <p:grpSpPr>
        <a:xfrm>
          <a:off x="0" y="0"/>
          <a:ext cx="0" cy="0"/>
          <a:chOff x="0" y="0"/>
          <a:chExt cx="0" cy="0"/>
        </a:xfrm>
      </p:grpSpPr>
      <p:sp>
        <p:nvSpPr>
          <p:cNvPr id="484" name="Google Shape;484;p7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85" name="Google Shape;485;p7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86" name="Google Shape;486;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87" name="Google Shape;487;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88" name="Google Shape;488;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89" name="Shape 489"/>
        <p:cNvGrpSpPr/>
        <p:nvPr/>
      </p:nvGrpSpPr>
      <p:grpSpPr>
        <a:xfrm>
          <a:off x="0" y="0"/>
          <a:ext cx="0" cy="0"/>
          <a:chOff x="0" y="0"/>
          <a:chExt cx="0" cy="0"/>
        </a:xfrm>
      </p:grpSpPr>
      <p:sp>
        <p:nvSpPr>
          <p:cNvPr id="490" name="Google Shape;490;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91" name="Google Shape;491;p7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92" name="Google Shape;492;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93" name="Google Shape;493;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94" name="Google Shape;494;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7" name="Shape 57"/>
        <p:cNvGrpSpPr/>
        <p:nvPr/>
      </p:nvGrpSpPr>
      <p:grpSpPr>
        <a:xfrm>
          <a:off x="0" y="0"/>
          <a:ext cx="0" cy="0"/>
          <a:chOff x="0" y="0"/>
          <a:chExt cx="0" cy="0"/>
        </a:xfrm>
      </p:grpSpPr>
      <p:sp>
        <p:nvSpPr>
          <p:cNvPr id="58" name="Google Shape;58;p9"/>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9" name="Google Shape;59;p9"/>
          <p:cNvSpPr txBox="1"/>
          <p:nvPr>
            <p:ph idx="1" type="body"/>
          </p:nvPr>
        </p:nvSpPr>
        <p:spPr>
          <a:xfrm rot="5400000">
            <a:off x="2309019" y="-99219"/>
            <a:ext cx="4525962" cy="79248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sz="1700">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60" name="Google Shape;60;p9"/>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1" name="Google Shape;61;p9"/>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2" name="Google Shape;62;p9"/>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95" name="Shape 495"/>
        <p:cNvGrpSpPr/>
        <p:nvPr/>
      </p:nvGrpSpPr>
      <p:grpSpPr>
        <a:xfrm>
          <a:off x="0" y="0"/>
          <a:ext cx="0" cy="0"/>
          <a:chOff x="0" y="0"/>
          <a:chExt cx="0" cy="0"/>
        </a:xfrm>
      </p:grpSpPr>
      <p:sp>
        <p:nvSpPr>
          <p:cNvPr id="496" name="Google Shape;496;p8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97" name="Google Shape;497;p8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498" name="Google Shape;498;p8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99" name="Google Shape;499;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0" name="Google Shape;500;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1" name="Google Shape;501;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2" name="Shape 502"/>
        <p:cNvGrpSpPr/>
        <p:nvPr/>
      </p:nvGrpSpPr>
      <p:grpSpPr>
        <a:xfrm>
          <a:off x="0" y="0"/>
          <a:ext cx="0" cy="0"/>
          <a:chOff x="0" y="0"/>
          <a:chExt cx="0" cy="0"/>
        </a:xfrm>
      </p:grpSpPr>
      <p:sp>
        <p:nvSpPr>
          <p:cNvPr id="503" name="Google Shape;503;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4" name="Google Shape;504;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5" name="Google Shape;505;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6" name="Shape 506"/>
        <p:cNvGrpSpPr/>
        <p:nvPr/>
      </p:nvGrpSpPr>
      <p:grpSpPr>
        <a:xfrm>
          <a:off x="0" y="0"/>
          <a:ext cx="0" cy="0"/>
          <a:chOff x="0" y="0"/>
          <a:chExt cx="0" cy="0"/>
        </a:xfrm>
      </p:grpSpPr>
      <p:sp>
        <p:nvSpPr>
          <p:cNvPr id="507" name="Google Shape;507;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08" name="Google Shape;508;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9" name="Google Shape;509;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10" name="Google Shape;510;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1" name="Shape 511"/>
        <p:cNvGrpSpPr/>
        <p:nvPr/>
      </p:nvGrpSpPr>
      <p:grpSpPr>
        <a:xfrm>
          <a:off x="0" y="0"/>
          <a:ext cx="0" cy="0"/>
          <a:chOff x="0" y="0"/>
          <a:chExt cx="0" cy="0"/>
        </a:xfrm>
      </p:grpSpPr>
      <p:sp>
        <p:nvSpPr>
          <p:cNvPr id="512" name="Google Shape;512;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13" name="Google Shape;513;p8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514" name="Google Shape;514;p8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515" name="Google Shape;515;p8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516" name="Google Shape;516;p8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517" name="Google Shape;517;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18" name="Google Shape;518;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19" name="Google Shape;519;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20" name="Shape 520"/>
        <p:cNvGrpSpPr/>
        <p:nvPr/>
      </p:nvGrpSpPr>
      <p:grpSpPr>
        <a:xfrm>
          <a:off x="0" y="0"/>
          <a:ext cx="0" cy="0"/>
          <a:chOff x="0" y="0"/>
          <a:chExt cx="0" cy="0"/>
        </a:xfrm>
      </p:grpSpPr>
      <p:sp>
        <p:nvSpPr>
          <p:cNvPr id="521" name="Google Shape;521;p8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22" name="Google Shape;522;p8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3" name="Google Shape;523;p8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4" name="Google Shape;524;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25" name="Google Shape;525;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26" name="Google Shape;526;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7" name="Shape 527"/>
        <p:cNvGrpSpPr/>
        <p:nvPr/>
      </p:nvGrpSpPr>
      <p:grpSpPr>
        <a:xfrm>
          <a:off x="0" y="0"/>
          <a:ext cx="0" cy="0"/>
          <a:chOff x="0" y="0"/>
          <a:chExt cx="0" cy="0"/>
        </a:xfrm>
      </p:grpSpPr>
      <p:sp>
        <p:nvSpPr>
          <p:cNvPr id="528" name="Google Shape;528;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29" name="Google Shape;529;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530" name="Google Shape;530;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1" name="Google Shape;531;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2" name="Google Shape;532;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33" name="Shape 533"/>
        <p:cNvGrpSpPr/>
        <p:nvPr/>
      </p:nvGrpSpPr>
      <p:grpSpPr>
        <a:xfrm>
          <a:off x="0" y="0"/>
          <a:ext cx="0" cy="0"/>
          <a:chOff x="0" y="0"/>
          <a:chExt cx="0" cy="0"/>
        </a:xfrm>
      </p:grpSpPr>
      <p:sp>
        <p:nvSpPr>
          <p:cNvPr id="534" name="Google Shape;534;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35" name="Google Shape;535;p8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36" name="Google Shape;536;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7" name="Google Shape;537;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8" name="Google Shape;538;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39" name="Shape 539"/>
        <p:cNvGrpSpPr/>
        <p:nvPr/>
      </p:nvGrpSpPr>
      <p:grpSpPr>
        <a:xfrm>
          <a:off x="0" y="0"/>
          <a:ext cx="0" cy="0"/>
          <a:chOff x="0" y="0"/>
          <a:chExt cx="0" cy="0"/>
        </a:xfrm>
      </p:grpSpPr>
      <p:sp>
        <p:nvSpPr>
          <p:cNvPr id="540" name="Google Shape;540;p8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41" name="Google Shape;541;p8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542" name="Google Shape;542;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43" name="Google Shape;543;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44" name="Google Shape;544;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1" name="Shape 551"/>
        <p:cNvGrpSpPr/>
        <p:nvPr/>
      </p:nvGrpSpPr>
      <p:grpSpPr>
        <a:xfrm>
          <a:off x="0" y="0"/>
          <a:ext cx="0" cy="0"/>
          <a:chOff x="0" y="0"/>
          <a:chExt cx="0" cy="0"/>
        </a:xfrm>
      </p:grpSpPr>
      <p:sp>
        <p:nvSpPr>
          <p:cNvPr id="552" name="Google Shape;552;p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53" name="Google Shape;553;p8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54" name="Google Shape;554;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55" name="Google Shape;555;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56" name="Google Shape;556;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57" name="Shape 557"/>
        <p:cNvGrpSpPr/>
        <p:nvPr/>
      </p:nvGrpSpPr>
      <p:grpSpPr>
        <a:xfrm>
          <a:off x="0" y="0"/>
          <a:ext cx="0" cy="0"/>
          <a:chOff x="0" y="0"/>
          <a:chExt cx="0" cy="0"/>
        </a:xfrm>
      </p:grpSpPr>
      <p:sp>
        <p:nvSpPr>
          <p:cNvPr id="558" name="Google Shape;558;p9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59" name="Google Shape;559;p9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60" name="Google Shape;560;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1" name="Google Shape;561;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2" name="Google Shape;562;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idx="1" type="body"/>
          </p:nvPr>
        </p:nvSpPr>
        <p:spPr>
          <a:xfrm>
            <a:off x="3962400" y="1447800"/>
            <a:ext cx="4648200" cy="42672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sz="1700">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65" name="Google Shape;65;p10"/>
          <p:cNvSpPr txBox="1"/>
          <p:nvPr>
            <p:ph type="title"/>
          </p:nvPr>
        </p:nvSpPr>
        <p:spPr>
          <a:xfrm>
            <a:off x="612648" y="1447800"/>
            <a:ext cx="2971800" cy="109728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2"/>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6" name="Google Shape;66;p10"/>
          <p:cNvSpPr txBox="1"/>
          <p:nvPr>
            <p:ph idx="2" type="body"/>
          </p:nvPr>
        </p:nvSpPr>
        <p:spPr>
          <a:xfrm>
            <a:off x="612648" y="2547891"/>
            <a:ext cx="2971800" cy="3167109"/>
          </a:xfrm>
          <a:prstGeom prst="rect">
            <a:avLst/>
          </a:prstGeom>
          <a:noFill/>
          <a:ln>
            <a:noFill/>
          </a:ln>
        </p:spPr>
        <p:txBody>
          <a:bodyPr anchorCtr="0" anchor="t" bIns="45700" lIns="91425" spcFirstLastPara="1" rIns="91425" wrap="square" tIns="9125">
            <a:noAutofit/>
          </a:bodyPr>
          <a:lstStyle>
            <a:lvl1pPr indent="-228600" lvl="0" marL="457200" marR="0" rtl="0" algn="l">
              <a:spcBef>
                <a:spcPts val="280"/>
              </a:spcBef>
              <a:spcAft>
                <a:spcPts val="0"/>
              </a:spcAft>
              <a:buClr>
                <a:schemeClr val="lt2"/>
              </a:buClr>
              <a:buSzPts val="1400"/>
              <a:buFont typeface="Arial"/>
              <a:buNone/>
              <a:defRPr sz="1400">
                <a:solidFill>
                  <a:schemeClr val="lt1"/>
                </a:solidFill>
                <a:latin typeface="Arial Narrow"/>
                <a:ea typeface="Arial Narrow"/>
                <a:cs typeface="Arial Narrow"/>
                <a:sym typeface="Arial Narrow"/>
              </a:defRPr>
            </a:lvl1pPr>
            <a:lvl2pPr indent="-228600" lvl="1" marL="914400" marR="0" rtl="0" algn="l">
              <a:spcBef>
                <a:spcPts val="600"/>
              </a:spcBef>
              <a:spcAft>
                <a:spcPts val="0"/>
              </a:spcAft>
              <a:buClr>
                <a:schemeClr val="lt2"/>
              </a:buClr>
              <a:buSzPts val="1200"/>
              <a:buFont typeface="Arial"/>
              <a:buNone/>
              <a:defRPr b="0" i="0" sz="1200" u="none" cap="none" strike="noStrike">
                <a:solidFill>
                  <a:schemeClr val="lt1"/>
                </a:solidFill>
                <a:latin typeface="Arial Narrow"/>
                <a:ea typeface="Arial Narrow"/>
                <a:cs typeface="Arial Narrow"/>
                <a:sym typeface="Arial Narrow"/>
              </a:defRPr>
            </a:lvl2pPr>
            <a:lvl3pPr indent="-228600" lvl="2" marL="1371600" marR="0" rtl="0" algn="l">
              <a:spcBef>
                <a:spcPts val="600"/>
              </a:spcBef>
              <a:spcAft>
                <a:spcPts val="0"/>
              </a:spcAft>
              <a:buClr>
                <a:schemeClr val="lt2"/>
              </a:buClr>
              <a:buSzPts val="1000"/>
              <a:buFont typeface="Arial"/>
              <a:buNone/>
              <a:defRPr b="0" i="0" sz="1000" u="none" cap="none" strike="noStrike">
                <a:solidFill>
                  <a:schemeClr val="lt1"/>
                </a:solidFill>
                <a:latin typeface="Arial Narrow"/>
                <a:ea typeface="Arial Narrow"/>
                <a:cs typeface="Arial Narrow"/>
                <a:sym typeface="Arial Narrow"/>
              </a:defRPr>
            </a:lvl3pPr>
            <a:lvl4pPr indent="-228600" lvl="3" marL="1828800" marR="0" rtl="0" algn="l">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4pPr>
            <a:lvl5pPr indent="-228600" lvl="4" marL="2286000" marR="0" rtl="0" algn="l">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9pPr>
          </a:lstStyle>
          <a:p/>
        </p:txBody>
      </p:sp>
      <p:sp>
        <p:nvSpPr>
          <p:cNvPr id="67" name="Google Shape;67;p10"/>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8" name="Google Shape;68;p10"/>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9" name="Google Shape;69;p10"/>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63" name="Shape 563"/>
        <p:cNvGrpSpPr/>
        <p:nvPr/>
      </p:nvGrpSpPr>
      <p:grpSpPr>
        <a:xfrm>
          <a:off x="0" y="0"/>
          <a:ext cx="0" cy="0"/>
          <a:chOff x="0" y="0"/>
          <a:chExt cx="0" cy="0"/>
        </a:xfrm>
      </p:grpSpPr>
      <p:sp>
        <p:nvSpPr>
          <p:cNvPr id="564" name="Google Shape;564;p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65" name="Google Shape;565;p9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66" name="Google Shape;566;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7" name="Google Shape;567;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8" name="Google Shape;568;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69" name="Shape 569"/>
        <p:cNvGrpSpPr/>
        <p:nvPr/>
      </p:nvGrpSpPr>
      <p:grpSpPr>
        <a:xfrm>
          <a:off x="0" y="0"/>
          <a:ext cx="0" cy="0"/>
          <a:chOff x="0" y="0"/>
          <a:chExt cx="0" cy="0"/>
        </a:xfrm>
      </p:grpSpPr>
      <p:sp>
        <p:nvSpPr>
          <p:cNvPr id="570" name="Google Shape;570;p9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71" name="Google Shape;571;p9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572" name="Google Shape;572;p9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73" name="Google Shape;573;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74" name="Google Shape;574;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75" name="Google Shape;575;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6" name="Shape 576"/>
        <p:cNvGrpSpPr/>
        <p:nvPr/>
      </p:nvGrpSpPr>
      <p:grpSpPr>
        <a:xfrm>
          <a:off x="0" y="0"/>
          <a:ext cx="0" cy="0"/>
          <a:chOff x="0" y="0"/>
          <a:chExt cx="0" cy="0"/>
        </a:xfrm>
      </p:grpSpPr>
      <p:sp>
        <p:nvSpPr>
          <p:cNvPr id="577" name="Google Shape;577;p9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78" name="Google Shape;578;p9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79" name="Google Shape;579;p9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80" name="Google Shape;580;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81" name="Google Shape;581;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82" name="Google Shape;582;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3" name="Shape 583"/>
        <p:cNvGrpSpPr/>
        <p:nvPr/>
      </p:nvGrpSpPr>
      <p:grpSpPr>
        <a:xfrm>
          <a:off x="0" y="0"/>
          <a:ext cx="0" cy="0"/>
          <a:chOff x="0" y="0"/>
          <a:chExt cx="0" cy="0"/>
        </a:xfrm>
      </p:grpSpPr>
      <p:sp>
        <p:nvSpPr>
          <p:cNvPr id="584" name="Google Shape;584;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85" name="Google Shape;585;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86" name="Google Shape;586;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7" name="Shape 587"/>
        <p:cNvGrpSpPr/>
        <p:nvPr/>
      </p:nvGrpSpPr>
      <p:grpSpPr>
        <a:xfrm>
          <a:off x="0" y="0"/>
          <a:ext cx="0" cy="0"/>
          <a:chOff x="0" y="0"/>
          <a:chExt cx="0" cy="0"/>
        </a:xfrm>
      </p:grpSpPr>
      <p:sp>
        <p:nvSpPr>
          <p:cNvPr id="588" name="Google Shape;588;p9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89" name="Google Shape;589;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90" name="Google Shape;590;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91" name="Google Shape;591;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92" name="Shape 592"/>
        <p:cNvGrpSpPr/>
        <p:nvPr/>
      </p:nvGrpSpPr>
      <p:grpSpPr>
        <a:xfrm>
          <a:off x="0" y="0"/>
          <a:ext cx="0" cy="0"/>
          <a:chOff x="0" y="0"/>
          <a:chExt cx="0" cy="0"/>
        </a:xfrm>
      </p:grpSpPr>
      <p:sp>
        <p:nvSpPr>
          <p:cNvPr id="593" name="Google Shape;593;p9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94" name="Google Shape;594;p9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595" name="Google Shape;595;p9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596" name="Google Shape;596;p9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597" name="Google Shape;597;p9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598" name="Google Shape;598;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99" name="Google Shape;599;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00" name="Google Shape;600;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01" name="Shape 601"/>
        <p:cNvGrpSpPr/>
        <p:nvPr/>
      </p:nvGrpSpPr>
      <p:grpSpPr>
        <a:xfrm>
          <a:off x="0" y="0"/>
          <a:ext cx="0" cy="0"/>
          <a:chOff x="0" y="0"/>
          <a:chExt cx="0" cy="0"/>
        </a:xfrm>
      </p:grpSpPr>
      <p:sp>
        <p:nvSpPr>
          <p:cNvPr id="602" name="Google Shape;602;p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03" name="Google Shape;603;p9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04" name="Google Shape;604;p9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05" name="Google Shape;605;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06" name="Google Shape;606;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07" name="Google Shape;607;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8" name="Shape 608"/>
        <p:cNvGrpSpPr/>
        <p:nvPr/>
      </p:nvGrpSpPr>
      <p:grpSpPr>
        <a:xfrm>
          <a:off x="0" y="0"/>
          <a:ext cx="0" cy="0"/>
          <a:chOff x="0" y="0"/>
          <a:chExt cx="0" cy="0"/>
        </a:xfrm>
      </p:grpSpPr>
      <p:sp>
        <p:nvSpPr>
          <p:cNvPr id="609" name="Google Shape;609;p9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10" name="Google Shape;610;p9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611" name="Google Shape;611;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12" name="Google Shape;612;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13" name="Google Shape;613;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14" name="Shape 614"/>
        <p:cNvGrpSpPr/>
        <p:nvPr/>
      </p:nvGrpSpPr>
      <p:grpSpPr>
        <a:xfrm>
          <a:off x="0" y="0"/>
          <a:ext cx="0" cy="0"/>
          <a:chOff x="0" y="0"/>
          <a:chExt cx="0" cy="0"/>
        </a:xfrm>
      </p:grpSpPr>
      <p:sp>
        <p:nvSpPr>
          <p:cNvPr id="615" name="Google Shape;615;p9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16" name="Google Shape;616;p9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17" name="Google Shape;617;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18" name="Google Shape;618;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19" name="Google Shape;619;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6" name="Shape 626"/>
        <p:cNvGrpSpPr/>
        <p:nvPr/>
      </p:nvGrpSpPr>
      <p:grpSpPr>
        <a:xfrm>
          <a:off x="0" y="0"/>
          <a:ext cx="0" cy="0"/>
          <a:chOff x="0" y="0"/>
          <a:chExt cx="0" cy="0"/>
        </a:xfrm>
      </p:grpSpPr>
      <p:sp>
        <p:nvSpPr>
          <p:cNvPr id="627" name="Google Shape;627;p10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28" name="Google Shape;628;p10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29" name="Google Shape;629;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30" name="Google Shape;630;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31" name="Google Shape;631;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11"/>
          <p:cNvSpPr txBox="1"/>
          <p:nvPr>
            <p:ph idx="1" type="body"/>
          </p:nvPr>
        </p:nvSpPr>
        <p:spPr>
          <a:xfrm>
            <a:off x="4800600" y="2209800"/>
            <a:ext cx="3733800" cy="35052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sz="1700">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72" name="Google Shape;72;p11"/>
          <p:cNvSpPr txBox="1"/>
          <p:nvPr>
            <p:ph idx="2" type="body"/>
          </p:nvPr>
        </p:nvSpPr>
        <p:spPr>
          <a:xfrm>
            <a:off x="609600" y="2209800"/>
            <a:ext cx="3733800" cy="3505200"/>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sz="1700">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73" name="Google Shape;73;p1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4" name="Google Shape;74;p11"/>
          <p:cNvSpPr txBox="1"/>
          <p:nvPr>
            <p:ph idx="3" type="body"/>
          </p:nvPr>
        </p:nvSpPr>
        <p:spPr>
          <a:xfrm>
            <a:off x="609600" y="1600199"/>
            <a:ext cx="3733800" cy="574675"/>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40"/>
              </a:spcBef>
              <a:spcAft>
                <a:spcPts val="0"/>
              </a:spcAft>
              <a:buClr>
                <a:schemeClr val="lt2"/>
              </a:buClr>
              <a:buSzPts val="1700"/>
              <a:buFont typeface="Arial"/>
              <a:buNone/>
              <a:defRPr b="0" i="0" sz="1700">
                <a:solidFill>
                  <a:schemeClr val="lt2"/>
                </a:solidFill>
                <a:latin typeface="Arial Narrow"/>
                <a:ea typeface="Arial Narrow"/>
                <a:cs typeface="Arial Narrow"/>
                <a:sym typeface="Arial Narrow"/>
              </a:defRPr>
            </a:lvl1pPr>
            <a:lvl2pPr indent="-228600" lvl="1" marL="914400" marR="0" rtl="0" algn="l">
              <a:spcBef>
                <a:spcPts val="600"/>
              </a:spcBef>
              <a:spcAft>
                <a:spcPts val="0"/>
              </a:spcAft>
              <a:buClr>
                <a:schemeClr val="lt2"/>
              </a:buClr>
              <a:buSzPts val="2000"/>
              <a:buFont typeface="Arial"/>
              <a:buNone/>
              <a:defRPr b="1" i="0" sz="2000" u="none" cap="none" strike="noStrike">
                <a:solidFill>
                  <a:schemeClr val="lt1"/>
                </a:solidFill>
                <a:latin typeface="Arial Narrow"/>
                <a:ea typeface="Arial Narrow"/>
                <a:cs typeface="Arial Narrow"/>
                <a:sym typeface="Arial Narrow"/>
              </a:defRPr>
            </a:lvl2pPr>
            <a:lvl3pPr indent="-228600" lvl="2" marL="1371600" marR="0" rtl="0" algn="l">
              <a:spcBef>
                <a:spcPts val="600"/>
              </a:spcBef>
              <a:spcAft>
                <a:spcPts val="0"/>
              </a:spcAft>
              <a:buClr>
                <a:schemeClr val="lt2"/>
              </a:buClr>
              <a:buSzPts val="1800"/>
              <a:buFont typeface="Arial"/>
              <a:buNone/>
              <a:defRPr b="1" i="0" sz="1800" u="none" cap="none" strike="noStrike">
                <a:solidFill>
                  <a:schemeClr val="lt1"/>
                </a:solidFill>
                <a:latin typeface="Arial Narrow"/>
                <a:ea typeface="Arial Narrow"/>
                <a:cs typeface="Arial Narrow"/>
                <a:sym typeface="Arial Narrow"/>
              </a:defRPr>
            </a:lvl3pPr>
            <a:lvl4pPr indent="-228600" lvl="3" marL="1828800" marR="0" rtl="0" algn="l">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4pPr>
            <a:lvl5pPr indent="-228600" lvl="4" marL="2286000" marR="0" rtl="0" algn="l">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9pPr>
          </a:lstStyle>
          <a:p/>
        </p:txBody>
      </p:sp>
      <p:sp>
        <p:nvSpPr>
          <p:cNvPr id="75" name="Google Shape;75;p11"/>
          <p:cNvSpPr txBox="1"/>
          <p:nvPr>
            <p:ph idx="4" type="body"/>
          </p:nvPr>
        </p:nvSpPr>
        <p:spPr>
          <a:xfrm>
            <a:off x="4800600" y="1600199"/>
            <a:ext cx="3733800" cy="574675"/>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40"/>
              </a:spcBef>
              <a:spcAft>
                <a:spcPts val="0"/>
              </a:spcAft>
              <a:buClr>
                <a:schemeClr val="lt2"/>
              </a:buClr>
              <a:buSzPts val="1700"/>
              <a:buFont typeface="Arial"/>
              <a:buNone/>
              <a:defRPr b="0" i="0" sz="1700">
                <a:solidFill>
                  <a:schemeClr val="lt2"/>
                </a:solidFill>
                <a:latin typeface="Arial Narrow"/>
                <a:ea typeface="Arial Narrow"/>
                <a:cs typeface="Arial Narrow"/>
                <a:sym typeface="Arial Narrow"/>
              </a:defRPr>
            </a:lvl1pPr>
            <a:lvl2pPr indent="-228600" lvl="1" marL="914400" marR="0" rtl="0" algn="l">
              <a:spcBef>
                <a:spcPts val="600"/>
              </a:spcBef>
              <a:spcAft>
                <a:spcPts val="0"/>
              </a:spcAft>
              <a:buClr>
                <a:schemeClr val="lt2"/>
              </a:buClr>
              <a:buSzPts val="2000"/>
              <a:buFont typeface="Arial"/>
              <a:buNone/>
              <a:defRPr b="1" i="0" sz="2000" u="none" cap="none" strike="noStrike">
                <a:solidFill>
                  <a:schemeClr val="lt1"/>
                </a:solidFill>
                <a:latin typeface="Arial Narrow"/>
                <a:ea typeface="Arial Narrow"/>
                <a:cs typeface="Arial Narrow"/>
                <a:sym typeface="Arial Narrow"/>
              </a:defRPr>
            </a:lvl2pPr>
            <a:lvl3pPr indent="-228600" lvl="2" marL="1371600" marR="0" rtl="0" algn="l">
              <a:spcBef>
                <a:spcPts val="600"/>
              </a:spcBef>
              <a:spcAft>
                <a:spcPts val="0"/>
              </a:spcAft>
              <a:buClr>
                <a:schemeClr val="lt2"/>
              </a:buClr>
              <a:buSzPts val="1800"/>
              <a:buFont typeface="Arial"/>
              <a:buNone/>
              <a:defRPr b="1" i="0" sz="1800" u="none" cap="none" strike="noStrike">
                <a:solidFill>
                  <a:schemeClr val="lt1"/>
                </a:solidFill>
                <a:latin typeface="Arial Narrow"/>
                <a:ea typeface="Arial Narrow"/>
                <a:cs typeface="Arial Narrow"/>
                <a:sym typeface="Arial Narrow"/>
              </a:defRPr>
            </a:lvl3pPr>
            <a:lvl4pPr indent="-228600" lvl="3" marL="1828800" marR="0" rtl="0" algn="l">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4pPr>
            <a:lvl5pPr indent="-228600" lvl="4" marL="2286000" marR="0" rtl="0" algn="l">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9pPr>
          </a:lstStyle>
          <a:p/>
        </p:txBody>
      </p:sp>
      <p:sp>
        <p:nvSpPr>
          <p:cNvPr id="76" name="Google Shape;76;p11"/>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1"/>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1"/>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2" name="Shape 632"/>
        <p:cNvGrpSpPr/>
        <p:nvPr/>
      </p:nvGrpSpPr>
      <p:grpSpPr>
        <a:xfrm>
          <a:off x="0" y="0"/>
          <a:ext cx="0" cy="0"/>
          <a:chOff x="0" y="0"/>
          <a:chExt cx="0" cy="0"/>
        </a:xfrm>
      </p:grpSpPr>
      <p:sp>
        <p:nvSpPr>
          <p:cNvPr id="633" name="Google Shape;633;p10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34" name="Google Shape;634;p10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635" name="Google Shape;635;p10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636" name="Google Shape;636;p10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637" name="Google Shape;637;p10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638" name="Google Shape;638;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39" name="Google Shape;639;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40" name="Google Shape;640;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41" name="Shape 641"/>
        <p:cNvGrpSpPr/>
        <p:nvPr/>
      </p:nvGrpSpPr>
      <p:grpSpPr>
        <a:xfrm>
          <a:off x="0" y="0"/>
          <a:ext cx="0" cy="0"/>
          <a:chOff x="0" y="0"/>
          <a:chExt cx="0" cy="0"/>
        </a:xfrm>
      </p:grpSpPr>
      <p:sp>
        <p:nvSpPr>
          <p:cNvPr id="642" name="Google Shape;642;p10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43" name="Google Shape;643;p10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44" name="Google Shape;644;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45" name="Google Shape;645;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46" name="Google Shape;646;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47" name="Shape 647"/>
        <p:cNvGrpSpPr/>
        <p:nvPr/>
      </p:nvGrpSpPr>
      <p:grpSpPr>
        <a:xfrm>
          <a:off x="0" y="0"/>
          <a:ext cx="0" cy="0"/>
          <a:chOff x="0" y="0"/>
          <a:chExt cx="0" cy="0"/>
        </a:xfrm>
      </p:grpSpPr>
      <p:sp>
        <p:nvSpPr>
          <p:cNvPr id="648" name="Google Shape;648;p10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49" name="Google Shape;649;p10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50" name="Google Shape;650;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1" name="Google Shape;651;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2" name="Google Shape;652;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3" name="Shape 653"/>
        <p:cNvGrpSpPr/>
        <p:nvPr/>
      </p:nvGrpSpPr>
      <p:grpSpPr>
        <a:xfrm>
          <a:off x="0" y="0"/>
          <a:ext cx="0" cy="0"/>
          <a:chOff x="0" y="0"/>
          <a:chExt cx="0" cy="0"/>
        </a:xfrm>
      </p:grpSpPr>
      <p:sp>
        <p:nvSpPr>
          <p:cNvPr id="654" name="Google Shape;654;p10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55" name="Google Shape;655;p10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56" name="Google Shape;656;p10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657" name="Google Shape;657;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8" name="Google Shape;658;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9" name="Google Shape;659;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0" name="Shape 660"/>
        <p:cNvGrpSpPr/>
        <p:nvPr/>
      </p:nvGrpSpPr>
      <p:grpSpPr>
        <a:xfrm>
          <a:off x="0" y="0"/>
          <a:ext cx="0" cy="0"/>
          <a:chOff x="0" y="0"/>
          <a:chExt cx="0" cy="0"/>
        </a:xfrm>
      </p:grpSpPr>
      <p:sp>
        <p:nvSpPr>
          <p:cNvPr id="661" name="Google Shape;661;p10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62" name="Google Shape;662;p10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63" name="Google Shape;663;p10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664" name="Google Shape;664;p1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5" name="Google Shape;665;p1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6" name="Google Shape;666;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7" name="Shape 667"/>
        <p:cNvGrpSpPr/>
        <p:nvPr/>
      </p:nvGrpSpPr>
      <p:grpSpPr>
        <a:xfrm>
          <a:off x="0" y="0"/>
          <a:ext cx="0" cy="0"/>
          <a:chOff x="0" y="0"/>
          <a:chExt cx="0" cy="0"/>
        </a:xfrm>
      </p:grpSpPr>
      <p:sp>
        <p:nvSpPr>
          <p:cNvPr id="668" name="Google Shape;668;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9" name="Google Shape;669;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70" name="Google Shape;670;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1" name="Shape 671"/>
        <p:cNvGrpSpPr/>
        <p:nvPr/>
      </p:nvGrpSpPr>
      <p:grpSpPr>
        <a:xfrm>
          <a:off x="0" y="0"/>
          <a:ext cx="0" cy="0"/>
          <a:chOff x="0" y="0"/>
          <a:chExt cx="0" cy="0"/>
        </a:xfrm>
      </p:grpSpPr>
      <p:sp>
        <p:nvSpPr>
          <p:cNvPr id="672" name="Google Shape;672;p10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73" name="Google Shape;673;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74" name="Google Shape;674;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75" name="Google Shape;675;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6" name="Shape 676"/>
        <p:cNvGrpSpPr/>
        <p:nvPr/>
      </p:nvGrpSpPr>
      <p:grpSpPr>
        <a:xfrm>
          <a:off x="0" y="0"/>
          <a:ext cx="0" cy="0"/>
          <a:chOff x="0" y="0"/>
          <a:chExt cx="0" cy="0"/>
        </a:xfrm>
      </p:grpSpPr>
      <p:sp>
        <p:nvSpPr>
          <p:cNvPr id="677" name="Google Shape;677;p10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78" name="Google Shape;678;p10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9" name="Google Shape;679;p10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80" name="Google Shape;680;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81" name="Google Shape;681;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82" name="Google Shape;682;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3" name="Shape 683"/>
        <p:cNvGrpSpPr/>
        <p:nvPr/>
      </p:nvGrpSpPr>
      <p:grpSpPr>
        <a:xfrm>
          <a:off x="0" y="0"/>
          <a:ext cx="0" cy="0"/>
          <a:chOff x="0" y="0"/>
          <a:chExt cx="0" cy="0"/>
        </a:xfrm>
      </p:grpSpPr>
      <p:sp>
        <p:nvSpPr>
          <p:cNvPr id="684" name="Google Shape;684;p1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85" name="Google Shape;685;p1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686" name="Google Shape;686;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87" name="Google Shape;687;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88" name="Google Shape;688;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89" name="Shape 689"/>
        <p:cNvGrpSpPr/>
        <p:nvPr/>
      </p:nvGrpSpPr>
      <p:grpSpPr>
        <a:xfrm>
          <a:off x="0" y="0"/>
          <a:ext cx="0" cy="0"/>
          <a:chOff x="0" y="0"/>
          <a:chExt cx="0" cy="0"/>
        </a:xfrm>
      </p:grpSpPr>
      <p:sp>
        <p:nvSpPr>
          <p:cNvPr id="690" name="Google Shape;690;p1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91" name="Google Shape;691;p1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92" name="Google Shape;692;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93" name="Google Shape;693;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94" name="Google Shape;694;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77.xml"/><Relationship Id="rId10" Type="http://schemas.openxmlformats.org/officeDocument/2006/relationships/slideLayout" Target="../slideLayouts/slideLayout76.xml"/><Relationship Id="rId12" Type="http://schemas.openxmlformats.org/officeDocument/2006/relationships/theme" Target="../theme/theme15.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9" Type="http://schemas.openxmlformats.org/officeDocument/2006/relationships/slideLayout" Target="../slideLayouts/slideLayout75.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88.xml"/><Relationship Id="rId10" Type="http://schemas.openxmlformats.org/officeDocument/2006/relationships/slideLayout" Target="../slideLayouts/slideLayout87.xml"/><Relationship Id="rId12" Type="http://schemas.openxmlformats.org/officeDocument/2006/relationships/theme" Target="../theme/theme10.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9" Type="http://schemas.openxmlformats.org/officeDocument/2006/relationships/slideLayout" Target="../slideLayouts/slideLayout86.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99.xml"/><Relationship Id="rId10" Type="http://schemas.openxmlformats.org/officeDocument/2006/relationships/slideLayout" Target="../slideLayouts/slideLayout98.xml"/><Relationship Id="rId12" Type="http://schemas.openxmlformats.org/officeDocument/2006/relationships/theme" Target="../theme/theme6.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9" Type="http://schemas.openxmlformats.org/officeDocument/2006/relationships/slideLayout" Target="../slideLayouts/slideLayout97.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2" Type="http://schemas.openxmlformats.org/officeDocument/2006/relationships/theme" Target="../theme/theme12.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2" Type="http://schemas.openxmlformats.org/officeDocument/2006/relationships/theme" Target="../theme/theme16.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2" Type="http://schemas.openxmlformats.org/officeDocument/2006/relationships/theme" Target="../theme/theme11.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9.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theme" Target="../theme/theme14.xml"/><Relationship Id="rId12" Type="http://schemas.openxmlformats.org/officeDocument/2006/relationships/slideLayout" Target="../slideLayouts/slideLayout32.xml"/><Relationship Id="rId1" Type="http://schemas.openxmlformats.org/officeDocument/2006/relationships/image" Target="../media/image3.jp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2" Type="http://schemas.openxmlformats.org/officeDocument/2006/relationships/theme" Target="../theme/theme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4.xml"/><Relationship Id="rId10" Type="http://schemas.openxmlformats.org/officeDocument/2006/relationships/slideLayout" Target="../slideLayouts/slideLayout53.xml"/><Relationship Id="rId12" Type="http://schemas.openxmlformats.org/officeDocument/2006/relationships/theme" Target="../theme/theme2.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5.xml"/><Relationship Id="rId3"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66.xml"/><Relationship Id="rId10" Type="http://schemas.openxmlformats.org/officeDocument/2006/relationships/slideLayout" Target="../slideLayouts/slideLayout65.xml"/><Relationship Id="rId12" Type="http://schemas.openxmlformats.org/officeDocument/2006/relationships/theme" Target="../theme/theme1.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83838"/>
            </a:gs>
            <a:gs pos="30999">
              <a:srgbClr val="000000"/>
            </a:gs>
            <a:gs pos="100000">
              <a:srgbClr val="000000"/>
            </a:gs>
          </a:gsLst>
          <a:lin ang="5400000" scaled="0"/>
        </a:gradFill>
      </p:bgPr>
    </p:bg>
    <p:spTree>
      <p:nvGrpSpPr>
        <p:cNvPr id="9" name="Shape 9"/>
        <p:cNvGrpSpPr/>
        <p:nvPr/>
      </p:nvGrpSpPr>
      <p:grpSpPr>
        <a:xfrm>
          <a:off x="0" y="0"/>
          <a:ext cx="0" cy="0"/>
          <a:chOff x="0" y="0"/>
          <a:chExt cx="0" cy="0"/>
        </a:xfrm>
      </p:grpSpPr>
      <p:pic>
        <p:nvPicPr>
          <p:cNvPr descr="horizon.png" id="10" name="Google Shape;10;p1"/>
          <p:cNvPicPr preferRelativeResize="0"/>
          <p:nvPr/>
        </p:nvPicPr>
        <p:blipFill rotWithShape="1">
          <a:blip r:embed="rId1">
            <a:alphaModFix/>
          </a:blip>
          <a:srcRect b="0" l="0" r="0" t="0"/>
          <a:stretch/>
        </p:blipFill>
        <p:spPr>
          <a:xfrm>
            <a:off x="0" y="0"/>
            <a:ext cx="9144000" cy="4572000"/>
          </a:xfrm>
          <a:prstGeom prst="rect">
            <a:avLst/>
          </a:prstGeom>
          <a:noFill/>
          <a:ln>
            <a:noFill/>
          </a:ln>
        </p:spPr>
      </p:pic>
      <p:sp>
        <p:nvSpPr>
          <p:cNvPr id="11" name="Google Shape;11;p1"/>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1"/>
          <p:cNvSpPr txBox="1"/>
          <p:nvPr>
            <p:ph idx="1" type="body"/>
          </p:nvPr>
        </p:nvSpPr>
        <p:spPr>
          <a:xfrm>
            <a:off x="609600" y="1600200"/>
            <a:ext cx="7924800" cy="4525962"/>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13" name="Google Shape;13;p1"/>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1"/>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70" name="Shape 470"/>
        <p:cNvGrpSpPr/>
        <p:nvPr/>
      </p:nvGrpSpPr>
      <p:grpSpPr>
        <a:xfrm>
          <a:off x="0" y="0"/>
          <a:ext cx="0" cy="0"/>
          <a:chOff x="0" y="0"/>
          <a:chExt cx="0" cy="0"/>
        </a:xfrm>
      </p:grpSpPr>
      <p:sp>
        <p:nvSpPr>
          <p:cNvPr id="471" name="Google Shape;471;p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72" name="Google Shape;472;p7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73" name="Google Shape;473;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74" name="Google Shape;474;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75" name="Google Shape;475;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45" name="Shape 545"/>
        <p:cNvGrpSpPr/>
        <p:nvPr/>
      </p:nvGrpSpPr>
      <p:grpSpPr>
        <a:xfrm>
          <a:off x="0" y="0"/>
          <a:ext cx="0" cy="0"/>
          <a:chOff x="0" y="0"/>
          <a:chExt cx="0" cy="0"/>
        </a:xfrm>
      </p:grpSpPr>
      <p:sp>
        <p:nvSpPr>
          <p:cNvPr id="546" name="Google Shape;546;p8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47" name="Google Shape;547;p8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48" name="Google Shape;548;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49" name="Google Shape;549;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50" name="Google Shape;550;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20" name="Shape 620"/>
        <p:cNvGrpSpPr/>
        <p:nvPr/>
      </p:nvGrpSpPr>
      <p:grpSpPr>
        <a:xfrm>
          <a:off x="0" y="0"/>
          <a:ext cx="0" cy="0"/>
          <a:chOff x="0" y="0"/>
          <a:chExt cx="0" cy="0"/>
        </a:xfrm>
      </p:grpSpPr>
      <p:sp>
        <p:nvSpPr>
          <p:cNvPr id="621" name="Google Shape;621;p10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22" name="Google Shape;622;p10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23" name="Google Shape;623;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24" name="Google Shape;624;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25" name="Google Shape;625;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95" name="Shape 695"/>
        <p:cNvGrpSpPr/>
        <p:nvPr/>
      </p:nvGrpSpPr>
      <p:grpSpPr>
        <a:xfrm>
          <a:off x="0" y="0"/>
          <a:ext cx="0" cy="0"/>
          <a:chOff x="0" y="0"/>
          <a:chExt cx="0" cy="0"/>
        </a:xfrm>
      </p:grpSpPr>
      <p:sp>
        <p:nvSpPr>
          <p:cNvPr id="696" name="Google Shape;696;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97" name="Google Shape;697;p1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98" name="Google Shape;698;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99" name="Google Shape;699;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00" name="Google Shape;700;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70" name="Shape 770"/>
        <p:cNvGrpSpPr/>
        <p:nvPr/>
      </p:nvGrpSpPr>
      <p:grpSpPr>
        <a:xfrm>
          <a:off x="0" y="0"/>
          <a:ext cx="0" cy="0"/>
          <a:chOff x="0" y="0"/>
          <a:chExt cx="0" cy="0"/>
        </a:xfrm>
      </p:grpSpPr>
      <p:sp>
        <p:nvSpPr>
          <p:cNvPr id="771" name="Google Shape;771;p1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72" name="Google Shape;772;p1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73" name="Google Shape;773;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4" name="Google Shape;774;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5" name="Google Shape;775;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5" name="Shape 845"/>
        <p:cNvGrpSpPr/>
        <p:nvPr/>
      </p:nvGrpSpPr>
      <p:grpSpPr>
        <a:xfrm>
          <a:off x="0" y="0"/>
          <a:ext cx="0" cy="0"/>
          <a:chOff x="0" y="0"/>
          <a:chExt cx="0" cy="0"/>
        </a:xfrm>
      </p:grpSpPr>
      <p:sp>
        <p:nvSpPr>
          <p:cNvPr id="846" name="Google Shape;846;p1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47" name="Google Shape;847;p1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48" name="Google Shape;848;p1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9" name="Google Shape;849;p1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0" name="Google Shape;850;p1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83838"/>
            </a:gs>
            <a:gs pos="30999">
              <a:srgbClr val="000000"/>
            </a:gs>
            <a:gs pos="100000">
              <a:srgbClr val="000000"/>
            </a:gs>
          </a:gsLst>
          <a:lin ang="5400000" scaled="0"/>
        </a:gradFill>
      </p:bgPr>
    </p:bg>
    <p:spTree>
      <p:nvGrpSpPr>
        <p:cNvPr id="22" name="Shape 22"/>
        <p:cNvGrpSpPr/>
        <p:nvPr/>
      </p:nvGrpSpPr>
      <p:grpSpPr>
        <a:xfrm>
          <a:off x="0" y="0"/>
          <a:ext cx="0" cy="0"/>
          <a:chOff x="0" y="0"/>
          <a:chExt cx="0" cy="0"/>
        </a:xfrm>
      </p:grpSpPr>
      <p:pic>
        <p:nvPicPr>
          <p:cNvPr descr="horizon.png" id="23" name="Google Shape;23;p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24" name="Google Shape;24;p3"/>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5" name="Google Shape;25;p3"/>
          <p:cNvSpPr txBox="1"/>
          <p:nvPr>
            <p:ph idx="1" type="body"/>
          </p:nvPr>
        </p:nvSpPr>
        <p:spPr>
          <a:xfrm>
            <a:off x="609600" y="1600200"/>
            <a:ext cx="7924800" cy="4525962"/>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26" name="Google Shape;26;p3"/>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 name="Google Shape;27;p3"/>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 name="Google Shape;28;p3"/>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1" name="Google Shape;81;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56" name="Google Shape;156;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64" name="Google Shape;164;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65" name="Google Shape;1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6" name="Google Shape;1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7" name="Google Shape;1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7" name="Shape 237"/>
        <p:cNvGrpSpPr/>
        <p:nvPr/>
      </p:nvGrpSpPr>
      <p:grpSpPr>
        <a:xfrm>
          <a:off x="0" y="0"/>
          <a:ext cx="0" cy="0"/>
          <a:chOff x="0" y="0"/>
          <a:chExt cx="0" cy="0"/>
        </a:xfrm>
      </p:grpSpPr>
      <p:sp>
        <p:nvSpPr>
          <p:cNvPr id="238" name="Google Shape;238;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39" name="Google Shape;239;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40" name="Google Shape;240;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1" name="Google Shape;24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2" name="Google Shape;24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12" name="Shape 312"/>
        <p:cNvGrpSpPr/>
        <p:nvPr/>
      </p:nvGrpSpPr>
      <p:grpSpPr>
        <a:xfrm>
          <a:off x="0" y="0"/>
          <a:ext cx="0" cy="0"/>
          <a:chOff x="0" y="0"/>
          <a:chExt cx="0" cy="0"/>
        </a:xfrm>
      </p:grpSpPr>
      <p:sp>
        <p:nvSpPr>
          <p:cNvPr id="313" name="Google Shape;313;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14" name="Google Shape;314;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15" name="Google Shape;315;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6" name="Google Shape;316;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7" name="Google Shape;317;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83838"/>
            </a:gs>
            <a:gs pos="30999">
              <a:srgbClr val="000000"/>
            </a:gs>
            <a:gs pos="100000">
              <a:srgbClr val="000000"/>
            </a:gs>
          </a:gsLst>
          <a:lin ang="5400000" scaled="0"/>
        </a:gradFill>
      </p:bgPr>
    </p:bg>
    <p:spTree>
      <p:nvGrpSpPr>
        <p:cNvPr id="387" name="Shape 387"/>
        <p:cNvGrpSpPr/>
        <p:nvPr/>
      </p:nvGrpSpPr>
      <p:grpSpPr>
        <a:xfrm>
          <a:off x="0" y="0"/>
          <a:ext cx="0" cy="0"/>
          <a:chOff x="0" y="0"/>
          <a:chExt cx="0" cy="0"/>
        </a:xfrm>
      </p:grpSpPr>
      <p:pic>
        <p:nvPicPr>
          <p:cNvPr descr="horizon.png" id="388" name="Google Shape;388;p62"/>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389" name="Google Shape;389;p62"/>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0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90" name="Google Shape;390;p62"/>
          <p:cNvSpPr txBox="1"/>
          <p:nvPr>
            <p:ph idx="1" type="body"/>
          </p:nvPr>
        </p:nvSpPr>
        <p:spPr>
          <a:xfrm>
            <a:off x="609600" y="1600200"/>
            <a:ext cx="7924800" cy="4525962"/>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Tree>
  </p:cSld>
  <p:clrMap accent1="accent1" accent2="accent2" accent3="accent3" accent4="accent4" accent5="accent5" accent6="accent6" bg1="lt1" bg2="dk2" tx1="dk1" tx2="lt2" folHlink="folHlink" hlink="hlink"/>
  <p:sldLayoutIdLst>
    <p:sldLayoutId id="214748370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95" name="Shape 395"/>
        <p:cNvGrpSpPr/>
        <p:nvPr/>
      </p:nvGrpSpPr>
      <p:grpSpPr>
        <a:xfrm>
          <a:off x="0" y="0"/>
          <a:ext cx="0" cy="0"/>
          <a:chOff x="0" y="0"/>
          <a:chExt cx="0" cy="0"/>
        </a:xfrm>
      </p:grpSpPr>
      <p:sp>
        <p:nvSpPr>
          <p:cNvPr id="396" name="Google Shape;396;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97" name="Google Shape;397;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98" name="Google Shape;39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99" name="Google Shape;399;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0" name="Google Shape;400;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aao.org/eyecare/news/upload/Eye-Health-Fact-Sheet.pdf%2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hyperlink" Target="http://www.who.int/bulletin/volumes/82/11/en/844.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jama.ama-assn.org/content/304/6/649.short?rss=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one.aao.org/CE/PracticeGuidelines/PPP_Content.aspx?cid=d0c853d3-219f-487b-a524-326ab3cecd9a" TargetMode="External"/><Relationship Id="rId5" Type="http://schemas.openxmlformats.org/officeDocument/2006/relationships/image" Target="../media/image3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3.xml"/><Relationship Id="rId3" Type="http://schemas.openxmlformats.org/officeDocument/2006/relationships/hyperlink" Target="http://one.aao.org/CE/PracticeGuidelines/PPP_Content.aspx?cid=d0c853d3-219f-487b-a524-326ab3cecd9a" TargetMode="External"/></Relationships>
</file>

<file path=ppt/slides/_rels/slide24.xml.rels><?xml version="1.0" encoding="UTF-8" standalone="yes"?><Relationships xmlns="http://schemas.openxmlformats.org/package/2006/relationships"><Relationship Id="rId10" Type="http://schemas.openxmlformats.org/officeDocument/2006/relationships/hyperlink" Target="http://www.sciencedirect.com/science/article/pii/S0161642003004755" TargetMode="External"/><Relationship Id="rId1" Type="http://schemas.openxmlformats.org/officeDocument/2006/relationships/slideLayout" Target="../slideLayouts/slideLayout44.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hyperlink" Target="http://www.sciencedirect.com/science/article/pii/S0161642003004755" TargetMode="External"/><Relationship Id="rId9" Type="http://schemas.openxmlformats.org/officeDocument/2006/relationships/hyperlink" Target="http://www.sciencedirect.com/science/article/pii/S0161642003004755" TargetMode="External"/><Relationship Id="rId5" Type="http://schemas.openxmlformats.org/officeDocument/2006/relationships/hyperlink" Target="http://www.sciencedirect.com/science/article/pii/S0161642003004755" TargetMode="External"/><Relationship Id="rId6" Type="http://schemas.openxmlformats.org/officeDocument/2006/relationships/hyperlink" Target="http://www.sciencedirect.com/science/article/pii/S0161642003004755" TargetMode="External"/><Relationship Id="rId7" Type="http://schemas.openxmlformats.org/officeDocument/2006/relationships/hyperlink" Target="http://www.sciencedirect.com/science/article/pii/S0161642003004755" TargetMode="External"/><Relationship Id="rId8" Type="http://schemas.openxmlformats.org/officeDocument/2006/relationships/hyperlink" Target="http://www.sciencedirect.com/science/article/pii/S016164200300475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5.xml"/><Relationship Id="rId3" Type="http://schemas.openxmlformats.org/officeDocument/2006/relationships/image" Target="../media/image3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diabetes.org/diabetes-basics/?loc=GlobalNavDB" TargetMode="Externa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2.xml"/><Relationship Id="rId3" Type="http://schemas.openxmlformats.org/officeDocument/2006/relationships/image" Target="../media/image2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3.xml"/><Relationship Id="rId3" Type="http://schemas.openxmlformats.org/officeDocument/2006/relationships/image" Target="../media/image3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34.xml"/><Relationship Id="rId3"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38.xml"/><Relationship Id="rId3" Type="http://schemas.openxmlformats.org/officeDocument/2006/relationships/image" Target="../media/image2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39.xml"/><Relationship Id="rId3" Type="http://schemas.openxmlformats.org/officeDocument/2006/relationships/image" Target="../media/image31.jpg"/><Relationship Id="rId4"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www.aao.org/newsroom/release/20091030.cfm" TargetMode="Externa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png"/><Relationship Id="rId4" Type="http://schemas.openxmlformats.org/officeDocument/2006/relationships/hyperlink" Target="http://drcrnet.jaeb.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49.xml"/><Relationship Id="rId3" Type="http://schemas.openxmlformats.org/officeDocument/2006/relationships/image" Target="../media/image46.png"/><Relationship Id="rId4" Type="http://schemas.openxmlformats.org/officeDocument/2006/relationships/image" Target="../media/image37.jpg"/><Relationship Id="rId5" Type="http://schemas.openxmlformats.org/officeDocument/2006/relationships/image" Target="../media/image4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51.xml"/><Relationship Id="rId3" Type="http://schemas.openxmlformats.org/officeDocument/2006/relationships/image" Target="../media/image44.jpg"/><Relationship Id="rId4" Type="http://schemas.openxmlformats.org/officeDocument/2006/relationships/image" Target="../media/image43.png"/><Relationship Id="rId5"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52.xml"/><Relationship Id="rId3" Type="http://schemas.openxmlformats.org/officeDocument/2006/relationships/image" Target="../media/image45.jpg"/><Relationship Id="rId4" Type="http://schemas.openxmlformats.org/officeDocument/2006/relationships/image" Target="../media/image4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www.sciencedirect.com/science/article/pii/S016164200300475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one.aao.org/CE/PracticeGuidelines/PPP_Content.aspx?cid=d0c853d3-219f-487b-a524-326ab3cecd9a" TargetMode="External"/><Relationship Id="rId4" Type="http://schemas.openxmlformats.org/officeDocument/2006/relationships/hyperlink" Target="http://www.mdconsult.com/das/book/pdf/282715756-3/978-0-323-04332-8/4-u1.0-B978-0-323-04332-8..00092-5..DOCPDF.pdf?isbn=978-0-323-04332-8&amp;eid=4-u1.0-B978-0-323-04332-8..00092-5..DOCPDF" TargetMode="External"/></Relationships>
</file>

<file path=ppt/slides/_rels/slide55.xml.rels><?xml version="1.0" encoding="UTF-8" standalone="yes"?><Relationships xmlns="http://schemas.openxmlformats.org/package/2006/relationships"><Relationship Id="rId11" Type="http://schemas.openxmlformats.org/officeDocument/2006/relationships/hyperlink" Target="http://www.aao.org/newsroom/release/20091030.cfm" TargetMode="External"/><Relationship Id="rId10" Type="http://schemas.openxmlformats.org/officeDocument/2006/relationships/hyperlink" Target="http://www.aao.org/newsroom/release/20091030.cfm"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www.ncbi.nlm.nih.gov/pubmed/19896746" TargetMode="External"/><Relationship Id="rId4" Type="http://schemas.openxmlformats.org/officeDocument/2006/relationships/hyperlink" Target="http://www.aao.org/eyecare/news/upload/Eye-Health-Fact-Sheet.pdf" TargetMode="External"/><Relationship Id="rId9" Type="http://schemas.openxmlformats.org/officeDocument/2006/relationships/hyperlink" Target="http://www.ophed.com/group/2205" TargetMode="External"/><Relationship Id="rId5" Type="http://schemas.openxmlformats.org/officeDocument/2006/relationships/hyperlink" Target="http://www.who.int/bulletin/volumes/82/11/en/844.pdf" TargetMode="External"/><Relationship Id="rId6" Type="http://schemas.openxmlformats.org/officeDocument/2006/relationships/hyperlink" Target="http://jama.ama-assn.org/content/304/6/649.short?rss=1" TargetMode="External"/><Relationship Id="rId7" Type="http://schemas.openxmlformats.org/officeDocument/2006/relationships/hyperlink" Target="http://www.aao.org/newsroom/release/20091030.cfm" TargetMode="External"/><Relationship Id="rId8" Type="http://schemas.openxmlformats.org/officeDocument/2006/relationships/hyperlink" Target="http://www.diabetes.org/diabetes-basics/?loc=GlobalNavD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who.int/bulletin/volumes/82/11/en/844.pdf" TargetMode="External"/><Relationship Id="rId4" Type="http://schemas.openxmlformats.org/officeDocument/2006/relationships/hyperlink" Target="http://www.ncbi.nlm.nih.gov/pubmed/19896746" TargetMode="External"/><Relationship Id="rId5" Type="http://schemas.openxmlformats.org/officeDocument/2006/relationships/hyperlink" Target="http://www.ncbi.nlm.nih.gov/pubmed/1989674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148"/>
          <p:cNvSpPr txBox="1"/>
          <p:nvPr>
            <p:ph idx="1" type="subTitle"/>
          </p:nvPr>
        </p:nvSpPr>
        <p:spPr>
          <a:xfrm>
            <a:off x="4889500" y="4918075"/>
            <a:ext cx="3886200" cy="1295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2"/>
              </a:buClr>
              <a:buSzPts val="2400"/>
              <a:buFont typeface="Arial"/>
              <a:buNone/>
            </a:pPr>
            <a:r>
              <a:rPr b="1" i="0" lang="en-US" sz="2400" u="none" cap="none" strike="noStrike">
                <a:solidFill>
                  <a:srgbClr val="FFC000"/>
                </a:solidFill>
                <a:latin typeface="Arial Narrow"/>
                <a:ea typeface="Arial Narrow"/>
                <a:cs typeface="Arial Narrow"/>
                <a:sym typeface="Arial Narrow"/>
              </a:rPr>
              <a:t>王麒凱</a:t>
            </a:r>
            <a:endParaRPr/>
          </a:p>
          <a:p>
            <a:pPr indent="0" lvl="0" marL="0" marR="0" rtl="0" algn="r">
              <a:lnSpc>
                <a:spcPct val="100000"/>
              </a:lnSpc>
              <a:spcBef>
                <a:spcPts val="480"/>
              </a:spcBef>
              <a:spcAft>
                <a:spcPts val="0"/>
              </a:spcAft>
              <a:buClr>
                <a:schemeClr val="lt2"/>
              </a:buClr>
              <a:buSzPts val="2400"/>
              <a:buFont typeface="Arial"/>
              <a:buNone/>
            </a:pPr>
            <a:r>
              <a:rPr b="1" i="0" lang="en-US" sz="2400" u="none" cap="none" strike="noStrike">
                <a:solidFill>
                  <a:srgbClr val="FFC000"/>
                </a:solidFill>
                <a:latin typeface="Arial Narrow"/>
                <a:ea typeface="Arial Narrow"/>
                <a:cs typeface="Arial Narrow"/>
                <a:sym typeface="Arial Narrow"/>
              </a:rPr>
              <a:t>施宇修</a:t>
            </a:r>
            <a:endParaRPr/>
          </a:p>
        </p:txBody>
      </p:sp>
      <p:sp>
        <p:nvSpPr>
          <p:cNvPr id="925" name="Google Shape;925;p148"/>
          <p:cNvSpPr txBox="1"/>
          <p:nvPr>
            <p:ph type="ctrTitle"/>
          </p:nvPr>
        </p:nvSpPr>
        <p:spPr>
          <a:xfrm>
            <a:off x="1371600" y="1676400"/>
            <a:ext cx="7086600" cy="1524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3600"/>
              <a:buFont typeface="Arial Narrow"/>
              <a:buNone/>
            </a:pPr>
            <a:r>
              <a:rPr b="1" i="0" lang="en-US" sz="3600" u="none" cap="none" strike="noStrike">
                <a:solidFill>
                  <a:srgbClr val="FFC000"/>
                </a:solidFill>
                <a:latin typeface="Arial Narrow"/>
                <a:ea typeface="Arial Narrow"/>
                <a:cs typeface="Arial Narrow"/>
                <a:sym typeface="Arial Narrow"/>
              </a:rPr>
              <a:t>應用深度學習辨識視網膜病變</a:t>
            </a:r>
            <a:br>
              <a:rPr b="1" i="0" lang="en-US" sz="3600" u="none" cap="none" strike="noStrike">
                <a:solidFill>
                  <a:srgbClr val="FFC000"/>
                </a:solidFill>
                <a:latin typeface="Arial Narrow"/>
                <a:ea typeface="Arial Narrow"/>
                <a:cs typeface="Arial Narrow"/>
                <a:sym typeface="Arial Narrow"/>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Google Shape;986;p157"/>
          <p:cNvSpPr txBox="1"/>
          <p:nvPr>
            <p:ph type="title"/>
          </p:nvPr>
        </p:nvSpPr>
        <p:spPr>
          <a:xfrm>
            <a:off x="457200" y="381000"/>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1" i="0" lang="en-US" sz="3000" u="none" cap="none" strike="noStrike">
                <a:solidFill>
                  <a:srgbClr val="FFC000"/>
                </a:solidFill>
                <a:latin typeface="Arial Narrow"/>
                <a:ea typeface="Arial Narrow"/>
                <a:cs typeface="Arial Narrow"/>
                <a:sym typeface="Arial Narrow"/>
              </a:rPr>
              <a:t>DIABETIC RETINOPATHY</a:t>
            </a:r>
            <a:br>
              <a:rPr b="1" i="0" lang="en-US" sz="3000" u="none" cap="none" strike="noStrike">
                <a:solidFill>
                  <a:srgbClr val="FFC000"/>
                </a:solidFill>
                <a:latin typeface="Arial Narrow"/>
                <a:ea typeface="Arial Narrow"/>
                <a:cs typeface="Arial Narrow"/>
                <a:sym typeface="Arial Narrow"/>
              </a:rPr>
            </a:br>
            <a:r>
              <a:rPr b="1" i="0" lang="en-US" sz="3000" u="none" cap="none" strike="noStrike">
                <a:solidFill>
                  <a:srgbClr val="FFC000"/>
                </a:solidFill>
                <a:latin typeface="Arial Narrow"/>
                <a:ea typeface="Arial Narrow"/>
                <a:cs typeface="Arial Narrow"/>
                <a:sym typeface="Arial Narrow"/>
              </a:rPr>
              <a:t>EPIDEMIOLOGY</a:t>
            </a:r>
            <a:endParaRPr/>
          </a:p>
        </p:txBody>
      </p:sp>
      <p:sp>
        <p:nvSpPr>
          <p:cNvPr id="987" name="Google Shape;987;p157"/>
          <p:cNvSpPr txBox="1"/>
          <p:nvPr>
            <p:ph idx="1" type="body"/>
          </p:nvPr>
        </p:nvSpPr>
        <p:spPr>
          <a:xfrm>
            <a:off x="457200" y="1905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600"/>
              <a:buFont typeface="Arial"/>
              <a:buChar char="•"/>
            </a:pPr>
            <a:r>
              <a:rPr b="0" i="0" lang="en-US" sz="2600" u="none">
                <a:solidFill>
                  <a:schemeClr val="lt1"/>
                </a:solidFill>
                <a:latin typeface="Arial Narrow"/>
                <a:ea typeface="Arial Narrow"/>
                <a:cs typeface="Arial Narrow"/>
                <a:sym typeface="Arial Narrow"/>
              </a:rPr>
              <a:t>The  best predictor of diabetic retinopathy is the duration of the disease</a:t>
            </a:r>
            <a:endParaRPr/>
          </a:p>
          <a:p>
            <a:pPr indent="-342900" lvl="0" marL="342900" marR="0" rtl="0" algn="l">
              <a:lnSpc>
                <a:spcPct val="90000"/>
              </a:lnSpc>
              <a:spcBef>
                <a:spcPts val="520"/>
              </a:spcBef>
              <a:spcAft>
                <a:spcPts val="0"/>
              </a:spcAft>
              <a:buClr>
                <a:schemeClr val="lt2"/>
              </a:buClr>
              <a:buSzPts val="2600"/>
              <a:buFont typeface="Arial"/>
              <a:buChar char="•"/>
            </a:pPr>
            <a:r>
              <a:rPr b="0" i="0" lang="en-US" sz="2600" u="none">
                <a:solidFill>
                  <a:schemeClr val="lt1"/>
                </a:solidFill>
                <a:latin typeface="Arial Narrow"/>
                <a:ea typeface="Arial Narrow"/>
                <a:cs typeface="Arial Narrow"/>
                <a:sym typeface="Arial Narrow"/>
              </a:rPr>
              <a:t>After 20 years of diabetes, nearly 99% of patients with  type 1 diabetes  and 60% with type 2 have some degree on diabetic retinopathy</a:t>
            </a:r>
            <a:endParaRPr/>
          </a:p>
          <a:p>
            <a:pPr indent="-342900" lvl="0" marL="342900" marR="0" rtl="0" algn="l">
              <a:lnSpc>
                <a:spcPct val="90000"/>
              </a:lnSpc>
              <a:spcBef>
                <a:spcPts val="520"/>
              </a:spcBef>
              <a:spcAft>
                <a:spcPts val="0"/>
              </a:spcAft>
              <a:buClr>
                <a:schemeClr val="lt2"/>
              </a:buClr>
              <a:buSzPts val="2600"/>
              <a:buFont typeface="Arial"/>
              <a:buChar char="•"/>
            </a:pPr>
            <a:r>
              <a:rPr b="0" i="0" lang="en-US" sz="2600" u="none">
                <a:solidFill>
                  <a:schemeClr val="lt1"/>
                </a:solidFill>
                <a:latin typeface="Arial Narrow"/>
                <a:ea typeface="Arial Narrow"/>
                <a:cs typeface="Arial Narrow"/>
                <a:sym typeface="Arial Narrow"/>
              </a:rPr>
              <a:t>33% of patients with diabetes have signs of diabetic retinopathy</a:t>
            </a:r>
            <a:endParaRPr/>
          </a:p>
          <a:p>
            <a:pPr indent="-342900" lvl="0" marL="342900" marR="0" rtl="0" algn="l">
              <a:lnSpc>
                <a:spcPct val="90000"/>
              </a:lnSpc>
              <a:spcBef>
                <a:spcPts val="520"/>
              </a:spcBef>
              <a:spcAft>
                <a:spcPts val="0"/>
              </a:spcAft>
              <a:buClr>
                <a:schemeClr val="lt2"/>
              </a:buClr>
              <a:buSzPts val="2600"/>
              <a:buFont typeface="Arial"/>
              <a:buChar char="•"/>
            </a:pPr>
            <a:r>
              <a:rPr b="0" i="0" lang="en-US" sz="2600" u="none">
                <a:solidFill>
                  <a:schemeClr val="lt1"/>
                </a:solidFill>
                <a:latin typeface="Arial Narrow"/>
                <a:ea typeface="Arial Narrow"/>
                <a:cs typeface="Arial Narrow"/>
                <a:sym typeface="Arial Narrow"/>
              </a:rPr>
              <a:t>People with diabetes are 25 times more likely to become blind than the general population</a:t>
            </a:r>
            <a:r>
              <a:rPr b="1" i="0" lang="en-US" sz="2600" u="none">
                <a:solidFill>
                  <a:schemeClr val="lt1"/>
                </a:solidFill>
                <a:latin typeface="Arial Narrow"/>
                <a:ea typeface="Arial Narrow"/>
                <a:cs typeface="Arial Narrow"/>
                <a:sym typeface="Arial Narrow"/>
              </a:rPr>
              <a:t>.</a:t>
            </a:r>
            <a:r>
              <a:rPr b="1" i="1" lang="en-US" sz="2600" u="none">
                <a:solidFill>
                  <a:schemeClr val="lt1"/>
                </a:solidFill>
                <a:latin typeface="Arial Narrow"/>
                <a:ea typeface="Arial Narrow"/>
                <a:cs typeface="Arial Narrow"/>
                <a:sym typeface="Arial Narrow"/>
              </a:rPr>
              <a:t> </a:t>
            </a:r>
            <a:r>
              <a:rPr b="1" i="0" lang="en-US" sz="2600" u="none">
                <a:solidFill>
                  <a:schemeClr val="lt1"/>
                </a:solidFill>
                <a:latin typeface="Arial Narrow"/>
                <a:ea typeface="Arial Narrow"/>
                <a:cs typeface="Arial Narrow"/>
                <a:sym typeface="Arial Narrow"/>
              </a:rPr>
              <a:t> </a:t>
            </a:r>
            <a:br>
              <a:rPr b="1" i="0" lang="en-US" sz="2200" u="none">
                <a:solidFill>
                  <a:schemeClr val="lt1"/>
                </a:solidFill>
                <a:latin typeface="Arial Narrow"/>
                <a:ea typeface="Arial Narrow"/>
                <a:cs typeface="Arial Narrow"/>
                <a:sym typeface="Arial Narrow"/>
              </a:rPr>
            </a:br>
            <a:endParaRPr b="1" i="0" sz="1800" u="none">
              <a:solidFill>
                <a:schemeClr val="lt1"/>
              </a:solidFill>
              <a:latin typeface="Arial Narrow"/>
              <a:ea typeface="Arial Narrow"/>
              <a:cs typeface="Arial Narrow"/>
              <a:sym typeface="Arial Narrow"/>
            </a:endParaRPr>
          </a:p>
          <a:p>
            <a:pPr indent="-298450" lvl="0" marL="342900" marR="0" rtl="0" algn="l">
              <a:lnSpc>
                <a:spcPct val="90000"/>
              </a:lnSpc>
              <a:spcBef>
                <a:spcPts val="140"/>
              </a:spcBef>
              <a:spcAft>
                <a:spcPts val="0"/>
              </a:spcAft>
              <a:buClr>
                <a:schemeClr val="lt2"/>
              </a:buClr>
              <a:buSzPts val="700"/>
              <a:buFont typeface="Arial"/>
              <a:buNone/>
            </a:pPr>
            <a:r>
              <a:t/>
            </a:r>
            <a:endParaRPr b="1" i="0" sz="700" u="none">
              <a:solidFill>
                <a:schemeClr val="lt1"/>
              </a:solidFill>
              <a:latin typeface="Arial Narrow"/>
              <a:ea typeface="Arial Narrow"/>
              <a:cs typeface="Arial Narrow"/>
              <a:sym typeface="Arial Narrow"/>
            </a:endParaRPr>
          </a:p>
          <a:p>
            <a:pPr indent="-342900" lvl="0" marL="342900" marR="0" rtl="0" algn="l">
              <a:lnSpc>
                <a:spcPct val="90000"/>
              </a:lnSpc>
              <a:spcBef>
                <a:spcPts val="140"/>
              </a:spcBef>
              <a:spcAft>
                <a:spcPts val="0"/>
              </a:spcAft>
              <a:buClr>
                <a:schemeClr val="lt2"/>
              </a:buClr>
              <a:buSzPts val="700"/>
              <a:buFont typeface="Arial"/>
              <a:buNone/>
            </a:pPr>
            <a:r>
              <a:t/>
            </a:r>
            <a:endParaRPr b="0" i="0" sz="700" u="none">
              <a:solidFill>
                <a:schemeClr val="lt1"/>
              </a:solidFill>
              <a:latin typeface="Arial Narrow"/>
              <a:ea typeface="Arial Narrow"/>
              <a:cs typeface="Arial Narrow"/>
              <a:sym typeface="Arial Narrow"/>
            </a:endParaRPr>
          </a:p>
          <a:p>
            <a:pPr indent="-342900" lvl="0" marL="342900" marR="0" rtl="0" algn="l">
              <a:lnSpc>
                <a:spcPct val="90000"/>
              </a:lnSpc>
              <a:spcBef>
                <a:spcPts val="140"/>
              </a:spcBef>
              <a:spcAft>
                <a:spcPts val="0"/>
              </a:spcAft>
              <a:buClr>
                <a:schemeClr val="lt2"/>
              </a:buClr>
              <a:buSzPts val="700"/>
              <a:buFont typeface="Arial"/>
              <a:buNone/>
            </a:pPr>
            <a:r>
              <a:rPr b="0" i="0" lang="en-US" sz="700" u="none">
                <a:solidFill>
                  <a:schemeClr val="lt1"/>
                </a:solidFill>
                <a:latin typeface="Arial Narrow"/>
                <a:ea typeface="Arial Narrow"/>
                <a:cs typeface="Arial Narrow"/>
                <a:sym typeface="Arial Narrow"/>
              </a:rPr>
              <a:t>Ophthalmology Myron Yanoff MD and  Jay S. Duker </a:t>
            </a:r>
            <a:endParaRPr b="0" i="0" sz="700" u="none">
              <a:solidFill>
                <a:schemeClr val="lt1"/>
              </a:solidFill>
              <a:latin typeface="Arial Narrow"/>
              <a:ea typeface="Arial Narrow"/>
              <a:cs typeface="Arial Narrow"/>
              <a:sym typeface="Arial Narrow"/>
            </a:endParaRPr>
          </a:p>
          <a:p>
            <a:pPr indent="-342900" lvl="0" marL="342900" marR="0" rtl="0" algn="l">
              <a:lnSpc>
                <a:spcPct val="90000"/>
              </a:lnSpc>
              <a:spcBef>
                <a:spcPts val="140"/>
              </a:spcBef>
              <a:spcAft>
                <a:spcPts val="0"/>
              </a:spcAft>
              <a:buClr>
                <a:schemeClr val="lt2"/>
              </a:buClr>
              <a:buSzPts val="700"/>
              <a:buFont typeface="Arial"/>
              <a:buNone/>
            </a:pPr>
            <a:r>
              <a:rPr b="0" i="0" lang="en-US" sz="700" u="none">
                <a:solidFill>
                  <a:schemeClr val="lt1"/>
                </a:solidFill>
                <a:latin typeface="Arial Narrow"/>
                <a:ea typeface="Arial Narrow"/>
                <a:cs typeface="Arial Narrow"/>
                <a:sym typeface="Arial Narrow"/>
              </a:rPr>
              <a:t>Basic and Clinical Science Course, Section 12: Retina and Vitreous AAO</a:t>
            </a:r>
            <a:endParaRPr/>
          </a:p>
          <a:p>
            <a:pPr indent="-342900" lvl="0" marL="342900" marR="0" rtl="0" algn="l">
              <a:lnSpc>
                <a:spcPct val="90000"/>
              </a:lnSpc>
              <a:spcBef>
                <a:spcPts val="140"/>
              </a:spcBef>
              <a:spcAft>
                <a:spcPts val="0"/>
              </a:spcAft>
              <a:buClr>
                <a:schemeClr val="lt2"/>
              </a:buClr>
              <a:buSzPts val="700"/>
              <a:buFont typeface="Arial"/>
              <a:buNone/>
            </a:pPr>
            <a:r>
              <a:rPr b="0" i="0" lang="en-US" sz="700" u="sng">
                <a:solidFill>
                  <a:schemeClr val="hlink"/>
                </a:solidFill>
                <a:latin typeface="Arial Narrow"/>
                <a:ea typeface="Arial Narrow"/>
                <a:cs typeface="Arial Narrow"/>
                <a:sym typeface="Arial Narrow"/>
                <a:hlinkClick r:id="rId3"/>
              </a:rPr>
              <a:t>http://www.aao.org/eyecare/news/upload/Eye-Health-Fact-Sheet.pdf -</a:t>
            </a:r>
            <a:endParaRPr b="0" i="0" sz="700" u="none">
              <a:solidFill>
                <a:schemeClr val="lt1"/>
              </a:solidFill>
              <a:latin typeface="Arial Narrow"/>
              <a:ea typeface="Arial Narrow"/>
              <a:cs typeface="Arial Narrow"/>
              <a:sym typeface="Arial Narrow"/>
            </a:endParaRPr>
          </a:p>
          <a:p>
            <a:pPr indent="-298450" lvl="0" marL="342900" marR="0" rtl="0" algn="l">
              <a:spcBef>
                <a:spcPts val="140"/>
              </a:spcBef>
              <a:spcAft>
                <a:spcPts val="0"/>
              </a:spcAft>
              <a:buClr>
                <a:schemeClr val="lt2"/>
              </a:buClr>
              <a:buSzPts val="700"/>
              <a:buFont typeface="Arial"/>
              <a:buNone/>
            </a:pPr>
            <a:r>
              <a:t/>
            </a:r>
            <a:endParaRPr b="0" i="0" sz="700" u="none">
              <a:solidFill>
                <a:schemeClr val="lt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158"/>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PREVALENCE OF DIABETIC RETINOPATHY AFTER 20 YEARS OF DIAGNOSIS </a:t>
            </a:r>
            <a:endParaRPr/>
          </a:p>
        </p:txBody>
      </p:sp>
      <p:pic>
        <p:nvPicPr>
          <p:cNvPr id="993" name="Google Shape;993;p158"/>
          <p:cNvPicPr preferRelativeResize="0"/>
          <p:nvPr>
            <p:ph idx="1" type="body"/>
          </p:nvPr>
        </p:nvPicPr>
        <p:blipFill rotWithShape="1">
          <a:blip r:embed="rId3">
            <a:alphaModFix/>
          </a:blip>
          <a:srcRect b="0" l="0" r="0" t="0"/>
          <a:stretch/>
        </p:blipFill>
        <p:spPr>
          <a:xfrm>
            <a:off x="635000" y="1625600"/>
            <a:ext cx="8026400" cy="4216400"/>
          </a:xfrm>
          <a:prstGeom prst="rect">
            <a:avLst/>
          </a:prstGeom>
          <a:noFill/>
          <a:ln>
            <a:noFill/>
          </a:ln>
        </p:spPr>
      </p:pic>
      <p:pic>
        <p:nvPicPr>
          <p:cNvPr id="994" name="Google Shape;994;p158"/>
          <p:cNvPicPr preferRelativeResize="0"/>
          <p:nvPr/>
        </p:nvPicPr>
        <p:blipFill rotWithShape="1">
          <a:blip r:embed="rId4">
            <a:alphaModFix/>
          </a:blip>
          <a:srcRect b="0" l="0" r="0" t="0"/>
          <a:stretch/>
        </p:blipFill>
        <p:spPr>
          <a:xfrm>
            <a:off x="-50800" y="1397000"/>
            <a:ext cx="9245600" cy="551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159"/>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3000" u="none" cap="none" strike="noStrike">
              <a:solidFill>
                <a:schemeClr val="lt1"/>
              </a:solidFill>
              <a:latin typeface="Arial Narrow"/>
              <a:ea typeface="Arial Narrow"/>
              <a:cs typeface="Arial Narrow"/>
              <a:sym typeface="Arial Narrow"/>
            </a:endParaRPr>
          </a:p>
        </p:txBody>
      </p:sp>
      <p:pic>
        <p:nvPicPr>
          <p:cNvPr id="1000" name="Google Shape;1000;p159"/>
          <p:cNvPicPr preferRelativeResize="0"/>
          <p:nvPr>
            <p:ph idx="1" type="body"/>
          </p:nvPr>
        </p:nvPicPr>
        <p:blipFill rotWithShape="1">
          <a:blip r:embed="rId3">
            <a:alphaModFix/>
          </a:blip>
          <a:srcRect b="0" l="0" r="0" t="0"/>
          <a:stretch/>
        </p:blipFill>
        <p:spPr>
          <a:xfrm>
            <a:off x="-101600" y="-50800"/>
            <a:ext cx="9296400" cy="6950075"/>
          </a:xfrm>
          <a:prstGeom prst="rect">
            <a:avLst/>
          </a:prstGeom>
          <a:noFill/>
          <a:ln>
            <a:noFill/>
          </a:ln>
        </p:spPr>
      </p:pic>
      <p:sp>
        <p:nvSpPr>
          <p:cNvPr id="1001" name="Google Shape;1001;p159"/>
          <p:cNvSpPr txBox="1"/>
          <p:nvPr/>
        </p:nvSpPr>
        <p:spPr>
          <a:xfrm>
            <a:off x="2971800" y="6500812"/>
            <a:ext cx="61722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sng" cap="none" strike="noStrike">
                <a:solidFill>
                  <a:schemeClr val="hlink"/>
                </a:solidFill>
                <a:latin typeface="Arial"/>
                <a:ea typeface="Arial"/>
                <a:cs typeface="Arial"/>
                <a:sym typeface="Arial"/>
                <a:hlinkClick r:id="rId4"/>
              </a:rPr>
              <a:t>http://www.who.int/bulletin/volumes/82/11/en/844.pdf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160"/>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1" i="0" lang="en-US" sz="3000" u="none" cap="none" strike="noStrike">
                <a:solidFill>
                  <a:srgbClr val="FFC000"/>
                </a:solidFill>
                <a:latin typeface="Arial Narrow"/>
                <a:ea typeface="Arial Narrow"/>
                <a:cs typeface="Arial Narrow"/>
                <a:sym typeface="Arial Narrow"/>
              </a:rPr>
              <a:t>DIABETIC RETINOPATHY SYMPTOMS</a:t>
            </a:r>
            <a:endParaRPr/>
          </a:p>
        </p:txBody>
      </p:sp>
      <p:sp>
        <p:nvSpPr>
          <p:cNvPr id="1007" name="Google Shape;1007;p160"/>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2"/>
              </a:buClr>
              <a:buSzPts val="2000"/>
              <a:buFont typeface="Arial"/>
              <a:buNone/>
            </a:pPr>
            <a:r>
              <a:rPr b="0" i="0" lang="en-US" sz="2000" u="none">
                <a:solidFill>
                  <a:schemeClr val="lt1"/>
                </a:solidFill>
                <a:latin typeface="Arial Narrow"/>
                <a:ea typeface="Arial Narrow"/>
                <a:cs typeface="Arial Narrow"/>
                <a:sym typeface="Arial Narrow"/>
              </a:rPr>
              <a:t>Diabetic retinopathy is asymptomatic in early stages of the disease</a:t>
            </a:r>
            <a:endParaRPr/>
          </a:p>
          <a:p>
            <a:pPr indent="0" lvl="0" marL="0" marR="0" rtl="0" algn="l">
              <a:lnSpc>
                <a:spcPct val="80000"/>
              </a:lnSpc>
              <a:spcBef>
                <a:spcPts val="1000"/>
              </a:spcBef>
              <a:spcAft>
                <a:spcPts val="0"/>
              </a:spcAft>
              <a:buClr>
                <a:schemeClr val="lt2"/>
              </a:buClr>
              <a:buSzPts val="2000"/>
              <a:buFont typeface="Arial"/>
              <a:buNone/>
            </a:pPr>
            <a:r>
              <a:rPr b="0" i="0" lang="en-US" sz="2000" u="none">
                <a:solidFill>
                  <a:schemeClr val="lt1"/>
                </a:solidFill>
                <a:latin typeface="Arial Narrow"/>
                <a:ea typeface="Arial Narrow"/>
                <a:cs typeface="Arial Narrow"/>
                <a:sym typeface="Arial Narrow"/>
              </a:rPr>
              <a:t>As the disease progresses symptoms may include</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Blurred vision</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Floaters</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Fluctuating vision</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Distorted vision </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Dark areas in the vision</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Poor night vision</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Impaired color vision</a:t>
            </a:r>
            <a:endParaRPr/>
          </a:p>
          <a:p>
            <a:pPr indent="-127000" lvl="0" marL="0" marR="0" rtl="0" algn="l">
              <a:lnSpc>
                <a:spcPct val="80000"/>
              </a:lnSpc>
              <a:spcBef>
                <a:spcPts val="1000"/>
              </a:spcBef>
              <a:spcAft>
                <a:spcPts val="0"/>
              </a:spcAft>
              <a:buClr>
                <a:schemeClr val="lt2"/>
              </a:buClr>
              <a:buSzPts val="2000"/>
              <a:buFont typeface="Arial"/>
              <a:buChar char="•"/>
            </a:pPr>
            <a:r>
              <a:rPr b="0" i="0" lang="en-US" sz="2000" u="none">
                <a:solidFill>
                  <a:schemeClr val="lt1"/>
                </a:solidFill>
                <a:latin typeface="Arial Narrow"/>
                <a:ea typeface="Arial Narrow"/>
                <a:cs typeface="Arial Narrow"/>
                <a:sym typeface="Arial Narrow"/>
              </a:rPr>
              <a:t>Partial or total loss of vision </a:t>
            </a:r>
            <a:endParaRPr/>
          </a:p>
          <a:p>
            <a:pPr indent="0" lvl="0" marL="0" marR="0" rtl="0" algn="l">
              <a:lnSpc>
                <a:spcPct val="80000"/>
              </a:lnSpc>
              <a:spcBef>
                <a:spcPts val="880"/>
              </a:spcBef>
              <a:spcAft>
                <a:spcPts val="0"/>
              </a:spcAft>
              <a:buClr>
                <a:schemeClr val="lt2"/>
              </a:buClr>
              <a:buSzPts val="1400"/>
              <a:buFont typeface="Arial"/>
              <a:buNone/>
            </a:pPr>
            <a:r>
              <a:t/>
            </a:r>
            <a:endParaRPr b="0" i="0" sz="1400" u="none">
              <a:solidFill>
                <a:schemeClr val="lt1"/>
              </a:solidFill>
              <a:latin typeface="Arial Narrow"/>
              <a:ea typeface="Arial Narrow"/>
              <a:cs typeface="Arial Narrow"/>
              <a:sym typeface="Arial Narrow"/>
            </a:endParaRPr>
          </a:p>
          <a:p>
            <a:pPr indent="-254000" lvl="0" marL="342900" marR="0" rtl="0" algn="l">
              <a:spcBef>
                <a:spcPts val="880"/>
              </a:spcBef>
              <a:spcAft>
                <a:spcPts val="0"/>
              </a:spcAft>
              <a:buClr>
                <a:schemeClr val="lt2"/>
              </a:buClr>
              <a:buSzPts val="1400"/>
              <a:buFont typeface="Arial"/>
              <a:buNone/>
            </a:pPr>
            <a:r>
              <a:t/>
            </a:r>
            <a:endParaRPr b="0" i="0" sz="1400" u="none">
              <a:solidFill>
                <a:schemeClr val="lt1"/>
              </a:solidFill>
              <a:latin typeface="Arial Narrow"/>
              <a:ea typeface="Arial Narrow"/>
              <a:cs typeface="Arial Narrow"/>
              <a:sym typeface="Arial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161"/>
          <p:cNvSpPr txBox="1"/>
          <p:nvPr>
            <p:ph type="title"/>
          </p:nvPr>
        </p:nvSpPr>
        <p:spPr>
          <a:xfrm>
            <a:off x="457200" y="609600"/>
            <a:ext cx="3452812" cy="9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4000"/>
              <a:buFont typeface="Calibri"/>
              <a:buNone/>
            </a:pPr>
            <a:r>
              <a:rPr b="1" i="0" lang="en-US" sz="4000" u="none" cap="none" strike="noStrike">
                <a:solidFill>
                  <a:srgbClr val="FFC000"/>
                </a:solidFill>
                <a:latin typeface="Calibri"/>
                <a:ea typeface="Calibri"/>
                <a:cs typeface="Calibri"/>
                <a:sym typeface="Calibri"/>
              </a:rPr>
              <a:t>Risk factors</a:t>
            </a:r>
            <a:endParaRPr/>
          </a:p>
        </p:txBody>
      </p:sp>
      <p:sp>
        <p:nvSpPr>
          <p:cNvPr id="1013" name="Google Shape;1013;p161"/>
          <p:cNvSpPr/>
          <p:nvPr/>
        </p:nvSpPr>
        <p:spPr>
          <a:xfrm>
            <a:off x="989012" y="2057400"/>
            <a:ext cx="6783387" cy="3429000"/>
          </a:xfrm>
          <a:prstGeom prst="roundRect">
            <a:avLst>
              <a:gd fmla="val 16667" name="adj"/>
            </a:avLst>
          </a:prstGeom>
          <a:solidFill>
            <a:srgbClr val="C3D69B"/>
          </a:solidFill>
          <a:ln>
            <a:noFill/>
          </a:ln>
        </p:spPr>
        <p:txBody>
          <a:bodyPr anchorCtr="0" anchor="ctr" bIns="45700" lIns="91425" spcFirstLastPara="1" rIns="91425" wrap="square" tIns="45700">
            <a:noAutofit/>
          </a:bodyPr>
          <a:lstStyle/>
          <a:p>
            <a:pPr indent="-571500" lvl="2" marL="1485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Duration of diabetes </a:t>
            </a:r>
            <a:endParaRPr/>
          </a:p>
          <a:p>
            <a:pPr indent="-571500" lvl="2" marL="1485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Poor Blood Sugar control</a:t>
            </a:r>
            <a:endParaRPr/>
          </a:p>
          <a:p>
            <a:pPr indent="-571500" lvl="2" marL="1485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HTN</a:t>
            </a:r>
            <a:endParaRPr/>
          </a:p>
          <a:p>
            <a:pPr indent="-571500" lvl="2" marL="1485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Hyperlipidemia</a:t>
            </a:r>
            <a:endParaRPr/>
          </a:p>
          <a:p>
            <a:pPr indent="-571500" lvl="2" marL="1485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Barriers to care</a:t>
            </a:r>
            <a:endParaRPr/>
          </a:p>
        </p:txBody>
      </p:sp>
      <p:sp>
        <p:nvSpPr>
          <p:cNvPr id="1014" name="Google Shape;1014;p161"/>
          <p:cNvSpPr txBox="1"/>
          <p:nvPr/>
        </p:nvSpPr>
        <p:spPr>
          <a:xfrm>
            <a:off x="4114800" y="6056312"/>
            <a:ext cx="553085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rPr b="0" i="0" lang="en-US" sz="2400" u="none" cap="none" strike="noStrike">
                <a:solidFill>
                  <a:srgbClr val="FFFFFF"/>
                </a:solidFill>
                <a:latin typeface="Times New Roman"/>
                <a:ea typeface="Times New Roman"/>
                <a:cs typeface="Times New Roman"/>
                <a:sym typeface="Times New Roman"/>
              </a:rPr>
              <a:t> </a:t>
            </a:r>
            <a:r>
              <a:rPr b="0" i="0" lang="en-US" sz="1000" u="sng" cap="none" strike="noStrike">
                <a:solidFill>
                  <a:schemeClr val="hlink"/>
                </a:solidFill>
                <a:latin typeface="Arial"/>
                <a:ea typeface="Arial"/>
                <a:cs typeface="Arial"/>
                <a:sym typeface="Arial"/>
                <a:hlinkClick r:id="rId3"/>
              </a:rPr>
              <a:t>http://jama.ama-assn.org/content/304/6/649.short?rss=1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162"/>
          <p:cNvSpPr txBox="1"/>
          <p:nvPr/>
        </p:nvSpPr>
        <p:spPr>
          <a:xfrm>
            <a:off x="838200" y="1790700"/>
            <a:ext cx="7086600" cy="381635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The Effect of Intensive Diabetes Treatment</a:t>
            </a:r>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On the Progression of Diabetic Retinopathy</a:t>
            </a:r>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Insulin-Dependent Diabetes Mellitus</a:t>
            </a:r>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1" lang="en-US" sz="2000" u="none" cap="none" strike="noStrike">
                <a:solidFill>
                  <a:schemeClr val="dk1"/>
                </a:solidFill>
                <a:latin typeface="Arial"/>
                <a:ea typeface="Arial"/>
                <a:cs typeface="Arial"/>
                <a:sym typeface="Arial"/>
              </a:rPr>
              <a:t>The Diabetes Control and Complications Trial</a:t>
            </a:r>
            <a:endParaRPr/>
          </a:p>
          <a:p>
            <a:pPr indent="0" lvl="0" marL="0" marR="0" rtl="0" algn="l">
              <a:lnSpc>
                <a:spcPct val="100000"/>
              </a:lnSpc>
              <a:spcBef>
                <a:spcPts val="0"/>
              </a:spcBef>
              <a:spcAft>
                <a:spcPts val="0"/>
              </a:spcAft>
              <a:buClr>
                <a:schemeClr val="lt1"/>
              </a:buClr>
              <a:buSzPts val="1800"/>
              <a:buFont typeface="Arial"/>
              <a:buNone/>
            </a:pPr>
            <a:r>
              <a:t/>
            </a:r>
            <a:endParaRPr b="1"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1" lang="en-US" sz="1800" u="none" cap="none" strike="noStrike">
                <a:solidFill>
                  <a:schemeClr val="dk1"/>
                </a:solidFill>
                <a:latin typeface="Arial"/>
                <a:ea typeface="Arial"/>
                <a:cs typeface="Arial"/>
                <a:sym typeface="Arial"/>
              </a:rPr>
              <a:t>The Diabetes Control and Complications Trial Research Group</a:t>
            </a:r>
            <a:endParaRPr/>
          </a:p>
          <a:p>
            <a:pPr indent="0" lvl="0" marL="0" marR="0" rtl="0" algn="l">
              <a:lnSpc>
                <a:spcPct val="100000"/>
              </a:lnSpc>
              <a:spcBef>
                <a:spcPts val="0"/>
              </a:spcBef>
              <a:spcAft>
                <a:spcPts val="0"/>
              </a:spcAft>
              <a:buClr>
                <a:schemeClr val="lt1"/>
              </a:buClr>
              <a:buSzPts val="1800"/>
              <a:buFont typeface="Arial"/>
              <a:buNone/>
            </a:pPr>
            <a:r>
              <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Intensive control reduced the risk of developing retinopathy by 76% and slowed progression of retinopathy by 54%; intensive control also reduced the risk of clinical  neuropathy by 60% and albuminuria by 54%. </a:t>
            </a:r>
            <a:endParaRPr/>
          </a:p>
        </p:txBody>
      </p:sp>
      <p:sp>
        <p:nvSpPr>
          <p:cNvPr id="1020" name="Google Shape;1020;p162"/>
          <p:cNvSpPr txBox="1"/>
          <p:nvPr/>
        </p:nvSpPr>
        <p:spPr>
          <a:xfrm>
            <a:off x="4562475" y="6143625"/>
            <a:ext cx="3694112"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Arch Ophthalmol. 1995; 113:36-51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163"/>
          <p:cNvSpPr txBox="1"/>
          <p:nvPr>
            <p:ph type="title"/>
          </p:nvPr>
        </p:nvSpPr>
        <p:spPr>
          <a:xfrm>
            <a:off x="152400" y="2286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200"/>
              <a:buFont typeface="Arial Narrow"/>
              <a:buNone/>
            </a:pPr>
            <a:r>
              <a:rPr b="1" i="0" lang="en-US" sz="3200" u="none" cap="none" strike="noStrike">
                <a:solidFill>
                  <a:srgbClr val="FFC000"/>
                </a:solidFill>
                <a:latin typeface="Arial Narrow"/>
                <a:ea typeface="Arial Narrow"/>
                <a:cs typeface="Arial Narrow"/>
                <a:sym typeface="Arial Narrow"/>
              </a:rPr>
              <a:t>RISK FACTORS DIABETIC RETINOPATHY</a:t>
            </a:r>
            <a:endParaRPr/>
          </a:p>
        </p:txBody>
      </p:sp>
      <p:pic>
        <p:nvPicPr>
          <p:cNvPr id="1026" name="Google Shape;1026;p163"/>
          <p:cNvPicPr preferRelativeResize="0"/>
          <p:nvPr>
            <p:ph idx="1" type="body"/>
          </p:nvPr>
        </p:nvPicPr>
        <p:blipFill rotWithShape="1">
          <a:blip r:embed="rId3">
            <a:alphaModFix/>
          </a:blip>
          <a:srcRect b="0" l="0" r="0" t="0"/>
          <a:stretch/>
        </p:blipFill>
        <p:spPr>
          <a:xfrm>
            <a:off x="457200" y="1603375"/>
            <a:ext cx="8107362" cy="4498975"/>
          </a:xfrm>
          <a:prstGeom prst="rect">
            <a:avLst/>
          </a:prstGeom>
          <a:noFill/>
          <a:ln>
            <a:noFill/>
          </a:ln>
        </p:spPr>
      </p:pic>
      <p:sp>
        <p:nvSpPr>
          <p:cNvPr id="1027" name="Google Shape;1027;p163"/>
          <p:cNvSpPr txBox="1"/>
          <p:nvPr/>
        </p:nvSpPr>
        <p:spPr>
          <a:xfrm>
            <a:off x="4311650" y="6461125"/>
            <a:ext cx="4832350"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rPr b="0" i="0" lang="en-US" sz="2400" u="none" cap="none" strike="noStrike">
                <a:solidFill>
                  <a:srgbClr val="FFFFFF"/>
                </a:solidFill>
                <a:latin typeface="Times New Roman"/>
                <a:ea typeface="Times New Roman"/>
                <a:cs typeface="Times New Roman"/>
                <a:sym typeface="Times New Roman"/>
              </a:rPr>
              <a:t> </a:t>
            </a:r>
            <a:r>
              <a:rPr b="0" i="0" lang="en-US" sz="800" u="sng" cap="none" strike="noStrike">
                <a:solidFill>
                  <a:schemeClr val="hlink"/>
                </a:solidFill>
                <a:latin typeface="Arial"/>
                <a:ea typeface="Arial"/>
                <a:cs typeface="Arial"/>
                <a:sym typeface="Arial"/>
                <a:hlinkClick r:id="rId4"/>
              </a:rPr>
              <a:t>http://one.aao.org/CE/PracticeGuidelines/PPP_Content.aspx?cid=d0c853d3-219f-487b-a524-326ab3cecd9a</a:t>
            </a:r>
            <a:endParaRPr/>
          </a:p>
        </p:txBody>
      </p:sp>
      <p:pic>
        <p:nvPicPr>
          <p:cNvPr descr="http://t1.gstatic.com/images?q=tbn:ANd9GcTfxsGJU_FoYHE84LmksTcdBRiwllsbHVxz_6X3Z2y1cqISWBWxxZvduNr_Vg" id="1028" name="Google Shape;1028;p163"/>
          <p:cNvPicPr preferRelativeResize="0"/>
          <p:nvPr/>
        </p:nvPicPr>
        <p:blipFill rotWithShape="1">
          <a:blip r:embed="rId5">
            <a:alphaModFix/>
          </a:blip>
          <a:srcRect b="0" l="0" r="0" t="0"/>
          <a:stretch/>
        </p:blipFill>
        <p:spPr>
          <a:xfrm>
            <a:off x="7848600" y="0"/>
            <a:ext cx="1412875" cy="15890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Google Shape;1033;p164"/>
          <p:cNvSpPr txBox="1"/>
          <p:nvPr>
            <p:ph type="title"/>
          </p:nvPr>
        </p:nvSpPr>
        <p:spPr>
          <a:xfrm>
            <a:off x="406400" y="533400"/>
            <a:ext cx="4724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F0"/>
              </a:buClr>
              <a:buSzPts val="2800"/>
              <a:buFont typeface="Calibri"/>
              <a:buNone/>
            </a:pPr>
            <a:r>
              <a:rPr b="1" i="0" lang="en-US" sz="2800" u="none" cap="none" strike="noStrike">
                <a:solidFill>
                  <a:srgbClr val="00B0F0"/>
                </a:solidFill>
                <a:latin typeface="Calibri"/>
                <a:ea typeface="Calibri"/>
                <a:cs typeface="Calibri"/>
                <a:sym typeface="Calibri"/>
              </a:rPr>
              <a:t>How diabetes cause vision loss</a:t>
            </a:r>
            <a:endParaRPr/>
          </a:p>
        </p:txBody>
      </p:sp>
      <p:sp>
        <p:nvSpPr>
          <p:cNvPr id="1034" name="Google Shape;1034;p164"/>
          <p:cNvSpPr txBox="1"/>
          <p:nvPr>
            <p:ph idx="1" type="body"/>
          </p:nvPr>
        </p:nvSpPr>
        <p:spPr>
          <a:xfrm>
            <a:off x="-28575" y="17462"/>
            <a:ext cx="9144000" cy="6858000"/>
          </a:xfrm>
          <a:prstGeom prst="rect">
            <a:avLst/>
          </a:prstGeom>
          <a:solidFill>
            <a:srgbClr val="92D050"/>
          </a:solidFill>
          <a:ln cap="flat" cmpd="sng" w="9525">
            <a:solidFill>
              <a:schemeClr val="accent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HOW DIABETES CAUSES VISION LOSS</a:t>
            </a:r>
            <a:endParaRPr/>
          </a:p>
        </p:txBody>
      </p:sp>
      <p:sp>
        <p:nvSpPr>
          <p:cNvPr id="1035" name="Google Shape;1035;p164"/>
          <p:cNvSpPr/>
          <p:nvPr/>
        </p:nvSpPr>
        <p:spPr>
          <a:xfrm>
            <a:off x="1455737" y="3419475"/>
            <a:ext cx="1111250" cy="619125"/>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000"/>
              <a:buFont typeface="Arial"/>
              <a:buNone/>
            </a:pPr>
            <a:r>
              <a:t/>
            </a:r>
            <a:endParaRPr b="0" i="0" sz="1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rPr b="1" i="0" lang="en-US" sz="1400" u="none" cap="none" strike="noStrike">
                <a:solidFill>
                  <a:schemeClr val="dk1"/>
                </a:solidFill>
                <a:latin typeface="Calibri"/>
                <a:ea typeface="Calibri"/>
                <a:cs typeface="Calibri"/>
                <a:sym typeface="Calibri"/>
              </a:rPr>
              <a:t>Preclinical changes</a:t>
            </a:r>
            <a:endParaRPr/>
          </a:p>
          <a:p>
            <a:pPr indent="0" lvl="0" marL="0" marR="0" rtl="0" algn="l">
              <a:lnSpc>
                <a:spcPct val="100000"/>
              </a:lnSpc>
              <a:spcBef>
                <a:spcPts val="0"/>
              </a:spcBef>
              <a:spcAft>
                <a:spcPts val="0"/>
              </a:spcAft>
              <a:buNone/>
            </a:pPr>
            <a:r>
              <a:t/>
            </a:r>
            <a:endParaRPr b="1" i="0" sz="1400" u="none">
              <a:solidFill>
                <a:schemeClr val="dk1"/>
              </a:solidFill>
              <a:latin typeface="Calibri"/>
              <a:ea typeface="Calibri"/>
              <a:cs typeface="Calibri"/>
              <a:sym typeface="Calibri"/>
            </a:endParaRPr>
          </a:p>
        </p:txBody>
      </p:sp>
      <p:sp>
        <p:nvSpPr>
          <p:cNvPr id="1036" name="Google Shape;1036;p164"/>
          <p:cNvSpPr/>
          <p:nvPr/>
        </p:nvSpPr>
        <p:spPr>
          <a:xfrm>
            <a:off x="3303587" y="2125662"/>
            <a:ext cx="1320800" cy="600075"/>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 </a:t>
            </a:r>
            <a:r>
              <a:rPr b="1" i="0" lang="en-US" sz="1400" u="none">
                <a:solidFill>
                  <a:schemeClr val="dk1"/>
                </a:solidFill>
                <a:latin typeface="Calibri"/>
                <a:ea typeface="Calibri"/>
                <a:cs typeface="Calibri"/>
                <a:sym typeface="Calibri"/>
              </a:rPr>
              <a:t>Macular edema</a:t>
            </a:r>
            <a:endParaRPr/>
          </a:p>
        </p:txBody>
      </p:sp>
      <p:sp>
        <p:nvSpPr>
          <p:cNvPr id="1037" name="Google Shape;1037;p164"/>
          <p:cNvSpPr/>
          <p:nvPr/>
        </p:nvSpPr>
        <p:spPr>
          <a:xfrm>
            <a:off x="5360987" y="4610100"/>
            <a:ext cx="1300162" cy="655637"/>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1400" u="none">
                <a:solidFill>
                  <a:schemeClr val="dk1"/>
                </a:solidFill>
                <a:latin typeface="Calibri"/>
                <a:ea typeface="Calibri"/>
                <a:cs typeface="Calibri"/>
                <a:sym typeface="Calibri"/>
              </a:rPr>
              <a:t>Proliferative DR</a:t>
            </a:r>
            <a:endParaRPr/>
          </a:p>
        </p:txBody>
      </p:sp>
      <p:sp>
        <p:nvSpPr>
          <p:cNvPr id="1038" name="Google Shape;1038;p164"/>
          <p:cNvSpPr/>
          <p:nvPr/>
        </p:nvSpPr>
        <p:spPr>
          <a:xfrm>
            <a:off x="85725" y="3419475"/>
            <a:ext cx="1133475" cy="619125"/>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Diabetes </a:t>
            </a:r>
            <a:endParaRPr/>
          </a:p>
        </p:txBody>
      </p:sp>
      <p:sp>
        <p:nvSpPr>
          <p:cNvPr id="1039" name="Google Shape;1039;p164"/>
          <p:cNvSpPr/>
          <p:nvPr/>
        </p:nvSpPr>
        <p:spPr>
          <a:xfrm>
            <a:off x="2806700" y="3403600"/>
            <a:ext cx="1273175" cy="609600"/>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1400" u="none">
                <a:solidFill>
                  <a:schemeClr val="dk1"/>
                </a:solidFill>
                <a:latin typeface="Calibri"/>
                <a:ea typeface="Calibri"/>
                <a:cs typeface="Calibri"/>
                <a:sym typeface="Calibri"/>
              </a:rPr>
              <a:t>Background DR</a:t>
            </a:r>
            <a:endParaRPr/>
          </a:p>
        </p:txBody>
      </p:sp>
      <p:sp>
        <p:nvSpPr>
          <p:cNvPr id="1040" name="Google Shape;1040;p164"/>
          <p:cNvSpPr/>
          <p:nvPr/>
        </p:nvSpPr>
        <p:spPr>
          <a:xfrm>
            <a:off x="5360987" y="2162175"/>
            <a:ext cx="1473200" cy="609600"/>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1400" u="none">
                <a:solidFill>
                  <a:schemeClr val="dk1"/>
                </a:solidFill>
                <a:latin typeface="Calibri"/>
                <a:ea typeface="Calibri"/>
                <a:cs typeface="Calibri"/>
                <a:sym typeface="Calibri"/>
              </a:rPr>
              <a:t>Clinical significant macular edema</a:t>
            </a:r>
            <a:endParaRPr/>
          </a:p>
        </p:txBody>
      </p:sp>
      <p:sp>
        <p:nvSpPr>
          <p:cNvPr id="1041" name="Google Shape;1041;p164"/>
          <p:cNvSpPr/>
          <p:nvPr/>
        </p:nvSpPr>
        <p:spPr>
          <a:xfrm>
            <a:off x="7005637" y="4610100"/>
            <a:ext cx="1573212" cy="666750"/>
          </a:xfrm>
          <a:prstGeom prst="roundRect">
            <a:avLst>
              <a:gd fmla="val 5339"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Calibri"/>
              <a:buNone/>
            </a:pPr>
            <a:r>
              <a:rPr b="1" i="0" lang="en-US" sz="1000" u="none">
                <a:solidFill>
                  <a:schemeClr val="dk1"/>
                </a:solidFill>
                <a:latin typeface="Calibri"/>
                <a:ea typeface="Calibri"/>
                <a:cs typeface="Calibri"/>
                <a:sym typeface="Calibri"/>
              </a:rPr>
              <a:t>Vitreous hemorrhage and/or Retinal detachment and/or neovascular glaucoma</a:t>
            </a:r>
            <a:endParaRPr/>
          </a:p>
        </p:txBody>
      </p:sp>
      <p:sp>
        <p:nvSpPr>
          <p:cNvPr id="1042" name="Google Shape;1042;p164"/>
          <p:cNvSpPr/>
          <p:nvPr/>
        </p:nvSpPr>
        <p:spPr>
          <a:xfrm>
            <a:off x="3303587" y="4610100"/>
            <a:ext cx="1473200" cy="644525"/>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1400" u="none">
                <a:solidFill>
                  <a:schemeClr val="dk1"/>
                </a:solidFill>
                <a:latin typeface="Calibri"/>
                <a:ea typeface="Calibri"/>
                <a:cs typeface="Calibri"/>
                <a:sym typeface="Calibri"/>
              </a:rPr>
              <a:t>Preproliferative DR</a:t>
            </a:r>
            <a:endParaRPr/>
          </a:p>
        </p:txBody>
      </p:sp>
      <p:sp>
        <p:nvSpPr>
          <p:cNvPr id="1043" name="Google Shape;1043;p164"/>
          <p:cNvSpPr/>
          <p:nvPr/>
        </p:nvSpPr>
        <p:spPr>
          <a:xfrm>
            <a:off x="7793037" y="3346450"/>
            <a:ext cx="1273175" cy="633412"/>
          </a:xfrm>
          <a:prstGeom prst="roundRect">
            <a:avLst>
              <a:gd fmla="val 16667" name="adj"/>
            </a:avLst>
          </a:prstGeom>
          <a:solidFill>
            <a:srgbClr val="558ED5"/>
          </a:solidFill>
          <a:ln cap="flat" cmpd="sng" w="25400">
            <a:solidFill>
              <a:srgbClr val="4BAC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 </a:t>
            </a:r>
            <a:r>
              <a:rPr b="1" i="0" lang="en-US" sz="1800" u="none">
                <a:solidFill>
                  <a:schemeClr val="dk1"/>
                </a:solidFill>
                <a:latin typeface="Calibri"/>
                <a:ea typeface="Calibri"/>
                <a:cs typeface="Calibri"/>
                <a:sym typeface="Calibri"/>
              </a:rPr>
              <a:t>Vision loss</a:t>
            </a:r>
            <a:endParaRPr/>
          </a:p>
        </p:txBody>
      </p:sp>
      <p:pic>
        <p:nvPicPr>
          <p:cNvPr id="1044" name="Google Shape;1044;p164"/>
          <p:cNvPicPr preferRelativeResize="0"/>
          <p:nvPr/>
        </p:nvPicPr>
        <p:blipFill rotWithShape="1">
          <a:blip r:embed="rId3">
            <a:alphaModFix/>
          </a:blip>
          <a:srcRect b="0" l="0" r="0" t="0"/>
          <a:stretch/>
        </p:blipFill>
        <p:spPr>
          <a:xfrm>
            <a:off x="7229475" y="2706687"/>
            <a:ext cx="257175" cy="268287"/>
          </a:xfrm>
          <a:prstGeom prst="rect">
            <a:avLst/>
          </a:prstGeom>
          <a:noFill/>
          <a:ln>
            <a:noFill/>
          </a:ln>
        </p:spPr>
      </p:pic>
      <p:sp>
        <p:nvSpPr>
          <p:cNvPr id="1045" name="Google Shape;1045;p164"/>
          <p:cNvSpPr/>
          <p:nvPr/>
        </p:nvSpPr>
        <p:spPr>
          <a:xfrm rot="-2040000">
            <a:off x="7534275" y="4110037"/>
            <a:ext cx="211137" cy="234950"/>
          </a:xfrm>
          <a:prstGeom prst="rightArrow">
            <a:avLst>
              <a:gd fmla="val 10800" name="adj1"/>
              <a:gd fmla="val 4320" name="adj2"/>
            </a:avLst>
          </a:prstGeom>
          <a:solidFill>
            <a:srgbClr val="E46C0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6" name="Google Shape;1046;p164"/>
          <p:cNvSpPr/>
          <p:nvPr/>
        </p:nvSpPr>
        <p:spPr>
          <a:xfrm>
            <a:off x="1295400" y="3663950"/>
            <a:ext cx="152400" cy="211137"/>
          </a:xfrm>
          <a:prstGeom prst="rightArrow">
            <a:avLst>
              <a:gd fmla="val 10800" name="adj1"/>
              <a:gd fmla="val 50000" name="adj2"/>
            </a:avLst>
          </a:prstGeom>
          <a:solidFill>
            <a:srgbClr val="E46C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7" name="Google Shape;1047;p164"/>
          <p:cNvSpPr/>
          <p:nvPr/>
        </p:nvSpPr>
        <p:spPr>
          <a:xfrm>
            <a:off x="2590800" y="3687762"/>
            <a:ext cx="152400" cy="211137"/>
          </a:xfrm>
          <a:prstGeom prst="rightArrow">
            <a:avLst>
              <a:gd fmla="val 10800" name="adj1"/>
              <a:gd fmla="val 50000" name="adj2"/>
            </a:avLst>
          </a:prstGeom>
          <a:solidFill>
            <a:srgbClr val="E46C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8" name="Google Shape;1048;p164"/>
          <p:cNvSpPr/>
          <p:nvPr/>
        </p:nvSpPr>
        <p:spPr>
          <a:xfrm>
            <a:off x="4953000" y="2298700"/>
            <a:ext cx="152400" cy="292100"/>
          </a:xfrm>
          <a:prstGeom prst="rightArrow">
            <a:avLst>
              <a:gd fmla="val 10800" name="adj1"/>
              <a:gd fmla="val 50000" name="adj2"/>
            </a:avLst>
          </a:prstGeom>
          <a:solidFill>
            <a:srgbClr val="E46C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9" name="Google Shape;1049;p164"/>
          <p:cNvSpPr/>
          <p:nvPr/>
        </p:nvSpPr>
        <p:spPr>
          <a:xfrm>
            <a:off x="4991100" y="4794250"/>
            <a:ext cx="152400" cy="246062"/>
          </a:xfrm>
          <a:prstGeom prst="rightArrow">
            <a:avLst>
              <a:gd fmla="val 10800" name="adj1"/>
              <a:gd fmla="val 50000" name="adj2"/>
            </a:avLst>
          </a:prstGeom>
          <a:solidFill>
            <a:srgbClr val="E46C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0" name="Google Shape;1050;p164"/>
          <p:cNvSpPr/>
          <p:nvPr/>
        </p:nvSpPr>
        <p:spPr>
          <a:xfrm>
            <a:off x="6794500" y="4832350"/>
            <a:ext cx="152400" cy="211137"/>
          </a:xfrm>
          <a:prstGeom prst="rightArrow">
            <a:avLst>
              <a:gd fmla="val 10800" name="adj1"/>
              <a:gd fmla="val 50000" name="adj2"/>
            </a:avLst>
          </a:prstGeom>
          <a:solidFill>
            <a:srgbClr val="E46C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1" name="Google Shape;1051;p164"/>
          <p:cNvSpPr/>
          <p:nvPr/>
        </p:nvSpPr>
        <p:spPr>
          <a:xfrm>
            <a:off x="3303587" y="3106737"/>
            <a:ext cx="230187" cy="188912"/>
          </a:xfrm>
          <a:prstGeom prst="upArrow">
            <a:avLst>
              <a:gd fmla="val 10800" name="adj1"/>
              <a:gd fmla="val 50000" name="adj2"/>
            </a:avLst>
          </a:prstGeom>
          <a:solidFill>
            <a:srgbClr val="E46C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2" name="Google Shape;1052;p164"/>
          <p:cNvSpPr/>
          <p:nvPr/>
        </p:nvSpPr>
        <p:spPr>
          <a:xfrm>
            <a:off x="3354387" y="4335462"/>
            <a:ext cx="227012" cy="161925"/>
          </a:xfrm>
          <a:prstGeom prst="downArrow">
            <a:avLst>
              <a:gd fmla="val 10800" name="adj1"/>
              <a:gd fmla="val 50000" name="adj2"/>
            </a:avLst>
          </a:prstGeom>
          <a:solidFill>
            <a:srgbClr val="E46C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6" name="Shape 1056"/>
        <p:cNvGrpSpPr/>
        <p:nvPr/>
      </p:nvGrpSpPr>
      <p:grpSpPr>
        <a:xfrm>
          <a:off x="0" y="0"/>
          <a:ext cx="0" cy="0"/>
          <a:chOff x="0" y="0"/>
          <a:chExt cx="0" cy="0"/>
        </a:xfrm>
      </p:grpSpPr>
      <p:sp>
        <p:nvSpPr>
          <p:cNvPr id="1057" name="Google Shape;1057;p165"/>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600"/>
              <a:buFont typeface="Arial Narrow"/>
              <a:buNone/>
            </a:pPr>
            <a:r>
              <a:rPr b="1" i="0" lang="en-US" sz="3600" u="none" cap="none" strike="noStrike">
                <a:solidFill>
                  <a:srgbClr val="FFC000"/>
                </a:solidFill>
                <a:latin typeface="Arial Narrow"/>
                <a:ea typeface="Arial Narrow"/>
                <a:cs typeface="Arial Narrow"/>
                <a:sym typeface="Arial Narrow"/>
              </a:rPr>
              <a:t>PATHOPHYSIOLOGY</a:t>
            </a:r>
            <a:endParaRPr/>
          </a:p>
        </p:txBody>
      </p:sp>
      <p:sp>
        <p:nvSpPr>
          <p:cNvPr id="1058" name="Google Shape;1058;p165"/>
          <p:cNvSpPr txBox="1"/>
          <p:nvPr>
            <p:ph idx="1" type="body"/>
          </p:nvPr>
        </p:nvSpPr>
        <p:spPr>
          <a:xfrm>
            <a:off x="381000" y="1752600"/>
            <a:ext cx="7262812" cy="3508375"/>
          </a:xfrm>
          <a:prstGeom prst="rect">
            <a:avLst/>
          </a:prstGeom>
          <a:noFill/>
          <a:ln>
            <a:noFill/>
          </a:ln>
        </p:spPr>
        <p:txBody>
          <a:bodyPr anchorCtr="0" anchor="t" bIns="45700" lIns="91425" spcFirstLastPara="1" rIns="91425" wrap="square" tIns="45700">
            <a:noAutofit/>
          </a:bodyPr>
          <a:lstStyle/>
          <a:p>
            <a:pPr indent="0" lvl="0" marL="69850" marR="0" rtl="0" algn="l">
              <a:lnSpc>
                <a:spcPct val="100000"/>
              </a:lnSpc>
              <a:spcBef>
                <a:spcPts val="0"/>
              </a:spcBef>
              <a:spcAft>
                <a:spcPts val="0"/>
              </a:spcAft>
              <a:buClr>
                <a:schemeClr val="lt2"/>
              </a:buClr>
              <a:buSzPts val="2800"/>
              <a:buFont typeface="Arial"/>
              <a:buNone/>
            </a:pPr>
            <a:r>
              <a:rPr b="1" i="0" lang="en-US" sz="2800" u="none">
                <a:solidFill>
                  <a:schemeClr val="lt1"/>
                </a:solidFill>
                <a:latin typeface="Arial Narrow"/>
                <a:ea typeface="Arial Narrow"/>
                <a:cs typeface="Arial Narrow"/>
                <a:sym typeface="Arial Narrow"/>
              </a:rPr>
              <a:t>Diabetic Retinopathy is a microvasculopathy that causes:</a:t>
            </a:r>
            <a:endParaRPr/>
          </a:p>
          <a:p>
            <a:pPr indent="-177800" lvl="0" marL="69850" marR="0" rtl="0" algn="l">
              <a:lnSpc>
                <a:spcPct val="100000"/>
              </a:lnSpc>
              <a:spcBef>
                <a:spcPts val="560"/>
              </a:spcBef>
              <a:spcAft>
                <a:spcPts val="0"/>
              </a:spcAft>
              <a:buClr>
                <a:schemeClr val="lt2"/>
              </a:buClr>
              <a:buSzPts val="2800"/>
              <a:buFont typeface="Arial"/>
              <a:buChar char="•"/>
            </a:pPr>
            <a:r>
              <a:rPr b="1" i="0" lang="en-US" sz="2800" u="none">
                <a:solidFill>
                  <a:schemeClr val="lt1"/>
                </a:solidFill>
                <a:latin typeface="Arial Narrow"/>
                <a:ea typeface="Arial Narrow"/>
                <a:cs typeface="Arial Narrow"/>
                <a:sym typeface="Arial Narrow"/>
              </a:rPr>
              <a:t> Retinal capillary occlusion </a:t>
            </a:r>
            <a:endParaRPr/>
          </a:p>
          <a:p>
            <a:pPr indent="-177800" lvl="0" marL="69850" marR="0" rtl="0" algn="l">
              <a:lnSpc>
                <a:spcPct val="100000"/>
              </a:lnSpc>
              <a:spcBef>
                <a:spcPts val="560"/>
              </a:spcBef>
              <a:spcAft>
                <a:spcPts val="0"/>
              </a:spcAft>
              <a:buClr>
                <a:schemeClr val="lt2"/>
              </a:buClr>
              <a:buSzPts val="2800"/>
              <a:buFont typeface="Arial"/>
              <a:buChar char="•"/>
            </a:pPr>
            <a:r>
              <a:rPr b="1" i="0" lang="en-US" sz="2800" u="none">
                <a:solidFill>
                  <a:schemeClr val="lt1"/>
                </a:solidFill>
                <a:latin typeface="Arial Narrow"/>
                <a:ea typeface="Arial Narrow"/>
                <a:cs typeface="Arial Narrow"/>
                <a:sym typeface="Arial Narrow"/>
              </a:rPr>
              <a:t> Retinal capillary leakage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2" name="Shape 1062"/>
        <p:cNvGrpSpPr/>
        <p:nvPr/>
      </p:nvGrpSpPr>
      <p:grpSpPr>
        <a:xfrm>
          <a:off x="0" y="0"/>
          <a:ext cx="0" cy="0"/>
          <a:chOff x="0" y="0"/>
          <a:chExt cx="0" cy="0"/>
        </a:xfrm>
      </p:grpSpPr>
      <p:sp>
        <p:nvSpPr>
          <p:cNvPr id="1063" name="Google Shape;1063;p166"/>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MICROVASCULAR OCCLUSION</a:t>
            </a:r>
            <a:endParaRPr/>
          </a:p>
        </p:txBody>
      </p:sp>
      <p:sp>
        <p:nvSpPr>
          <p:cNvPr id="1064" name="Google Shape;1064;p166"/>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0" lvl="0" marL="69850" marR="0" rtl="0" algn="l">
              <a:lnSpc>
                <a:spcPct val="100000"/>
              </a:lnSpc>
              <a:spcBef>
                <a:spcPts val="0"/>
              </a:spcBef>
              <a:spcAft>
                <a:spcPts val="0"/>
              </a:spcAft>
              <a:buClr>
                <a:schemeClr val="lt2"/>
              </a:buClr>
              <a:buSzPts val="2400"/>
              <a:buFont typeface="Arial"/>
              <a:buNone/>
            </a:pPr>
            <a:r>
              <a:rPr b="0" i="0" lang="en-US" sz="2400" u="none">
                <a:solidFill>
                  <a:schemeClr val="lt1"/>
                </a:solidFill>
                <a:latin typeface="Arial Narrow"/>
                <a:ea typeface="Arial Narrow"/>
                <a:cs typeface="Arial Narrow"/>
                <a:sym typeface="Arial Narrow"/>
              </a:rPr>
              <a:t>Microvascular occlusion is caused by:</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Thickening of capillary basement membranes</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Abnormal proliferation of capillary endothelium</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Increased platelet adhesion</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Increased blood viscosity</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Defective fibrinolysis</a:t>
            </a:r>
            <a:endParaRPr/>
          </a:p>
          <a:p>
            <a:pPr indent="0" lvl="0" marL="69850" marR="0" rtl="0" algn="l">
              <a:lnSpc>
                <a:spcPct val="100000"/>
              </a:lnSpc>
              <a:spcBef>
                <a:spcPts val="480"/>
              </a:spcBef>
              <a:spcAft>
                <a:spcPts val="0"/>
              </a:spcAft>
              <a:buClr>
                <a:schemeClr val="lt2"/>
              </a:buClr>
              <a:buSzPts val="2400"/>
              <a:buFont typeface="Arial"/>
              <a:buNone/>
            </a:pPr>
            <a:r>
              <a:t/>
            </a:r>
            <a:endParaRPr b="0" i="0" sz="2400" u="none">
              <a:solidFill>
                <a:schemeClr val="lt1"/>
              </a:solidFill>
              <a:latin typeface="Arial Narrow"/>
              <a:ea typeface="Arial Narrow"/>
              <a:cs typeface="Arial Narrow"/>
              <a:sym typeface="Arial Narrow"/>
            </a:endParaRPr>
          </a:p>
          <a:p>
            <a:pPr indent="0" lvl="0" marL="69850" marR="0" rtl="0" algn="l">
              <a:lnSpc>
                <a:spcPct val="100000"/>
              </a:lnSpc>
              <a:spcBef>
                <a:spcPts val="380"/>
              </a:spcBef>
              <a:spcAft>
                <a:spcPts val="0"/>
              </a:spcAft>
              <a:buClr>
                <a:schemeClr val="lt2"/>
              </a:buClr>
              <a:buSzPts val="1900"/>
              <a:buFont typeface="Arial"/>
              <a:buNone/>
            </a:pPr>
            <a:r>
              <a:rPr b="0" i="0" lang="en-US" sz="1900" u="none">
                <a:solidFill>
                  <a:schemeClr val="lt1"/>
                </a:solidFill>
                <a:latin typeface="Arial Narrow"/>
                <a:ea typeface="Arial Narrow"/>
                <a:cs typeface="Arial Narrow"/>
                <a:sym typeface="Arial Narrow"/>
              </a:rPr>
              <a:t>Retina in systemic disease : a color manual of ophthalmoscopy / Homayoun Tabandeh, Morton F. Goldberg 2009</a:t>
            </a:r>
            <a:br>
              <a:rPr b="0" i="0" lang="en-US" sz="1900" u="none">
                <a:solidFill>
                  <a:schemeClr val="lt1"/>
                </a:solidFill>
                <a:latin typeface="Arial Narrow"/>
                <a:ea typeface="Arial Narrow"/>
                <a:cs typeface="Arial Narrow"/>
                <a:sym typeface="Arial Narrow"/>
              </a:rPr>
            </a:br>
            <a:endParaRPr/>
          </a:p>
          <a:p>
            <a:pPr indent="-222250" lvl="0" marL="342900" marR="0" rtl="0" algn="l">
              <a:spcBef>
                <a:spcPts val="380"/>
              </a:spcBef>
              <a:spcAft>
                <a:spcPts val="0"/>
              </a:spcAft>
              <a:buClr>
                <a:schemeClr val="lt2"/>
              </a:buClr>
              <a:buSzPts val="1900"/>
              <a:buFont typeface="Arial"/>
              <a:buNone/>
            </a:pPr>
            <a:r>
              <a:t/>
            </a:r>
            <a:endParaRPr b="0" i="0" sz="1900" u="none">
              <a:solidFill>
                <a:schemeClr val="lt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Google Shape;930;p149"/>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學習目標</a:t>
            </a:r>
            <a:endParaRPr/>
          </a:p>
        </p:txBody>
      </p:sp>
      <p:sp>
        <p:nvSpPr>
          <p:cNvPr id="931" name="Google Shape;931;p149"/>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000"/>
              <a:buFont typeface="Arial"/>
              <a:buChar char="•"/>
            </a:pPr>
            <a:r>
              <a:rPr b="0" i="0" lang="en-US" sz="2000" u="none" cap="none" strike="noStrike">
                <a:solidFill>
                  <a:schemeClr val="lt1"/>
                </a:solidFill>
                <a:latin typeface="Arial Narrow"/>
                <a:ea typeface="Arial Narrow"/>
                <a:cs typeface="Arial Narrow"/>
                <a:sym typeface="Arial Narrow"/>
              </a:rPr>
              <a:t>認識到視網膜病變作為公共衛生問題的重要性</a:t>
            </a:r>
            <a:endParaRPr/>
          </a:p>
          <a:p>
            <a:pPr indent="-342900" lvl="0" marL="342900" marR="0" rtl="0" algn="l">
              <a:lnSpc>
                <a:spcPct val="100000"/>
              </a:lnSpc>
              <a:spcBef>
                <a:spcPts val="1000"/>
              </a:spcBef>
              <a:spcAft>
                <a:spcPts val="0"/>
              </a:spcAft>
              <a:buClr>
                <a:schemeClr val="lt2"/>
              </a:buClr>
              <a:buSzPts val="2000"/>
              <a:buFont typeface="Arial"/>
              <a:buChar char="•"/>
            </a:pPr>
            <a:r>
              <a:rPr b="0" i="0" lang="en-US" sz="2000" u="none" cap="none" strike="noStrike">
                <a:solidFill>
                  <a:schemeClr val="lt1"/>
                </a:solidFill>
                <a:latin typeface="Arial Narrow"/>
                <a:ea typeface="Arial Narrow"/>
                <a:cs typeface="Arial Narrow"/>
                <a:sym typeface="Arial Narrow"/>
              </a:rPr>
              <a:t>討論視網膜病變是發達國家失明的主要原因</a:t>
            </a:r>
            <a:endParaRPr/>
          </a:p>
          <a:p>
            <a:pPr indent="-342900" lvl="0" marL="342900" marR="0" rtl="0" algn="l">
              <a:lnSpc>
                <a:spcPct val="100000"/>
              </a:lnSpc>
              <a:spcBef>
                <a:spcPts val="1000"/>
              </a:spcBef>
              <a:spcAft>
                <a:spcPts val="0"/>
              </a:spcAft>
              <a:buClr>
                <a:schemeClr val="lt2"/>
              </a:buClr>
              <a:buSzPts val="2000"/>
              <a:buFont typeface="Arial"/>
              <a:buChar char="•"/>
            </a:pPr>
            <a:r>
              <a:rPr b="0" i="0" lang="en-US" sz="2000" u="none" cap="none" strike="noStrike">
                <a:solidFill>
                  <a:schemeClr val="lt1"/>
                </a:solidFill>
                <a:latin typeface="Arial Narrow"/>
                <a:ea typeface="Arial Narrow"/>
                <a:cs typeface="Arial Narrow"/>
                <a:sym typeface="Arial Narrow"/>
              </a:rPr>
              <a:t>確定視網膜病變的危險因素</a:t>
            </a:r>
            <a:endParaRPr/>
          </a:p>
          <a:p>
            <a:pPr indent="-342900" lvl="0" marL="342900" marR="0" rtl="0" algn="l">
              <a:lnSpc>
                <a:spcPct val="100000"/>
              </a:lnSpc>
              <a:spcBef>
                <a:spcPts val="1000"/>
              </a:spcBef>
              <a:spcAft>
                <a:spcPts val="0"/>
              </a:spcAft>
              <a:buClr>
                <a:schemeClr val="lt2"/>
              </a:buClr>
              <a:buSzPts val="2000"/>
              <a:buFont typeface="Arial"/>
              <a:buChar char="•"/>
            </a:pPr>
            <a:r>
              <a:rPr b="0" i="0" lang="en-US" sz="2000" u="none" cap="none" strike="noStrike">
                <a:solidFill>
                  <a:schemeClr val="lt1"/>
                </a:solidFill>
                <a:latin typeface="Arial Narrow"/>
                <a:ea typeface="Arial Narrow"/>
                <a:cs typeface="Arial Narrow"/>
                <a:sym typeface="Arial Narrow"/>
              </a:rPr>
              <a:t>描述和區分視網膜病變的階段</a:t>
            </a:r>
            <a:endParaRPr/>
          </a:p>
          <a:p>
            <a:pPr indent="-342900" lvl="0" marL="342900" marR="0" rtl="0" algn="l">
              <a:lnSpc>
                <a:spcPct val="100000"/>
              </a:lnSpc>
              <a:spcBef>
                <a:spcPts val="1000"/>
              </a:spcBef>
              <a:spcAft>
                <a:spcPts val="0"/>
              </a:spcAft>
              <a:buClr>
                <a:schemeClr val="lt2"/>
              </a:buClr>
              <a:buSzPts val="2000"/>
              <a:buFont typeface="Arial"/>
              <a:buChar char="•"/>
            </a:pPr>
            <a:r>
              <a:rPr b="0" i="0" lang="en-US" sz="2000" u="none" cap="none" strike="noStrike">
                <a:solidFill>
                  <a:schemeClr val="lt1"/>
                </a:solidFill>
                <a:latin typeface="Arial Narrow"/>
                <a:ea typeface="Arial Narrow"/>
                <a:cs typeface="Arial Narrow"/>
                <a:sym typeface="Arial Narrow"/>
              </a:rPr>
              <a:t>了解風險因素和年度擴張眼科檢查在預防視力喪失中的作用</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167"/>
          <p:cNvSpPr/>
          <p:nvPr/>
        </p:nvSpPr>
        <p:spPr>
          <a:xfrm>
            <a:off x="6062662" y="3228975"/>
            <a:ext cx="1720850" cy="563562"/>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 </a:t>
            </a:r>
            <a:r>
              <a:rPr b="1" i="0" lang="en-US" sz="1400" u="none">
                <a:solidFill>
                  <a:schemeClr val="lt1"/>
                </a:solidFill>
                <a:latin typeface="Calibri"/>
                <a:ea typeface="Calibri"/>
                <a:cs typeface="Calibri"/>
                <a:sym typeface="Calibri"/>
              </a:rPr>
              <a:t>Cotton – wool spot</a:t>
            </a:r>
            <a:endParaRPr/>
          </a:p>
        </p:txBody>
      </p:sp>
      <p:sp>
        <p:nvSpPr>
          <p:cNvPr id="1070" name="Google Shape;1070;p167"/>
          <p:cNvSpPr/>
          <p:nvPr/>
        </p:nvSpPr>
        <p:spPr>
          <a:xfrm>
            <a:off x="3614737" y="3886200"/>
            <a:ext cx="1868487" cy="603250"/>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1" i="0" lang="en-US" sz="1400" u="none">
                <a:solidFill>
                  <a:schemeClr val="lt1"/>
                </a:solidFill>
                <a:latin typeface="Calibri"/>
                <a:ea typeface="Calibri"/>
                <a:cs typeface="Calibri"/>
                <a:sym typeface="Calibri"/>
              </a:rPr>
              <a:t>Neovascularization</a:t>
            </a:r>
            <a:endParaRPr/>
          </a:p>
        </p:txBody>
      </p:sp>
      <p:sp>
        <p:nvSpPr>
          <p:cNvPr id="1071" name="Google Shape;1071;p167"/>
          <p:cNvSpPr/>
          <p:nvPr/>
        </p:nvSpPr>
        <p:spPr>
          <a:xfrm>
            <a:off x="3614737" y="1676400"/>
            <a:ext cx="1868487" cy="593725"/>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rPr b="1" i="0" lang="en-US" sz="1600" u="none">
                <a:solidFill>
                  <a:schemeClr val="lt1"/>
                </a:solidFill>
                <a:latin typeface="Calibri"/>
                <a:ea typeface="Calibri"/>
                <a:cs typeface="Calibri"/>
                <a:sym typeface="Calibri"/>
              </a:rPr>
              <a:t>Ischemia</a:t>
            </a:r>
            <a:endParaRPr/>
          </a:p>
        </p:txBody>
      </p:sp>
      <p:sp>
        <p:nvSpPr>
          <p:cNvPr id="1072" name="Google Shape;1072;p167"/>
          <p:cNvSpPr/>
          <p:nvPr/>
        </p:nvSpPr>
        <p:spPr>
          <a:xfrm>
            <a:off x="5835650" y="4940300"/>
            <a:ext cx="1600200" cy="601662"/>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1" i="0" lang="en-US" sz="1400" u="none">
                <a:solidFill>
                  <a:schemeClr val="lt1"/>
                </a:solidFill>
                <a:latin typeface="Calibri"/>
                <a:ea typeface="Calibri"/>
                <a:cs typeface="Calibri"/>
                <a:sym typeface="Calibri"/>
              </a:rPr>
              <a:t>Neovascular glaucoma</a:t>
            </a:r>
            <a:endParaRPr/>
          </a:p>
        </p:txBody>
      </p:sp>
      <p:grpSp>
        <p:nvGrpSpPr>
          <p:cNvPr id="1073" name="Google Shape;1073;p167"/>
          <p:cNvGrpSpPr/>
          <p:nvPr/>
        </p:nvGrpSpPr>
        <p:grpSpPr>
          <a:xfrm>
            <a:off x="2919412" y="328612"/>
            <a:ext cx="3262312" cy="1116012"/>
            <a:chOff x="2919412" y="328612"/>
            <a:chExt cx="3262312" cy="1116012"/>
          </a:xfrm>
        </p:grpSpPr>
        <p:pic>
          <p:nvPicPr>
            <p:cNvPr id="1074" name="Google Shape;1074;p167"/>
            <p:cNvPicPr preferRelativeResize="0"/>
            <p:nvPr/>
          </p:nvPicPr>
          <p:blipFill rotWithShape="1">
            <a:blip r:embed="rId3">
              <a:alphaModFix/>
            </a:blip>
            <a:srcRect b="0" l="0" r="0" t="0"/>
            <a:stretch/>
          </p:blipFill>
          <p:spPr>
            <a:xfrm>
              <a:off x="2919412" y="328612"/>
              <a:ext cx="3262312" cy="1116012"/>
            </a:xfrm>
            <a:prstGeom prst="rect">
              <a:avLst/>
            </a:prstGeom>
            <a:noFill/>
            <a:ln>
              <a:noFill/>
            </a:ln>
          </p:spPr>
        </p:pic>
        <p:sp>
          <p:nvSpPr>
            <p:cNvPr id="1075" name="Google Shape;1075;p167"/>
            <p:cNvSpPr txBox="1"/>
            <p:nvPr/>
          </p:nvSpPr>
          <p:spPr>
            <a:xfrm>
              <a:off x="3006725" y="492125"/>
              <a:ext cx="3082925"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b="1" i="0" lang="en-US" sz="2400" u="none">
                  <a:solidFill>
                    <a:schemeClr val="lt1"/>
                  </a:solidFill>
                  <a:latin typeface="Calibri"/>
                  <a:ea typeface="Calibri"/>
                  <a:cs typeface="Calibri"/>
                  <a:sym typeface="Calibri"/>
                </a:rPr>
                <a:t>Microvascular Occlusion</a:t>
              </a:r>
              <a:endParaRPr/>
            </a:p>
          </p:txBody>
        </p:sp>
      </p:grpSp>
      <p:sp>
        <p:nvSpPr>
          <p:cNvPr id="1076" name="Google Shape;1076;p167"/>
          <p:cNvSpPr/>
          <p:nvPr/>
        </p:nvSpPr>
        <p:spPr>
          <a:xfrm>
            <a:off x="3614737" y="4940300"/>
            <a:ext cx="1868487" cy="609600"/>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1" i="0" lang="en-US" sz="1400" u="none">
                <a:solidFill>
                  <a:schemeClr val="lt1"/>
                </a:solidFill>
                <a:latin typeface="Calibri"/>
                <a:ea typeface="Calibri"/>
                <a:cs typeface="Calibri"/>
                <a:sym typeface="Calibri"/>
              </a:rPr>
              <a:t>Fibrovascular bands</a:t>
            </a:r>
            <a:endParaRPr/>
          </a:p>
        </p:txBody>
      </p:sp>
      <p:sp>
        <p:nvSpPr>
          <p:cNvPr id="1077" name="Google Shape;1077;p167"/>
          <p:cNvSpPr/>
          <p:nvPr/>
        </p:nvSpPr>
        <p:spPr>
          <a:xfrm>
            <a:off x="1638300" y="4940300"/>
            <a:ext cx="1638300" cy="609600"/>
          </a:xfrm>
          <a:prstGeom prst="roundRect">
            <a:avLst>
              <a:gd fmla="val 16667" name="adj"/>
            </a:avLst>
          </a:prstGeom>
          <a:gradFill>
            <a:gsLst>
              <a:gs pos="0">
                <a:srgbClr val="2787A0"/>
              </a:gs>
              <a:gs pos="80000">
                <a:srgbClr val="36B1D2"/>
              </a:gs>
              <a:gs pos="100000">
                <a:srgbClr val="34B3D6"/>
              </a:gs>
            </a:gsLst>
            <a:lin ang="16200000" scaled="0"/>
          </a:gradFill>
          <a:ln cap="flat" cmpd="sng" w="9525">
            <a:solidFill>
              <a:srgbClr val="46AAC5"/>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1" i="0" lang="en-US" sz="1400" u="none">
                <a:solidFill>
                  <a:schemeClr val="lt1"/>
                </a:solidFill>
                <a:latin typeface="Calibri"/>
                <a:ea typeface="Calibri"/>
                <a:cs typeface="Calibri"/>
                <a:sym typeface="Calibri"/>
              </a:rPr>
              <a:t>Vitreous hemorrhage</a:t>
            </a:r>
            <a:endParaRPr/>
          </a:p>
        </p:txBody>
      </p:sp>
      <p:sp>
        <p:nvSpPr>
          <p:cNvPr id="1078" name="Google Shape;1078;p167"/>
          <p:cNvSpPr/>
          <p:nvPr/>
        </p:nvSpPr>
        <p:spPr>
          <a:xfrm>
            <a:off x="3614737" y="2743200"/>
            <a:ext cx="1868487" cy="609600"/>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1" i="0" lang="en-US" sz="1400" u="none">
                <a:solidFill>
                  <a:schemeClr val="lt1"/>
                </a:solidFill>
                <a:latin typeface="Calibri"/>
                <a:ea typeface="Calibri"/>
                <a:cs typeface="Calibri"/>
                <a:sym typeface="Calibri"/>
              </a:rPr>
              <a:t>Increased VEFG</a:t>
            </a:r>
            <a:endParaRPr/>
          </a:p>
        </p:txBody>
      </p:sp>
      <p:sp>
        <p:nvSpPr>
          <p:cNvPr id="1079" name="Google Shape;1079;p167"/>
          <p:cNvSpPr/>
          <p:nvPr/>
        </p:nvSpPr>
        <p:spPr>
          <a:xfrm>
            <a:off x="3614737" y="5900737"/>
            <a:ext cx="1868487" cy="685800"/>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1" i="0" lang="en-US" sz="1400" u="none">
                <a:solidFill>
                  <a:schemeClr val="lt1"/>
                </a:solidFill>
                <a:latin typeface="Calibri"/>
                <a:ea typeface="Calibri"/>
                <a:cs typeface="Calibri"/>
                <a:sym typeface="Calibri"/>
              </a:rPr>
              <a:t>Tractional retinal detachment</a:t>
            </a:r>
            <a:endParaRPr/>
          </a:p>
        </p:txBody>
      </p:sp>
      <p:sp>
        <p:nvSpPr>
          <p:cNvPr id="1080" name="Google Shape;1080;p167"/>
          <p:cNvSpPr/>
          <p:nvPr/>
        </p:nvSpPr>
        <p:spPr>
          <a:xfrm>
            <a:off x="4402137" y="1347787"/>
            <a:ext cx="292100" cy="233362"/>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1" name="Google Shape;1081;p167"/>
          <p:cNvSpPr/>
          <p:nvPr/>
        </p:nvSpPr>
        <p:spPr>
          <a:xfrm>
            <a:off x="4402137" y="2362200"/>
            <a:ext cx="292100" cy="233362"/>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2" name="Google Shape;1082;p167"/>
          <p:cNvSpPr/>
          <p:nvPr/>
        </p:nvSpPr>
        <p:spPr>
          <a:xfrm>
            <a:off x="4413250" y="3494087"/>
            <a:ext cx="290512" cy="233362"/>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3" name="Google Shape;1083;p167"/>
          <p:cNvSpPr/>
          <p:nvPr/>
        </p:nvSpPr>
        <p:spPr>
          <a:xfrm>
            <a:off x="4402137" y="4575175"/>
            <a:ext cx="292100" cy="234950"/>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4" name="Google Shape;1084;p167"/>
          <p:cNvSpPr/>
          <p:nvPr/>
        </p:nvSpPr>
        <p:spPr>
          <a:xfrm rot="-2820000">
            <a:off x="5485606" y="4679156"/>
            <a:ext cx="319087" cy="234950"/>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5" name="Google Shape;1085;p167"/>
          <p:cNvSpPr/>
          <p:nvPr/>
        </p:nvSpPr>
        <p:spPr>
          <a:xfrm rot="2220000">
            <a:off x="3284537" y="4622800"/>
            <a:ext cx="290512" cy="274637"/>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6" name="Google Shape;1086;p167"/>
          <p:cNvSpPr/>
          <p:nvPr/>
        </p:nvSpPr>
        <p:spPr>
          <a:xfrm rot="-2820000">
            <a:off x="5698331" y="1902618"/>
            <a:ext cx="222250" cy="258762"/>
          </a:xfrm>
          <a:prstGeom prst="downArrow">
            <a:avLst>
              <a:gd fmla="val 12324"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7" name="Google Shape;1087;p167"/>
          <p:cNvSpPr/>
          <p:nvPr/>
        </p:nvSpPr>
        <p:spPr>
          <a:xfrm>
            <a:off x="4402137" y="5626100"/>
            <a:ext cx="292100" cy="234950"/>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8" name="Google Shape;1088;p167"/>
          <p:cNvSpPr txBox="1"/>
          <p:nvPr/>
        </p:nvSpPr>
        <p:spPr>
          <a:xfrm>
            <a:off x="6143625" y="6248400"/>
            <a:ext cx="3124200"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Retina in systemic disease : a color manual of ophthalmoscopy / Homayoun Tabandeh, Morton F. Goldberg 2009</a:t>
            </a:r>
            <a:br>
              <a:rPr b="0" i="0" lang="en-US" sz="1000" u="none">
                <a:solidFill>
                  <a:schemeClr val="lt1"/>
                </a:solidFill>
                <a:latin typeface="Arial"/>
                <a:ea typeface="Arial"/>
                <a:cs typeface="Arial"/>
                <a:sym typeface="Arial"/>
              </a:rPr>
            </a:br>
            <a:endParaRPr/>
          </a:p>
        </p:txBody>
      </p:sp>
      <p:sp>
        <p:nvSpPr>
          <p:cNvPr id="1089" name="Google Shape;1089;p167"/>
          <p:cNvSpPr/>
          <p:nvPr/>
        </p:nvSpPr>
        <p:spPr>
          <a:xfrm>
            <a:off x="6062662" y="2166937"/>
            <a:ext cx="1720850" cy="563562"/>
          </a:xfrm>
          <a:prstGeom prst="roundRect">
            <a:avLst>
              <a:gd fmla="val 16667" name="adj"/>
            </a:avLst>
          </a:prstGeom>
          <a:solidFill>
            <a:srgbClr val="4BACC6"/>
          </a:solidFill>
          <a:ln cap="flat" cmpd="sng" w="25400">
            <a:solidFill>
              <a:srgbClr val="357D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1" i="0" lang="en-US" sz="1400" u="none">
                <a:solidFill>
                  <a:schemeClr val="lt1"/>
                </a:solidFill>
                <a:latin typeface="Calibri"/>
                <a:ea typeface="Calibri"/>
                <a:cs typeface="Calibri"/>
                <a:sym typeface="Calibri"/>
              </a:rPr>
              <a:t>Infarction</a:t>
            </a:r>
            <a:endParaRPr/>
          </a:p>
        </p:txBody>
      </p:sp>
      <p:sp>
        <p:nvSpPr>
          <p:cNvPr id="1090" name="Google Shape;1090;p167"/>
          <p:cNvSpPr/>
          <p:nvPr/>
        </p:nvSpPr>
        <p:spPr>
          <a:xfrm>
            <a:off x="6777037" y="2825750"/>
            <a:ext cx="290512" cy="233362"/>
          </a:xfrm>
          <a:prstGeom prst="downArrow">
            <a:avLst>
              <a:gd fmla="val 10800" name="adj1"/>
              <a:gd fmla="val 50000" name="adj2"/>
            </a:avLst>
          </a:prstGeom>
          <a:gradFill>
            <a:gsLst>
              <a:gs pos="0">
                <a:srgbClr val="CB6C1D"/>
              </a:gs>
              <a:gs pos="80000">
                <a:srgbClr val="FF8F2A"/>
              </a:gs>
              <a:gs pos="100000">
                <a:srgbClr val="FF8F26"/>
              </a:gs>
            </a:gsLst>
            <a:lin ang="16200000" scaled="0"/>
          </a:gradFill>
          <a:ln cap="flat" cmpd="sng" w="9525">
            <a:solidFill>
              <a:srgbClr val="F6924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Google Shape;1095;p168"/>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MICROVASCULAR LEAKAGE</a:t>
            </a:r>
            <a:endParaRPr/>
          </a:p>
        </p:txBody>
      </p:sp>
      <p:sp>
        <p:nvSpPr>
          <p:cNvPr id="1096" name="Google Shape;1096;p168"/>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0" lvl="0" marL="69850" marR="0" rtl="0" algn="l">
              <a:lnSpc>
                <a:spcPct val="100000"/>
              </a:lnSpc>
              <a:spcBef>
                <a:spcPts val="0"/>
              </a:spcBef>
              <a:spcAft>
                <a:spcPts val="0"/>
              </a:spcAft>
              <a:buClr>
                <a:schemeClr val="lt2"/>
              </a:buClr>
              <a:buSzPts val="2400"/>
              <a:buFont typeface="Arial"/>
              <a:buNone/>
            </a:pPr>
            <a:r>
              <a:rPr b="0" i="0" lang="en-US" sz="2400" u="none">
                <a:solidFill>
                  <a:schemeClr val="lt1"/>
                </a:solidFill>
                <a:latin typeface="Arial Narrow"/>
                <a:ea typeface="Arial Narrow"/>
                <a:cs typeface="Arial Narrow"/>
                <a:sym typeface="Arial Narrow"/>
              </a:rPr>
              <a:t>Microvascular leakage is caused by:</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Impairment of endothelial tight junctions</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Loss of pericytes</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Weakening of capillary walls</a:t>
            </a:r>
            <a:endParaRPr/>
          </a:p>
          <a:p>
            <a:pPr indent="-152400" lvl="0" marL="69850"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Elevated levels of vascular  endothelial growth factor (VEGF)</a:t>
            </a:r>
            <a:endParaRPr/>
          </a:p>
          <a:p>
            <a:pPr indent="0" lvl="0" marL="69850" marR="0" rtl="0" algn="l">
              <a:lnSpc>
                <a:spcPct val="100000"/>
              </a:lnSpc>
              <a:spcBef>
                <a:spcPts val="360"/>
              </a:spcBef>
              <a:spcAft>
                <a:spcPts val="0"/>
              </a:spcAft>
              <a:buClr>
                <a:schemeClr val="lt2"/>
              </a:buClr>
              <a:buSzPts val="1800"/>
              <a:buFont typeface="Arial"/>
              <a:buNone/>
            </a:pPr>
            <a:r>
              <a:t/>
            </a:r>
            <a:endParaRPr b="0" i="0" sz="1800" u="none">
              <a:solidFill>
                <a:schemeClr val="lt1"/>
              </a:solidFill>
              <a:latin typeface="Arial Narrow"/>
              <a:ea typeface="Arial Narrow"/>
              <a:cs typeface="Arial Narrow"/>
              <a:sym typeface="Arial Narrow"/>
            </a:endParaRPr>
          </a:p>
          <a:p>
            <a:pPr indent="0" lvl="0" marL="69850" marR="0" rtl="0" algn="l">
              <a:lnSpc>
                <a:spcPct val="100000"/>
              </a:lnSpc>
              <a:spcBef>
                <a:spcPts val="360"/>
              </a:spcBef>
              <a:spcAft>
                <a:spcPts val="0"/>
              </a:spcAft>
              <a:buClr>
                <a:schemeClr val="lt2"/>
              </a:buClr>
              <a:buSzPts val="1800"/>
              <a:buFont typeface="Arial"/>
              <a:buNone/>
            </a:pPr>
            <a:r>
              <a:t/>
            </a:r>
            <a:endParaRPr b="0" i="0" sz="1800" u="none">
              <a:solidFill>
                <a:schemeClr val="lt1"/>
              </a:solidFill>
              <a:latin typeface="Arial Narrow"/>
              <a:ea typeface="Arial Narrow"/>
              <a:cs typeface="Arial Narrow"/>
              <a:sym typeface="Arial Narrow"/>
            </a:endParaRPr>
          </a:p>
          <a:p>
            <a:pPr indent="0" lvl="0" marL="69850" marR="0" rtl="0" algn="l">
              <a:lnSpc>
                <a:spcPct val="100000"/>
              </a:lnSpc>
              <a:spcBef>
                <a:spcPts val="360"/>
              </a:spcBef>
              <a:spcAft>
                <a:spcPts val="0"/>
              </a:spcAft>
              <a:buClr>
                <a:schemeClr val="lt2"/>
              </a:buClr>
              <a:buSzPts val="1800"/>
              <a:buFont typeface="Arial"/>
              <a:buNone/>
            </a:pPr>
            <a:r>
              <a:rPr b="0" i="0" lang="en-US" sz="1800" u="none">
                <a:solidFill>
                  <a:schemeClr val="lt1"/>
                </a:solidFill>
                <a:latin typeface="Arial Narrow"/>
                <a:ea typeface="Arial Narrow"/>
                <a:cs typeface="Arial Narrow"/>
                <a:sym typeface="Arial Narrow"/>
              </a:rPr>
              <a:t>Retina in systemic disease : a color manual of ophthalmoscopy / Homayoun Tabandeh, Morton F. Goldberg 2009</a:t>
            </a:r>
            <a:br>
              <a:rPr b="0" i="0" lang="en-US" sz="1800" u="none">
                <a:solidFill>
                  <a:schemeClr val="lt1"/>
                </a:solidFill>
                <a:latin typeface="Arial Narrow"/>
                <a:ea typeface="Arial Narrow"/>
                <a:cs typeface="Arial Narrow"/>
                <a:sym typeface="Arial Narrow"/>
              </a:rPr>
            </a:br>
            <a:endParaRPr/>
          </a:p>
          <a:p>
            <a:pPr indent="-228600" lvl="0" marL="342900" marR="0" rtl="0" algn="l">
              <a:spcBef>
                <a:spcPts val="360"/>
              </a:spcBef>
              <a:spcAft>
                <a:spcPts val="0"/>
              </a:spcAft>
              <a:buClr>
                <a:schemeClr val="lt2"/>
              </a:buClr>
              <a:buSzPts val="1800"/>
              <a:buFont typeface="Arial"/>
              <a:buNone/>
            </a:pPr>
            <a:r>
              <a:t/>
            </a:r>
            <a:endParaRPr b="0" i="0" sz="1800" u="none">
              <a:solidFill>
                <a:schemeClr val="lt1"/>
              </a:solidFill>
              <a:latin typeface="Arial Narrow"/>
              <a:ea typeface="Arial Narrow"/>
              <a:cs typeface="Arial Narrow"/>
              <a:sym typeface="Arial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0" name="Shape 1100"/>
        <p:cNvGrpSpPr/>
        <p:nvPr/>
      </p:nvGrpSpPr>
      <p:grpSpPr>
        <a:xfrm>
          <a:off x="0" y="0"/>
          <a:ext cx="0" cy="0"/>
          <a:chOff x="0" y="0"/>
          <a:chExt cx="0" cy="0"/>
        </a:xfrm>
      </p:grpSpPr>
      <p:grpSp>
        <p:nvGrpSpPr>
          <p:cNvPr id="1101" name="Google Shape;1101;p169"/>
          <p:cNvGrpSpPr/>
          <p:nvPr/>
        </p:nvGrpSpPr>
        <p:grpSpPr>
          <a:xfrm>
            <a:off x="1163637" y="3797300"/>
            <a:ext cx="1835150" cy="750887"/>
            <a:chOff x="1163637" y="3797300"/>
            <a:chExt cx="1835150" cy="750887"/>
          </a:xfrm>
        </p:grpSpPr>
        <p:pic>
          <p:nvPicPr>
            <p:cNvPr id="1102" name="Google Shape;1102;p169"/>
            <p:cNvPicPr preferRelativeResize="0"/>
            <p:nvPr/>
          </p:nvPicPr>
          <p:blipFill rotWithShape="1">
            <a:blip r:embed="rId3">
              <a:alphaModFix/>
            </a:blip>
            <a:srcRect b="0" l="0" r="0" t="0"/>
            <a:stretch/>
          </p:blipFill>
          <p:spPr>
            <a:xfrm>
              <a:off x="1163637" y="3797300"/>
              <a:ext cx="1835150" cy="750887"/>
            </a:xfrm>
            <a:prstGeom prst="rect">
              <a:avLst/>
            </a:prstGeom>
            <a:noFill/>
            <a:ln>
              <a:noFill/>
            </a:ln>
          </p:spPr>
        </p:pic>
        <p:sp>
          <p:nvSpPr>
            <p:cNvPr id="1103" name="Google Shape;1103;p169"/>
            <p:cNvSpPr txBox="1"/>
            <p:nvPr/>
          </p:nvSpPr>
          <p:spPr>
            <a:xfrm>
              <a:off x="1249362" y="3859212"/>
              <a:ext cx="1666875" cy="577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rPr b="1" i="0" lang="en-US" sz="2000" u="none">
                  <a:solidFill>
                    <a:schemeClr val="lt1"/>
                  </a:solidFill>
                  <a:latin typeface="Calibri"/>
                  <a:ea typeface="Calibri"/>
                  <a:cs typeface="Calibri"/>
                  <a:sym typeface="Calibri"/>
                </a:rPr>
                <a:t>Edema</a:t>
              </a:r>
              <a:endParaRPr/>
            </a:p>
          </p:txBody>
        </p:sp>
      </p:grpSp>
      <p:grpSp>
        <p:nvGrpSpPr>
          <p:cNvPr id="1104" name="Google Shape;1104;p169"/>
          <p:cNvGrpSpPr/>
          <p:nvPr/>
        </p:nvGrpSpPr>
        <p:grpSpPr>
          <a:xfrm>
            <a:off x="6175375" y="3743325"/>
            <a:ext cx="1974850" cy="950912"/>
            <a:chOff x="6175375" y="3743325"/>
            <a:chExt cx="1974850" cy="950912"/>
          </a:xfrm>
        </p:grpSpPr>
        <p:pic>
          <p:nvPicPr>
            <p:cNvPr id="1105" name="Google Shape;1105;p169"/>
            <p:cNvPicPr preferRelativeResize="0"/>
            <p:nvPr/>
          </p:nvPicPr>
          <p:blipFill rotWithShape="1">
            <a:blip r:embed="rId4">
              <a:alphaModFix/>
            </a:blip>
            <a:srcRect b="0" l="0" r="0" t="0"/>
            <a:stretch/>
          </p:blipFill>
          <p:spPr>
            <a:xfrm>
              <a:off x="6175375" y="3743325"/>
              <a:ext cx="1974850" cy="950912"/>
            </a:xfrm>
            <a:prstGeom prst="rect">
              <a:avLst/>
            </a:prstGeom>
            <a:noFill/>
            <a:ln>
              <a:noFill/>
            </a:ln>
          </p:spPr>
        </p:pic>
        <p:sp>
          <p:nvSpPr>
            <p:cNvPr id="1106" name="Google Shape;1106;p169"/>
            <p:cNvSpPr txBox="1"/>
            <p:nvPr/>
          </p:nvSpPr>
          <p:spPr>
            <a:xfrm>
              <a:off x="6265862" y="3840162"/>
              <a:ext cx="1793875" cy="6334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rPr b="1" i="0" lang="en-US" sz="2000" u="none">
                  <a:solidFill>
                    <a:schemeClr val="lt1"/>
                  </a:solidFill>
                  <a:latin typeface="Calibri"/>
                  <a:ea typeface="Calibri"/>
                  <a:cs typeface="Calibri"/>
                  <a:sym typeface="Calibri"/>
                </a:rPr>
                <a:t>Retinal hemorrhage</a:t>
              </a:r>
              <a:endParaRPr/>
            </a:p>
          </p:txBody>
        </p:sp>
      </p:grpSp>
      <p:grpSp>
        <p:nvGrpSpPr>
          <p:cNvPr id="1107" name="Google Shape;1107;p169"/>
          <p:cNvGrpSpPr/>
          <p:nvPr/>
        </p:nvGrpSpPr>
        <p:grpSpPr>
          <a:xfrm>
            <a:off x="3486150" y="3790950"/>
            <a:ext cx="2262187" cy="800100"/>
            <a:chOff x="3486150" y="3790950"/>
            <a:chExt cx="2262187" cy="800100"/>
          </a:xfrm>
        </p:grpSpPr>
        <p:pic>
          <p:nvPicPr>
            <p:cNvPr id="1108" name="Google Shape;1108;p169"/>
            <p:cNvPicPr preferRelativeResize="0"/>
            <p:nvPr/>
          </p:nvPicPr>
          <p:blipFill rotWithShape="1">
            <a:blip r:embed="rId5">
              <a:alphaModFix/>
            </a:blip>
            <a:srcRect b="0" l="0" r="0" t="0"/>
            <a:stretch/>
          </p:blipFill>
          <p:spPr>
            <a:xfrm>
              <a:off x="3486150" y="3790950"/>
              <a:ext cx="2262187" cy="800100"/>
            </a:xfrm>
            <a:prstGeom prst="rect">
              <a:avLst/>
            </a:prstGeom>
            <a:noFill/>
            <a:ln>
              <a:noFill/>
            </a:ln>
          </p:spPr>
        </p:pic>
        <p:sp>
          <p:nvSpPr>
            <p:cNvPr id="1109" name="Google Shape;1109;p169"/>
            <p:cNvSpPr txBox="1"/>
            <p:nvPr/>
          </p:nvSpPr>
          <p:spPr>
            <a:xfrm>
              <a:off x="3575050" y="3856037"/>
              <a:ext cx="2087562" cy="619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rPr b="1" i="0" lang="en-US" sz="2000" u="none">
                  <a:solidFill>
                    <a:schemeClr val="lt1"/>
                  </a:solidFill>
                  <a:latin typeface="Calibri"/>
                  <a:ea typeface="Calibri"/>
                  <a:cs typeface="Calibri"/>
                  <a:sym typeface="Calibri"/>
                </a:rPr>
                <a:t>Hard exudates</a:t>
              </a:r>
              <a:endParaRPr/>
            </a:p>
          </p:txBody>
        </p:sp>
      </p:grpSp>
      <p:grpSp>
        <p:nvGrpSpPr>
          <p:cNvPr id="1110" name="Google Shape;1110;p169"/>
          <p:cNvGrpSpPr/>
          <p:nvPr/>
        </p:nvGrpSpPr>
        <p:grpSpPr>
          <a:xfrm>
            <a:off x="2670175" y="2030412"/>
            <a:ext cx="3895725" cy="1023937"/>
            <a:chOff x="2670175" y="2030412"/>
            <a:chExt cx="3895725" cy="1023937"/>
          </a:xfrm>
        </p:grpSpPr>
        <p:pic>
          <p:nvPicPr>
            <p:cNvPr id="1111" name="Google Shape;1111;p169"/>
            <p:cNvPicPr preferRelativeResize="0"/>
            <p:nvPr/>
          </p:nvPicPr>
          <p:blipFill rotWithShape="1">
            <a:blip r:embed="rId6">
              <a:alphaModFix/>
            </a:blip>
            <a:srcRect b="0" l="0" r="0" t="0"/>
            <a:stretch/>
          </p:blipFill>
          <p:spPr>
            <a:xfrm>
              <a:off x="2670175" y="2030412"/>
              <a:ext cx="3895725" cy="1023937"/>
            </a:xfrm>
            <a:prstGeom prst="rect">
              <a:avLst/>
            </a:prstGeom>
            <a:noFill/>
            <a:ln>
              <a:noFill/>
            </a:ln>
          </p:spPr>
        </p:pic>
        <p:sp>
          <p:nvSpPr>
            <p:cNvPr id="1112" name="Google Shape;1112;p169"/>
            <p:cNvSpPr txBox="1"/>
            <p:nvPr/>
          </p:nvSpPr>
          <p:spPr>
            <a:xfrm>
              <a:off x="2770187" y="2101850"/>
              <a:ext cx="3697287" cy="830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Calibri"/>
                <a:buNone/>
              </a:pPr>
              <a:r>
                <a:rPr b="1" i="0" lang="en-US" sz="2800" u="none">
                  <a:solidFill>
                    <a:schemeClr val="lt1"/>
                  </a:solidFill>
                  <a:latin typeface="Calibri"/>
                  <a:ea typeface="Calibri"/>
                  <a:cs typeface="Calibri"/>
                  <a:sym typeface="Calibri"/>
                </a:rPr>
                <a:t>Microvascular Leakage</a:t>
              </a:r>
              <a:endParaRPr/>
            </a:p>
          </p:txBody>
        </p:sp>
      </p:grpSp>
      <p:sp>
        <p:nvSpPr>
          <p:cNvPr id="1113" name="Google Shape;1113;p169"/>
          <p:cNvSpPr/>
          <p:nvPr/>
        </p:nvSpPr>
        <p:spPr>
          <a:xfrm>
            <a:off x="4435475" y="3186112"/>
            <a:ext cx="365125" cy="549275"/>
          </a:xfrm>
          <a:prstGeom prst="downArrow">
            <a:avLst>
              <a:gd fmla="val 14421" name="adj1"/>
              <a:gd fmla="val 50000" name="adj2"/>
            </a:avLst>
          </a:prstGeom>
          <a:solidFill>
            <a:srgbClr val="9BBB59"/>
          </a:solidFill>
          <a:ln cap="flat" cmpd="sng" w="25400">
            <a:solidFill>
              <a:srgbClr val="7189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4" name="Google Shape;1114;p169"/>
          <p:cNvSpPr/>
          <p:nvPr/>
        </p:nvSpPr>
        <p:spPr>
          <a:xfrm rot="-2820000">
            <a:off x="6654006" y="3232943"/>
            <a:ext cx="366712" cy="549275"/>
          </a:xfrm>
          <a:prstGeom prst="downArrow">
            <a:avLst>
              <a:gd fmla="val 14390" name="adj1"/>
              <a:gd fmla="val 50000" name="adj2"/>
            </a:avLst>
          </a:prstGeom>
          <a:solidFill>
            <a:srgbClr val="9BBB59"/>
          </a:solidFill>
          <a:ln cap="flat" cmpd="sng" w="25400">
            <a:solidFill>
              <a:srgbClr val="7189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5" name="Google Shape;1115;p169"/>
          <p:cNvSpPr/>
          <p:nvPr/>
        </p:nvSpPr>
        <p:spPr>
          <a:xfrm rot="2400000">
            <a:off x="2363787" y="3146425"/>
            <a:ext cx="365125" cy="549275"/>
          </a:xfrm>
          <a:prstGeom prst="downArrow">
            <a:avLst>
              <a:gd fmla="val 14421" name="adj1"/>
              <a:gd fmla="val 50000" name="adj2"/>
            </a:avLst>
          </a:prstGeom>
          <a:solidFill>
            <a:srgbClr val="9BBB59"/>
          </a:solidFill>
          <a:ln cap="flat" cmpd="sng" w="25400">
            <a:solidFill>
              <a:srgbClr val="7189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6" name="Google Shape;1116;p169"/>
          <p:cNvSpPr txBox="1"/>
          <p:nvPr/>
        </p:nvSpPr>
        <p:spPr>
          <a:xfrm>
            <a:off x="3763962" y="5749925"/>
            <a:ext cx="5334000" cy="1108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Retina in systemic disease : a color manual of ophthalmoscopy / Homayoun Tabandeh, Morton F. Goldberg 2009.</a:t>
            </a:r>
            <a:br>
              <a:rPr b="0" i="0" lang="en-US" sz="1800" u="none">
                <a:solidFill>
                  <a:schemeClr val="lt1"/>
                </a:solidFill>
                <a:latin typeface="Arial"/>
                <a:ea typeface="Arial"/>
                <a:cs typeface="Arial"/>
                <a:sym typeface="Arial"/>
              </a:rP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Google Shape;1121;p1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Calibri"/>
              <a:buNone/>
            </a:pPr>
            <a:r>
              <a:rPr b="0" i="0" lang="en-US" sz="3200" u="sng" cap="none" strike="noStrike">
                <a:solidFill>
                  <a:schemeClr val="lt1"/>
                </a:solidFill>
                <a:latin typeface="Calibri"/>
                <a:ea typeface="Calibri"/>
                <a:cs typeface="Calibri"/>
                <a:sym typeface="Calibri"/>
              </a:rPr>
              <a:t>Diabetic Eye Disease</a:t>
            </a:r>
            <a:br>
              <a:rPr b="0" i="0" lang="en-US" sz="3200" u="none" cap="none" strike="noStrike">
                <a:solidFill>
                  <a:schemeClr val="lt1"/>
                </a:solidFill>
                <a:latin typeface="Calibri"/>
                <a:ea typeface="Calibri"/>
                <a:cs typeface="Calibri"/>
                <a:sym typeface="Calibri"/>
              </a:rPr>
            </a:br>
            <a:r>
              <a:rPr b="0" i="0" lang="en-US" sz="3200" u="none" cap="none" strike="noStrike">
                <a:solidFill>
                  <a:schemeClr val="lt1"/>
                </a:solidFill>
                <a:latin typeface="Calibri"/>
                <a:ea typeface="Calibri"/>
                <a:cs typeface="Calibri"/>
                <a:sym typeface="Calibri"/>
              </a:rPr>
              <a:t>Key Points</a:t>
            </a:r>
            <a:endParaRPr/>
          </a:p>
        </p:txBody>
      </p:sp>
      <p:sp>
        <p:nvSpPr>
          <p:cNvPr id="1122" name="Google Shape;1122;p170"/>
          <p:cNvSpPr txBox="1"/>
          <p:nvPr>
            <p:ph idx="1" type="body"/>
          </p:nvPr>
        </p:nvSpPr>
        <p:spPr>
          <a:xfrm>
            <a:off x="1074737" y="4403725"/>
            <a:ext cx="6908800" cy="1643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Treatments exist but work best before vision is lost</a:t>
            </a:r>
            <a:endParaRPr/>
          </a:p>
        </p:txBody>
      </p:sp>
      <p:graphicFrame>
        <p:nvGraphicFramePr>
          <p:cNvPr id="1123" name="Google Shape;1123;p170"/>
          <p:cNvGraphicFramePr/>
          <p:nvPr/>
        </p:nvGraphicFramePr>
        <p:xfrm>
          <a:off x="0" y="19050"/>
          <a:ext cx="3000000" cy="3000000"/>
        </p:xfrm>
        <a:graphic>
          <a:graphicData uri="http://schemas.openxmlformats.org/drawingml/2006/table">
            <a:tbl>
              <a:tblPr>
                <a:noFill/>
                <a:tableStyleId>{CC0BDF5D-92F1-424A-A589-A0C463B31FA9}</a:tableStyleId>
              </a:tblPr>
              <a:tblGrid>
                <a:gridCol w="3036875"/>
                <a:gridCol w="3036875"/>
                <a:gridCol w="3036875"/>
              </a:tblGrid>
              <a:tr h="1582725">
                <a:tc gridSpan="3">
                  <a:txBody>
                    <a:bodyPr/>
                    <a:lstStyle/>
                    <a:p>
                      <a:pPr indent="0" lvl="0" marL="0" marR="0" rtl="0" algn="l">
                        <a:lnSpc>
                          <a:spcPct val="100000"/>
                        </a:lnSpc>
                        <a:spcBef>
                          <a:spcPts val="0"/>
                        </a:spcBef>
                        <a:spcAft>
                          <a:spcPts val="0"/>
                        </a:spcAft>
                        <a:buClr>
                          <a:schemeClr val="dk1"/>
                        </a:buClr>
                        <a:buSzPts val="4000"/>
                        <a:buFont typeface="Century Gothic"/>
                        <a:buNone/>
                      </a:pPr>
                      <a:r>
                        <a:rPr b="1" i="0" lang="en-US" sz="4000" u="none" cap="none" strike="noStrike">
                          <a:solidFill>
                            <a:schemeClr val="dk1"/>
                          </a:solidFill>
                          <a:latin typeface="Century Gothic"/>
                          <a:ea typeface="Century Gothic"/>
                          <a:cs typeface="Century Gothic"/>
                          <a:sym typeface="Century Gothic"/>
                        </a:rPr>
                        <a:t>RECOMMENDED EYE EXAMINATION SCHEDULE</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92D050"/>
                    </a:solidFill>
                  </a:tcPr>
                </a:tc>
                <a:tc hMerge="1"/>
                <a:tc hMerge="1"/>
              </a:tr>
              <a:tr h="1114425">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cap="none" strike="noStrike">
                          <a:solidFill>
                            <a:srgbClr val="000000"/>
                          </a:solidFill>
                          <a:latin typeface="Century Gothic"/>
                          <a:ea typeface="Century Gothic"/>
                          <a:cs typeface="Century Gothic"/>
                          <a:sym typeface="Century Gothic"/>
                        </a:rPr>
                        <a:t>Diabetes Type </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cap="none" strike="noStrike">
                          <a:solidFill>
                            <a:srgbClr val="000000"/>
                          </a:solidFill>
                          <a:latin typeface="Century Gothic"/>
                          <a:ea typeface="Century Gothic"/>
                          <a:cs typeface="Century Gothic"/>
                          <a:sym typeface="Century Gothic"/>
                        </a:rPr>
                        <a:t>Recommended Time of First Examination </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cap="none" strike="noStrike">
                          <a:solidFill>
                            <a:srgbClr val="000000"/>
                          </a:solidFill>
                          <a:latin typeface="Century Gothic"/>
                          <a:ea typeface="Century Gothic"/>
                          <a:cs typeface="Century Gothic"/>
                          <a:sym typeface="Century Gothic"/>
                        </a:rPr>
                        <a:t>Recommended Follow-up* </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r>
              <a:tr h="1019175">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cap="none" strike="noStrike">
                          <a:solidFill>
                            <a:srgbClr val="000000"/>
                          </a:solidFill>
                          <a:latin typeface="Century Gothic"/>
                          <a:ea typeface="Century Gothic"/>
                          <a:cs typeface="Century Gothic"/>
                          <a:sym typeface="Century Gothic"/>
                        </a:rPr>
                        <a:t>Type 1 	</a:t>
                      </a:r>
                      <a:endParaRPr/>
                    </a:p>
                    <a:p>
                      <a:pPr indent="0" lvl="0" marL="0" marR="0" rtl="0" algn="l">
                        <a:spcBef>
                          <a:spcPts val="0"/>
                        </a:spcBef>
                        <a:spcAft>
                          <a:spcPts val="0"/>
                        </a:spcAft>
                        <a:buNone/>
                      </a:pPr>
                      <a:r>
                        <a:t/>
                      </a:r>
                      <a:endParaRPr b="1" i="0" sz="2000" u="none">
                        <a:solidFill>
                          <a:srgbClr val="000000"/>
                        </a:solidFill>
                        <a:latin typeface="Century Gothic"/>
                        <a:ea typeface="Century Gothic"/>
                        <a:cs typeface="Century Gothic"/>
                        <a:sym typeface="Century Gothic"/>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5E7"/>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3-5 years after diagnosis</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5E7"/>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Yearly</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5E7"/>
                    </a:solidFill>
                  </a:tcPr>
                </a:tc>
              </a:tr>
              <a:tr h="781050">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Type 2 	</a:t>
                      </a:r>
                      <a:endParaRPr/>
                    </a:p>
                    <a:p>
                      <a:pPr indent="0" lvl="0" marL="0" marR="0" rtl="0" algn="l">
                        <a:spcBef>
                          <a:spcPts val="0"/>
                        </a:spcBef>
                        <a:spcAft>
                          <a:spcPts val="0"/>
                        </a:spcAft>
                        <a:buNone/>
                      </a:pPr>
                      <a:r>
                        <a:t/>
                      </a:r>
                      <a:endParaRPr b="1" i="0" sz="2000" u="none">
                        <a:solidFill>
                          <a:srgbClr val="000000"/>
                        </a:solidFill>
                        <a:latin typeface="Century Gothic"/>
                        <a:ea typeface="Century Gothic"/>
                        <a:cs typeface="Century Gothic"/>
                        <a:sym typeface="Century Gothic"/>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At time of diagnosis</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Yearly</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r>
              <a:tr h="2139950">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Prior to pregnancy (type 1 or type 2)</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Prior to conception and early in the first trimester</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c>
                  <a:txBody>
                    <a:bodyPr/>
                    <a:lstStyle/>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No retinopathy to mild moderate  NPDR every 3-12 months</a:t>
                      </a:r>
                      <a:endParaRPr/>
                    </a:p>
                    <a:p>
                      <a:pPr indent="0" lvl="0" marL="0" marR="0" rtl="0" algn="l">
                        <a:lnSpc>
                          <a:spcPct val="100000"/>
                        </a:lnSpc>
                        <a:spcBef>
                          <a:spcPts val="0"/>
                        </a:spcBef>
                        <a:spcAft>
                          <a:spcPts val="0"/>
                        </a:spcAft>
                        <a:buClr>
                          <a:srgbClr val="000000"/>
                        </a:buClr>
                        <a:buSzPts val="2000"/>
                        <a:buFont typeface="Century Gothic"/>
                        <a:buNone/>
                      </a:pPr>
                      <a:r>
                        <a:rPr b="1" i="0" lang="en-US" sz="2000" u="none">
                          <a:solidFill>
                            <a:srgbClr val="000000"/>
                          </a:solidFill>
                          <a:latin typeface="Century Gothic"/>
                          <a:ea typeface="Century Gothic"/>
                          <a:cs typeface="Century Gothic"/>
                          <a:sym typeface="Century Gothic"/>
                        </a:rPr>
                        <a:t>Severe NPDR or worse every 1-3 months.</a:t>
                      </a:r>
                      <a:endParaRPr/>
                    </a:p>
                  </a:txBody>
                  <a:tcPr marT="45725" marB="45725" marR="81275" marL="812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ACB"/>
                    </a:solidFill>
                  </a:tcPr>
                </a:tc>
              </a:tr>
            </a:tbl>
          </a:graphicData>
        </a:graphic>
      </p:graphicFrame>
      <p:sp>
        <p:nvSpPr>
          <p:cNvPr id="1124" name="Google Shape;1124;p170"/>
          <p:cNvSpPr txBox="1"/>
          <p:nvPr/>
        </p:nvSpPr>
        <p:spPr>
          <a:xfrm>
            <a:off x="300037" y="6321425"/>
            <a:ext cx="8843962"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a:t>
            </a:r>
            <a:r>
              <a:rPr b="0" i="0" lang="en-US" sz="2000" u="none">
                <a:solidFill>
                  <a:srgbClr val="404040"/>
                </a:solidFill>
                <a:latin typeface="Times New Roman"/>
                <a:ea typeface="Times New Roman"/>
                <a:cs typeface="Times New Roman"/>
                <a:sym typeface="Times New Roman"/>
              </a:rPr>
              <a:t>Abnormal findings may dictate more frequent follow-up examinations</a:t>
            </a:r>
            <a:endParaRPr/>
          </a:p>
          <a:p>
            <a:pPr indent="0" lvl="0" marL="0" marR="0" rtl="0" algn="l">
              <a:lnSpc>
                <a:spcPct val="100000"/>
              </a:lnSpc>
              <a:spcBef>
                <a:spcPts val="0"/>
              </a:spcBef>
              <a:spcAft>
                <a:spcPts val="0"/>
              </a:spcAft>
              <a:buClr>
                <a:schemeClr val="lt1"/>
              </a:buClr>
              <a:buSzPts val="800"/>
              <a:buFont typeface="Arial"/>
              <a:buNone/>
            </a:pPr>
            <a:r>
              <a:rPr b="0" i="0" lang="en-US" sz="800" u="sng">
                <a:solidFill>
                  <a:schemeClr val="hlink"/>
                </a:solidFill>
                <a:latin typeface="Arial"/>
                <a:ea typeface="Arial"/>
                <a:cs typeface="Arial"/>
                <a:sym typeface="Arial"/>
                <a:hlinkClick r:id="rId3"/>
              </a:rPr>
              <a:t>h ttp://one.aao.org/CE/PracticeGuidelines/PPP_Content.aspx?cid=d0c853d3-219f-487b-a524-326ab3cecd9a</a:t>
            </a:r>
            <a:r>
              <a:rPr b="0" i="0" lang="en-US" sz="800" u="none">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29" name="Shape 1129"/>
        <p:cNvGrpSpPr/>
        <p:nvPr/>
      </p:nvGrpSpPr>
      <p:grpSpPr>
        <a:xfrm>
          <a:off x="0" y="0"/>
          <a:ext cx="0" cy="0"/>
          <a:chOff x="0" y="0"/>
          <a:chExt cx="0" cy="0"/>
        </a:xfrm>
      </p:grpSpPr>
      <p:sp>
        <p:nvSpPr>
          <p:cNvPr id="1130" name="Google Shape;1130;p171"/>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Calibri"/>
              <a:buNone/>
            </a:pPr>
            <a:br>
              <a:rPr b="0" i="0" lang="en-US" sz="4000" u="none" cap="none" strike="noStrike">
                <a:solidFill>
                  <a:schemeClr val="lt1"/>
                </a:solidFill>
                <a:latin typeface="Calibri"/>
                <a:ea typeface="Calibri"/>
                <a:cs typeface="Calibri"/>
                <a:sym typeface="Calibri"/>
              </a:rPr>
            </a:br>
            <a:r>
              <a:rPr b="0" i="0" lang="en-US" sz="4000" u="none" cap="none" strike="noStrike">
                <a:solidFill>
                  <a:schemeClr val="lt1"/>
                </a:solidFill>
                <a:latin typeface="Calibri"/>
                <a:ea typeface="Calibri"/>
                <a:cs typeface="Calibri"/>
                <a:sym typeface="Calibri"/>
              </a:rPr>
              <a:t>	</a:t>
            </a:r>
            <a:br>
              <a:rPr b="0" i="0" lang="en-US" sz="4000" u="none" cap="none" strike="noStrike">
                <a:solidFill>
                  <a:schemeClr val="lt1"/>
                </a:solidFill>
                <a:latin typeface="Calibri"/>
                <a:ea typeface="Calibri"/>
                <a:cs typeface="Calibri"/>
                <a:sym typeface="Calibri"/>
              </a:rPr>
            </a:br>
            <a:br>
              <a:rPr b="0" i="0" lang="en-US" sz="4000" u="none" cap="none" strike="noStrike">
                <a:solidFill>
                  <a:schemeClr val="lt1"/>
                </a:solidFill>
                <a:latin typeface="Calibri"/>
                <a:ea typeface="Calibri"/>
                <a:cs typeface="Calibri"/>
                <a:sym typeface="Calibri"/>
              </a:rPr>
            </a:br>
            <a:r>
              <a:rPr b="0" i="0" lang="en-US" sz="4000" u="none" cap="none" strike="noStrike">
                <a:solidFill>
                  <a:schemeClr val="lt1"/>
                </a:solidFill>
                <a:latin typeface="Calibri"/>
                <a:ea typeface="Calibri"/>
                <a:cs typeface="Calibri"/>
                <a:sym typeface="Calibri"/>
              </a:rPr>
              <a:t>	</a:t>
            </a:r>
            <a:br>
              <a:rPr b="0" i="0" lang="en-US" sz="4000" u="none" cap="none" strike="noStrike">
                <a:solidFill>
                  <a:schemeClr val="lt1"/>
                </a:solidFill>
                <a:latin typeface="Calibri"/>
                <a:ea typeface="Calibri"/>
                <a:cs typeface="Calibri"/>
                <a:sym typeface="Calibri"/>
              </a:rPr>
            </a:br>
            <a:r>
              <a:rPr b="0" i="0" lang="en-US" sz="4000" u="none" cap="none" strike="noStrike">
                <a:solidFill>
                  <a:schemeClr val="lt1"/>
                </a:solidFill>
                <a:latin typeface="Calibri"/>
                <a:ea typeface="Calibri"/>
                <a:cs typeface="Calibri"/>
                <a:sym typeface="Calibri"/>
              </a:rPr>
              <a:t>	</a:t>
            </a:r>
            <a:r>
              <a:rPr b="1" i="0" lang="en-US" sz="4000" u="none" cap="none" strike="noStrike">
                <a:solidFill>
                  <a:schemeClr val="lt1"/>
                </a:solidFill>
                <a:latin typeface="Calibri"/>
                <a:ea typeface="Calibri"/>
                <a:cs typeface="Calibri"/>
                <a:sym typeface="Calibri"/>
              </a:rPr>
              <a:t>Findings Obsd </a:t>
            </a:r>
            <a:r>
              <a:rPr b="0" i="0" lang="en-US" sz="4000" u="none" cap="none" strike="noStrike">
                <a:solidFill>
                  <a:schemeClr val="lt1"/>
                </a:solidFill>
                <a:latin typeface="Calibri"/>
                <a:ea typeface="Calibri"/>
                <a:cs typeface="Calibri"/>
                <a:sym typeface="Calibri"/>
              </a:rPr>
              <a:t>	</a:t>
            </a:r>
            <a:br>
              <a:rPr b="0" i="0" lang="en-US" sz="4000" u="none" cap="none" strike="noStrike">
                <a:solidFill>
                  <a:schemeClr val="lt1"/>
                </a:solidFill>
                <a:latin typeface="Calibri"/>
                <a:ea typeface="Calibri"/>
                <a:cs typeface="Calibri"/>
                <a:sym typeface="Calibri"/>
              </a:rPr>
            </a:br>
            <a:endParaRPr/>
          </a:p>
        </p:txBody>
      </p:sp>
      <p:pic>
        <p:nvPicPr>
          <p:cNvPr id="1131" name="Google Shape;1131;p171"/>
          <p:cNvPicPr preferRelativeResize="0"/>
          <p:nvPr>
            <p:ph idx="1" type="body"/>
          </p:nvPr>
        </p:nvPicPr>
        <p:blipFill rotWithShape="1">
          <a:blip r:embed="rId3">
            <a:alphaModFix/>
          </a:blip>
          <a:srcRect b="0" l="0" r="0" t="0"/>
          <a:stretch/>
        </p:blipFill>
        <p:spPr>
          <a:xfrm>
            <a:off x="-49212" y="-115887"/>
            <a:ext cx="9253537" cy="7046912"/>
          </a:xfrm>
          <a:prstGeom prst="rect">
            <a:avLst/>
          </a:prstGeom>
          <a:noFill/>
          <a:ln>
            <a:noFill/>
          </a:ln>
        </p:spPr>
      </p:pic>
      <p:graphicFrame>
        <p:nvGraphicFramePr>
          <p:cNvPr id="1132" name="Google Shape;1132;p171"/>
          <p:cNvGraphicFramePr/>
          <p:nvPr/>
        </p:nvGraphicFramePr>
        <p:xfrm>
          <a:off x="100012" y="7848600"/>
          <a:ext cx="3000000" cy="3000000"/>
        </p:xfrm>
        <a:graphic>
          <a:graphicData uri="http://schemas.openxmlformats.org/drawingml/2006/table">
            <a:tbl>
              <a:tblPr>
                <a:noFill/>
                <a:tableStyleId>{CC0BDF5D-92F1-424A-A589-A0C463B31FA9}</a:tableStyleId>
              </a:tblPr>
              <a:tblGrid>
                <a:gridCol w="3543300"/>
                <a:gridCol w="3543300"/>
              </a:tblGrid>
              <a:tr h="274625">
                <a:tc>
                  <a:txBody>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txBody>
                  <a:tcPr marT="0" marB="0" marR="0" marL="0" anchor="ctr">
                    <a:lnT cap="flat" cmpd="sng" w="9525">
                      <a:solidFill>
                        <a:srgbClr val="008000"/>
                      </a:solidFill>
                      <a:prstDash val="solid"/>
                      <a:round/>
                      <a:headEnd len="sm" w="sm" type="none"/>
                      <a:tailEnd len="sm" w="sm" type="none"/>
                    </a:lnT>
                    <a:solidFill>
                      <a:srgbClr val="DCF6DB"/>
                    </a:solidFill>
                  </a:tcPr>
                </a:tc>
                <a:tc>
                  <a:txBody>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txBody>
                  <a:tcPr marT="0" marB="0" marR="0" marL="0" anchor="ctr">
                    <a:lnT cap="flat" cmpd="sng" w="9525">
                      <a:solidFill>
                        <a:srgbClr val="008000"/>
                      </a:solidFill>
                      <a:prstDash val="solid"/>
                      <a:round/>
                      <a:headEnd len="sm" w="sm" type="none"/>
                      <a:tailEnd len="sm" w="sm" type="none"/>
                    </a:lnT>
                    <a:solidFill>
                      <a:srgbClr val="DCF6DB"/>
                    </a:solidFill>
                  </a:tcPr>
                </a:tc>
              </a:tr>
            </a:tbl>
          </a:graphicData>
        </a:graphic>
      </p:graphicFrame>
      <p:sp>
        <p:nvSpPr>
          <p:cNvPr id="1133" name="Google Shape;1133;p171"/>
          <p:cNvSpPr txBox="1"/>
          <p:nvPr/>
        </p:nvSpPr>
        <p:spPr>
          <a:xfrm>
            <a:off x="0" y="6324600"/>
            <a:ext cx="7424737" cy="690562"/>
          </a:xfrm>
          <a:prstGeom prst="rect">
            <a:avLst/>
          </a:prstGeom>
          <a:noFill/>
          <a:ln>
            <a:noFill/>
          </a:ln>
        </p:spPr>
        <p:txBody>
          <a:bodyPr anchorCtr="0" anchor="ctr" bIns="158700" lIns="0" spcFirstLastPara="1" rIns="0" wrap="square" tIns="158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sng">
                <a:solidFill>
                  <a:schemeClr val="hlink"/>
                </a:solidFill>
                <a:latin typeface="Arial"/>
                <a:ea typeface="Arial"/>
                <a:cs typeface="Arial"/>
                <a:sym typeface="Arial"/>
                <a:hlinkClick r:id="rId4"/>
              </a:rPr>
              <a:t>Proposed </a:t>
            </a:r>
            <a:r>
              <a:rPr b="1" i="0" lang="en-US" sz="1200" u="sng">
                <a:solidFill>
                  <a:schemeClr val="hlink"/>
                </a:solidFill>
                <a:latin typeface="Arial"/>
                <a:ea typeface="Arial"/>
                <a:cs typeface="Arial"/>
                <a:sym typeface="Arial"/>
                <a:hlinkClick r:id="rId5"/>
              </a:rPr>
              <a:t>international clinical diabetic retinopathy </a:t>
            </a:r>
            <a:r>
              <a:rPr b="0" i="0" lang="en-US" sz="1200" u="sng">
                <a:solidFill>
                  <a:schemeClr val="hlink"/>
                </a:solidFill>
                <a:latin typeface="Arial"/>
                <a:ea typeface="Arial"/>
                <a:cs typeface="Arial"/>
                <a:sym typeface="Arial"/>
                <a:hlinkClick r:id="rId6"/>
              </a:rPr>
              <a:t>and </a:t>
            </a:r>
            <a:r>
              <a:rPr b="1" i="0" lang="en-US" sz="1200" u="sng">
                <a:solidFill>
                  <a:schemeClr val="hlink"/>
                </a:solidFill>
                <a:latin typeface="Arial"/>
                <a:ea typeface="Arial"/>
                <a:cs typeface="Arial"/>
                <a:sym typeface="Arial"/>
                <a:hlinkClick r:id="rId7"/>
              </a:rPr>
              <a:t>diabetic </a:t>
            </a:r>
            <a:r>
              <a:rPr b="0" i="0" lang="en-US" sz="1200" u="sng">
                <a:solidFill>
                  <a:schemeClr val="hlink"/>
                </a:solidFill>
                <a:latin typeface="Arial"/>
                <a:ea typeface="Arial"/>
                <a:cs typeface="Arial"/>
                <a:sym typeface="Arial"/>
                <a:hlinkClick r:id="rId8"/>
              </a:rPr>
              <a:t>macular edema </a:t>
            </a:r>
            <a:r>
              <a:rPr b="1" i="0" lang="en-US" sz="1200" u="sng">
                <a:solidFill>
                  <a:schemeClr val="hlink"/>
                </a:solidFill>
                <a:latin typeface="Arial"/>
                <a:ea typeface="Arial"/>
                <a:cs typeface="Arial"/>
                <a:sym typeface="Arial"/>
                <a:hlinkClick r:id="rId9"/>
              </a:rPr>
              <a:t>disease severity </a:t>
            </a:r>
            <a:r>
              <a:rPr b="0" i="0" lang="en-US" sz="1200" u="sng">
                <a:solidFill>
                  <a:schemeClr val="hlink"/>
                </a:solidFill>
                <a:latin typeface="Arial"/>
                <a:ea typeface="Arial"/>
                <a:cs typeface="Arial"/>
                <a:sym typeface="Arial"/>
                <a:hlinkClick r:id="rId10"/>
              </a:rPr>
              <a:t>scales</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Ophthalmology </a:t>
            </a:r>
            <a:r>
              <a:rPr b="0" i="1" lang="en-US" sz="1200" u="none">
                <a:solidFill>
                  <a:schemeClr val="dk1"/>
                </a:solidFill>
                <a:latin typeface="Arial"/>
                <a:ea typeface="Arial"/>
                <a:cs typeface="Arial"/>
                <a:sym typeface="Arial"/>
              </a:rPr>
              <a:t>Volume 110, Number 9, September 2003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7" name="Shape 1137"/>
        <p:cNvGrpSpPr/>
        <p:nvPr/>
      </p:nvGrpSpPr>
      <p:grpSpPr>
        <a:xfrm>
          <a:off x="0" y="0"/>
          <a:ext cx="0" cy="0"/>
          <a:chOff x="0" y="0"/>
          <a:chExt cx="0" cy="0"/>
        </a:xfrm>
      </p:grpSpPr>
      <p:sp>
        <p:nvSpPr>
          <p:cNvPr id="1138" name="Google Shape;1138;p172"/>
          <p:cNvSpPr txBox="1"/>
          <p:nvPr>
            <p:ph type="title"/>
          </p:nvPr>
        </p:nvSpPr>
        <p:spPr>
          <a:xfrm>
            <a:off x="4953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No retinopathy</a:t>
            </a:r>
            <a:endParaRPr/>
          </a:p>
        </p:txBody>
      </p:sp>
      <p:pic>
        <p:nvPicPr>
          <p:cNvPr descr="F:\NAVIS_PIC-006.jpg" id="1139" name="Google Shape;1139;p172"/>
          <p:cNvPicPr preferRelativeResize="0"/>
          <p:nvPr>
            <p:ph idx="1" type="body"/>
          </p:nvPr>
        </p:nvPicPr>
        <p:blipFill rotWithShape="1">
          <a:blip r:embed="rId3">
            <a:alphaModFix/>
          </a:blip>
          <a:srcRect b="0" l="0" r="0" t="0"/>
          <a:stretch/>
        </p:blipFill>
        <p:spPr>
          <a:xfrm>
            <a:off x="1622425" y="998537"/>
            <a:ext cx="5859462" cy="58594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3" name="Shape 1143"/>
        <p:cNvGrpSpPr/>
        <p:nvPr/>
      </p:nvGrpSpPr>
      <p:grpSpPr>
        <a:xfrm>
          <a:off x="0" y="0"/>
          <a:ext cx="0" cy="0"/>
          <a:chOff x="0" y="0"/>
          <a:chExt cx="0" cy="0"/>
        </a:xfrm>
      </p:grpSpPr>
      <p:sp>
        <p:nvSpPr>
          <p:cNvPr id="1144" name="Google Shape;1144;p1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MILD NONPROLIFERATIVE DIABETIC RETINOPATHY</a:t>
            </a:r>
            <a:endParaRPr/>
          </a:p>
        </p:txBody>
      </p:sp>
      <p:sp>
        <p:nvSpPr>
          <p:cNvPr id="1145" name="Google Shape;1145;p17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cap="none" strike="noStrike">
                <a:solidFill>
                  <a:schemeClr val="lt1"/>
                </a:solidFill>
                <a:latin typeface="Calibri"/>
                <a:ea typeface="Calibri"/>
                <a:cs typeface="Calibri"/>
                <a:sym typeface="Calibri"/>
              </a:rPr>
              <a:t>Characteristics</a:t>
            </a:r>
            <a:endParaRPr/>
          </a:p>
          <a:p>
            <a:pPr indent="-203200" lvl="0" marL="0" marR="0" rtl="0" algn="l">
              <a:lnSpc>
                <a:spcPct val="100000"/>
              </a:lnSpc>
              <a:spcBef>
                <a:spcPts val="640"/>
              </a:spcBef>
              <a:spcAft>
                <a:spcPts val="0"/>
              </a:spcAft>
              <a:buClr>
                <a:schemeClr val="lt1"/>
              </a:buClr>
              <a:buSzPts val="3200"/>
              <a:buFont typeface="Arial"/>
              <a:buChar char="•"/>
            </a:pPr>
            <a:r>
              <a:rPr b="0" i="0" lang="en-US" sz="3200" u="none" cap="none" strike="noStrike">
                <a:solidFill>
                  <a:schemeClr val="lt1"/>
                </a:solidFill>
                <a:latin typeface="Calibri"/>
                <a:ea typeface="Calibri"/>
                <a:cs typeface="Calibri"/>
                <a:sym typeface="Calibri"/>
              </a:rPr>
              <a:t>Microaneurysms only </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9" name="Shape 1149"/>
        <p:cNvGrpSpPr/>
        <p:nvPr/>
      </p:nvGrpSpPr>
      <p:grpSpPr>
        <a:xfrm>
          <a:off x="0" y="0"/>
          <a:ext cx="0" cy="0"/>
          <a:chOff x="0" y="0"/>
          <a:chExt cx="0" cy="0"/>
        </a:xfrm>
      </p:grpSpPr>
      <p:sp>
        <p:nvSpPr>
          <p:cNvPr id="1150" name="Google Shape;1150;p1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4000"/>
              <a:buFont typeface="Calibri"/>
              <a:buNone/>
            </a:pPr>
            <a:r>
              <a:rPr b="0" i="0" lang="en-US" sz="4000" u="none" cap="none" strike="noStrike">
                <a:solidFill>
                  <a:srgbClr val="FFC000"/>
                </a:solidFill>
                <a:latin typeface="Calibri"/>
                <a:ea typeface="Calibri"/>
                <a:cs typeface="Calibri"/>
                <a:sym typeface="Calibri"/>
              </a:rPr>
              <a:t>MILD NONPROLIFERATIVE DIABETIC RETINOPATHY</a:t>
            </a:r>
            <a:endParaRPr/>
          </a:p>
        </p:txBody>
      </p:sp>
      <p:sp>
        <p:nvSpPr>
          <p:cNvPr id="1151" name="Google Shape;1151;p174"/>
          <p:cNvSpPr txBox="1"/>
          <p:nvPr/>
        </p:nvSpPr>
        <p:spPr>
          <a:xfrm>
            <a:off x="990600" y="6465887"/>
            <a:ext cx="88392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descr="https://dl-web.dropbox.com/get/Shared%20with%20Ines/New%20photos%20for%20Ines/newDRphotos%20%284%29.jpg?w=08ec0ac8" id="1152" name="Google Shape;1152;p174"/>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pic>
        <p:nvPicPr>
          <p:cNvPr id="1153" name="Google Shape;1153;p174"/>
          <p:cNvPicPr preferRelativeResize="0"/>
          <p:nvPr/>
        </p:nvPicPr>
        <p:blipFill rotWithShape="1">
          <a:blip r:embed="rId3">
            <a:alphaModFix/>
          </a:blip>
          <a:srcRect b="0" l="0" r="0" t="0"/>
          <a:stretch/>
        </p:blipFill>
        <p:spPr>
          <a:xfrm>
            <a:off x="1600200" y="1371600"/>
            <a:ext cx="5486400" cy="5486400"/>
          </a:xfrm>
          <a:prstGeom prst="rect">
            <a:avLst/>
          </a:prstGeom>
          <a:noFill/>
          <a:ln>
            <a:noFill/>
          </a:ln>
        </p:spPr>
      </p:pic>
      <p:sp>
        <p:nvSpPr>
          <p:cNvPr id="1154" name="Google Shape;1154;p174"/>
          <p:cNvSpPr txBox="1"/>
          <p:nvPr/>
        </p:nvSpPr>
        <p:spPr>
          <a:xfrm>
            <a:off x="4840287" y="2584450"/>
            <a:ext cx="1981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Microaneurysms</a:t>
            </a:r>
            <a:endParaRPr/>
          </a:p>
        </p:txBody>
      </p:sp>
      <p:sp>
        <p:nvSpPr>
          <p:cNvPr id="1155" name="Google Shape;1155;p174"/>
          <p:cNvSpPr/>
          <p:nvPr/>
        </p:nvSpPr>
        <p:spPr>
          <a:xfrm>
            <a:off x="4419600" y="2584450"/>
            <a:ext cx="381000" cy="157162"/>
          </a:xfrm>
          <a:prstGeom prst="leftArrow">
            <a:avLst>
              <a:gd fmla="val 4455"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6" name="Google Shape;1156;p174"/>
          <p:cNvSpPr/>
          <p:nvPr/>
        </p:nvSpPr>
        <p:spPr>
          <a:xfrm rot="-1980000">
            <a:off x="4618037" y="3041650"/>
            <a:ext cx="419100" cy="152400"/>
          </a:xfrm>
          <a:prstGeom prst="leftArrow">
            <a:avLst>
              <a:gd fmla="val 3927"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1" name="Shape 1161"/>
        <p:cNvGrpSpPr/>
        <p:nvPr/>
      </p:nvGrpSpPr>
      <p:grpSpPr>
        <a:xfrm>
          <a:off x="0" y="0"/>
          <a:ext cx="0" cy="0"/>
          <a:chOff x="0" y="0"/>
          <a:chExt cx="0" cy="0"/>
        </a:xfrm>
      </p:grpSpPr>
      <p:sp>
        <p:nvSpPr>
          <p:cNvPr id="1162" name="Google Shape;1162;p175"/>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MODERATE NONPROLIFERATIVE DIABETIC RETINOPATHY (NPDR)</a:t>
            </a:r>
            <a:endParaRPr/>
          </a:p>
        </p:txBody>
      </p:sp>
      <p:sp>
        <p:nvSpPr>
          <p:cNvPr id="1163" name="Google Shape;1163;p175"/>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2400"/>
              <a:buFont typeface="Arial"/>
              <a:buNone/>
            </a:pPr>
            <a:r>
              <a:t/>
            </a:r>
            <a:endParaRPr b="0" i="0" sz="2400" u="none">
              <a:solidFill>
                <a:schemeClr val="lt1"/>
              </a:solidFill>
              <a:latin typeface="Arial Narrow"/>
              <a:ea typeface="Arial Narrow"/>
              <a:cs typeface="Arial Narrow"/>
              <a:sym typeface="Arial Narrow"/>
            </a:endParaRPr>
          </a:p>
          <a:p>
            <a:pPr indent="0" lvl="0" marL="0" marR="0" rtl="0" algn="l">
              <a:lnSpc>
                <a:spcPct val="100000"/>
              </a:lnSpc>
              <a:spcBef>
                <a:spcPts val="480"/>
              </a:spcBef>
              <a:spcAft>
                <a:spcPts val="0"/>
              </a:spcAft>
              <a:buClr>
                <a:schemeClr val="lt2"/>
              </a:buClr>
              <a:buSzPts val="2400"/>
              <a:buFont typeface="Arial"/>
              <a:buNone/>
            </a:pPr>
            <a:r>
              <a:rPr b="0" i="0" lang="en-US" sz="2400" u="none">
                <a:solidFill>
                  <a:schemeClr val="lt1"/>
                </a:solidFill>
                <a:latin typeface="Arial Narrow"/>
                <a:ea typeface="Arial Narrow"/>
                <a:cs typeface="Arial Narrow"/>
                <a:sym typeface="Arial Narrow"/>
              </a:rPr>
              <a:t>Characteristics</a:t>
            </a:r>
            <a:endParaRPr/>
          </a:p>
          <a:p>
            <a:pPr indent="-152400" lvl="0" marL="0" marR="0" rtl="0" algn="l">
              <a:lnSpc>
                <a:spcPct val="100000"/>
              </a:lnSpc>
              <a:spcBef>
                <a:spcPts val="480"/>
              </a:spcBef>
              <a:spcAft>
                <a:spcPts val="0"/>
              </a:spcAft>
              <a:buClr>
                <a:schemeClr val="lt2"/>
              </a:buClr>
              <a:buSzPts val="2400"/>
              <a:buFont typeface="Arial"/>
              <a:buChar char="•"/>
            </a:pPr>
            <a:r>
              <a:rPr b="0" i="0" lang="en-US" sz="2400" u="none">
                <a:solidFill>
                  <a:srgbClr val="000000"/>
                </a:solidFill>
                <a:latin typeface="Arial Narrow"/>
                <a:ea typeface="Arial Narrow"/>
                <a:cs typeface="Arial Narrow"/>
                <a:sym typeface="Arial Narrow"/>
              </a:rPr>
              <a:t> </a:t>
            </a:r>
            <a:r>
              <a:rPr b="0" i="0" lang="en-US" sz="2400" u="none">
                <a:solidFill>
                  <a:schemeClr val="lt1"/>
                </a:solidFill>
                <a:latin typeface="Arial Narrow"/>
                <a:ea typeface="Arial Narrow"/>
                <a:cs typeface="Arial Narrow"/>
                <a:sym typeface="Arial Narrow"/>
              </a:rPr>
              <a:t>More than just microaneurysms but less than severe NPDR </a:t>
            </a:r>
            <a:r>
              <a:rPr b="0" i="0" lang="en-US" sz="2400" u="none">
                <a:solidFill>
                  <a:srgbClr val="000000"/>
                </a:solidFill>
                <a:latin typeface="Arial Narrow"/>
                <a:ea typeface="Arial Narrow"/>
                <a:cs typeface="Arial Narrow"/>
                <a:sym typeface="Arial Narrow"/>
              </a:rPr>
              <a:t>but less than severe NPD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7" name="Shape 1167"/>
        <p:cNvGrpSpPr/>
        <p:nvPr/>
      </p:nvGrpSpPr>
      <p:grpSpPr>
        <a:xfrm>
          <a:off x="0" y="0"/>
          <a:ext cx="0" cy="0"/>
          <a:chOff x="0" y="0"/>
          <a:chExt cx="0" cy="0"/>
        </a:xfrm>
      </p:grpSpPr>
      <p:sp>
        <p:nvSpPr>
          <p:cNvPr id="1168" name="Google Shape;1168;p176"/>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1" i="0" lang="en-US" sz="3000" u="none" cap="none" strike="noStrike">
                <a:solidFill>
                  <a:srgbClr val="FFC000"/>
                </a:solidFill>
                <a:latin typeface="Arial Narrow"/>
                <a:ea typeface="Arial Narrow"/>
                <a:cs typeface="Arial Narrow"/>
                <a:sym typeface="Arial Narrow"/>
              </a:rPr>
              <a:t>MODERATE NONPROLIFERATIVE DIABETIC RETINOPATHY (NPDR)</a:t>
            </a:r>
            <a:endParaRPr/>
          </a:p>
        </p:txBody>
      </p:sp>
      <p:pic>
        <p:nvPicPr>
          <p:cNvPr id="1169" name="Google Shape;1169;p176"/>
          <p:cNvPicPr preferRelativeResize="0"/>
          <p:nvPr>
            <p:ph idx="1" type="body"/>
          </p:nvPr>
        </p:nvPicPr>
        <p:blipFill rotWithShape="1">
          <a:blip r:embed="rId3">
            <a:alphaModFix/>
          </a:blip>
          <a:srcRect b="0" l="0" r="0" t="0"/>
          <a:stretch/>
        </p:blipFill>
        <p:spPr>
          <a:xfrm>
            <a:off x="1981200" y="1592262"/>
            <a:ext cx="5076825" cy="4525962"/>
          </a:xfrm>
          <a:prstGeom prst="rect">
            <a:avLst/>
          </a:prstGeom>
          <a:noFill/>
          <a:ln>
            <a:noFill/>
          </a:ln>
        </p:spPr>
      </p:pic>
      <p:sp>
        <p:nvSpPr>
          <p:cNvPr id="1170" name="Google Shape;1170;p176"/>
          <p:cNvSpPr txBox="1"/>
          <p:nvPr/>
        </p:nvSpPr>
        <p:spPr>
          <a:xfrm>
            <a:off x="6629400" y="3746500"/>
            <a:ext cx="17526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Hard exudates</a:t>
            </a:r>
            <a:endParaRPr/>
          </a:p>
        </p:txBody>
      </p:sp>
      <p:sp>
        <p:nvSpPr>
          <p:cNvPr id="1171" name="Google Shape;1171;p176"/>
          <p:cNvSpPr/>
          <p:nvPr/>
        </p:nvSpPr>
        <p:spPr>
          <a:xfrm>
            <a:off x="5029200" y="2895600"/>
            <a:ext cx="685800" cy="152400"/>
          </a:xfrm>
          <a:prstGeom prst="leftArrow">
            <a:avLst>
              <a:gd fmla="val 2400" name="adj1"/>
              <a:gd fmla="val 50000" name="adj2"/>
            </a:avLst>
          </a:prstGeom>
          <a:solidFill>
            <a:schemeClr val="accent1"/>
          </a:solidFill>
          <a:ln cap="flat" cmpd="sng" w="10775">
            <a:solidFill>
              <a:srgbClr val="5B6E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2" name="Google Shape;1172;p176"/>
          <p:cNvSpPr/>
          <p:nvPr/>
        </p:nvSpPr>
        <p:spPr>
          <a:xfrm>
            <a:off x="5867400" y="3856037"/>
            <a:ext cx="685800" cy="152400"/>
          </a:xfrm>
          <a:prstGeom prst="leftArrow">
            <a:avLst>
              <a:gd fmla="val 2400" name="adj1"/>
              <a:gd fmla="val 50000" name="adj2"/>
            </a:avLst>
          </a:prstGeom>
          <a:solidFill>
            <a:schemeClr val="accent1"/>
          </a:solidFill>
          <a:ln cap="flat" cmpd="sng" w="10775">
            <a:solidFill>
              <a:srgbClr val="5B6E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3" name="Google Shape;1173;p176"/>
          <p:cNvSpPr/>
          <p:nvPr/>
        </p:nvSpPr>
        <p:spPr>
          <a:xfrm>
            <a:off x="5791200" y="5181600"/>
            <a:ext cx="685800" cy="152400"/>
          </a:xfrm>
          <a:prstGeom prst="leftArrow">
            <a:avLst>
              <a:gd fmla="val 2400" name="adj1"/>
              <a:gd fmla="val 50000" name="adj2"/>
            </a:avLst>
          </a:prstGeom>
          <a:solidFill>
            <a:schemeClr val="accent1"/>
          </a:solidFill>
          <a:ln cap="flat" cmpd="sng" w="10775">
            <a:solidFill>
              <a:srgbClr val="5B6E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4" name="Google Shape;1174;p176"/>
          <p:cNvSpPr txBox="1"/>
          <p:nvPr/>
        </p:nvSpPr>
        <p:spPr>
          <a:xfrm>
            <a:off x="6781800" y="5010150"/>
            <a:ext cx="1981200" cy="64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Flamed shaped hemorrhage</a:t>
            </a:r>
            <a:endParaRPr/>
          </a:p>
        </p:txBody>
      </p:sp>
      <p:sp>
        <p:nvSpPr>
          <p:cNvPr id="1175" name="Google Shape;1175;p176"/>
          <p:cNvSpPr txBox="1"/>
          <p:nvPr/>
        </p:nvSpPr>
        <p:spPr>
          <a:xfrm>
            <a:off x="5799137" y="2778125"/>
            <a:ext cx="18288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Microaneurysm</a:t>
            </a:r>
            <a:endParaRPr/>
          </a:p>
        </p:txBody>
      </p:sp>
      <p:sp>
        <p:nvSpPr>
          <p:cNvPr id="1176" name="Google Shape;1176;p176"/>
          <p:cNvSpPr txBox="1"/>
          <p:nvPr/>
        </p:nvSpPr>
        <p:spPr>
          <a:xfrm>
            <a:off x="1752600" y="1562100"/>
            <a:ext cx="762000" cy="381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35" name="Shape 935"/>
        <p:cNvGrpSpPr/>
        <p:nvPr/>
      </p:nvGrpSpPr>
      <p:grpSpPr>
        <a:xfrm>
          <a:off x="0" y="0"/>
          <a:ext cx="0" cy="0"/>
          <a:chOff x="0" y="0"/>
          <a:chExt cx="0" cy="0"/>
        </a:xfrm>
      </p:grpSpPr>
      <p:sp>
        <p:nvSpPr>
          <p:cNvPr id="936" name="Google Shape;936;p150"/>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200"/>
              <a:buFont typeface="Arial Narrow"/>
              <a:buNone/>
            </a:pPr>
            <a:r>
              <a:rPr b="1" i="0" lang="en-US" sz="3200" u="none" cap="none" strike="noStrike">
                <a:solidFill>
                  <a:srgbClr val="FFC000"/>
                </a:solidFill>
                <a:latin typeface="Arial Narrow"/>
                <a:ea typeface="Arial Narrow"/>
                <a:cs typeface="Arial Narrow"/>
                <a:sym typeface="Arial Narrow"/>
              </a:rPr>
              <a:t>DIABETES MELLITUS</a:t>
            </a:r>
            <a:endParaRPr/>
          </a:p>
        </p:txBody>
      </p:sp>
      <p:sp>
        <p:nvSpPr>
          <p:cNvPr id="937" name="Google Shape;937;p150"/>
          <p:cNvSpPr txBox="1"/>
          <p:nvPr>
            <p:ph idx="1" type="body"/>
          </p:nvPr>
        </p:nvSpPr>
        <p:spPr>
          <a:xfrm>
            <a:off x="685800" y="1600200"/>
            <a:ext cx="79248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0" i="0" lang="en-US" sz="2000" u="none" cap="none" strike="noStrike">
                <a:solidFill>
                  <a:schemeClr val="lt1"/>
                </a:solidFill>
                <a:latin typeface="Arial Narrow"/>
                <a:ea typeface="Arial Narrow"/>
                <a:cs typeface="Arial Narrow"/>
                <a:sym typeface="Arial Narrow"/>
              </a:rPr>
              <a:t>Diabetes Mellitus is a group of diseases characterized by high blood glucose levels. Diabetes results from defects in the body's ability to produce and/or use insulin.</a:t>
            </a:r>
            <a:endParaRPr/>
          </a:p>
          <a:p>
            <a:pPr indent="-127000" lvl="0" marL="0" marR="0" rtl="0" algn="l">
              <a:lnSpc>
                <a:spcPct val="100000"/>
              </a:lnSpc>
              <a:spcBef>
                <a:spcPts val="1000"/>
              </a:spcBef>
              <a:spcAft>
                <a:spcPts val="0"/>
              </a:spcAft>
              <a:buClr>
                <a:schemeClr val="lt2"/>
              </a:buClr>
              <a:buSzPts val="2000"/>
              <a:buFont typeface="Arial"/>
              <a:buChar char="•"/>
            </a:pPr>
            <a:r>
              <a:rPr b="0" i="0" lang="en-US" sz="2000" u="none" cap="none" strike="noStrike">
                <a:solidFill>
                  <a:srgbClr val="FFC000"/>
                </a:solidFill>
                <a:latin typeface="Arial Narrow"/>
                <a:ea typeface="Arial Narrow"/>
                <a:cs typeface="Arial Narrow"/>
                <a:sym typeface="Arial Narrow"/>
              </a:rPr>
              <a:t>Type 1 diabetes </a:t>
            </a:r>
            <a:r>
              <a:rPr b="0" i="0" lang="en-US" sz="2000" u="none" cap="none" strike="noStrike">
                <a:solidFill>
                  <a:schemeClr val="lt1"/>
                </a:solidFill>
                <a:latin typeface="Arial Narrow"/>
                <a:ea typeface="Arial Narrow"/>
                <a:cs typeface="Arial Narrow"/>
                <a:sym typeface="Arial Narrow"/>
              </a:rPr>
              <a:t>is usually diagnosed in children and young adults, and was previously known as juvenile diabetes. In type 1 diabetes, the body does not produce insulin. 5% of people with diabetes have this form of the disease.</a:t>
            </a:r>
            <a:endParaRPr/>
          </a:p>
          <a:p>
            <a:pPr indent="-127000" lvl="0" marL="0" marR="0" rtl="0" algn="l">
              <a:lnSpc>
                <a:spcPct val="100000"/>
              </a:lnSpc>
              <a:spcBef>
                <a:spcPts val="1000"/>
              </a:spcBef>
              <a:spcAft>
                <a:spcPts val="0"/>
              </a:spcAft>
              <a:buClr>
                <a:schemeClr val="lt2"/>
              </a:buClr>
              <a:buSzPts val="2000"/>
              <a:buFont typeface="Arial"/>
              <a:buChar char="•"/>
            </a:pPr>
            <a:r>
              <a:rPr b="0" i="0" lang="en-US" sz="2000" u="none" cap="none" strike="noStrike">
                <a:solidFill>
                  <a:schemeClr val="lt1"/>
                </a:solidFill>
                <a:latin typeface="Arial Narrow"/>
                <a:ea typeface="Arial Narrow"/>
                <a:cs typeface="Arial Narrow"/>
                <a:sym typeface="Arial Narrow"/>
              </a:rPr>
              <a:t>In</a:t>
            </a:r>
            <a:r>
              <a:rPr b="0" i="0" lang="en-US" sz="2000" u="none" cap="none" strike="noStrike">
                <a:solidFill>
                  <a:srgbClr val="FFC000"/>
                </a:solidFill>
                <a:latin typeface="Arial Narrow"/>
                <a:ea typeface="Arial Narrow"/>
                <a:cs typeface="Arial Narrow"/>
                <a:sym typeface="Arial Narrow"/>
              </a:rPr>
              <a:t> Type 2 diabetes</a:t>
            </a:r>
            <a:r>
              <a:rPr b="0" i="0" lang="en-US" sz="2000" u="none" cap="none" strike="noStrike">
                <a:solidFill>
                  <a:schemeClr val="lt1"/>
                </a:solidFill>
                <a:latin typeface="Arial Narrow"/>
                <a:ea typeface="Arial Narrow"/>
                <a:cs typeface="Arial Narrow"/>
                <a:sym typeface="Arial Narrow"/>
              </a:rPr>
              <a:t>, either the body does not produce enough insulin or the cells ignore the insulin. This is the most common form of diabetes. </a:t>
            </a:r>
            <a:endParaRPr/>
          </a:p>
          <a:p>
            <a:pPr indent="0" lvl="0" marL="0" marR="0" rtl="0" algn="l">
              <a:lnSpc>
                <a:spcPct val="100000"/>
              </a:lnSpc>
              <a:spcBef>
                <a:spcPts val="940"/>
              </a:spcBef>
              <a:spcAft>
                <a:spcPts val="0"/>
              </a:spcAft>
              <a:buClr>
                <a:schemeClr val="lt2"/>
              </a:buClr>
              <a:buSzPts val="1700"/>
              <a:buFont typeface="Arial"/>
              <a:buNone/>
            </a:pPr>
            <a:r>
              <a:t/>
            </a:r>
            <a:endParaRPr b="0" i="0" sz="1700" u="none" cap="none" strike="noStrike">
              <a:solidFill>
                <a:schemeClr val="lt1"/>
              </a:solidFill>
              <a:latin typeface="Arial Narrow"/>
              <a:ea typeface="Arial Narrow"/>
              <a:cs typeface="Arial Narrow"/>
              <a:sym typeface="Arial Narrow"/>
            </a:endParaRPr>
          </a:p>
          <a:p>
            <a:pPr indent="0" lvl="0" marL="0" marR="0" rtl="0" algn="l">
              <a:lnSpc>
                <a:spcPct val="100000"/>
              </a:lnSpc>
              <a:spcBef>
                <a:spcPts val="940"/>
              </a:spcBef>
              <a:spcAft>
                <a:spcPts val="0"/>
              </a:spcAft>
              <a:buClr>
                <a:schemeClr val="lt2"/>
              </a:buClr>
              <a:buSzPts val="1700"/>
              <a:buFont typeface="Arial"/>
              <a:buNone/>
            </a:pPr>
            <a:r>
              <a:t/>
            </a:r>
            <a:endParaRPr b="0" i="0" sz="1700" u="none" cap="none" strike="noStrike">
              <a:solidFill>
                <a:schemeClr val="lt1"/>
              </a:solidFill>
              <a:latin typeface="Arial Narrow"/>
              <a:ea typeface="Arial Narrow"/>
              <a:cs typeface="Arial Narrow"/>
              <a:sym typeface="Arial Narrow"/>
            </a:endParaRPr>
          </a:p>
          <a:p>
            <a:pPr indent="0" lvl="0" marL="0" marR="0" rtl="0" algn="l">
              <a:lnSpc>
                <a:spcPct val="100000"/>
              </a:lnSpc>
              <a:spcBef>
                <a:spcPts val="840"/>
              </a:spcBef>
              <a:spcAft>
                <a:spcPts val="0"/>
              </a:spcAft>
              <a:buClr>
                <a:schemeClr val="lt2"/>
              </a:buClr>
              <a:buSzPts val="1200"/>
              <a:buFont typeface="Arial"/>
              <a:buNone/>
            </a:pPr>
            <a:r>
              <a:rPr b="0" i="0" lang="en-US" sz="1200" u="none" cap="none" strike="noStrike">
                <a:solidFill>
                  <a:schemeClr val="lt1"/>
                </a:solidFill>
                <a:latin typeface="Arial Narrow"/>
                <a:ea typeface="Arial Narrow"/>
                <a:cs typeface="Arial Narrow"/>
                <a:sym typeface="Arial Narrow"/>
              </a:rPr>
              <a:t>                                 </a:t>
            </a:r>
            <a:r>
              <a:rPr b="0" i="0" lang="en-US" sz="1200" u="sng" cap="none" strike="noStrike">
                <a:solidFill>
                  <a:schemeClr val="hlink"/>
                </a:solidFill>
                <a:latin typeface="Arial Narrow"/>
                <a:ea typeface="Arial Narrow"/>
                <a:cs typeface="Arial Narrow"/>
                <a:sym typeface="Arial Narrow"/>
                <a:hlinkClick r:id="rId3"/>
              </a:rPr>
              <a:t>http://www.diabetes.org/diabetes-basics/?loc=GlobalNavDB</a:t>
            </a:r>
            <a:endParaRPr/>
          </a:p>
        </p:txBody>
      </p:sp>
      <p:pic>
        <p:nvPicPr>
          <p:cNvPr id="938" name="Google Shape;938;p150"/>
          <p:cNvPicPr preferRelativeResize="0"/>
          <p:nvPr/>
        </p:nvPicPr>
        <p:blipFill rotWithShape="1">
          <a:blip r:embed="rId4">
            <a:alphaModFix/>
          </a:blip>
          <a:srcRect b="0" l="0" r="0" t="0"/>
          <a:stretch/>
        </p:blipFill>
        <p:spPr>
          <a:xfrm>
            <a:off x="6934200" y="17462"/>
            <a:ext cx="2095500" cy="15065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0" name="Shape 1180"/>
        <p:cNvGrpSpPr/>
        <p:nvPr/>
      </p:nvGrpSpPr>
      <p:grpSpPr>
        <a:xfrm>
          <a:off x="0" y="0"/>
          <a:ext cx="0" cy="0"/>
          <a:chOff x="0" y="0"/>
          <a:chExt cx="0" cy="0"/>
        </a:xfrm>
      </p:grpSpPr>
      <p:sp>
        <p:nvSpPr>
          <p:cNvPr id="1181" name="Google Shape;1181;p177"/>
          <p:cNvSpPr/>
          <p:nvPr/>
        </p:nvSpPr>
        <p:spPr>
          <a:xfrm>
            <a:off x="3824287" y="3040062"/>
            <a:ext cx="1106487" cy="168275"/>
          </a:xfrm>
          <a:prstGeom prst="leftArrow">
            <a:avLst>
              <a:gd fmla="val 1642" name="adj1"/>
              <a:gd fmla="val 50000" name="adj2"/>
            </a:avLst>
          </a:prstGeom>
          <a:solidFill>
            <a:schemeClr val="accent1"/>
          </a:solidFill>
          <a:ln cap="flat" cmpd="sng" w="10775">
            <a:solidFill>
              <a:srgbClr val="5B6E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2" name="Google Shape;1182;p177"/>
          <p:cNvSpPr/>
          <p:nvPr/>
        </p:nvSpPr>
        <p:spPr>
          <a:xfrm>
            <a:off x="4278312" y="3795712"/>
            <a:ext cx="1014412" cy="168275"/>
          </a:xfrm>
          <a:prstGeom prst="leftArrow">
            <a:avLst>
              <a:gd fmla="val 1792" name="adj1"/>
              <a:gd fmla="val 50000" name="adj2"/>
            </a:avLst>
          </a:prstGeom>
          <a:solidFill>
            <a:schemeClr val="accent1"/>
          </a:solidFill>
          <a:ln cap="flat" cmpd="sng" w="10775">
            <a:solidFill>
              <a:srgbClr val="5B6E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3" name="Google Shape;1183;p177"/>
          <p:cNvSpPr txBox="1"/>
          <p:nvPr>
            <p:ph type="title"/>
          </p:nvPr>
        </p:nvSpPr>
        <p:spPr>
          <a:xfrm>
            <a:off x="1219200" y="381000"/>
            <a:ext cx="7024687"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 </a:t>
            </a:r>
            <a:r>
              <a:rPr b="1" i="0" lang="en-US" sz="3200" u="none" cap="none" strike="noStrike">
                <a:solidFill>
                  <a:srgbClr val="FFC000"/>
                </a:solidFill>
                <a:latin typeface="Arial Narrow"/>
                <a:ea typeface="Arial Narrow"/>
                <a:cs typeface="Arial Narrow"/>
                <a:sym typeface="Arial Narrow"/>
              </a:rPr>
              <a:t>MODERATE NONPROLIFERATIVE DIABETIC RETINOPATHY (NPDR)</a:t>
            </a:r>
            <a:endParaRPr/>
          </a:p>
        </p:txBody>
      </p:sp>
      <p:pic>
        <p:nvPicPr>
          <p:cNvPr descr="C:\Users\Ines Serrano\Downloads\pdrod.jpg" id="1184" name="Google Shape;1184;p177"/>
          <p:cNvPicPr preferRelativeResize="0"/>
          <p:nvPr/>
        </p:nvPicPr>
        <p:blipFill rotWithShape="1">
          <a:blip r:embed="rId3">
            <a:alphaModFix/>
          </a:blip>
          <a:srcRect b="0" l="0" r="0" t="0"/>
          <a:stretch/>
        </p:blipFill>
        <p:spPr>
          <a:xfrm>
            <a:off x="2057400" y="1428750"/>
            <a:ext cx="5334000" cy="5334000"/>
          </a:xfrm>
          <a:prstGeom prst="rect">
            <a:avLst/>
          </a:prstGeom>
          <a:noFill/>
          <a:ln>
            <a:noFill/>
          </a:ln>
        </p:spPr>
      </p:pic>
      <p:sp>
        <p:nvSpPr>
          <p:cNvPr id="1185" name="Google Shape;1185;p177"/>
          <p:cNvSpPr txBox="1"/>
          <p:nvPr/>
        </p:nvSpPr>
        <p:spPr>
          <a:xfrm>
            <a:off x="1371600" y="3962400"/>
            <a:ext cx="2060575" cy="379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Hard exudates</a:t>
            </a:r>
            <a:endParaRPr/>
          </a:p>
        </p:txBody>
      </p:sp>
      <p:sp>
        <p:nvSpPr>
          <p:cNvPr id="1186" name="Google Shape;1186;p177"/>
          <p:cNvSpPr txBox="1"/>
          <p:nvPr/>
        </p:nvSpPr>
        <p:spPr>
          <a:xfrm>
            <a:off x="1752600" y="5486400"/>
            <a:ext cx="2373312" cy="379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microaneurysm</a:t>
            </a:r>
            <a:endParaRPr/>
          </a:p>
        </p:txBody>
      </p:sp>
      <p:sp>
        <p:nvSpPr>
          <p:cNvPr id="1187" name="Google Shape;1187;p177"/>
          <p:cNvSpPr/>
          <p:nvPr/>
        </p:nvSpPr>
        <p:spPr>
          <a:xfrm>
            <a:off x="3048000" y="4038600"/>
            <a:ext cx="1106487" cy="168275"/>
          </a:xfrm>
          <a:prstGeom prst="rightArrow">
            <a:avLst>
              <a:gd fmla="val 19958" name="adj1"/>
              <a:gd fmla="val 50000" name="adj2"/>
            </a:avLst>
          </a:prstGeom>
          <a:solidFill>
            <a:schemeClr val="accent1"/>
          </a:solidFill>
          <a:ln cap="flat" cmpd="sng" w="10775">
            <a:solidFill>
              <a:srgbClr val="5B6E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8" name="Google Shape;1188;p177"/>
          <p:cNvSpPr/>
          <p:nvPr/>
        </p:nvSpPr>
        <p:spPr>
          <a:xfrm>
            <a:off x="3505200" y="5562600"/>
            <a:ext cx="1303337" cy="152400"/>
          </a:xfrm>
          <a:prstGeom prst="rightArrow">
            <a:avLst>
              <a:gd fmla="val 20337" name="adj1"/>
              <a:gd fmla="val 50000" name="adj2"/>
            </a:avLst>
          </a:prstGeom>
          <a:solidFill>
            <a:schemeClr val="accent1"/>
          </a:solidFill>
          <a:ln cap="flat" cmpd="sng" w="10775">
            <a:solidFill>
              <a:srgbClr val="5B6E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2" name="Shape 1192"/>
        <p:cNvGrpSpPr/>
        <p:nvPr/>
      </p:nvGrpSpPr>
      <p:grpSpPr>
        <a:xfrm>
          <a:off x="0" y="0"/>
          <a:ext cx="0" cy="0"/>
          <a:chOff x="0" y="0"/>
          <a:chExt cx="0" cy="0"/>
        </a:xfrm>
      </p:grpSpPr>
      <p:sp>
        <p:nvSpPr>
          <p:cNvPr id="1193" name="Google Shape;1193;p178"/>
          <p:cNvSpPr txBox="1"/>
          <p:nvPr>
            <p:ph type="title"/>
          </p:nvPr>
        </p:nvSpPr>
        <p:spPr>
          <a:xfrm>
            <a:off x="609600" y="533400"/>
            <a:ext cx="6535737"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200"/>
              <a:buFont typeface="Arial Narrow"/>
              <a:buNone/>
            </a:pPr>
            <a:r>
              <a:rPr b="1" i="0" lang="en-US" sz="3200" u="none" cap="none" strike="noStrike">
                <a:solidFill>
                  <a:srgbClr val="FFC000"/>
                </a:solidFill>
                <a:latin typeface="Arial Narrow"/>
                <a:ea typeface="Arial Narrow"/>
                <a:cs typeface="Arial Narrow"/>
                <a:sym typeface="Arial Narrow"/>
              </a:rPr>
              <a:t>SEVERE NONPROLIFERATIVE DIABETIC RETINOPATHY (NPDR)</a:t>
            </a:r>
            <a:endParaRPr/>
          </a:p>
        </p:txBody>
      </p:sp>
      <p:sp>
        <p:nvSpPr>
          <p:cNvPr id="1194" name="Google Shape;1194;p178"/>
          <p:cNvSpPr txBox="1"/>
          <p:nvPr>
            <p:ph idx="1" type="body"/>
          </p:nvPr>
        </p:nvSpPr>
        <p:spPr>
          <a:xfrm>
            <a:off x="762000" y="1752600"/>
            <a:ext cx="8153400" cy="4572000"/>
          </a:xfrm>
          <a:prstGeom prst="rect">
            <a:avLst/>
          </a:prstGeom>
          <a:noFill/>
          <a:ln>
            <a:noFill/>
          </a:ln>
        </p:spPr>
        <p:txBody>
          <a:bodyPr anchorCtr="0" anchor="t" bIns="45700" lIns="91425" spcFirstLastPara="1" rIns="91425" wrap="square" tIns="45700">
            <a:noAutofit/>
          </a:bodyPr>
          <a:lstStyle/>
          <a:p>
            <a:pPr indent="0" lvl="0" marL="69850" marR="0" rtl="0" algn="l">
              <a:lnSpc>
                <a:spcPct val="100000"/>
              </a:lnSpc>
              <a:spcBef>
                <a:spcPts val="0"/>
              </a:spcBef>
              <a:spcAft>
                <a:spcPts val="0"/>
              </a:spcAft>
              <a:buClr>
                <a:schemeClr val="lt2"/>
              </a:buClr>
              <a:buSzPts val="2800"/>
              <a:buFont typeface="Arial"/>
              <a:buNone/>
            </a:pPr>
            <a:r>
              <a:rPr b="1" i="0" lang="en-US" sz="2800" u="none" cap="none" strike="noStrike">
                <a:solidFill>
                  <a:schemeClr val="lt1"/>
                </a:solidFill>
                <a:latin typeface="Arial Narrow"/>
                <a:ea typeface="Arial Narrow"/>
                <a:cs typeface="Arial Narrow"/>
                <a:sym typeface="Arial Narrow"/>
              </a:rPr>
              <a:t> </a:t>
            </a:r>
            <a:r>
              <a:rPr b="0" i="0" lang="en-US" sz="2800" u="none" cap="none" strike="noStrike">
                <a:solidFill>
                  <a:srgbClr val="F2F2F2"/>
                </a:solidFill>
                <a:latin typeface="Arial Narrow"/>
                <a:ea typeface="Arial Narrow"/>
                <a:cs typeface="Arial Narrow"/>
                <a:sym typeface="Arial Narrow"/>
              </a:rPr>
              <a:t>Any of the following: </a:t>
            </a:r>
            <a:endParaRPr/>
          </a:p>
          <a:p>
            <a:pPr indent="-177800" lvl="0" marL="69850" marR="0" rtl="0" algn="l">
              <a:lnSpc>
                <a:spcPct val="100000"/>
              </a:lnSpc>
              <a:spcBef>
                <a:spcPts val="560"/>
              </a:spcBef>
              <a:spcAft>
                <a:spcPts val="0"/>
              </a:spcAft>
              <a:buClr>
                <a:schemeClr val="lt2"/>
              </a:buClr>
              <a:buSzPts val="2800"/>
              <a:buFont typeface="Arial"/>
              <a:buChar char="•"/>
            </a:pPr>
            <a:r>
              <a:rPr b="0" i="0" lang="en-US" sz="2800" u="none" cap="none" strike="noStrike">
                <a:solidFill>
                  <a:srgbClr val="F2F2F2"/>
                </a:solidFill>
                <a:latin typeface="Arial Narrow"/>
                <a:ea typeface="Arial Narrow"/>
                <a:cs typeface="Arial Narrow"/>
                <a:sym typeface="Arial Narrow"/>
              </a:rPr>
              <a:t>More than 20 intraretinal hemorrhages in each of four quadrants </a:t>
            </a:r>
            <a:endParaRPr/>
          </a:p>
          <a:p>
            <a:pPr indent="-177800" lvl="0" marL="69850" marR="0" rtl="0" algn="l">
              <a:lnSpc>
                <a:spcPct val="100000"/>
              </a:lnSpc>
              <a:spcBef>
                <a:spcPts val="1160"/>
              </a:spcBef>
              <a:spcAft>
                <a:spcPts val="0"/>
              </a:spcAft>
              <a:buClr>
                <a:schemeClr val="lt2"/>
              </a:buClr>
              <a:buSzPts val="2800"/>
              <a:buFont typeface="Arial"/>
              <a:buChar char="•"/>
            </a:pPr>
            <a:r>
              <a:rPr b="0" i="0" lang="en-US" sz="2800" u="none" cap="none" strike="noStrike">
                <a:solidFill>
                  <a:srgbClr val="F2F2F2"/>
                </a:solidFill>
                <a:latin typeface="Arial Narrow"/>
                <a:ea typeface="Arial Narrow"/>
                <a:cs typeface="Arial Narrow"/>
                <a:sym typeface="Arial Narrow"/>
              </a:rPr>
              <a:t>Definite venous beading in two or more quadrants </a:t>
            </a:r>
            <a:endParaRPr/>
          </a:p>
          <a:p>
            <a:pPr indent="-177800" lvl="0" marL="69850" marR="0" rtl="0" algn="l">
              <a:lnSpc>
                <a:spcPct val="100000"/>
              </a:lnSpc>
              <a:spcBef>
                <a:spcPts val="1160"/>
              </a:spcBef>
              <a:spcAft>
                <a:spcPts val="0"/>
              </a:spcAft>
              <a:buClr>
                <a:schemeClr val="lt2"/>
              </a:buClr>
              <a:buSzPts val="2800"/>
              <a:buFont typeface="Arial"/>
              <a:buChar char="•"/>
            </a:pPr>
            <a:r>
              <a:rPr b="0" i="0" lang="en-US" sz="2800" u="none" cap="none" strike="noStrike">
                <a:solidFill>
                  <a:srgbClr val="F2F2F2"/>
                </a:solidFill>
                <a:latin typeface="Arial Narrow"/>
                <a:ea typeface="Arial Narrow"/>
                <a:cs typeface="Arial Narrow"/>
                <a:sym typeface="Arial Narrow"/>
              </a:rPr>
              <a:t>Prominent Intraretinal Microvascular Abnormalities (IRMA) in one or more quadrants </a:t>
            </a:r>
            <a:endParaRPr/>
          </a:p>
          <a:p>
            <a:pPr indent="-177800" lvl="0" marL="69850" marR="0" rtl="0" algn="l">
              <a:lnSpc>
                <a:spcPct val="100000"/>
              </a:lnSpc>
              <a:spcBef>
                <a:spcPts val="1160"/>
              </a:spcBef>
              <a:spcAft>
                <a:spcPts val="0"/>
              </a:spcAft>
              <a:buClr>
                <a:schemeClr val="lt2"/>
              </a:buClr>
              <a:buSzPts val="2800"/>
              <a:buFont typeface="Arial"/>
              <a:buChar char="•"/>
            </a:pPr>
            <a:r>
              <a:rPr b="1" i="0" lang="en-US" sz="2800" u="none" cap="none" strike="noStrike">
                <a:solidFill>
                  <a:srgbClr val="F2F2F2"/>
                </a:solidFill>
                <a:latin typeface="Arial Narrow"/>
                <a:ea typeface="Arial Narrow"/>
                <a:cs typeface="Arial Narrow"/>
                <a:sym typeface="Arial Narrow"/>
              </a:rPr>
              <a:t>And </a:t>
            </a:r>
            <a:r>
              <a:rPr b="0" i="0" lang="en-US" sz="2800" u="none" cap="none" strike="noStrike">
                <a:solidFill>
                  <a:srgbClr val="F2F2F2"/>
                </a:solidFill>
                <a:latin typeface="Arial Narrow"/>
                <a:ea typeface="Arial Narrow"/>
                <a:cs typeface="Arial Narrow"/>
                <a:sym typeface="Arial Narrow"/>
              </a:rPr>
              <a:t>no signs of proliferative retinopathy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8" name="Shape 1198"/>
        <p:cNvGrpSpPr/>
        <p:nvPr/>
      </p:nvGrpSpPr>
      <p:grpSpPr>
        <a:xfrm>
          <a:off x="0" y="0"/>
          <a:ext cx="0" cy="0"/>
          <a:chOff x="0" y="0"/>
          <a:chExt cx="0" cy="0"/>
        </a:xfrm>
      </p:grpSpPr>
      <p:sp>
        <p:nvSpPr>
          <p:cNvPr id="1199" name="Google Shape;1199;p179"/>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3200"/>
              <a:buFont typeface="Calibri"/>
              <a:buNone/>
            </a:pPr>
            <a:r>
              <a:rPr b="1" i="0" lang="en-US" sz="3200" u="none" cap="none" strike="noStrike">
                <a:solidFill>
                  <a:srgbClr val="FFC000"/>
                </a:solidFill>
                <a:latin typeface="Calibri"/>
                <a:ea typeface="Calibri"/>
                <a:cs typeface="Calibri"/>
                <a:sym typeface="Calibri"/>
              </a:rPr>
              <a:t>Severe Nonproliferative Diabetic Retinopathy (NPDR)</a:t>
            </a:r>
            <a:endParaRPr/>
          </a:p>
        </p:txBody>
      </p:sp>
      <p:pic>
        <p:nvPicPr>
          <p:cNvPr id="1200" name="Google Shape;1200;p179"/>
          <p:cNvPicPr preferRelativeResize="0"/>
          <p:nvPr>
            <p:ph idx="1" type="body"/>
          </p:nvPr>
        </p:nvPicPr>
        <p:blipFill rotWithShape="1">
          <a:blip r:embed="rId3">
            <a:alphaModFix/>
          </a:blip>
          <a:srcRect b="0" l="0" r="0" t="0"/>
          <a:stretch/>
        </p:blipFill>
        <p:spPr>
          <a:xfrm>
            <a:off x="2286000" y="1219200"/>
            <a:ext cx="5638800" cy="5638800"/>
          </a:xfrm>
          <a:prstGeom prst="rect">
            <a:avLst/>
          </a:prstGeom>
          <a:noFill/>
          <a:ln>
            <a:noFill/>
          </a:ln>
        </p:spPr>
      </p:pic>
      <p:sp>
        <p:nvSpPr>
          <p:cNvPr id="1201" name="Google Shape;1201;p179"/>
          <p:cNvSpPr txBox="1"/>
          <p:nvPr/>
        </p:nvSpPr>
        <p:spPr>
          <a:xfrm>
            <a:off x="6799262" y="2797175"/>
            <a:ext cx="21336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Venous  beading</a:t>
            </a:r>
            <a:endParaRPr/>
          </a:p>
        </p:txBody>
      </p:sp>
      <p:sp>
        <p:nvSpPr>
          <p:cNvPr id="1202" name="Google Shape;1202;p179"/>
          <p:cNvSpPr/>
          <p:nvPr/>
        </p:nvSpPr>
        <p:spPr>
          <a:xfrm>
            <a:off x="6324600" y="2943225"/>
            <a:ext cx="457200" cy="185737"/>
          </a:xfrm>
          <a:prstGeom prst="leftArrow">
            <a:avLst>
              <a:gd fmla="val 4388"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6" name="Shape 1206"/>
        <p:cNvGrpSpPr/>
        <p:nvPr/>
      </p:nvGrpSpPr>
      <p:grpSpPr>
        <a:xfrm>
          <a:off x="0" y="0"/>
          <a:ext cx="0" cy="0"/>
          <a:chOff x="0" y="0"/>
          <a:chExt cx="0" cy="0"/>
        </a:xfrm>
      </p:grpSpPr>
      <p:sp>
        <p:nvSpPr>
          <p:cNvPr id="1207" name="Google Shape;1207;p180"/>
          <p:cNvSpPr txBox="1"/>
          <p:nvPr>
            <p:ph type="title"/>
          </p:nvPr>
        </p:nvSpPr>
        <p:spPr>
          <a:xfrm>
            <a:off x="381000" y="36512"/>
            <a:ext cx="8153400" cy="10969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600"/>
              <a:buFont typeface="Calibri"/>
              <a:buNone/>
            </a:pPr>
            <a:r>
              <a:rPr b="1" i="0" lang="en-US" sz="3600" u="none" cap="none" strike="noStrike">
                <a:solidFill>
                  <a:srgbClr val="FFC000"/>
                </a:solidFill>
                <a:latin typeface="Calibri"/>
                <a:ea typeface="Calibri"/>
                <a:cs typeface="Calibri"/>
                <a:sym typeface="Calibri"/>
              </a:rPr>
              <a:t>Proliferative Diabetic Retinopathy (PDR)</a:t>
            </a:r>
            <a:endParaRPr/>
          </a:p>
        </p:txBody>
      </p:sp>
      <p:sp>
        <p:nvSpPr>
          <p:cNvPr id="1208" name="Google Shape;1208;p180"/>
          <p:cNvSpPr txBox="1"/>
          <p:nvPr>
            <p:ph idx="1" type="body"/>
          </p:nvPr>
        </p:nvSpPr>
        <p:spPr>
          <a:xfrm>
            <a:off x="612775" y="1600200"/>
            <a:ext cx="29718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Calibri"/>
                <a:ea typeface="Calibri"/>
                <a:cs typeface="Calibri"/>
                <a:sym typeface="Calibri"/>
              </a:rPr>
              <a:t>Characteristics </a:t>
            </a:r>
            <a:endParaRPr/>
          </a:p>
          <a:p>
            <a:pPr indent="-127000" lvl="0" marL="0" marR="0" rtl="0" algn="l">
              <a:lnSpc>
                <a:spcPct val="100000"/>
              </a:lnSpc>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Neovascularization </a:t>
            </a:r>
            <a:endParaRPr/>
          </a:p>
          <a:p>
            <a:pPr indent="-127000" lvl="0" marL="0" marR="0" rtl="0" algn="l">
              <a:lnSpc>
                <a:spcPct val="100000"/>
              </a:lnSpc>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Vitreous/preretinal hemorrhage </a:t>
            </a:r>
            <a:endParaRPr/>
          </a:p>
          <a:p>
            <a:pPr indent="-215900" lvl="0" marL="342900" marR="0" rtl="0" algn="l">
              <a:spcBef>
                <a:spcPts val="400"/>
              </a:spcBef>
              <a:spcAft>
                <a:spcPts val="0"/>
              </a:spcAft>
              <a:buClr>
                <a:schemeClr val="lt1"/>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descr="F:\NAVIS_PIC-010.jpg" id="1209" name="Google Shape;1209;p180"/>
          <p:cNvPicPr preferRelativeResize="0"/>
          <p:nvPr/>
        </p:nvPicPr>
        <p:blipFill rotWithShape="1">
          <a:blip r:embed="rId3">
            <a:alphaModFix/>
          </a:blip>
          <a:srcRect b="0" l="0" r="0" t="0"/>
          <a:stretch/>
        </p:blipFill>
        <p:spPr>
          <a:xfrm>
            <a:off x="3886200" y="1447800"/>
            <a:ext cx="4953000" cy="495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3" name="Shape 1213"/>
        <p:cNvGrpSpPr/>
        <p:nvPr/>
      </p:nvGrpSpPr>
      <p:grpSpPr>
        <a:xfrm>
          <a:off x="0" y="0"/>
          <a:ext cx="0" cy="0"/>
          <a:chOff x="0" y="0"/>
          <a:chExt cx="0" cy="0"/>
        </a:xfrm>
      </p:grpSpPr>
      <p:sp>
        <p:nvSpPr>
          <p:cNvPr id="1214" name="Google Shape;1214;p181"/>
          <p:cNvSpPr txBox="1"/>
          <p:nvPr>
            <p:ph type="title"/>
          </p:nvPr>
        </p:nvSpPr>
        <p:spPr>
          <a:xfrm>
            <a:off x="-381000" y="292100"/>
            <a:ext cx="3814762" cy="1295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3600"/>
              <a:buFont typeface="Calibri"/>
              <a:buNone/>
            </a:pPr>
            <a:r>
              <a:rPr b="0" i="0" lang="en-US" sz="3600" u="none" cap="none" strike="noStrike">
                <a:solidFill>
                  <a:srgbClr val="FFC000"/>
                </a:solidFill>
                <a:latin typeface="Calibri"/>
                <a:ea typeface="Calibri"/>
                <a:cs typeface="Calibri"/>
                <a:sym typeface="Calibri"/>
              </a:rPr>
              <a:t>PROLIFERATIVE DIABETIC RETINOPATHY</a:t>
            </a:r>
            <a:endParaRPr/>
          </a:p>
        </p:txBody>
      </p:sp>
      <p:sp>
        <p:nvSpPr>
          <p:cNvPr id="1215" name="Google Shape;1215;p1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cap="none" strike="noStrike">
                <a:solidFill>
                  <a:schemeClr val="lt1"/>
                </a:solidFill>
                <a:latin typeface="Calibri"/>
                <a:ea typeface="Calibri"/>
                <a:cs typeface="Calibri"/>
                <a:sym typeface="Calibri"/>
              </a:rPr>
              <a:t>  </a:t>
            </a:r>
            <a:endParaRPr/>
          </a:p>
        </p:txBody>
      </p:sp>
      <p:pic>
        <p:nvPicPr>
          <p:cNvPr descr="F:\NAVIS_PIC-010.jpg" id="1216" name="Google Shape;1216;p181"/>
          <p:cNvPicPr preferRelativeResize="0"/>
          <p:nvPr/>
        </p:nvPicPr>
        <p:blipFill rotWithShape="1">
          <a:blip r:embed="rId3">
            <a:alphaModFix/>
          </a:blip>
          <a:srcRect b="0" l="0" r="0" t="0"/>
          <a:stretch/>
        </p:blipFill>
        <p:spPr>
          <a:xfrm>
            <a:off x="2895600" y="0"/>
            <a:ext cx="6292850" cy="6632575"/>
          </a:xfrm>
          <a:prstGeom prst="rect">
            <a:avLst/>
          </a:prstGeom>
          <a:noFill/>
          <a:ln>
            <a:noFill/>
          </a:ln>
        </p:spPr>
      </p:pic>
      <p:sp>
        <p:nvSpPr>
          <p:cNvPr id="1217" name="Google Shape;1217;p181"/>
          <p:cNvSpPr txBox="1"/>
          <p:nvPr/>
        </p:nvSpPr>
        <p:spPr>
          <a:xfrm>
            <a:off x="2503487" y="2878137"/>
            <a:ext cx="2133600" cy="339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Neovascularization</a:t>
            </a:r>
            <a:endParaRPr/>
          </a:p>
        </p:txBody>
      </p:sp>
      <p:sp>
        <p:nvSpPr>
          <p:cNvPr id="1218" name="Google Shape;1218;p181"/>
          <p:cNvSpPr/>
          <p:nvPr/>
        </p:nvSpPr>
        <p:spPr>
          <a:xfrm>
            <a:off x="4352925" y="3586162"/>
            <a:ext cx="561975" cy="153987"/>
          </a:xfrm>
          <a:prstGeom prst="rightArrow">
            <a:avLst>
              <a:gd fmla="val 18641" name="adj1"/>
              <a:gd fmla="val 50000" name="adj2"/>
            </a:avLst>
          </a:prstGeom>
          <a:solidFill>
            <a:schemeClr val="accent1"/>
          </a:solidFill>
          <a:ln cap="flat" cmpd="sng" w="25400">
            <a:solidFill>
              <a:srgbClr val="A2A2A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9" name="Google Shape;1219;p181"/>
          <p:cNvSpPr/>
          <p:nvPr/>
        </p:nvSpPr>
        <p:spPr>
          <a:xfrm>
            <a:off x="4352925" y="2982912"/>
            <a:ext cx="647700" cy="152400"/>
          </a:xfrm>
          <a:prstGeom prst="rightArrow">
            <a:avLst>
              <a:gd fmla="val 19059" name="adj1"/>
              <a:gd fmla="val 50000" name="adj2"/>
            </a:avLst>
          </a:prstGeom>
          <a:solidFill>
            <a:schemeClr val="accent1"/>
          </a:solidFill>
          <a:ln cap="flat" cmpd="sng" w="25400">
            <a:solidFill>
              <a:srgbClr val="A2A2A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0" name="Google Shape;1220;p181"/>
          <p:cNvSpPr txBox="1"/>
          <p:nvPr/>
        </p:nvSpPr>
        <p:spPr>
          <a:xfrm>
            <a:off x="2500312" y="3436937"/>
            <a:ext cx="21336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Neovascularization</a:t>
            </a:r>
            <a:endParaRPr/>
          </a:p>
        </p:txBody>
      </p:sp>
      <p:sp>
        <p:nvSpPr>
          <p:cNvPr id="1221" name="Google Shape;1221;p181"/>
          <p:cNvSpPr txBox="1"/>
          <p:nvPr/>
        </p:nvSpPr>
        <p:spPr>
          <a:xfrm>
            <a:off x="7848600" y="3716337"/>
            <a:ext cx="19050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Hard exudate</a:t>
            </a:r>
            <a:endParaRPr/>
          </a:p>
        </p:txBody>
      </p:sp>
      <p:sp>
        <p:nvSpPr>
          <p:cNvPr id="1222" name="Google Shape;1222;p181"/>
          <p:cNvSpPr txBox="1"/>
          <p:nvPr/>
        </p:nvSpPr>
        <p:spPr>
          <a:xfrm>
            <a:off x="7940675" y="1293812"/>
            <a:ext cx="1355725" cy="585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Cotton-wool </a:t>
            </a:r>
            <a:endParaRPr/>
          </a:p>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spot</a:t>
            </a:r>
            <a:endParaRPr/>
          </a:p>
        </p:txBody>
      </p:sp>
      <p:sp>
        <p:nvSpPr>
          <p:cNvPr id="1223" name="Google Shape;1223;p181"/>
          <p:cNvSpPr/>
          <p:nvPr/>
        </p:nvSpPr>
        <p:spPr>
          <a:xfrm>
            <a:off x="7608887" y="1447800"/>
            <a:ext cx="377825" cy="152400"/>
          </a:xfrm>
          <a:prstGeom prst="leftArrow">
            <a:avLst>
              <a:gd fmla="val 4356" name="adj1"/>
              <a:gd fmla="val 50000" name="adj2"/>
            </a:avLst>
          </a:prstGeom>
          <a:solidFill>
            <a:schemeClr val="accent1"/>
          </a:solidFill>
          <a:ln cap="flat" cmpd="sng" w="25400">
            <a:solidFill>
              <a:srgbClr val="A2A2A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4" name="Google Shape;1224;p181"/>
          <p:cNvSpPr/>
          <p:nvPr/>
        </p:nvSpPr>
        <p:spPr>
          <a:xfrm>
            <a:off x="7075487" y="3802062"/>
            <a:ext cx="722312" cy="152400"/>
          </a:xfrm>
          <a:prstGeom prst="leftArrow">
            <a:avLst>
              <a:gd fmla="val 2279" name="adj1"/>
              <a:gd fmla="val 50000" name="adj2"/>
            </a:avLst>
          </a:prstGeom>
          <a:solidFill>
            <a:schemeClr val="accent1"/>
          </a:solidFill>
          <a:ln cap="flat" cmpd="sng" w="25400">
            <a:solidFill>
              <a:srgbClr val="A2A2A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5" name="Google Shape;1225;p181"/>
          <p:cNvSpPr txBox="1"/>
          <p:nvPr/>
        </p:nvSpPr>
        <p:spPr>
          <a:xfrm>
            <a:off x="7543800" y="4054475"/>
            <a:ext cx="201295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Blot hemorrhage</a:t>
            </a:r>
            <a:endParaRPr/>
          </a:p>
        </p:txBody>
      </p:sp>
      <p:sp>
        <p:nvSpPr>
          <p:cNvPr id="1226" name="Google Shape;1226;p181"/>
          <p:cNvSpPr/>
          <p:nvPr/>
        </p:nvSpPr>
        <p:spPr>
          <a:xfrm>
            <a:off x="7299325" y="4138612"/>
            <a:ext cx="304800" cy="153987"/>
          </a:xfrm>
          <a:prstGeom prst="leftArrow">
            <a:avLst>
              <a:gd fmla="val 5456" name="adj1"/>
              <a:gd fmla="val 50000" name="adj2"/>
            </a:avLst>
          </a:prstGeom>
          <a:solidFill>
            <a:schemeClr val="accent1"/>
          </a:solidFill>
          <a:ln cap="flat" cmpd="sng" w="25400">
            <a:solidFill>
              <a:srgbClr val="A2A2A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82"/>
          <p:cNvSpPr txBox="1"/>
          <p:nvPr>
            <p:ph type="title"/>
          </p:nvPr>
        </p:nvSpPr>
        <p:spPr>
          <a:xfrm>
            <a:off x="457200" y="274637"/>
            <a:ext cx="8229600" cy="14017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200"/>
              <a:buFont typeface="Arial Narrow"/>
              <a:buNone/>
            </a:pPr>
            <a:r>
              <a:rPr b="1" i="0" lang="en-US" sz="3200" u="none" cap="none" strike="noStrike">
                <a:solidFill>
                  <a:srgbClr val="FFC000"/>
                </a:solidFill>
                <a:latin typeface="Arial Narrow"/>
                <a:ea typeface="Arial Narrow"/>
                <a:cs typeface="Arial Narrow"/>
                <a:sym typeface="Arial Narrow"/>
              </a:rPr>
              <a:t>HIGH-RISK PROLIFERATIVE DIABETIC  RETINOPATHY</a:t>
            </a:r>
            <a:br>
              <a:rPr b="1" i="0" lang="en-US" sz="3200" u="none" cap="none" strike="noStrike">
                <a:solidFill>
                  <a:srgbClr val="FFC000"/>
                </a:solidFill>
                <a:latin typeface="Arial Narrow"/>
                <a:ea typeface="Arial Narrow"/>
                <a:cs typeface="Arial Narrow"/>
                <a:sym typeface="Arial Narrow"/>
              </a:rPr>
            </a:br>
            <a:endParaRPr/>
          </a:p>
        </p:txBody>
      </p:sp>
      <p:sp>
        <p:nvSpPr>
          <p:cNvPr id="1232" name="Google Shape;1232;p182"/>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0" lvl="0" marL="68262" marR="0" rtl="0" algn="l">
              <a:lnSpc>
                <a:spcPct val="100000"/>
              </a:lnSpc>
              <a:spcBef>
                <a:spcPts val="0"/>
              </a:spcBef>
              <a:spcAft>
                <a:spcPts val="0"/>
              </a:spcAft>
              <a:buClr>
                <a:schemeClr val="lt2"/>
              </a:buClr>
              <a:buSzPts val="2400"/>
              <a:buFont typeface="Arial"/>
              <a:buNone/>
            </a:pPr>
            <a:r>
              <a:rPr b="1" i="0" lang="en-US" sz="2400" u="none">
                <a:solidFill>
                  <a:schemeClr val="lt1"/>
                </a:solidFill>
                <a:latin typeface="Arial Narrow"/>
                <a:ea typeface="Arial Narrow"/>
                <a:cs typeface="Arial Narrow"/>
                <a:sym typeface="Arial Narrow"/>
              </a:rPr>
              <a:t>At risk for serious vision loss</a:t>
            </a:r>
            <a:endParaRPr/>
          </a:p>
          <a:p>
            <a:pPr indent="0" lvl="0" marL="68262" marR="0" rtl="0" algn="l">
              <a:lnSpc>
                <a:spcPct val="100000"/>
              </a:lnSpc>
              <a:spcBef>
                <a:spcPts val="480"/>
              </a:spcBef>
              <a:spcAft>
                <a:spcPts val="0"/>
              </a:spcAft>
              <a:buClr>
                <a:schemeClr val="lt2"/>
              </a:buClr>
              <a:buSzPts val="2400"/>
              <a:buFont typeface="Arial"/>
              <a:buNone/>
            </a:pPr>
            <a:r>
              <a:rPr b="1" i="0" lang="en-US" sz="2400" u="none">
                <a:solidFill>
                  <a:schemeClr val="lt1"/>
                </a:solidFill>
                <a:latin typeface="Arial Narrow"/>
                <a:ea typeface="Arial Narrow"/>
                <a:cs typeface="Arial Narrow"/>
                <a:sym typeface="Arial Narrow"/>
              </a:rPr>
              <a:t>Any combination of three of the following four findings</a:t>
            </a:r>
            <a:endParaRPr/>
          </a:p>
          <a:p>
            <a:pPr indent="-152400" lvl="0" marL="68262"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Presence of vitreous or preretinal hemorrhage.</a:t>
            </a:r>
            <a:endParaRPr/>
          </a:p>
          <a:p>
            <a:pPr indent="-152400" lvl="0" marL="68262"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Presence of new vessels (neovascularization, NV)</a:t>
            </a:r>
            <a:endParaRPr b="0" i="0" sz="2400" u="none">
              <a:solidFill>
                <a:schemeClr val="lt1"/>
              </a:solidFill>
              <a:latin typeface="Arial Narrow"/>
              <a:ea typeface="Arial Narrow"/>
              <a:cs typeface="Arial Narrow"/>
              <a:sym typeface="Arial Narrow"/>
            </a:endParaRPr>
          </a:p>
          <a:p>
            <a:pPr indent="-152400" lvl="0" marL="68262"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Location of NV on or near the optic disc.</a:t>
            </a:r>
            <a:endParaRPr/>
          </a:p>
          <a:p>
            <a:pPr indent="-152400" lvl="0" marL="68262" marR="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Narrow"/>
                <a:ea typeface="Arial Narrow"/>
                <a:cs typeface="Arial Narrow"/>
                <a:sym typeface="Arial Narrow"/>
              </a:rPr>
              <a:t>Moderate to severe extent of new vessels. </a:t>
            </a:r>
            <a:endParaRPr/>
          </a:p>
          <a:p>
            <a:pPr indent="0" lvl="0" marL="68262" marR="0" rtl="0" algn="l">
              <a:lnSpc>
                <a:spcPct val="100000"/>
              </a:lnSpc>
              <a:spcBef>
                <a:spcPts val="400"/>
              </a:spcBef>
              <a:spcAft>
                <a:spcPts val="0"/>
              </a:spcAft>
              <a:buClr>
                <a:schemeClr val="lt2"/>
              </a:buClr>
              <a:buSzPts val="2000"/>
              <a:buFont typeface="Arial"/>
              <a:buNone/>
            </a:pPr>
            <a:r>
              <a:t/>
            </a:r>
            <a:endParaRPr b="0" i="0" sz="2000" u="none">
              <a:solidFill>
                <a:schemeClr val="lt1"/>
              </a:solidFill>
              <a:latin typeface="Arial Narrow"/>
              <a:ea typeface="Arial Narrow"/>
              <a:cs typeface="Arial Narrow"/>
              <a:sym typeface="Arial Narrow"/>
            </a:endParaRPr>
          </a:p>
          <a:p>
            <a:pPr indent="0" lvl="0" marL="68262" marR="0" rtl="0" algn="l">
              <a:lnSpc>
                <a:spcPct val="100000"/>
              </a:lnSpc>
              <a:spcBef>
                <a:spcPts val="400"/>
              </a:spcBef>
              <a:spcAft>
                <a:spcPts val="0"/>
              </a:spcAft>
              <a:buClr>
                <a:schemeClr val="lt2"/>
              </a:buClr>
              <a:buSzPts val="2000"/>
              <a:buFont typeface="Arial"/>
              <a:buNone/>
            </a:pPr>
            <a:r>
              <a:t/>
            </a:r>
            <a:endParaRPr b="0" i="0" sz="2000" u="none">
              <a:solidFill>
                <a:schemeClr val="lt1"/>
              </a:solidFill>
              <a:latin typeface="Arial Narrow"/>
              <a:ea typeface="Arial Narrow"/>
              <a:cs typeface="Arial Narrow"/>
              <a:sym typeface="Arial Narrow"/>
            </a:endParaRPr>
          </a:p>
          <a:p>
            <a:pPr indent="0" lvl="0" marL="68262" marR="0" rtl="0" algn="l">
              <a:lnSpc>
                <a:spcPct val="100000"/>
              </a:lnSpc>
              <a:spcBef>
                <a:spcPts val="400"/>
              </a:spcBef>
              <a:spcAft>
                <a:spcPts val="0"/>
              </a:spcAft>
              <a:buClr>
                <a:schemeClr val="lt2"/>
              </a:buClr>
              <a:buSzPts val="2000"/>
              <a:buFont typeface="Arial"/>
              <a:buNone/>
            </a:pPr>
            <a:r>
              <a:rPr b="0" i="0" lang="en-US" sz="2000" u="none">
                <a:solidFill>
                  <a:schemeClr val="lt1"/>
                </a:solidFill>
                <a:latin typeface="Arial Narrow"/>
                <a:ea typeface="Arial Narrow"/>
                <a:cs typeface="Arial Narrow"/>
                <a:sym typeface="Arial Narrow"/>
              </a:rPr>
              <a:t>Basic and Clinical Science Course, Section 12: Retina and Vitreous AAO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6" name="Shape 1236"/>
        <p:cNvGrpSpPr/>
        <p:nvPr/>
      </p:nvGrpSpPr>
      <p:grpSpPr>
        <a:xfrm>
          <a:off x="0" y="0"/>
          <a:ext cx="0" cy="0"/>
          <a:chOff x="0" y="0"/>
          <a:chExt cx="0" cy="0"/>
        </a:xfrm>
      </p:grpSpPr>
      <p:sp>
        <p:nvSpPr>
          <p:cNvPr id="1237" name="Google Shape;1237;p183"/>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DIABETIC MACULAR EDEMA</a:t>
            </a:r>
            <a:endParaRPr/>
          </a:p>
        </p:txBody>
      </p:sp>
      <p:sp>
        <p:nvSpPr>
          <p:cNvPr id="1238" name="Google Shape;1238;p183"/>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800"/>
              <a:buFont typeface="Arial"/>
              <a:buChar char="•"/>
            </a:pPr>
            <a:r>
              <a:rPr b="0" i="0" lang="en-US" sz="2800" u="none">
                <a:solidFill>
                  <a:schemeClr val="lt1"/>
                </a:solidFill>
                <a:latin typeface="Arial Narrow"/>
                <a:ea typeface="Arial Narrow"/>
                <a:cs typeface="Arial Narrow"/>
                <a:sym typeface="Arial Narrow"/>
              </a:rPr>
              <a:t>Diabetic macular edema is the leading cause of legal blindness in diabetics.</a:t>
            </a:r>
            <a:endParaRPr/>
          </a:p>
          <a:p>
            <a:pPr indent="-342900" lvl="0" marL="342900" marR="0" rtl="0" algn="l">
              <a:lnSpc>
                <a:spcPct val="100000"/>
              </a:lnSpc>
              <a:spcBef>
                <a:spcPts val="1160"/>
              </a:spcBef>
              <a:spcAft>
                <a:spcPts val="0"/>
              </a:spcAft>
              <a:buClr>
                <a:schemeClr val="lt2"/>
              </a:buClr>
              <a:buSzPts val="2800"/>
              <a:buFont typeface="Arial"/>
              <a:buChar char="•"/>
            </a:pPr>
            <a:r>
              <a:rPr b="0" i="0" lang="en-US" sz="2800" u="none">
                <a:solidFill>
                  <a:schemeClr val="lt1"/>
                </a:solidFill>
                <a:latin typeface="Arial Narrow"/>
                <a:ea typeface="Arial Narrow"/>
                <a:cs typeface="Arial Narrow"/>
                <a:sym typeface="Arial Narrow"/>
              </a:rPr>
              <a:t>Diabetic macular edema can be present at any stage of the disease, but is more common in patients with proliferative diabetic retinopathy.</a:t>
            </a:r>
            <a:endParaRPr/>
          </a:p>
          <a:p>
            <a:pPr indent="-165100" lvl="0" marL="342900" marR="0" rtl="0" algn="l">
              <a:spcBef>
                <a:spcPts val="1160"/>
              </a:spcBef>
              <a:spcAft>
                <a:spcPts val="0"/>
              </a:spcAft>
              <a:buClr>
                <a:schemeClr val="lt2"/>
              </a:buClr>
              <a:buSzPts val="2800"/>
              <a:buFont typeface="Arial"/>
              <a:buNone/>
            </a:pPr>
            <a:r>
              <a:t/>
            </a:r>
            <a:endParaRPr b="0" i="0" sz="2800" u="none">
              <a:solidFill>
                <a:schemeClr val="lt1"/>
              </a:solidFill>
              <a:latin typeface="Arial Narrow"/>
              <a:ea typeface="Arial Narrow"/>
              <a:cs typeface="Arial Narrow"/>
              <a:sym typeface="Arial Narro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2" name="Shape 1242"/>
        <p:cNvGrpSpPr/>
        <p:nvPr/>
      </p:nvGrpSpPr>
      <p:grpSpPr>
        <a:xfrm>
          <a:off x="0" y="0"/>
          <a:ext cx="0" cy="0"/>
          <a:chOff x="0" y="0"/>
          <a:chExt cx="0" cy="0"/>
        </a:xfrm>
      </p:grpSpPr>
      <p:sp>
        <p:nvSpPr>
          <p:cNvPr id="1243" name="Google Shape;1243;p184"/>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3000" u="none" cap="none" strike="noStrike">
              <a:solidFill>
                <a:schemeClr val="lt1"/>
              </a:solidFill>
              <a:latin typeface="Arial Narrow"/>
              <a:ea typeface="Arial Narrow"/>
              <a:cs typeface="Arial Narrow"/>
              <a:sym typeface="Arial Narrow"/>
            </a:endParaRPr>
          </a:p>
        </p:txBody>
      </p:sp>
      <p:pic>
        <p:nvPicPr>
          <p:cNvPr id="1244" name="Google Shape;1244;p184"/>
          <p:cNvPicPr preferRelativeResize="0"/>
          <p:nvPr>
            <p:ph idx="1" type="body"/>
          </p:nvPr>
        </p:nvPicPr>
        <p:blipFill rotWithShape="1">
          <a:blip r:embed="rId3">
            <a:alphaModFix/>
          </a:blip>
          <a:srcRect b="0" l="0" r="0" t="0"/>
          <a:stretch/>
        </p:blipFill>
        <p:spPr>
          <a:xfrm>
            <a:off x="-46037" y="-50800"/>
            <a:ext cx="9240837" cy="6927850"/>
          </a:xfrm>
          <a:prstGeom prst="rect">
            <a:avLst/>
          </a:prstGeom>
          <a:noFill/>
          <a:ln>
            <a:noFill/>
          </a:ln>
        </p:spPr>
      </p:pic>
      <p:sp>
        <p:nvSpPr>
          <p:cNvPr id="1245" name="Google Shape;1245;p184"/>
          <p:cNvSpPr txBox="1"/>
          <p:nvPr/>
        </p:nvSpPr>
        <p:spPr>
          <a:xfrm>
            <a:off x="4114800" y="6488112"/>
            <a:ext cx="5029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1" i="0" lang="en-US" sz="900" u="none">
                <a:solidFill>
                  <a:schemeClr val="dk1"/>
                </a:solidFill>
                <a:latin typeface="Arial"/>
                <a:ea typeface="Arial"/>
                <a:cs typeface="Arial"/>
                <a:sym typeface="Arial"/>
              </a:rPr>
              <a:t>Meta analysis  and review on the effect on bevacizumab id diabetic macular edema</a:t>
            </a:r>
            <a:endParaRPr/>
          </a:p>
          <a:p>
            <a:pPr indent="0" lvl="0" marL="0" marR="0" rtl="0" algn="l">
              <a:lnSpc>
                <a:spcPct val="100000"/>
              </a:lnSpc>
              <a:spcBef>
                <a:spcPts val="0"/>
              </a:spcBef>
              <a:spcAft>
                <a:spcPts val="0"/>
              </a:spcAft>
              <a:buClr>
                <a:schemeClr val="dk1"/>
              </a:buClr>
              <a:buSzPts val="900"/>
              <a:buFont typeface="Arial"/>
              <a:buNone/>
            </a:pPr>
            <a:r>
              <a:rPr b="1" i="0" lang="en-US" sz="900" u="none">
                <a:solidFill>
                  <a:schemeClr val="dk1"/>
                </a:solidFill>
                <a:latin typeface="Arial"/>
                <a:ea typeface="Arial"/>
                <a:cs typeface="Arial"/>
                <a:sym typeface="Arial"/>
              </a:rPr>
              <a:t>Graefes Arch Clin Exp Ophthalmol(2011) 249:15-27</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9" name="Shape 1249"/>
        <p:cNvGrpSpPr/>
        <p:nvPr/>
      </p:nvGrpSpPr>
      <p:grpSpPr>
        <a:xfrm>
          <a:off x="0" y="0"/>
          <a:ext cx="0" cy="0"/>
          <a:chOff x="0" y="0"/>
          <a:chExt cx="0" cy="0"/>
        </a:xfrm>
      </p:grpSpPr>
      <p:sp>
        <p:nvSpPr>
          <p:cNvPr id="1250" name="Google Shape;1250;p185"/>
          <p:cNvSpPr txBox="1"/>
          <p:nvPr>
            <p:ph type="title"/>
          </p:nvPr>
        </p:nvSpPr>
        <p:spPr>
          <a:xfrm>
            <a:off x="112712" y="301625"/>
            <a:ext cx="9448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46C0A"/>
              </a:buClr>
              <a:buSzPts val="3600"/>
              <a:buFont typeface="Calibri"/>
              <a:buNone/>
            </a:pPr>
            <a:r>
              <a:rPr b="0" i="0" lang="en-US" sz="3600" u="none" cap="none" strike="noStrike">
                <a:solidFill>
                  <a:srgbClr val="E46C0A"/>
                </a:solidFill>
                <a:latin typeface="Calibri"/>
                <a:ea typeface="Calibri"/>
                <a:cs typeface="Calibri"/>
                <a:sym typeface="Calibri"/>
              </a:rPr>
              <a:t>Why is Diabetic macular edema so important?</a:t>
            </a:r>
            <a:endParaRPr/>
          </a:p>
        </p:txBody>
      </p:sp>
      <p:sp>
        <p:nvSpPr>
          <p:cNvPr id="1251" name="Google Shape;1251;p18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The macula is responsible for central vision.  </a:t>
            </a:r>
            <a:endParaRPr/>
          </a:p>
          <a:p>
            <a:pPr indent="-342900" lvl="0" marL="34290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Diabetic macular edema may be asymptomatic at first. As the edema moves in to the fovea (the center of the macula) the patient will notice blurry central vision. The ability to read and recognize faces will be compromised.</a:t>
            </a:r>
            <a:endParaRPr/>
          </a:p>
        </p:txBody>
      </p:sp>
      <p:pic>
        <p:nvPicPr>
          <p:cNvPr id="1252" name="Google Shape;1252;p185"/>
          <p:cNvPicPr preferRelativeResize="0"/>
          <p:nvPr/>
        </p:nvPicPr>
        <p:blipFill rotWithShape="1">
          <a:blip r:embed="rId3">
            <a:alphaModFix/>
          </a:blip>
          <a:srcRect b="0" l="0" r="0" t="0"/>
          <a:stretch/>
        </p:blipFill>
        <p:spPr>
          <a:xfrm>
            <a:off x="6419850" y="4041775"/>
            <a:ext cx="2743200" cy="2743200"/>
          </a:xfrm>
          <a:prstGeom prst="rect">
            <a:avLst/>
          </a:prstGeom>
          <a:noFill/>
          <a:ln>
            <a:noFill/>
          </a:ln>
        </p:spPr>
      </p:pic>
      <p:sp>
        <p:nvSpPr>
          <p:cNvPr id="1253" name="Google Shape;1253;p185"/>
          <p:cNvSpPr txBox="1"/>
          <p:nvPr/>
        </p:nvSpPr>
        <p:spPr>
          <a:xfrm>
            <a:off x="5886450" y="4997450"/>
            <a:ext cx="10668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Macula</a:t>
            </a:r>
            <a:endParaRPr/>
          </a:p>
        </p:txBody>
      </p:sp>
      <p:sp>
        <p:nvSpPr>
          <p:cNvPr id="1254" name="Google Shape;1254;p185"/>
          <p:cNvSpPr/>
          <p:nvPr/>
        </p:nvSpPr>
        <p:spPr>
          <a:xfrm>
            <a:off x="6781800" y="4848225"/>
            <a:ext cx="1295400" cy="1323975"/>
          </a:xfrm>
          <a:prstGeom prst="ellipse">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5" name="Google Shape;1255;p185"/>
          <p:cNvSpPr txBox="1"/>
          <p:nvPr/>
        </p:nvSpPr>
        <p:spPr>
          <a:xfrm>
            <a:off x="5838825" y="5321300"/>
            <a:ext cx="828675" cy="614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Fovea</a:t>
            </a:r>
            <a:endParaRPr/>
          </a:p>
          <a:p>
            <a:pPr indent="0" lvl="0" marL="0" marR="0" rtl="0" algn="l">
              <a:lnSpc>
                <a:spcPct val="100000"/>
              </a:lnSpc>
              <a:spcBef>
                <a:spcPts val="0"/>
              </a:spcBef>
              <a:spcAft>
                <a:spcPts val="0"/>
              </a:spcAft>
              <a:buNone/>
            </a:pPr>
            <a:r>
              <a:t/>
            </a:r>
            <a:endParaRPr b="0" i="0" sz="1600" u="none">
              <a:solidFill>
                <a:schemeClr val="lt1"/>
              </a:solidFill>
              <a:latin typeface="Arial"/>
              <a:ea typeface="Arial"/>
              <a:cs typeface="Arial"/>
              <a:sym typeface="Arial"/>
            </a:endParaRPr>
          </a:p>
        </p:txBody>
      </p:sp>
      <p:sp>
        <p:nvSpPr>
          <p:cNvPr id="1256" name="Google Shape;1256;p185"/>
          <p:cNvSpPr/>
          <p:nvPr/>
        </p:nvSpPr>
        <p:spPr>
          <a:xfrm>
            <a:off x="6553200" y="5456237"/>
            <a:ext cx="609600" cy="107950"/>
          </a:xfrm>
          <a:prstGeom prst="rightArrow">
            <a:avLst>
              <a:gd fmla="val 19688"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0" name="Shape 1260"/>
        <p:cNvGrpSpPr/>
        <p:nvPr/>
      </p:nvGrpSpPr>
      <p:grpSpPr>
        <a:xfrm>
          <a:off x="0" y="0"/>
          <a:ext cx="0" cy="0"/>
          <a:chOff x="0" y="0"/>
          <a:chExt cx="0" cy="0"/>
        </a:xfrm>
      </p:grpSpPr>
      <p:sp>
        <p:nvSpPr>
          <p:cNvPr id="1261" name="Google Shape;1261;p186"/>
          <p:cNvSpPr txBox="1"/>
          <p:nvPr>
            <p:ph idx="1" type="body"/>
          </p:nvPr>
        </p:nvSpPr>
        <p:spPr>
          <a:xfrm>
            <a:off x="457200" y="1535112"/>
            <a:ext cx="4040187" cy="6397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cap="none" strike="noStrike">
                <a:solidFill>
                  <a:schemeClr val="lt1"/>
                </a:solidFill>
                <a:latin typeface="Calibri"/>
                <a:ea typeface="Calibri"/>
                <a:cs typeface="Calibri"/>
                <a:sym typeface="Calibri"/>
              </a:rPr>
              <a:t>Normal</a:t>
            </a:r>
            <a:endParaRPr/>
          </a:p>
        </p:txBody>
      </p:sp>
      <p:sp>
        <p:nvSpPr>
          <p:cNvPr id="1262" name="Google Shape;1262;p186"/>
          <p:cNvSpPr txBox="1"/>
          <p:nvPr>
            <p:ph idx="1" type="body"/>
          </p:nvPr>
        </p:nvSpPr>
        <p:spPr>
          <a:xfrm>
            <a:off x="4645025" y="1535112"/>
            <a:ext cx="4041775" cy="6397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cap="none" strike="noStrike">
                <a:solidFill>
                  <a:schemeClr val="lt1"/>
                </a:solidFill>
                <a:latin typeface="Calibri"/>
                <a:ea typeface="Calibri"/>
                <a:cs typeface="Calibri"/>
                <a:sym typeface="Calibri"/>
              </a:rPr>
              <a:t>Macular Edema</a:t>
            </a:r>
            <a:endParaRPr/>
          </a:p>
        </p:txBody>
      </p:sp>
      <p:pic>
        <p:nvPicPr>
          <p:cNvPr descr="F:\NAVIS_PIC-006.jpg" id="1263" name="Google Shape;1263;p186"/>
          <p:cNvPicPr preferRelativeResize="0"/>
          <p:nvPr/>
        </p:nvPicPr>
        <p:blipFill rotWithShape="1">
          <a:blip r:embed="rId3">
            <a:alphaModFix/>
          </a:blip>
          <a:srcRect b="0" l="0" r="0" t="0"/>
          <a:stretch/>
        </p:blipFill>
        <p:spPr>
          <a:xfrm>
            <a:off x="304800" y="2209800"/>
            <a:ext cx="3962400" cy="3962400"/>
          </a:xfrm>
          <a:prstGeom prst="rect">
            <a:avLst/>
          </a:prstGeom>
          <a:noFill/>
          <a:ln>
            <a:noFill/>
          </a:ln>
        </p:spPr>
      </p:pic>
      <p:pic>
        <p:nvPicPr>
          <p:cNvPr descr="F:\NAVIS_PIC-008.jpg" id="1264" name="Google Shape;1264;p186"/>
          <p:cNvPicPr preferRelativeResize="0"/>
          <p:nvPr>
            <p:ph idx="1" type="body"/>
          </p:nvPr>
        </p:nvPicPr>
        <p:blipFill rotWithShape="1">
          <a:blip r:embed="rId4">
            <a:alphaModFix/>
          </a:blip>
          <a:srcRect b="0" l="0" r="0" t="0"/>
          <a:stretch/>
        </p:blipFill>
        <p:spPr>
          <a:xfrm>
            <a:off x="4689475" y="2174875"/>
            <a:ext cx="3951287" cy="39512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42" name="Shape 942"/>
        <p:cNvGrpSpPr/>
        <p:nvPr/>
      </p:nvGrpSpPr>
      <p:grpSpPr>
        <a:xfrm>
          <a:off x="0" y="0"/>
          <a:ext cx="0" cy="0"/>
          <a:chOff x="0" y="0"/>
          <a:chExt cx="0" cy="0"/>
        </a:xfrm>
      </p:grpSpPr>
      <p:sp>
        <p:nvSpPr>
          <p:cNvPr id="943" name="Google Shape;943;p151"/>
          <p:cNvSpPr txBox="1"/>
          <p:nvPr>
            <p:ph type="title"/>
          </p:nvPr>
        </p:nvSpPr>
        <p:spPr>
          <a:xfrm>
            <a:off x="457200" y="228600"/>
            <a:ext cx="8686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600"/>
              <a:buFont typeface="Arial Narrow"/>
              <a:buNone/>
            </a:pPr>
            <a:r>
              <a:rPr b="1" i="0" lang="en-US" sz="3600" u="none" cap="none" strike="noStrike">
                <a:solidFill>
                  <a:srgbClr val="FFC000"/>
                </a:solidFill>
                <a:latin typeface="Arial Narrow"/>
                <a:ea typeface="Arial Narrow"/>
                <a:cs typeface="Arial Narrow"/>
                <a:sym typeface="Arial Narrow"/>
              </a:rPr>
              <a:t>DIABETIC RETINOPATHY (DR)</a:t>
            </a:r>
            <a:br>
              <a:rPr b="1" i="0" lang="en-US" sz="3600" u="none" cap="none" strike="noStrike">
                <a:solidFill>
                  <a:srgbClr val="FFC000"/>
                </a:solidFill>
                <a:latin typeface="Arial Narrow"/>
                <a:ea typeface="Arial Narrow"/>
                <a:cs typeface="Arial Narrow"/>
                <a:sym typeface="Arial Narrow"/>
              </a:rPr>
            </a:br>
            <a:r>
              <a:rPr b="1" i="0" lang="en-US" sz="3000" u="none" cap="none" strike="noStrike">
                <a:solidFill>
                  <a:srgbClr val="FFC000"/>
                </a:solidFill>
                <a:latin typeface="Arial Narrow"/>
                <a:ea typeface="Arial Narrow"/>
                <a:cs typeface="Arial Narrow"/>
                <a:sym typeface="Arial Narrow"/>
              </a:rPr>
              <a:t>DEFINITION</a:t>
            </a:r>
            <a:endParaRPr/>
          </a:p>
        </p:txBody>
      </p:sp>
      <p:sp>
        <p:nvSpPr>
          <p:cNvPr id="944" name="Google Shape;944;p151"/>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900"/>
              <a:buFont typeface="Arial"/>
              <a:buChar char="•"/>
            </a:pPr>
            <a:r>
              <a:rPr b="0" i="0" lang="en-US" sz="2900" u="none" cap="none" strike="noStrike">
                <a:solidFill>
                  <a:schemeClr val="lt1"/>
                </a:solidFill>
                <a:latin typeface="Arial Narrow"/>
                <a:ea typeface="Arial Narrow"/>
                <a:cs typeface="Arial Narrow"/>
                <a:sym typeface="Arial Narrow"/>
              </a:rPr>
              <a:t>Progressive dysfunction of the retinal blood vessels caused by chronic hyperglycemia.</a:t>
            </a:r>
            <a:endParaRPr/>
          </a:p>
          <a:p>
            <a:pPr indent="-342900" lvl="0" marL="342900" marR="0" rtl="0" algn="l">
              <a:lnSpc>
                <a:spcPct val="90000"/>
              </a:lnSpc>
              <a:spcBef>
                <a:spcPts val="1180"/>
              </a:spcBef>
              <a:spcAft>
                <a:spcPts val="0"/>
              </a:spcAft>
              <a:buClr>
                <a:schemeClr val="lt2"/>
              </a:buClr>
              <a:buSzPts val="2900"/>
              <a:buFont typeface="Arial"/>
              <a:buChar char="•"/>
            </a:pPr>
            <a:r>
              <a:rPr b="0" i="0" lang="en-US" sz="2900" u="none" cap="none" strike="noStrike">
                <a:solidFill>
                  <a:schemeClr val="lt1"/>
                </a:solidFill>
                <a:latin typeface="Arial Narrow"/>
                <a:ea typeface="Arial Narrow"/>
                <a:cs typeface="Arial Narrow"/>
                <a:sym typeface="Arial Narrow"/>
              </a:rPr>
              <a:t>DR can be a complication of diabetes type 1 or diabetes type 2.</a:t>
            </a:r>
            <a:endParaRPr/>
          </a:p>
          <a:p>
            <a:pPr indent="-342900" lvl="0" marL="342900" marR="0" rtl="0" algn="l">
              <a:lnSpc>
                <a:spcPct val="90000"/>
              </a:lnSpc>
              <a:spcBef>
                <a:spcPts val="1180"/>
              </a:spcBef>
              <a:spcAft>
                <a:spcPts val="0"/>
              </a:spcAft>
              <a:buClr>
                <a:schemeClr val="lt2"/>
              </a:buClr>
              <a:buSzPts val="2900"/>
              <a:buFont typeface="Arial"/>
              <a:buChar char="•"/>
            </a:pPr>
            <a:r>
              <a:rPr b="0" i="0" lang="en-US" sz="2900" u="none" cap="none" strike="noStrike">
                <a:solidFill>
                  <a:schemeClr val="lt1"/>
                </a:solidFill>
                <a:latin typeface="Arial Narrow"/>
                <a:ea typeface="Arial Narrow"/>
                <a:cs typeface="Arial Narrow"/>
                <a:sym typeface="Arial Narrow"/>
              </a:rPr>
              <a:t>Initially, DR is asymptomatic, if not treated though it can cause low vision and blindness.</a:t>
            </a:r>
            <a:endParaRPr/>
          </a:p>
          <a:p>
            <a:pPr indent="-203200" lvl="0" marL="342900" marR="0" rtl="0" algn="l">
              <a:lnSpc>
                <a:spcPct val="60000"/>
              </a:lnSpc>
              <a:spcBef>
                <a:spcPts val="1040"/>
              </a:spcBef>
              <a:spcAft>
                <a:spcPts val="0"/>
              </a:spcAft>
              <a:buClr>
                <a:schemeClr val="lt2"/>
              </a:buClr>
              <a:buSzPts val="2200"/>
              <a:buFont typeface="Arial"/>
              <a:buNone/>
            </a:pPr>
            <a:r>
              <a:t/>
            </a:r>
            <a:endParaRPr b="0" i="0" sz="2200" u="none" cap="none" strike="noStrike">
              <a:solidFill>
                <a:schemeClr val="lt1"/>
              </a:solidFill>
              <a:latin typeface="Arial Narrow"/>
              <a:ea typeface="Arial Narrow"/>
              <a:cs typeface="Arial Narrow"/>
              <a:sym typeface="Arial Narrow"/>
            </a:endParaRPr>
          </a:p>
          <a:p>
            <a:pPr indent="-196850" lvl="0" marL="342900" marR="0" rtl="0" algn="l">
              <a:lnSpc>
                <a:spcPct val="60000"/>
              </a:lnSpc>
              <a:spcBef>
                <a:spcPts val="1060"/>
              </a:spcBef>
              <a:spcAft>
                <a:spcPts val="0"/>
              </a:spcAft>
              <a:buClr>
                <a:schemeClr val="lt2"/>
              </a:buClr>
              <a:buSzPts val="2300"/>
              <a:buFont typeface="Arial"/>
              <a:buNone/>
            </a:pPr>
            <a:r>
              <a:t/>
            </a:r>
            <a:endParaRPr b="0" i="0" sz="2300" u="none" cap="none" strike="noStrike">
              <a:solidFill>
                <a:schemeClr val="lt1"/>
              </a:solidFill>
              <a:latin typeface="Arial Narrow"/>
              <a:ea typeface="Arial Narrow"/>
              <a:cs typeface="Arial Narrow"/>
              <a:sym typeface="Arial Narrow"/>
            </a:endParaRPr>
          </a:p>
          <a:p>
            <a:pPr indent="-196850" lvl="0" marL="342900" marR="0" rtl="0" algn="l">
              <a:lnSpc>
                <a:spcPct val="60000"/>
              </a:lnSpc>
              <a:spcBef>
                <a:spcPts val="1060"/>
              </a:spcBef>
              <a:spcAft>
                <a:spcPts val="0"/>
              </a:spcAft>
              <a:buClr>
                <a:schemeClr val="lt2"/>
              </a:buClr>
              <a:buSzPts val="2300"/>
              <a:buFont typeface="Arial"/>
              <a:buNone/>
            </a:pPr>
            <a:r>
              <a:t/>
            </a:r>
            <a:endParaRPr b="0" i="0" sz="2300" u="none" cap="none" strike="noStrike">
              <a:solidFill>
                <a:schemeClr val="lt1"/>
              </a:solidFill>
              <a:latin typeface="Arial Narrow"/>
              <a:ea typeface="Arial Narrow"/>
              <a:cs typeface="Arial Narrow"/>
              <a:sym typeface="Arial Narrow"/>
            </a:endParaRPr>
          </a:p>
          <a:p>
            <a:pPr indent="-342900" lvl="0" marL="342900" marR="0" rtl="0" algn="l">
              <a:lnSpc>
                <a:spcPct val="60000"/>
              </a:lnSpc>
              <a:spcBef>
                <a:spcPts val="720"/>
              </a:spcBef>
              <a:spcAft>
                <a:spcPts val="0"/>
              </a:spcAft>
              <a:buClr>
                <a:schemeClr val="lt2"/>
              </a:buClr>
              <a:buSzPts val="600"/>
              <a:buFont typeface="Arial"/>
              <a:buNone/>
            </a:pPr>
            <a:r>
              <a:rPr b="0" i="0" lang="en-US" sz="600" u="none" cap="none" strike="noStrike">
                <a:solidFill>
                  <a:schemeClr val="lt1"/>
                </a:solidFill>
                <a:latin typeface="Arial Narrow"/>
                <a:ea typeface="Arial Narrow"/>
                <a:cs typeface="Arial Narrow"/>
                <a:sym typeface="Arial Narrow"/>
              </a:rPr>
              <a:t>http://www.mdconsult.com/das/book/pdf/282715756-3/978-0-323-04332-8/4-u1.0-B978-0-323-04332-8..00092-5..DOCPDF.pdf?isbn=978-0-323-04332-8&amp;eid=4-u1.0-B978-0-323-04332-8..00092-5..DOCPDF</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8" name="Shape 1268"/>
        <p:cNvGrpSpPr/>
        <p:nvPr/>
      </p:nvGrpSpPr>
      <p:grpSpPr>
        <a:xfrm>
          <a:off x="0" y="0"/>
          <a:ext cx="0" cy="0"/>
          <a:chOff x="0" y="0"/>
          <a:chExt cx="0" cy="0"/>
        </a:xfrm>
      </p:grpSpPr>
      <p:sp>
        <p:nvSpPr>
          <p:cNvPr id="1269" name="Google Shape;1269;p187"/>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CLINICALLY SIGNIFICANT MACULAR EDEMA (CSME)</a:t>
            </a:r>
            <a:endParaRPr/>
          </a:p>
        </p:txBody>
      </p:sp>
      <p:sp>
        <p:nvSpPr>
          <p:cNvPr id="1270" name="Google Shape;1270;p187"/>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800"/>
              <a:buFont typeface="Arial"/>
              <a:buChar char="•"/>
            </a:pPr>
            <a:r>
              <a:rPr b="0" i="0" lang="en-US" sz="2800" u="none">
                <a:solidFill>
                  <a:schemeClr val="lt1"/>
                </a:solidFill>
                <a:latin typeface="Arial Narrow"/>
                <a:ea typeface="Arial Narrow"/>
                <a:cs typeface="Arial Narrow"/>
                <a:sym typeface="Arial Narrow"/>
              </a:rPr>
              <a:t>Thickening of the retina at or within 500 µm of the center of the macula. </a:t>
            </a:r>
            <a:endParaRPr/>
          </a:p>
          <a:p>
            <a:pPr indent="-342900" lvl="0" marL="342900" marR="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Narrow"/>
                <a:ea typeface="Arial Narrow"/>
                <a:cs typeface="Arial Narrow"/>
                <a:sym typeface="Arial Narrow"/>
              </a:rPr>
              <a:t>Hard exudates at or within 500 µm of the center of the macula, if associated with thickening of the adjacent retina. </a:t>
            </a:r>
            <a:endParaRPr/>
          </a:p>
          <a:p>
            <a:pPr indent="-342900" lvl="0" marL="342900" marR="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Narrow"/>
                <a:ea typeface="Arial Narrow"/>
                <a:cs typeface="Arial Narrow"/>
                <a:sym typeface="Arial Narrow"/>
              </a:rPr>
              <a:t>Area of retinal thickening 1 disc area or larger,  within 1 disc diameter of the center of the macula.</a:t>
            </a:r>
            <a:endParaRPr b="0" i="0" sz="2800" u="none">
              <a:solidFill>
                <a:schemeClr val="lt1"/>
              </a:solidFill>
              <a:latin typeface="Arial Narrow"/>
              <a:ea typeface="Arial Narrow"/>
              <a:cs typeface="Arial Narrow"/>
              <a:sym typeface="Arial Narrow"/>
            </a:endParaRPr>
          </a:p>
          <a:p>
            <a:pPr indent="-342900" lvl="0" marL="342900" marR="0" rtl="0" algn="l">
              <a:lnSpc>
                <a:spcPct val="100000"/>
              </a:lnSpc>
              <a:spcBef>
                <a:spcPts val="560"/>
              </a:spcBef>
              <a:spcAft>
                <a:spcPts val="0"/>
              </a:spcAft>
              <a:buClr>
                <a:schemeClr val="lt2"/>
              </a:buClr>
              <a:buSzPts val="2800"/>
              <a:buFont typeface="Arial"/>
              <a:buNone/>
            </a:pPr>
            <a:r>
              <a:rPr b="0" i="0" lang="en-US" sz="2800" u="none">
                <a:solidFill>
                  <a:schemeClr val="lt1"/>
                </a:solidFill>
                <a:latin typeface="Arial Narrow"/>
                <a:ea typeface="Arial Narrow"/>
                <a:cs typeface="Arial Narrow"/>
                <a:sym typeface="Arial Narrow"/>
              </a:rPr>
              <a:t>                                                                                                                                                                                                                                                                           ETDRS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4" name="Shape 1274"/>
        <p:cNvGrpSpPr/>
        <p:nvPr/>
      </p:nvGrpSpPr>
      <p:grpSpPr>
        <a:xfrm>
          <a:off x="0" y="0"/>
          <a:ext cx="0" cy="0"/>
          <a:chOff x="0" y="0"/>
          <a:chExt cx="0" cy="0"/>
        </a:xfrm>
      </p:grpSpPr>
      <p:sp>
        <p:nvSpPr>
          <p:cNvPr id="1275" name="Google Shape;1275;p188"/>
          <p:cNvSpPr txBox="1"/>
          <p:nvPr>
            <p:ph idx="4294967295" type="title"/>
          </p:nvPr>
        </p:nvSpPr>
        <p:spPr>
          <a:xfrm>
            <a:off x="0" y="0"/>
            <a:ext cx="9144000" cy="1417637"/>
          </a:xfrm>
          <a:prstGeom prst="rect">
            <a:avLst/>
          </a:prstGeom>
          <a:solidFill>
            <a:srgbClr val="577289"/>
          </a:solidFill>
          <a:ln cap="flat" cmpd="sng" w="9525">
            <a:solidFill>
              <a:srgbClr val="577289"/>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Narrow"/>
              <a:buNone/>
            </a:pPr>
            <a:r>
              <a:rPr b="1" i="0" lang="en-US" sz="2400" u="none" cap="none" strike="noStrike">
                <a:solidFill>
                  <a:schemeClr val="lt1"/>
                </a:solidFill>
                <a:latin typeface="Arial Narrow"/>
                <a:ea typeface="Arial Narrow"/>
                <a:cs typeface="Arial Narrow"/>
                <a:sym typeface="Arial Narrow"/>
              </a:rPr>
              <a:t> INTERNATIONAL CLINICAL DIABETIC MACULAR EDEMA               </a:t>
            </a:r>
            <a:br>
              <a:rPr b="1" i="0" lang="en-US" sz="2400" u="none" cap="none" strike="noStrike">
                <a:solidFill>
                  <a:schemeClr val="lt1"/>
                </a:solidFill>
                <a:latin typeface="Arial Narrow"/>
                <a:ea typeface="Arial Narrow"/>
                <a:cs typeface="Arial Narrow"/>
                <a:sym typeface="Arial Narrow"/>
              </a:rPr>
            </a:br>
            <a:r>
              <a:rPr b="1" i="0" lang="en-US" sz="2400" u="none" cap="none" strike="noStrike">
                <a:solidFill>
                  <a:schemeClr val="lt1"/>
                </a:solidFill>
                <a:latin typeface="Arial Narrow"/>
                <a:ea typeface="Arial Narrow"/>
                <a:cs typeface="Arial Narrow"/>
                <a:sym typeface="Arial Narrow"/>
              </a:rPr>
              <a:t> DISEASE SEVERITY SCALE</a:t>
            </a:r>
            <a:endParaRPr/>
          </a:p>
        </p:txBody>
      </p:sp>
      <p:graphicFrame>
        <p:nvGraphicFramePr>
          <p:cNvPr id="1276" name="Google Shape;1276;p188"/>
          <p:cNvGraphicFramePr/>
          <p:nvPr/>
        </p:nvGraphicFramePr>
        <p:xfrm>
          <a:off x="0" y="1736725"/>
          <a:ext cx="3000000" cy="3000000"/>
        </p:xfrm>
        <a:graphic>
          <a:graphicData uri="http://schemas.openxmlformats.org/drawingml/2006/table">
            <a:tbl>
              <a:tblPr>
                <a:noFill/>
                <a:tableStyleId>{CC0BDF5D-92F1-424A-A589-A0C463B31FA9}</a:tableStyleId>
              </a:tblPr>
              <a:tblGrid>
                <a:gridCol w="4572000"/>
                <a:gridCol w="4572000"/>
              </a:tblGrid>
              <a:tr h="639750">
                <a:tc>
                  <a:txBody>
                    <a:bodyPr/>
                    <a:lstStyle/>
                    <a:p>
                      <a:pPr indent="0" lvl="0" marL="0" marR="0" rtl="0" algn="l">
                        <a:lnSpc>
                          <a:spcPct val="100000"/>
                        </a:lnSpc>
                        <a:spcBef>
                          <a:spcPts val="0"/>
                        </a:spcBef>
                        <a:spcAft>
                          <a:spcPts val="0"/>
                        </a:spcAft>
                        <a:buClr>
                          <a:srgbClr val="FFFFFF"/>
                        </a:buClr>
                        <a:buSzPts val="1800"/>
                        <a:buFont typeface="Arial Narrow"/>
                        <a:buNone/>
                      </a:pPr>
                      <a:r>
                        <a:rPr b="1" i="0" lang="en-US" sz="1800" u="none" cap="none" strike="noStrike">
                          <a:solidFill>
                            <a:srgbClr val="FFFFFF"/>
                          </a:solidFill>
                          <a:latin typeface="Arial Narrow"/>
                          <a:ea typeface="Arial Narrow"/>
                          <a:cs typeface="Arial Narrow"/>
                          <a:sym typeface="Arial Narrow"/>
                        </a:rPr>
                        <a:t>Proposed disease severity level</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Narrow"/>
                        <a:buNone/>
                      </a:pPr>
                      <a:r>
                        <a:rPr b="1" i="0" lang="en-US" sz="1800" u="none" cap="none" strike="noStrike">
                          <a:solidFill>
                            <a:srgbClr val="FFFFFF"/>
                          </a:solidFill>
                          <a:latin typeface="Arial Narrow"/>
                          <a:ea typeface="Arial Narrow"/>
                          <a:cs typeface="Arial Narrow"/>
                          <a:sym typeface="Arial Narrow"/>
                        </a:rPr>
                        <a:t>Findings observable upon dilated</a:t>
                      </a:r>
                      <a:endParaRPr/>
                    </a:p>
                    <a:p>
                      <a:pPr indent="0" lvl="0" marL="0" marR="0" rtl="0" algn="l">
                        <a:lnSpc>
                          <a:spcPct val="100000"/>
                        </a:lnSpc>
                        <a:spcBef>
                          <a:spcPts val="0"/>
                        </a:spcBef>
                        <a:spcAft>
                          <a:spcPts val="0"/>
                        </a:spcAft>
                        <a:buClr>
                          <a:srgbClr val="FFFFFF"/>
                        </a:buClr>
                        <a:buSzPts val="1800"/>
                        <a:buFont typeface="Arial Narrow"/>
                        <a:buNone/>
                      </a:pPr>
                      <a:r>
                        <a:rPr b="1" i="0" lang="en-US" sz="1800" u="none" cap="none" strike="noStrike">
                          <a:solidFill>
                            <a:srgbClr val="FFFFFF"/>
                          </a:solidFill>
                          <a:latin typeface="Arial Narrow"/>
                          <a:ea typeface="Arial Narrow"/>
                          <a:cs typeface="Arial Narrow"/>
                          <a:sym typeface="Arial Narrow"/>
                        </a:rPr>
                        <a:t>ophthalmoscopy</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41825">
                <a:tc>
                  <a:txBody>
                    <a:bodyPr/>
                    <a:lstStyle/>
                    <a:p>
                      <a:pPr indent="0" lvl="0" marL="0" marR="0" rtl="0" algn="l">
                        <a:lnSpc>
                          <a:spcPct val="100000"/>
                        </a:lnSpc>
                        <a:spcBef>
                          <a:spcPts val="0"/>
                        </a:spcBef>
                        <a:spcAft>
                          <a:spcPts val="0"/>
                        </a:spcAft>
                        <a:buClr>
                          <a:srgbClr val="000000"/>
                        </a:buClr>
                        <a:buSzPts val="1600"/>
                        <a:buFont typeface="Arial Narrow"/>
                        <a:buNone/>
                      </a:pPr>
                      <a:r>
                        <a:rPr b="1" i="0" lang="en-US" sz="1600" u="none" cap="none" strike="noStrike">
                          <a:solidFill>
                            <a:srgbClr val="000000"/>
                          </a:solidFill>
                          <a:latin typeface="Arial Narrow"/>
                          <a:ea typeface="Arial Narrow"/>
                          <a:cs typeface="Arial Narrow"/>
                          <a:sym typeface="Arial Narrow"/>
                        </a:rPr>
                        <a:t>DME apparently absent</a:t>
                      </a:r>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Narrow"/>
                        <a:buNone/>
                      </a:pPr>
                      <a:r>
                        <a:rPr b="1" i="0" lang="en-US" sz="1600" u="none" cap="none" strike="noStrike">
                          <a:solidFill>
                            <a:srgbClr val="000000"/>
                          </a:solidFill>
                          <a:latin typeface="Arial Narrow"/>
                          <a:ea typeface="Arial Narrow"/>
                          <a:cs typeface="Arial Narrow"/>
                          <a:sym typeface="Arial Narrow"/>
                        </a:rPr>
                        <a:t>DME apparently present </a:t>
                      </a:r>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Narrow"/>
                        <a:buNone/>
                      </a:pPr>
                      <a:r>
                        <a:rPr b="1" i="0" lang="en-US" sz="1600" u="none" cap="none" strike="noStrike">
                          <a:solidFill>
                            <a:srgbClr val="000000"/>
                          </a:solidFill>
                          <a:latin typeface="Arial Narrow"/>
                          <a:ea typeface="Arial Narrow"/>
                          <a:cs typeface="Arial Narrow"/>
                          <a:sym typeface="Arial Narrow"/>
                        </a:rPr>
                        <a:t>DME present </a:t>
                      </a:r>
                      <a:endParaRPr/>
                    </a:p>
                    <a:p>
                      <a:pPr indent="0" lvl="0" marL="0" marR="0" rtl="0" algn="l">
                        <a:lnSpc>
                          <a:spcPct val="100000"/>
                        </a:lnSpc>
                        <a:spcBef>
                          <a:spcPts val="0"/>
                        </a:spcBef>
                        <a:spcAft>
                          <a:spcPts val="0"/>
                        </a:spcAft>
                        <a:buClr>
                          <a:schemeClr val="lt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a:p>
                      <a:pPr indent="0" lvl="0" marL="0" marR="0" rtl="0" algn="l">
                        <a:spcBef>
                          <a:spcPts val="0"/>
                        </a:spcBef>
                        <a:spcAft>
                          <a:spcPts val="0"/>
                        </a:spcAft>
                        <a:buNone/>
                      </a:pPr>
                      <a:r>
                        <a:t/>
                      </a:r>
                      <a:endParaRPr b="0" i="0" sz="1800" u="none">
                        <a:solidFill>
                          <a:srgbClr val="000000"/>
                        </a:solidFill>
                        <a:latin typeface="Arial Narrow"/>
                        <a:ea typeface="Arial Narrow"/>
                        <a:cs typeface="Arial Narrow"/>
                        <a:sym typeface="Arial Narrow"/>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DE3"/>
                    </a:solidFill>
                  </a:tcPr>
                </a:tc>
                <a:tc>
                  <a:txBody>
                    <a:bodyPr/>
                    <a:lstStyle/>
                    <a:p>
                      <a:pPr indent="0" lvl="0" marL="0" marR="0" rtl="0" algn="l">
                        <a:lnSpc>
                          <a:spcPct val="100000"/>
                        </a:lnSpc>
                        <a:spcBef>
                          <a:spcPts val="0"/>
                        </a:spcBef>
                        <a:spcAft>
                          <a:spcPts val="0"/>
                        </a:spcAft>
                        <a:buClr>
                          <a:srgbClr val="000000"/>
                        </a:buClr>
                        <a:buSzPts val="1600"/>
                        <a:buFont typeface="Arial Narrow"/>
                        <a:buNone/>
                      </a:pPr>
                      <a:r>
                        <a:rPr b="1" i="0" lang="en-US" sz="1600" u="none">
                          <a:solidFill>
                            <a:srgbClr val="000000"/>
                          </a:solidFill>
                          <a:latin typeface="Arial Narrow"/>
                          <a:ea typeface="Arial Narrow"/>
                          <a:cs typeface="Arial Narrow"/>
                          <a:sym typeface="Arial Narrow"/>
                        </a:rPr>
                        <a:t>No apparent retinal thickening or hard exudates in posterior pole</a:t>
                      </a:r>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Narrow"/>
                        <a:buNone/>
                      </a:pPr>
                      <a:r>
                        <a:rPr b="1" i="0" lang="en-US" sz="1600" u="none">
                          <a:solidFill>
                            <a:srgbClr val="000000"/>
                          </a:solidFill>
                          <a:latin typeface="Arial Narrow"/>
                          <a:ea typeface="Arial Narrow"/>
                          <a:cs typeface="Arial Narrow"/>
                          <a:sym typeface="Arial Narrow"/>
                        </a:rPr>
                        <a:t>Some apparent retinal thickening or hard exudates in posterior pole</a:t>
                      </a:r>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Narrow"/>
                        <a:buNone/>
                      </a:pPr>
                      <a:r>
                        <a:rPr b="1" i="0" lang="en-US" sz="1600" u="none">
                          <a:solidFill>
                            <a:srgbClr val="000000"/>
                          </a:solidFill>
                          <a:latin typeface="Arial Narrow"/>
                          <a:ea typeface="Arial Narrow"/>
                          <a:cs typeface="Arial Narrow"/>
                          <a:sym typeface="Arial Narrow"/>
                        </a:rPr>
                        <a:t>Mild DME (some retinal thickening or hard exudates in posterior pole but distant from the center of the macula)</a:t>
                      </a:r>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Narrow"/>
                        <a:buNone/>
                      </a:pPr>
                      <a:r>
                        <a:rPr b="1" i="0" lang="en-US" sz="1600" u="none">
                          <a:solidFill>
                            <a:srgbClr val="000000"/>
                          </a:solidFill>
                          <a:latin typeface="Arial Narrow"/>
                          <a:ea typeface="Arial Narrow"/>
                          <a:cs typeface="Arial Narrow"/>
                          <a:sym typeface="Arial Narrow"/>
                        </a:rPr>
                        <a:t>Moderate DME (retinal thickening or hard</a:t>
                      </a:r>
                      <a:endParaRPr/>
                    </a:p>
                    <a:p>
                      <a:pPr indent="0" lvl="0" marL="0" marR="0" rtl="0" algn="l">
                        <a:lnSpc>
                          <a:spcPct val="100000"/>
                        </a:lnSpc>
                        <a:spcBef>
                          <a:spcPts val="0"/>
                        </a:spcBef>
                        <a:spcAft>
                          <a:spcPts val="0"/>
                        </a:spcAft>
                        <a:buClr>
                          <a:srgbClr val="000000"/>
                        </a:buClr>
                        <a:buSzPts val="1600"/>
                        <a:buFont typeface="Arial Narrow"/>
                        <a:buNone/>
                      </a:pPr>
                      <a:r>
                        <a:rPr b="1" i="0" lang="en-US" sz="1600" u="none">
                          <a:solidFill>
                            <a:srgbClr val="000000"/>
                          </a:solidFill>
                          <a:latin typeface="Arial Narrow"/>
                          <a:ea typeface="Arial Narrow"/>
                          <a:cs typeface="Arial Narrow"/>
                          <a:sym typeface="Arial Narrow"/>
                        </a:rPr>
                        <a:t>exudates approaching the center of the macula but not involving the center)</a:t>
                      </a:r>
                      <a:endParaRPr/>
                    </a:p>
                    <a:p>
                      <a:pPr indent="0" lvl="0" marL="0" marR="0" rtl="0" algn="l">
                        <a:lnSpc>
                          <a:spcPct val="100000"/>
                        </a:lnSpc>
                        <a:spcBef>
                          <a:spcPts val="0"/>
                        </a:spcBef>
                        <a:spcAft>
                          <a:spcPts val="0"/>
                        </a:spcAft>
                        <a:buClr>
                          <a:schemeClr val="lt1"/>
                        </a:buClr>
                        <a:buSzPts val="1600"/>
                        <a:buFont typeface="Arial Narrow"/>
                        <a:buNone/>
                      </a:pPr>
                      <a:r>
                        <a:t/>
                      </a:r>
                      <a:endParaRPr b="1" i="0" sz="1600" u="non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Narrow"/>
                        <a:buNone/>
                      </a:pPr>
                      <a:r>
                        <a:rPr b="1" i="0" lang="en-US" sz="1600" u="none">
                          <a:solidFill>
                            <a:srgbClr val="000000"/>
                          </a:solidFill>
                          <a:latin typeface="Arial Narrow"/>
                          <a:ea typeface="Arial Narrow"/>
                          <a:cs typeface="Arial Narrow"/>
                          <a:sym typeface="Arial Narrow"/>
                        </a:rPr>
                        <a:t>Severe DME (retinal thickening or hard exudates involving the center of the macula)</a:t>
                      </a:r>
                      <a:endParaRPr/>
                    </a:p>
                    <a:p>
                      <a:pPr indent="0" lvl="0" marL="0" marR="0" rtl="0" algn="l">
                        <a:lnSpc>
                          <a:spcPct val="100000"/>
                        </a:lnSpc>
                        <a:spcBef>
                          <a:spcPts val="0"/>
                        </a:spcBef>
                        <a:spcAft>
                          <a:spcPts val="0"/>
                        </a:spcAft>
                        <a:buClr>
                          <a:schemeClr val="lt1"/>
                        </a:buClr>
                        <a:buSzPts val="1800"/>
                        <a:buFont typeface="Arial Narrow"/>
                        <a:buNone/>
                      </a:pPr>
                      <a:r>
                        <a:t/>
                      </a:r>
                      <a:endParaRPr b="1" i="0" sz="1800" u="none">
                        <a:solidFill>
                          <a:srgbClr val="000000"/>
                        </a:solidFill>
                        <a:latin typeface="Arial Narrow"/>
                        <a:ea typeface="Arial Narrow"/>
                        <a:cs typeface="Arial Narrow"/>
                        <a:sym typeface="Arial Narrow"/>
                      </a:endParaRPr>
                    </a:p>
                    <a:p>
                      <a:pPr indent="0" lvl="0" marL="0" marR="0" rtl="0" algn="l">
                        <a:spcBef>
                          <a:spcPts val="0"/>
                        </a:spcBef>
                        <a:spcAft>
                          <a:spcPts val="0"/>
                        </a:spcAft>
                        <a:buNone/>
                      </a:pPr>
                      <a:r>
                        <a:t/>
                      </a:r>
                      <a:endParaRPr b="1" i="0" sz="1800" u="none">
                        <a:solidFill>
                          <a:srgbClr val="000000"/>
                        </a:solidFill>
                        <a:latin typeface="Arial Narrow"/>
                        <a:ea typeface="Arial Narrow"/>
                        <a:cs typeface="Arial Narrow"/>
                        <a:sym typeface="Arial Narrow"/>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DE3"/>
                    </a:solidFill>
                  </a:tcPr>
                </a:tc>
              </a:tr>
            </a:tbl>
          </a:graphicData>
        </a:graphic>
      </p:graphicFrame>
      <p:sp>
        <p:nvSpPr>
          <p:cNvPr id="1277" name="Google Shape;1277;p188"/>
          <p:cNvSpPr txBox="1"/>
          <p:nvPr/>
        </p:nvSpPr>
        <p:spPr>
          <a:xfrm>
            <a:off x="152400" y="6111875"/>
            <a:ext cx="6705600" cy="1416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Proposed International Clinical Diabetic</a:t>
            </a:r>
            <a:endParaRPr/>
          </a:p>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Retinopathy and Diabetic Macular Edema</a:t>
            </a:r>
            <a:endParaRPr/>
          </a:p>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Disease Severity Scales</a:t>
            </a:r>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Ophthalmology </a:t>
            </a:r>
            <a:r>
              <a:rPr b="0" i="1" lang="en-US" sz="1000" u="none">
                <a:solidFill>
                  <a:schemeClr val="dk1"/>
                </a:solidFill>
                <a:latin typeface="Arial"/>
                <a:ea typeface="Arial"/>
                <a:cs typeface="Arial"/>
                <a:sym typeface="Arial"/>
              </a:rPr>
              <a:t>Volume 110, Number 9, September 2003</a:t>
            </a:r>
            <a:br>
              <a:rPr b="0" i="0" lang="en-US" sz="10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lt1"/>
              </a:buClr>
              <a:buSzPts val="1800"/>
              <a:buFont typeface="Arial"/>
              <a:buNone/>
            </a:pPr>
            <a:r>
              <a:t/>
            </a:r>
            <a:endParaRPr b="1" i="0"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1" name="Shape 1281"/>
        <p:cNvGrpSpPr/>
        <p:nvPr/>
      </p:nvGrpSpPr>
      <p:grpSpPr>
        <a:xfrm>
          <a:off x="0" y="0"/>
          <a:ext cx="0" cy="0"/>
          <a:chOff x="0" y="0"/>
          <a:chExt cx="0" cy="0"/>
        </a:xfrm>
      </p:grpSpPr>
      <p:sp>
        <p:nvSpPr>
          <p:cNvPr id="1282" name="Google Shape;1282;p189"/>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3000" u="none" cap="none" strike="noStrike">
              <a:solidFill>
                <a:schemeClr val="lt1"/>
              </a:solidFill>
              <a:latin typeface="Arial Narrow"/>
              <a:ea typeface="Arial Narrow"/>
              <a:cs typeface="Arial Narrow"/>
              <a:sym typeface="Arial Narrow"/>
            </a:endParaRPr>
          </a:p>
        </p:txBody>
      </p:sp>
      <p:sp>
        <p:nvSpPr>
          <p:cNvPr id="1283" name="Google Shape;1283;p189"/>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234950" lvl="0" marL="342900" marR="0" rtl="0" algn="l">
              <a:spcBef>
                <a:spcPts val="0"/>
              </a:spcBef>
              <a:spcAft>
                <a:spcPts val="0"/>
              </a:spcAft>
              <a:buClr>
                <a:schemeClr val="lt2"/>
              </a:buClr>
              <a:buSzPts val="1700"/>
              <a:buFont typeface="Arial"/>
              <a:buNone/>
            </a:pPr>
            <a:r>
              <a:t/>
            </a:r>
            <a:endParaRPr sz="1700">
              <a:solidFill>
                <a:schemeClr val="lt1"/>
              </a:solidFill>
              <a:latin typeface="Arial Narrow"/>
              <a:ea typeface="Arial Narrow"/>
              <a:cs typeface="Arial Narrow"/>
              <a:sym typeface="Arial Narrow"/>
            </a:endParaRPr>
          </a:p>
        </p:txBody>
      </p:sp>
      <p:pic>
        <p:nvPicPr>
          <p:cNvPr descr="C:\Users\ias7\AppData\Local\Microsoft\Windows\Temporary Internet Files\Content.IE5\RCZ9JAOC\dme for ines.jpg" id="1284" name="Google Shape;1284;p189"/>
          <p:cNvPicPr preferRelativeResize="0"/>
          <p:nvPr/>
        </p:nvPicPr>
        <p:blipFill rotWithShape="1">
          <a:blip r:embed="rId3">
            <a:alphaModFix/>
          </a:blip>
          <a:srcRect b="0" l="0" r="0" t="0"/>
          <a:stretch/>
        </p:blipFill>
        <p:spPr>
          <a:xfrm>
            <a:off x="-1544637" y="-7315200"/>
            <a:ext cx="12344400" cy="16306800"/>
          </a:xfrm>
          <a:prstGeom prst="rect">
            <a:avLst/>
          </a:prstGeom>
          <a:noFill/>
          <a:ln>
            <a:noFill/>
          </a:ln>
        </p:spPr>
      </p:pic>
      <p:sp>
        <p:nvSpPr>
          <p:cNvPr id="1285" name="Google Shape;1285;p189"/>
          <p:cNvSpPr txBox="1"/>
          <p:nvPr/>
        </p:nvSpPr>
        <p:spPr>
          <a:xfrm>
            <a:off x="381000" y="304800"/>
            <a:ext cx="8382000" cy="954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2800"/>
              <a:buFont typeface="Arial"/>
              <a:buNone/>
            </a:pPr>
            <a:r>
              <a:rPr b="1" i="0" lang="en-US" sz="2800" u="none">
                <a:solidFill>
                  <a:srgbClr val="FFC000"/>
                </a:solidFill>
                <a:latin typeface="Arial"/>
                <a:ea typeface="Arial"/>
                <a:cs typeface="Arial"/>
                <a:sym typeface="Arial"/>
              </a:rPr>
              <a:t>Imaging of macular edema with optical coherence tomography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0" name="Shape 1290"/>
        <p:cNvGrpSpPr/>
        <p:nvPr/>
      </p:nvGrpSpPr>
      <p:grpSpPr>
        <a:xfrm>
          <a:off x="0" y="0"/>
          <a:ext cx="0" cy="0"/>
          <a:chOff x="0" y="0"/>
          <a:chExt cx="0" cy="0"/>
        </a:xfrm>
      </p:grpSpPr>
      <p:sp>
        <p:nvSpPr>
          <p:cNvPr id="1291" name="Google Shape;1291;p190"/>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5400"/>
              <a:buFont typeface="Arial Narrow"/>
              <a:buNone/>
            </a:pPr>
            <a:r>
              <a:rPr b="1" i="0" lang="en-US" sz="5400" u="none" cap="none" strike="noStrike">
                <a:solidFill>
                  <a:srgbClr val="FFC000"/>
                </a:solidFill>
                <a:latin typeface="Arial Narrow"/>
                <a:ea typeface="Arial Narrow"/>
                <a:cs typeface="Arial Narrow"/>
                <a:sym typeface="Arial Narrow"/>
              </a:rPr>
              <a:t>PREVENTION</a:t>
            </a:r>
            <a:endParaRPr/>
          </a:p>
        </p:txBody>
      </p:sp>
      <p:sp>
        <p:nvSpPr>
          <p:cNvPr id="1292" name="Google Shape;1292;p190"/>
          <p:cNvSpPr txBox="1"/>
          <p:nvPr>
            <p:ph idx="1" type="body"/>
          </p:nvPr>
        </p:nvSpPr>
        <p:spPr>
          <a:xfrm>
            <a:off x="381000" y="2057400"/>
            <a:ext cx="8305800" cy="449580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180"/>
              </a:spcBef>
              <a:spcAft>
                <a:spcPts val="0"/>
              </a:spcAft>
              <a:buClr>
                <a:schemeClr val="lt2"/>
              </a:buClr>
              <a:buSzPts val="900"/>
              <a:buFont typeface="Arial"/>
              <a:buNone/>
            </a:pPr>
            <a:r>
              <a:t/>
            </a:r>
            <a:endParaRPr b="0" i="0" sz="900" u="none" cap="none" strike="noStrike">
              <a:solidFill>
                <a:schemeClr val="lt1"/>
              </a:solidFill>
              <a:latin typeface="Arial Narrow"/>
              <a:ea typeface="Arial Narrow"/>
              <a:cs typeface="Arial Narrow"/>
              <a:sym typeface="Arial Narrow"/>
            </a:endParaRPr>
          </a:p>
          <a:p>
            <a:pPr indent="0" lvl="1" marL="457200" marR="0" rtl="0" algn="l">
              <a:lnSpc>
                <a:spcPct val="80000"/>
              </a:lnSpc>
              <a:spcBef>
                <a:spcPts val="280"/>
              </a:spcBef>
              <a:spcAft>
                <a:spcPts val="0"/>
              </a:spcAft>
              <a:buClr>
                <a:schemeClr val="lt2"/>
              </a:buClr>
              <a:buSzPts val="1400"/>
              <a:buFont typeface="Arial"/>
              <a:buNone/>
            </a:pPr>
            <a:r>
              <a:rPr b="0" i="0" lang="en-US" sz="1400" u="sng" cap="none" strike="noStrike">
                <a:solidFill>
                  <a:schemeClr val="hlink"/>
                </a:solidFill>
                <a:latin typeface="Arial Narrow"/>
                <a:ea typeface="Arial Narrow"/>
                <a:cs typeface="Arial Narrow"/>
                <a:sym typeface="Arial Narrow"/>
                <a:hlinkClick r:id="rId3"/>
              </a:rPr>
              <a:t>http://www.aao.org/newsroom/release/20091030.cfm</a:t>
            </a:r>
            <a:endParaRPr/>
          </a:p>
        </p:txBody>
      </p:sp>
      <p:grpSp>
        <p:nvGrpSpPr>
          <p:cNvPr id="1293" name="Google Shape;1293;p190"/>
          <p:cNvGrpSpPr/>
          <p:nvPr/>
        </p:nvGrpSpPr>
        <p:grpSpPr>
          <a:xfrm>
            <a:off x="858837" y="1828800"/>
            <a:ext cx="7840662" cy="2730500"/>
            <a:chOff x="858837" y="1828800"/>
            <a:chExt cx="7840662" cy="2730500"/>
          </a:xfrm>
        </p:grpSpPr>
        <p:pic>
          <p:nvPicPr>
            <p:cNvPr id="1294" name="Google Shape;1294;p190"/>
            <p:cNvPicPr preferRelativeResize="0"/>
            <p:nvPr/>
          </p:nvPicPr>
          <p:blipFill rotWithShape="1">
            <a:blip r:embed="rId4">
              <a:alphaModFix/>
            </a:blip>
            <a:srcRect b="0" l="0" r="0" t="0"/>
            <a:stretch/>
          </p:blipFill>
          <p:spPr>
            <a:xfrm>
              <a:off x="858837" y="1828800"/>
              <a:ext cx="7840662" cy="2730500"/>
            </a:xfrm>
            <a:prstGeom prst="rect">
              <a:avLst/>
            </a:prstGeom>
            <a:noFill/>
            <a:ln>
              <a:noFill/>
            </a:ln>
          </p:spPr>
        </p:pic>
        <p:sp>
          <p:nvSpPr>
            <p:cNvPr id="1295" name="Google Shape;1295;p190"/>
            <p:cNvSpPr txBox="1"/>
            <p:nvPr/>
          </p:nvSpPr>
          <p:spPr>
            <a:xfrm>
              <a:off x="1035050" y="1981200"/>
              <a:ext cx="7491412" cy="23034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A4C5B"/>
                </a:buClr>
                <a:buSzPts val="3600"/>
                <a:buFont typeface="Arial Narrow"/>
                <a:buNone/>
              </a:pPr>
              <a:r>
                <a:rPr b="1" i="0" lang="en-US" sz="3600" u="none">
                  <a:solidFill>
                    <a:srgbClr val="3A4C5B"/>
                  </a:solidFill>
                  <a:latin typeface="Arial Narrow"/>
                  <a:ea typeface="Arial Narrow"/>
                  <a:cs typeface="Arial Narrow"/>
                  <a:sym typeface="Arial Narrow"/>
                </a:rPr>
                <a:t>90 percent of diabetic eye disease can be prevented simply by proper regular examinations, treatment and by controlling blood sugar</a:t>
              </a:r>
              <a:r>
                <a:rPr b="0" i="0" lang="en-US" sz="3600" u="none">
                  <a:solidFill>
                    <a:srgbClr val="3A4C5B"/>
                  </a:solidFill>
                  <a:latin typeface="Arial Narrow"/>
                  <a:ea typeface="Arial Narrow"/>
                  <a:cs typeface="Arial Narrow"/>
                  <a:sym typeface="Arial Narrow"/>
                </a:rPr>
                <a:t>.</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pic>
        <p:nvPicPr>
          <p:cNvPr id="1300" name="Google Shape;1300;p191"/>
          <p:cNvPicPr preferRelativeResize="0"/>
          <p:nvPr>
            <p:ph idx="1" type="body"/>
          </p:nvPr>
        </p:nvPicPr>
        <p:blipFill rotWithShape="1">
          <a:blip r:embed="rId3">
            <a:alphaModFix/>
          </a:blip>
          <a:srcRect b="0" l="0" r="0" t="0"/>
          <a:stretch/>
        </p:blipFill>
        <p:spPr>
          <a:xfrm>
            <a:off x="755650" y="542925"/>
            <a:ext cx="7785100" cy="6315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4" name="Shape 1304"/>
        <p:cNvGrpSpPr/>
        <p:nvPr/>
      </p:nvGrpSpPr>
      <p:grpSpPr>
        <a:xfrm>
          <a:off x="0" y="0"/>
          <a:ext cx="0" cy="0"/>
          <a:chOff x="0" y="0"/>
          <a:chExt cx="0" cy="0"/>
        </a:xfrm>
      </p:grpSpPr>
      <p:sp>
        <p:nvSpPr>
          <p:cNvPr id="1305" name="Google Shape;1305;p19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58ED5"/>
              </a:buClr>
              <a:buSzPts val="4000"/>
              <a:buFont typeface="Calibri"/>
              <a:buNone/>
            </a:pPr>
            <a:r>
              <a:rPr b="0" i="0" lang="en-US" sz="4000" u="none" cap="none" strike="noStrike">
                <a:solidFill>
                  <a:srgbClr val="558ED5"/>
                </a:solidFill>
                <a:latin typeface="Calibri"/>
                <a:ea typeface="Calibri"/>
                <a:cs typeface="Calibri"/>
                <a:sym typeface="Calibri"/>
              </a:rPr>
              <a:t>DIABETIC  RETINOPATHY TREATMENT</a:t>
            </a:r>
            <a:endParaRPr/>
          </a:p>
        </p:txBody>
      </p:sp>
      <p:sp>
        <p:nvSpPr>
          <p:cNvPr id="1306" name="Google Shape;1306;p192"/>
          <p:cNvSpPr/>
          <p:nvPr/>
        </p:nvSpPr>
        <p:spPr>
          <a:xfrm>
            <a:off x="568325" y="2536825"/>
            <a:ext cx="7781925" cy="1966912"/>
          </a:xfrm>
          <a:prstGeom prst="roundRect">
            <a:avLst>
              <a:gd fmla="val 16667" name="adj"/>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44450" marR="0" rtl="0" algn="l">
              <a:lnSpc>
                <a:spcPct val="100000"/>
              </a:lnSpc>
              <a:spcBef>
                <a:spcPts val="0"/>
              </a:spcBef>
              <a:spcAft>
                <a:spcPts val="0"/>
              </a:spcAft>
              <a:buClr>
                <a:srgbClr val="254061"/>
              </a:buClr>
              <a:buSzPts val="3600"/>
              <a:buFont typeface="Calibri"/>
              <a:buNone/>
            </a:pPr>
            <a:r>
              <a:rPr b="1" i="0" lang="en-US" sz="3600" u="none">
                <a:solidFill>
                  <a:srgbClr val="254061"/>
                </a:solidFill>
                <a:latin typeface="Calibri"/>
                <a:ea typeface="Calibri"/>
                <a:cs typeface="Calibri"/>
                <a:sym typeface="Calibri"/>
              </a:rPr>
              <a:t>The best measure for prevention of loss of vision from diabetic retinopathy is strict glycemic</a:t>
            </a:r>
            <a:r>
              <a:rPr b="0" i="0" lang="en-US" sz="3600" u="none">
                <a:solidFill>
                  <a:srgbClr val="254061"/>
                </a:solidFill>
                <a:latin typeface="Calibri"/>
                <a:ea typeface="Calibri"/>
                <a:cs typeface="Calibri"/>
                <a:sym typeface="Calibri"/>
              </a:rPr>
              <a:t> </a:t>
            </a:r>
            <a:r>
              <a:rPr b="1" i="0" lang="en-US" sz="3600" u="none">
                <a:solidFill>
                  <a:srgbClr val="254061"/>
                </a:solidFill>
                <a:latin typeface="Calibri"/>
                <a:ea typeface="Calibri"/>
                <a:cs typeface="Calibri"/>
                <a:sym typeface="Calibri"/>
              </a:rPr>
              <a:t>control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0" name="Shape 1310"/>
        <p:cNvGrpSpPr/>
        <p:nvPr/>
      </p:nvGrpSpPr>
      <p:grpSpPr>
        <a:xfrm>
          <a:off x="0" y="0"/>
          <a:ext cx="0" cy="0"/>
          <a:chOff x="0" y="0"/>
          <a:chExt cx="0" cy="0"/>
        </a:xfrm>
      </p:grpSpPr>
      <p:sp>
        <p:nvSpPr>
          <p:cNvPr id="1311" name="Google Shape;1311;p193"/>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0" i="0" lang="en-US" sz="3000" u="none" cap="none" strike="noStrike">
                <a:solidFill>
                  <a:srgbClr val="FFC000"/>
                </a:solidFill>
                <a:latin typeface="Arial Narrow"/>
                <a:ea typeface="Arial Narrow"/>
                <a:cs typeface="Arial Narrow"/>
                <a:sym typeface="Arial Narrow"/>
              </a:rPr>
              <a:t>LASER PHOTOCOAGULATION</a:t>
            </a:r>
            <a:endParaRPr/>
          </a:p>
        </p:txBody>
      </p:sp>
      <p:sp>
        <p:nvSpPr>
          <p:cNvPr id="1312" name="Google Shape;1312;p193"/>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0" lvl="0" marL="68262" marR="0" rtl="0" algn="l">
              <a:lnSpc>
                <a:spcPct val="100000"/>
              </a:lnSpc>
              <a:spcBef>
                <a:spcPts val="0"/>
              </a:spcBef>
              <a:spcAft>
                <a:spcPts val="0"/>
              </a:spcAft>
              <a:buClr>
                <a:schemeClr val="lt2"/>
              </a:buClr>
              <a:buSzPts val="2800"/>
              <a:buFont typeface="Arial"/>
              <a:buNone/>
            </a:pPr>
            <a:r>
              <a:rPr b="0" i="0" lang="en-US" sz="2800" u="none">
                <a:solidFill>
                  <a:schemeClr val="lt1"/>
                </a:solidFill>
                <a:latin typeface="Arial Narrow"/>
                <a:ea typeface="Arial Narrow"/>
                <a:cs typeface="Arial Narrow"/>
                <a:sym typeface="Arial Narrow"/>
              </a:rPr>
              <a:t>Laser Photocoagulation is recommended for eyes with:</a:t>
            </a:r>
            <a:endParaRPr/>
          </a:p>
          <a:p>
            <a:pPr indent="-177800" lvl="0" marL="68262" marR="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Narrow"/>
                <a:ea typeface="Arial Narrow"/>
                <a:cs typeface="Arial Narrow"/>
                <a:sym typeface="Arial Narrow"/>
              </a:rPr>
              <a:t>Clinical significant macular edema CSME </a:t>
            </a:r>
            <a:endParaRPr/>
          </a:p>
          <a:p>
            <a:pPr indent="-177800" lvl="0" marL="68262" marR="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Narrow"/>
                <a:ea typeface="Arial Narrow"/>
                <a:cs typeface="Arial Narrow"/>
                <a:sym typeface="Arial Narrow"/>
              </a:rPr>
              <a:t>High risk Proliferative diabetic retinopathy </a:t>
            </a:r>
            <a:endParaRPr/>
          </a:p>
          <a:p>
            <a:pPr indent="-165100" lvl="0" marL="342900" marR="0" rtl="0" algn="l">
              <a:spcBef>
                <a:spcPts val="560"/>
              </a:spcBef>
              <a:spcAft>
                <a:spcPts val="0"/>
              </a:spcAft>
              <a:buClr>
                <a:schemeClr val="lt2"/>
              </a:buClr>
              <a:buSzPts val="2800"/>
              <a:buFont typeface="Arial"/>
              <a:buNone/>
            </a:pPr>
            <a:r>
              <a:t/>
            </a:r>
            <a:endParaRPr b="0" i="0" sz="2800" u="none">
              <a:solidFill>
                <a:schemeClr val="lt1"/>
              </a:solidFill>
              <a:latin typeface="Arial Narrow"/>
              <a:ea typeface="Arial Narrow"/>
              <a:cs typeface="Arial Narrow"/>
              <a:sym typeface="Arial Narro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6" name="Shape 1316"/>
        <p:cNvGrpSpPr/>
        <p:nvPr/>
      </p:nvGrpSpPr>
      <p:grpSpPr>
        <a:xfrm>
          <a:off x="0" y="0"/>
          <a:ext cx="0" cy="0"/>
          <a:chOff x="0" y="0"/>
          <a:chExt cx="0" cy="0"/>
        </a:xfrm>
      </p:grpSpPr>
      <p:sp>
        <p:nvSpPr>
          <p:cNvPr id="1317" name="Google Shape;1317;p194"/>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2400"/>
              <a:buFont typeface="Arial Narrow"/>
              <a:buNone/>
            </a:pPr>
            <a:r>
              <a:rPr b="1" i="0" lang="en-US" sz="2400" u="none" cap="none" strike="noStrike">
                <a:solidFill>
                  <a:srgbClr val="FFC000"/>
                </a:solidFill>
                <a:latin typeface="Arial Narrow"/>
                <a:ea typeface="Arial Narrow"/>
                <a:cs typeface="Arial Narrow"/>
                <a:sym typeface="Arial Narrow"/>
              </a:rPr>
              <a:t>DIABETIC  RETINOPATHY TREATMENT</a:t>
            </a:r>
            <a:br>
              <a:rPr b="1" i="0" lang="en-US" sz="2400" u="none" cap="none" strike="noStrike">
                <a:solidFill>
                  <a:srgbClr val="FFC000"/>
                </a:solidFill>
                <a:latin typeface="Arial Narrow"/>
                <a:ea typeface="Arial Narrow"/>
                <a:cs typeface="Arial Narrow"/>
                <a:sym typeface="Arial Narrow"/>
              </a:rPr>
            </a:br>
            <a:r>
              <a:rPr b="1" i="0" lang="en-US" sz="2400" u="none" cap="none" strike="noStrike">
                <a:solidFill>
                  <a:srgbClr val="FFC000"/>
                </a:solidFill>
                <a:latin typeface="Arial Narrow"/>
                <a:ea typeface="Arial Narrow"/>
                <a:cs typeface="Arial Narrow"/>
                <a:sym typeface="Arial Narrow"/>
              </a:rPr>
              <a:t>ONCE DR THREATENS VISION TREATMENTS CAN INCLUDE</a:t>
            </a:r>
            <a:r>
              <a:rPr b="1" i="0" lang="en-US" sz="2400" u="none" cap="none" strike="noStrike">
                <a:solidFill>
                  <a:srgbClr val="E0BBA0"/>
                </a:solidFill>
                <a:latin typeface="Arial Narrow"/>
                <a:ea typeface="Arial Narrow"/>
                <a:cs typeface="Arial Narrow"/>
                <a:sym typeface="Arial Narrow"/>
              </a:rPr>
              <a:t>:</a:t>
            </a:r>
            <a:br>
              <a:rPr b="1" i="0" lang="en-US" sz="2400" u="none" cap="none" strike="noStrike">
                <a:solidFill>
                  <a:srgbClr val="E0BBA0"/>
                </a:solidFill>
                <a:latin typeface="Arial Narrow"/>
                <a:ea typeface="Arial Narrow"/>
                <a:cs typeface="Arial Narrow"/>
                <a:sym typeface="Arial Narrow"/>
              </a:rPr>
            </a:br>
            <a:endParaRPr/>
          </a:p>
        </p:txBody>
      </p:sp>
      <p:pic>
        <p:nvPicPr>
          <p:cNvPr id="1318" name="Google Shape;1318;p194"/>
          <p:cNvPicPr preferRelativeResize="0"/>
          <p:nvPr>
            <p:ph idx="1" type="body"/>
          </p:nvPr>
        </p:nvPicPr>
        <p:blipFill rotWithShape="1">
          <a:blip r:embed="rId3">
            <a:alphaModFix/>
          </a:blip>
          <a:srcRect b="0" l="0" r="0" t="0"/>
          <a:stretch/>
        </p:blipFill>
        <p:spPr>
          <a:xfrm>
            <a:off x="298450" y="1444625"/>
            <a:ext cx="8235950" cy="4962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2" name="Shape 1322"/>
        <p:cNvGrpSpPr/>
        <p:nvPr/>
      </p:nvGrpSpPr>
      <p:grpSpPr>
        <a:xfrm>
          <a:off x="0" y="0"/>
          <a:ext cx="0" cy="0"/>
          <a:chOff x="0" y="0"/>
          <a:chExt cx="0" cy="0"/>
        </a:xfrm>
      </p:grpSpPr>
      <p:sp>
        <p:nvSpPr>
          <p:cNvPr id="1323" name="Google Shape;1323;p195"/>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2400"/>
              <a:buFont typeface="Arial Narrow"/>
              <a:buNone/>
            </a:pPr>
            <a:r>
              <a:rPr b="1" i="0" lang="en-US" sz="2400" u="none" cap="none" strike="noStrike">
                <a:solidFill>
                  <a:srgbClr val="FFC000"/>
                </a:solidFill>
                <a:latin typeface="Arial Narrow"/>
                <a:ea typeface="Arial Narrow"/>
                <a:cs typeface="Arial Narrow"/>
                <a:sym typeface="Arial Narrow"/>
              </a:rPr>
              <a:t>DIABETIC  RETINOPATHY TREATMENT</a:t>
            </a:r>
            <a:br>
              <a:rPr b="1" i="0" lang="en-US" sz="2400" u="none" cap="none" strike="noStrike">
                <a:solidFill>
                  <a:srgbClr val="FFC000"/>
                </a:solidFill>
                <a:latin typeface="Arial Narrow"/>
                <a:ea typeface="Arial Narrow"/>
                <a:cs typeface="Arial Narrow"/>
                <a:sym typeface="Arial Narrow"/>
              </a:rPr>
            </a:br>
            <a:r>
              <a:rPr b="1" i="0" lang="en-US" sz="2400" u="none" cap="none" strike="noStrike">
                <a:solidFill>
                  <a:srgbClr val="FFC000"/>
                </a:solidFill>
                <a:latin typeface="Arial Narrow"/>
                <a:ea typeface="Arial Narrow"/>
                <a:cs typeface="Arial Narrow"/>
                <a:sym typeface="Arial Narrow"/>
              </a:rPr>
              <a:t>NEWER DEVELOPMENTS</a:t>
            </a:r>
            <a:r>
              <a:rPr b="1" i="0" lang="en-US" sz="2400" u="none" cap="none" strike="noStrike">
                <a:solidFill>
                  <a:srgbClr val="E0BBA0"/>
                </a:solidFill>
                <a:latin typeface="Arial Narrow"/>
                <a:ea typeface="Arial Narrow"/>
                <a:cs typeface="Arial Narrow"/>
                <a:sym typeface="Arial Narrow"/>
              </a:rPr>
              <a:t>:</a:t>
            </a:r>
            <a:br>
              <a:rPr b="1" i="0" lang="en-US" sz="2400" u="none" cap="none" strike="noStrike">
                <a:solidFill>
                  <a:srgbClr val="E0BBA0"/>
                </a:solidFill>
                <a:latin typeface="Arial Narrow"/>
                <a:ea typeface="Arial Narrow"/>
                <a:cs typeface="Arial Narrow"/>
                <a:sym typeface="Arial Narrow"/>
              </a:rPr>
            </a:br>
            <a:endParaRPr/>
          </a:p>
        </p:txBody>
      </p:sp>
      <p:pic>
        <p:nvPicPr>
          <p:cNvPr id="1324" name="Google Shape;1324;p195"/>
          <p:cNvPicPr preferRelativeResize="0"/>
          <p:nvPr>
            <p:ph idx="1" type="body"/>
          </p:nvPr>
        </p:nvPicPr>
        <p:blipFill rotWithShape="1">
          <a:blip r:embed="rId3">
            <a:alphaModFix/>
          </a:blip>
          <a:srcRect b="0" l="0" r="0" t="0"/>
          <a:stretch/>
        </p:blipFill>
        <p:spPr>
          <a:xfrm>
            <a:off x="298450" y="1450975"/>
            <a:ext cx="8235950" cy="4956175"/>
          </a:xfrm>
          <a:prstGeom prst="rect">
            <a:avLst/>
          </a:prstGeom>
          <a:noFill/>
          <a:ln>
            <a:noFill/>
          </a:ln>
        </p:spPr>
      </p:pic>
      <p:sp>
        <p:nvSpPr>
          <p:cNvPr id="1325" name="Google Shape;1325;p195"/>
          <p:cNvSpPr txBox="1"/>
          <p:nvPr/>
        </p:nvSpPr>
        <p:spPr>
          <a:xfrm>
            <a:off x="322262" y="6488112"/>
            <a:ext cx="1882775"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sng">
                <a:solidFill>
                  <a:schemeClr val="hlink"/>
                </a:solidFill>
                <a:latin typeface="Arial"/>
                <a:ea typeface="Arial"/>
                <a:cs typeface="Arial"/>
                <a:sym typeface="Arial"/>
                <a:hlinkClick r:id="rId4"/>
              </a:rPr>
              <a:t>http://drcrnet.jaeb.org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0" name="Shape 1330"/>
        <p:cNvGrpSpPr/>
        <p:nvPr/>
      </p:nvGrpSpPr>
      <p:grpSpPr>
        <a:xfrm>
          <a:off x="0" y="0"/>
          <a:ext cx="0" cy="0"/>
          <a:chOff x="0" y="0"/>
          <a:chExt cx="0" cy="0"/>
        </a:xfrm>
      </p:grpSpPr>
      <p:pic>
        <p:nvPicPr>
          <p:cNvPr descr="http://t0.gstatic.com/images?q=tbn:ANd9GcSi4xK9m3MCMm1Jc265T9AStJ9BU1m2-jTG_8cQX---ahm13Vhf" id="1331" name="Google Shape;1331;p196"/>
          <p:cNvPicPr preferRelativeResize="0"/>
          <p:nvPr/>
        </p:nvPicPr>
        <p:blipFill rotWithShape="1">
          <a:blip r:embed="rId3">
            <a:alphaModFix/>
          </a:blip>
          <a:srcRect b="0" l="0" r="0" t="0"/>
          <a:stretch/>
        </p:blipFill>
        <p:spPr>
          <a:xfrm>
            <a:off x="688975" y="2670175"/>
            <a:ext cx="4352925" cy="2895600"/>
          </a:xfrm>
          <a:prstGeom prst="rect">
            <a:avLst/>
          </a:prstGeom>
          <a:noFill/>
          <a:ln>
            <a:noFill/>
          </a:ln>
        </p:spPr>
      </p:pic>
      <p:sp>
        <p:nvSpPr>
          <p:cNvPr id="1332" name="Google Shape;1332;p196"/>
          <p:cNvSpPr txBox="1"/>
          <p:nvPr>
            <p:ph type="title"/>
          </p:nvPr>
        </p:nvSpPr>
        <p:spPr>
          <a:xfrm>
            <a:off x="685800" y="374650"/>
            <a:ext cx="7024687"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58ED5"/>
              </a:buClr>
              <a:buSzPts val="4800"/>
              <a:buFont typeface="Calibri"/>
              <a:buNone/>
            </a:pPr>
            <a:r>
              <a:rPr b="1" i="0" lang="en-US" sz="4800" u="none" cap="none" strike="noStrike">
                <a:solidFill>
                  <a:srgbClr val="558ED5"/>
                </a:solidFill>
                <a:latin typeface="Calibri"/>
                <a:ea typeface="Calibri"/>
                <a:cs typeface="Calibri"/>
                <a:sym typeface="Calibri"/>
              </a:rPr>
              <a:t>CONCLUSIONS</a:t>
            </a:r>
            <a:endParaRPr/>
          </a:p>
        </p:txBody>
      </p:sp>
      <p:sp>
        <p:nvSpPr>
          <p:cNvPr id="1333" name="Google Shape;1333;p196"/>
          <p:cNvSpPr/>
          <p:nvPr/>
        </p:nvSpPr>
        <p:spPr>
          <a:xfrm>
            <a:off x="658812" y="1676400"/>
            <a:ext cx="7070725" cy="3660775"/>
          </a:xfrm>
          <a:prstGeom prst="roundRect">
            <a:avLst>
              <a:gd fmla="val 16667" name="adj"/>
            </a:avLst>
          </a:prstGeom>
          <a:blipFill rotWithShape="1">
            <a:blip r:embed="rId4">
              <a:alphaModFix/>
            </a:blip>
            <a:tile algn="tl" flip="none" tx="0" sx="100000" ty="0" sy="100000"/>
          </a:blip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54061"/>
              </a:buClr>
              <a:buSzPts val="4000"/>
              <a:buFont typeface="Calibri"/>
              <a:buNone/>
            </a:pPr>
            <a:r>
              <a:rPr b="0" i="0" lang="en-US" sz="4000" u="none">
                <a:solidFill>
                  <a:srgbClr val="254061"/>
                </a:solidFill>
                <a:latin typeface="Calibri"/>
                <a:ea typeface="Calibri"/>
                <a:cs typeface="Calibri"/>
                <a:sym typeface="Calibri"/>
              </a:rPr>
              <a:t>Diabetic Retinopathy is preventable through strict glycemic control and annual dilated eye exams by an ophthalmologist.</a:t>
            </a:r>
            <a:endParaRPr/>
          </a:p>
        </p:txBody>
      </p:sp>
      <p:pic>
        <p:nvPicPr>
          <p:cNvPr descr="http://t2.gstatic.com/images?q=tbn:ANd9GcQwFktXjWifM1LsW-5IQiTl0qJM733B6xlMoyC89H2cNpCYLEt2tg" id="1334" name="Google Shape;1334;p196"/>
          <p:cNvPicPr preferRelativeResize="0"/>
          <p:nvPr/>
        </p:nvPicPr>
        <p:blipFill rotWithShape="1">
          <a:blip r:embed="rId5">
            <a:alphaModFix/>
          </a:blip>
          <a:srcRect b="0" l="0" r="0" t="0"/>
          <a:stretch/>
        </p:blipFill>
        <p:spPr>
          <a:xfrm>
            <a:off x="7145337" y="149225"/>
            <a:ext cx="1835150" cy="136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152"/>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1" i="0" lang="en-US" sz="3000" u="none" cap="none" strike="noStrike">
                <a:solidFill>
                  <a:srgbClr val="FFC000"/>
                </a:solidFill>
                <a:latin typeface="Arial Narrow"/>
                <a:ea typeface="Arial Narrow"/>
                <a:cs typeface="Arial Narrow"/>
                <a:sym typeface="Arial Narrow"/>
              </a:rPr>
              <a:t>什麼是視網膜</a:t>
            </a:r>
            <a:endParaRPr/>
          </a:p>
        </p:txBody>
      </p:sp>
      <p:sp>
        <p:nvSpPr>
          <p:cNvPr id="950" name="Google Shape;950;p152"/>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800"/>
              <a:buFont typeface="Arial"/>
              <a:buChar char="•"/>
            </a:pPr>
            <a:r>
              <a:rPr b="0" i="0" lang="en-US" sz="2800" u="none" cap="none" strike="noStrike">
                <a:solidFill>
                  <a:schemeClr val="lt1"/>
                </a:solidFill>
                <a:latin typeface="Arial Narrow"/>
                <a:ea typeface="Arial Narrow"/>
                <a:cs typeface="Arial Narrow"/>
                <a:sym typeface="Arial Narrow"/>
              </a:rPr>
              <a:t>視網膜是內層眼球內襯的多層光敏神經組織。光聚焦在視網膜上，然後通過視神經傳遞到大腦。</a:t>
            </a:r>
            <a:endParaRPr/>
          </a:p>
          <a:p>
            <a:pPr indent="-342900" lvl="0" marL="342900" marR="0" rtl="0" algn="l">
              <a:lnSpc>
                <a:spcPct val="100000"/>
              </a:lnSpc>
              <a:spcBef>
                <a:spcPts val="560"/>
              </a:spcBef>
              <a:spcAft>
                <a:spcPts val="0"/>
              </a:spcAft>
              <a:buClr>
                <a:schemeClr val="lt2"/>
              </a:buClr>
              <a:buSzPts val="2800"/>
              <a:buFont typeface="Arial"/>
              <a:buChar char="•"/>
            </a:pPr>
            <a:r>
              <a:rPr b="0" i="0" lang="en-US" sz="2800" u="none" cap="none" strike="noStrike">
                <a:solidFill>
                  <a:schemeClr val="lt1"/>
                </a:solidFill>
                <a:latin typeface="Arial Narrow"/>
                <a:ea typeface="Arial Narrow"/>
                <a:cs typeface="Arial Narrow"/>
                <a:sym typeface="Arial Narrow"/>
              </a:rPr>
              <a:t>黃斑是視網膜中心的高度敏感區域，負責中央視力。閱讀，識別面部和執行需要精細，清晰視覺的其他活動需要黃斑。</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8" name="Shape 1338"/>
        <p:cNvGrpSpPr/>
        <p:nvPr/>
      </p:nvGrpSpPr>
      <p:grpSpPr>
        <a:xfrm>
          <a:off x="0" y="0"/>
          <a:ext cx="0" cy="0"/>
          <a:chOff x="0" y="0"/>
          <a:chExt cx="0" cy="0"/>
        </a:xfrm>
      </p:grpSpPr>
      <p:sp>
        <p:nvSpPr>
          <p:cNvPr id="1339" name="Google Shape;1339;p197"/>
          <p:cNvSpPr txBox="1"/>
          <p:nvPr>
            <p:ph type="ctrTitle"/>
          </p:nvPr>
        </p:nvSpPr>
        <p:spPr>
          <a:xfrm>
            <a:off x="685800" y="21336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2800"/>
              <a:buFont typeface="Calibri"/>
              <a:buNone/>
            </a:pPr>
            <a:r>
              <a:rPr b="0" i="0" lang="en-US" sz="2800" u="none" cap="none" strike="noStrike">
                <a:solidFill>
                  <a:srgbClr val="FFC000"/>
                </a:solidFill>
                <a:latin typeface="Calibri"/>
                <a:ea typeface="Calibri"/>
                <a:cs typeface="Calibri"/>
                <a:sym typeface="Calibri"/>
              </a:rPr>
              <a:t>"Alone we can do so little, together we can do so much.”</a:t>
            </a:r>
            <a:br>
              <a:rPr b="0" i="0" lang="en-US" sz="2800" u="none" cap="none" strike="noStrike">
                <a:solidFill>
                  <a:schemeClr val="lt1"/>
                </a:solidFill>
                <a:latin typeface="Calibri"/>
                <a:ea typeface="Calibri"/>
                <a:cs typeface="Calibri"/>
                <a:sym typeface="Calibri"/>
              </a:rPr>
            </a:br>
            <a:br>
              <a:rPr b="0" i="0" lang="en-US" sz="2800" u="none" cap="none" strike="noStrike">
                <a:solidFill>
                  <a:schemeClr val="lt1"/>
                </a:solidFill>
                <a:latin typeface="Calibri"/>
                <a:ea typeface="Calibri"/>
                <a:cs typeface="Calibri"/>
                <a:sym typeface="Calibri"/>
              </a:rPr>
            </a:br>
            <a:endParaRPr/>
          </a:p>
        </p:txBody>
      </p:sp>
      <p:sp>
        <p:nvSpPr>
          <p:cNvPr id="1340" name="Google Shape;1340;p197"/>
          <p:cNvSpPr txBox="1"/>
          <p:nvPr>
            <p:ph idx="1" type="subTitle"/>
          </p:nvPr>
        </p:nvSpPr>
        <p:spPr>
          <a:xfrm>
            <a:off x="2819400" y="33528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Calibri"/>
                <a:ea typeface="Calibri"/>
                <a:cs typeface="Calibri"/>
                <a:sym typeface="Calibri"/>
              </a:rPr>
              <a:t>                                                                      </a:t>
            </a:r>
            <a:r>
              <a:rPr b="0" i="0" lang="en-US" sz="3200" u="none" cap="none" strike="noStrike">
                <a:solidFill>
                  <a:srgbClr val="FFC000"/>
                </a:solidFill>
                <a:latin typeface="Calibri"/>
                <a:ea typeface="Calibri"/>
                <a:cs typeface="Calibri"/>
                <a:sym typeface="Calibri"/>
              </a:rPr>
              <a:t>Helen Keller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4" name="Shape 1344"/>
        <p:cNvGrpSpPr/>
        <p:nvPr/>
      </p:nvGrpSpPr>
      <p:grpSpPr>
        <a:xfrm>
          <a:off x="0" y="0"/>
          <a:ext cx="0" cy="0"/>
          <a:chOff x="0" y="0"/>
          <a:chExt cx="0" cy="0"/>
        </a:xfrm>
      </p:grpSpPr>
      <p:sp>
        <p:nvSpPr>
          <p:cNvPr id="1345" name="Google Shape;1345;p198"/>
          <p:cNvSpPr txBox="1"/>
          <p:nvPr>
            <p:ph type="title"/>
          </p:nvPr>
        </p:nvSpPr>
        <p:spPr>
          <a:xfrm>
            <a:off x="1752600" y="5029200"/>
            <a:ext cx="7315200" cy="11541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The Guerrilla Eye Service of the UPMC Eye Center is dedicated to eliminating barriers to eye care for patients in the Western Pennsylvania area.</a:t>
            </a:r>
            <a:br>
              <a:rPr b="0" i="0" lang="en-US" sz="2200" u="none" cap="none" strike="noStrike">
                <a:solidFill>
                  <a:schemeClr val="lt1"/>
                </a:solidFill>
                <a:latin typeface="Calibri"/>
                <a:ea typeface="Calibri"/>
                <a:cs typeface="Calibri"/>
                <a:sym typeface="Calibri"/>
              </a:rPr>
            </a:br>
            <a:endParaRPr/>
          </a:p>
        </p:txBody>
      </p:sp>
      <p:pic>
        <p:nvPicPr>
          <p:cNvPr id="1346" name="Google Shape;1346;p198"/>
          <p:cNvPicPr preferRelativeResize="0"/>
          <p:nvPr>
            <p:ph idx="1" type="body"/>
          </p:nvPr>
        </p:nvPicPr>
        <p:blipFill rotWithShape="1">
          <a:blip r:embed="rId3">
            <a:alphaModFix/>
          </a:blip>
          <a:srcRect b="0" l="0" r="0" t="0"/>
          <a:stretch/>
        </p:blipFill>
        <p:spPr>
          <a:xfrm>
            <a:off x="1765300" y="381000"/>
            <a:ext cx="5715000" cy="4286250"/>
          </a:xfrm>
          <a:prstGeom prst="rect">
            <a:avLst/>
          </a:prstGeom>
          <a:noFill/>
          <a:ln>
            <a:noFill/>
          </a:ln>
        </p:spPr>
      </p:pic>
      <p:pic>
        <p:nvPicPr>
          <p:cNvPr id="1347" name="Google Shape;1347;p198"/>
          <p:cNvPicPr preferRelativeResize="0"/>
          <p:nvPr/>
        </p:nvPicPr>
        <p:blipFill rotWithShape="1">
          <a:blip r:embed="rId4">
            <a:alphaModFix/>
          </a:blip>
          <a:srcRect b="0" l="0" r="0" t="0"/>
          <a:stretch/>
        </p:blipFill>
        <p:spPr>
          <a:xfrm>
            <a:off x="4268787" y="3276600"/>
            <a:ext cx="606425" cy="304800"/>
          </a:xfrm>
          <a:prstGeom prst="rect">
            <a:avLst/>
          </a:prstGeom>
          <a:noFill/>
          <a:ln>
            <a:noFill/>
          </a:ln>
        </p:spPr>
      </p:pic>
      <p:pic>
        <p:nvPicPr>
          <p:cNvPr id="1348" name="Google Shape;1348;p198"/>
          <p:cNvPicPr preferRelativeResize="0"/>
          <p:nvPr/>
        </p:nvPicPr>
        <p:blipFill rotWithShape="1">
          <a:blip r:embed="rId5">
            <a:alphaModFix/>
          </a:blip>
          <a:srcRect b="0" l="0" r="0" t="0"/>
          <a:stretch/>
        </p:blipFill>
        <p:spPr>
          <a:xfrm>
            <a:off x="457200" y="5029200"/>
            <a:ext cx="1365250" cy="685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2" name="Shape 1352"/>
        <p:cNvGrpSpPr/>
        <p:nvPr/>
      </p:nvGrpSpPr>
      <p:grpSpPr>
        <a:xfrm>
          <a:off x="0" y="0"/>
          <a:ext cx="0" cy="0"/>
          <a:chOff x="0" y="0"/>
          <a:chExt cx="0" cy="0"/>
        </a:xfrm>
      </p:grpSpPr>
      <p:sp>
        <p:nvSpPr>
          <p:cNvPr id="1353" name="Google Shape;1353;p199"/>
          <p:cNvSpPr txBox="1"/>
          <p:nvPr>
            <p:ph type="title"/>
          </p:nvPr>
        </p:nvSpPr>
        <p:spPr>
          <a:xfrm>
            <a:off x="457200" y="1905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C000"/>
              </a:buClr>
              <a:buSzPts val="4400"/>
              <a:buFont typeface="Calibri"/>
              <a:buNone/>
            </a:pPr>
            <a:r>
              <a:rPr b="0" i="0" lang="en-US" sz="4400" u="none" cap="none" strike="noStrike">
                <a:solidFill>
                  <a:srgbClr val="FFC000"/>
                </a:solidFill>
                <a:latin typeface="Calibri"/>
                <a:ea typeface="Calibri"/>
                <a:cs typeface="Calibri"/>
                <a:sym typeface="Calibri"/>
              </a:rPr>
              <a:t>Authors</a:t>
            </a:r>
            <a:endParaRPr/>
          </a:p>
        </p:txBody>
      </p:sp>
      <p:pic>
        <p:nvPicPr>
          <p:cNvPr descr="C:\Users\ias7\AppData\Local\Microsoft\Windows\Temporary Internet Files\Content.IE5\VCBGQ4WN\Waxman cropped.jpg" id="1354" name="Google Shape;1354;p199"/>
          <p:cNvPicPr preferRelativeResize="0"/>
          <p:nvPr/>
        </p:nvPicPr>
        <p:blipFill rotWithShape="1">
          <a:blip r:embed="rId3">
            <a:alphaModFix/>
          </a:blip>
          <a:srcRect b="0" l="0" r="0" t="0"/>
          <a:stretch/>
        </p:blipFill>
        <p:spPr>
          <a:xfrm>
            <a:off x="762000" y="3771900"/>
            <a:ext cx="1717675" cy="1885950"/>
          </a:xfrm>
          <a:prstGeom prst="rect">
            <a:avLst/>
          </a:prstGeom>
          <a:noFill/>
          <a:ln>
            <a:noFill/>
          </a:ln>
        </p:spPr>
      </p:pic>
      <p:sp>
        <p:nvSpPr>
          <p:cNvPr id="1355" name="Google Shape;1355;p199"/>
          <p:cNvSpPr txBox="1"/>
          <p:nvPr/>
        </p:nvSpPr>
        <p:spPr>
          <a:xfrm>
            <a:off x="3700462" y="1371600"/>
            <a:ext cx="4876800" cy="5262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Ines Serrano, is am ophthalmologist trained in Peru at the Universidad Nacional Mayor de San Marcos. She is currently pursuing her multidisciplinary Masters in Public Health at the Graduate School of Public Health at the University of Pittsburgh. She has a long standing interest in minority health and health care disparities.</a:t>
            </a:r>
            <a:endParaRPr/>
          </a:p>
          <a:p>
            <a:pPr indent="0" lvl="0" marL="0" marR="0" rtl="0" algn="l">
              <a:lnSpc>
                <a:spcPct val="100000"/>
              </a:lnSpc>
              <a:spcBef>
                <a:spcPts val="0"/>
              </a:spcBef>
              <a:spcAft>
                <a:spcPts val="0"/>
              </a:spcAft>
              <a:buClr>
                <a:schemeClr val="lt1"/>
              </a:buClr>
              <a:buSzPts val="1600"/>
              <a:buFont typeface="Arial"/>
              <a:buNone/>
            </a:pPr>
            <a:r>
              <a:t/>
            </a:r>
            <a:endParaRPr b="0" i="0" sz="16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Evan (Jake) Waxman, is currently Assistant Professor and vice Chair for Education at the University of Pittsburgh Department of Ophthalmology. He is the recipient of multiple medical student and resident teaching awards. His current areas of focus include the use of interactive fiction in the creation of virtual patients for training health care providers and research into delivery of eye care in underserved populations.</a:t>
            </a:r>
            <a:endParaRPr/>
          </a:p>
          <a:p>
            <a:pPr indent="0" lvl="0" marL="0" marR="0" rtl="0" algn="l">
              <a:lnSpc>
                <a:spcPct val="100000"/>
              </a:lnSpc>
              <a:spcBef>
                <a:spcPts val="0"/>
              </a:spcBef>
              <a:spcAft>
                <a:spcPts val="0"/>
              </a:spcAft>
              <a:buClr>
                <a:schemeClr val="lt1"/>
              </a:buClr>
              <a:buSzPts val="1600"/>
              <a:buFont typeface="Arial"/>
              <a:buNone/>
            </a:pPr>
            <a:r>
              <a:t/>
            </a:r>
            <a:endParaRPr b="0" i="0" sz="16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t/>
            </a:r>
            <a:endParaRPr b="0" i="0" sz="16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t/>
            </a:r>
            <a:endParaRPr b="0" i="0" sz="16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a:solidFill>
                <a:schemeClr val="lt1"/>
              </a:solidFill>
              <a:latin typeface="Arial"/>
              <a:ea typeface="Arial"/>
              <a:cs typeface="Arial"/>
              <a:sym typeface="Arial"/>
            </a:endParaRPr>
          </a:p>
        </p:txBody>
      </p:sp>
      <p:pic>
        <p:nvPicPr>
          <p:cNvPr descr="C:\Users\ias7\Downloads\1a.jpg" id="1356" name="Google Shape;1356;p199"/>
          <p:cNvPicPr preferRelativeResize="0"/>
          <p:nvPr/>
        </p:nvPicPr>
        <p:blipFill rotWithShape="1">
          <a:blip r:embed="rId4">
            <a:alphaModFix/>
          </a:blip>
          <a:srcRect b="0" l="0" r="0" t="0"/>
          <a:stretch/>
        </p:blipFill>
        <p:spPr>
          <a:xfrm>
            <a:off x="762000" y="1162050"/>
            <a:ext cx="1601787" cy="19907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0" name="Shape 1360"/>
        <p:cNvGrpSpPr/>
        <p:nvPr/>
      </p:nvGrpSpPr>
      <p:grpSpPr>
        <a:xfrm>
          <a:off x="0" y="0"/>
          <a:ext cx="0" cy="0"/>
          <a:chOff x="0" y="0"/>
          <a:chExt cx="0" cy="0"/>
        </a:xfrm>
      </p:grpSpPr>
      <p:sp>
        <p:nvSpPr>
          <p:cNvPr id="1361" name="Google Shape;1361;p200"/>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200"/>
              <a:buFont typeface="Arial Narrow"/>
              <a:buNone/>
            </a:pPr>
            <a:r>
              <a:rPr b="0" i="0" lang="en-US" sz="3200" u="none" cap="none" strike="noStrike">
                <a:solidFill>
                  <a:srgbClr val="FFC000"/>
                </a:solidFill>
                <a:latin typeface="Arial Narrow"/>
                <a:ea typeface="Arial Narrow"/>
                <a:cs typeface="Arial Narrow"/>
                <a:sym typeface="Arial Narrow"/>
              </a:rPr>
              <a:t>REFERENCES</a:t>
            </a:r>
            <a:endParaRPr/>
          </a:p>
        </p:txBody>
      </p:sp>
      <p:sp>
        <p:nvSpPr>
          <p:cNvPr id="1362" name="Google Shape;1362;p200"/>
          <p:cNvSpPr txBox="1"/>
          <p:nvPr>
            <p:ph idx="1" type="body"/>
          </p:nvPr>
        </p:nvSpPr>
        <p:spPr>
          <a:xfrm>
            <a:off x="685800" y="1600200"/>
            <a:ext cx="7924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2"/>
              </a:buClr>
              <a:buSzPts val="2000"/>
              <a:buFont typeface="Arial"/>
              <a:buChar char="•"/>
            </a:pPr>
            <a:r>
              <a:rPr b="1" i="0" lang="en-US" sz="2000" u="none">
                <a:solidFill>
                  <a:schemeClr val="lt1"/>
                </a:solidFill>
                <a:latin typeface="Arial Narrow"/>
                <a:ea typeface="Arial Narrow"/>
                <a:cs typeface="Arial Narrow"/>
                <a:sym typeface="Arial Narrow"/>
              </a:rPr>
              <a:t>Retina in systemic disease : a color manual of ophthalmoscopy / Homayoun Tabandeh, Morton F. Goldberg 2009</a:t>
            </a:r>
            <a:endParaRPr/>
          </a:p>
          <a:p>
            <a:pPr indent="-342900" lvl="0" marL="342900" marR="0" rtl="0" algn="l">
              <a:lnSpc>
                <a:spcPct val="80000"/>
              </a:lnSpc>
              <a:spcBef>
                <a:spcPts val="1000"/>
              </a:spcBef>
              <a:spcAft>
                <a:spcPts val="0"/>
              </a:spcAft>
              <a:buClr>
                <a:schemeClr val="lt2"/>
              </a:buClr>
              <a:buSzPts val="2000"/>
              <a:buFont typeface="Arial"/>
              <a:buChar char="•"/>
            </a:pPr>
            <a:r>
              <a:rPr b="1" i="0" lang="en-US" sz="2000" u="none">
                <a:solidFill>
                  <a:schemeClr val="lt1"/>
                </a:solidFill>
                <a:latin typeface="Arial Narrow"/>
                <a:ea typeface="Arial Narrow"/>
                <a:cs typeface="Arial Narrow"/>
                <a:sym typeface="Arial Narrow"/>
              </a:rPr>
              <a:t>Goyal S, Laavalley M, Subramanian ML, Meta analysis  and review on the effect on bevacizumab in diabetic macular edema,  Graefes Arch Clin Exp Ophthalmol(2011) 249:15-27</a:t>
            </a:r>
            <a:endParaRPr/>
          </a:p>
          <a:p>
            <a:pPr indent="-342900" lvl="0" marL="342900" marR="0" rtl="0" algn="l">
              <a:lnSpc>
                <a:spcPct val="80000"/>
              </a:lnSpc>
              <a:spcBef>
                <a:spcPts val="1000"/>
              </a:spcBef>
              <a:spcAft>
                <a:spcPts val="0"/>
              </a:spcAft>
              <a:buClr>
                <a:schemeClr val="lt2"/>
              </a:buClr>
              <a:buSzPts val="2000"/>
              <a:buFont typeface="Arial"/>
              <a:buChar char="•"/>
            </a:pPr>
            <a:r>
              <a:rPr b="1" i="0" lang="en-US" sz="2000" u="none">
                <a:solidFill>
                  <a:schemeClr val="lt1"/>
                </a:solidFill>
                <a:latin typeface="Arial Narrow"/>
                <a:ea typeface="Arial Narrow"/>
                <a:cs typeface="Arial Narrow"/>
                <a:sym typeface="Arial Narrow"/>
              </a:rPr>
              <a:t>C. P. Wilkinson, MD,1 Frederick L. Ferris, III, MD,2 Ronald E. Klein, MD, MPH,3 Paul P. Lee,  MD, JD,4 Carl David Agardh, MD,5 Matthew Davis, MD,3 Diana Dills, MD,6 Anselm Kampik, MD,7 R. Pararajasegaram, MD,8 Juan T. Verdaguer, MD,9 representing the Global Diabetic     Retinopathy Project Group, Proposed International Clinical Diabetic, Retinopathy and Diabetic Macular Edema Disease Severity Scales Ophthalmology </a:t>
            </a:r>
            <a:r>
              <a:rPr b="1" i="1" lang="en-US" sz="2000" u="none">
                <a:solidFill>
                  <a:schemeClr val="lt1"/>
                </a:solidFill>
                <a:latin typeface="Arial Narrow"/>
                <a:ea typeface="Arial Narrow"/>
                <a:cs typeface="Arial Narrow"/>
                <a:sym typeface="Arial Narrow"/>
              </a:rPr>
              <a:t>Volume 110, Number 9, September 2003 </a:t>
            </a:r>
            <a:r>
              <a:rPr b="1" i="0" lang="en-US" sz="2000" u="sng">
                <a:solidFill>
                  <a:schemeClr val="hlink"/>
                </a:solidFill>
                <a:latin typeface="Arial Narrow"/>
                <a:ea typeface="Arial Narrow"/>
                <a:cs typeface="Arial Narrow"/>
                <a:sym typeface="Arial Narrow"/>
                <a:hlinkClick r:id="rId3"/>
              </a:rPr>
              <a:t>Proposed international clinical diabetic retinopathy and diabetic macular edema disease severity scales</a:t>
            </a:r>
            <a:endParaRPr/>
          </a:p>
          <a:p>
            <a:pPr indent="-342900" lvl="0" marL="342900" marR="0" rtl="0" algn="l">
              <a:lnSpc>
                <a:spcPct val="80000"/>
              </a:lnSpc>
              <a:spcBef>
                <a:spcPts val="980"/>
              </a:spcBef>
              <a:spcAft>
                <a:spcPts val="0"/>
              </a:spcAft>
              <a:buClr>
                <a:schemeClr val="lt2"/>
              </a:buClr>
              <a:buSzPts val="1900"/>
              <a:buFont typeface="Arial"/>
              <a:buNone/>
            </a:pPr>
            <a:r>
              <a:t/>
            </a:r>
            <a:endParaRPr b="1" i="1" sz="1900" u="none">
              <a:solidFill>
                <a:schemeClr val="lt1"/>
              </a:solidFill>
              <a:latin typeface="Arial Narrow"/>
              <a:ea typeface="Arial Narrow"/>
              <a:cs typeface="Arial Narrow"/>
              <a:sym typeface="Arial Narrow"/>
            </a:endParaRPr>
          </a:p>
          <a:p>
            <a:pPr indent="-222250" lvl="0" marL="342900" marR="0" rtl="0" algn="l">
              <a:spcBef>
                <a:spcPts val="980"/>
              </a:spcBef>
              <a:spcAft>
                <a:spcPts val="0"/>
              </a:spcAft>
              <a:buClr>
                <a:schemeClr val="lt2"/>
              </a:buClr>
              <a:buSzPts val="1900"/>
              <a:buFont typeface="Arial"/>
              <a:buNone/>
            </a:pPr>
            <a:r>
              <a:t/>
            </a:r>
            <a:endParaRPr b="1" i="1" sz="1900" u="none">
              <a:solidFill>
                <a:schemeClr val="lt1"/>
              </a:solidFill>
              <a:latin typeface="Arial Narrow"/>
              <a:ea typeface="Arial Narrow"/>
              <a:cs typeface="Arial Narrow"/>
              <a:sym typeface="Arial Narro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6" name="Shape 1366"/>
        <p:cNvGrpSpPr/>
        <p:nvPr/>
      </p:nvGrpSpPr>
      <p:grpSpPr>
        <a:xfrm>
          <a:off x="0" y="0"/>
          <a:ext cx="0" cy="0"/>
          <a:chOff x="0" y="0"/>
          <a:chExt cx="0" cy="0"/>
        </a:xfrm>
      </p:grpSpPr>
      <p:sp>
        <p:nvSpPr>
          <p:cNvPr id="1367" name="Google Shape;1367;p201"/>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600"/>
              <a:buFont typeface="Arial Narrow"/>
              <a:buNone/>
            </a:pPr>
            <a:r>
              <a:rPr b="0" i="0" lang="en-US" sz="3600" u="none" cap="none" strike="noStrike">
                <a:solidFill>
                  <a:srgbClr val="FFC000"/>
                </a:solidFill>
                <a:latin typeface="Arial Narrow"/>
                <a:ea typeface="Arial Narrow"/>
                <a:cs typeface="Arial Narrow"/>
                <a:sym typeface="Arial Narrow"/>
              </a:rPr>
              <a:t>REFERENCES</a:t>
            </a:r>
            <a:endParaRPr/>
          </a:p>
        </p:txBody>
      </p:sp>
      <p:sp>
        <p:nvSpPr>
          <p:cNvPr id="1368" name="Google Shape;1368;p201"/>
          <p:cNvSpPr txBox="1"/>
          <p:nvPr>
            <p:ph idx="1" type="body"/>
          </p:nvPr>
        </p:nvSpPr>
        <p:spPr>
          <a:xfrm>
            <a:off x="838200" y="1905000"/>
            <a:ext cx="79248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2"/>
              </a:buClr>
              <a:buSzPts val="2000"/>
              <a:buFont typeface="Arial"/>
              <a:buChar char="•"/>
            </a:pPr>
            <a:r>
              <a:rPr b="1" i="0" lang="en-US" sz="2000" u="none">
                <a:solidFill>
                  <a:schemeClr val="lt1"/>
                </a:solidFill>
                <a:latin typeface="Arial Narrow"/>
                <a:ea typeface="Arial Narrow"/>
                <a:cs typeface="Arial Narrow"/>
                <a:sym typeface="Arial Narrow"/>
              </a:rPr>
              <a:t>Preferred Practice Patterns, Diabetic retinopathy, America Academy of Ophthalmology 2008. </a:t>
            </a:r>
            <a:r>
              <a:rPr b="0" i="0" lang="en-US" sz="2100" u="sng">
                <a:solidFill>
                  <a:schemeClr val="hlink"/>
                </a:solidFill>
                <a:latin typeface="Arial Narrow"/>
                <a:ea typeface="Arial Narrow"/>
                <a:cs typeface="Arial Narrow"/>
                <a:sym typeface="Arial Narrow"/>
                <a:hlinkClick r:id="rId3"/>
              </a:rPr>
              <a:t>http://one.aao.org/CE/PracticeGuidelines/PPP_Content.aspx?cid=d0c853d3-219f-487b-a524-326ab3cecd9a</a:t>
            </a:r>
            <a:endParaRPr b="0" i="0" sz="2000" u="none">
              <a:solidFill>
                <a:schemeClr val="lt1"/>
              </a:solidFill>
              <a:latin typeface="Arial Narrow"/>
              <a:ea typeface="Arial Narrow"/>
              <a:cs typeface="Arial Narrow"/>
              <a:sym typeface="Arial Narrow"/>
            </a:endParaRPr>
          </a:p>
          <a:p>
            <a:pPr indent="-342900" lvl="0" marL="342900" marR="0" rtl="0" algn="l">
              <a:lnSpc>
                <a:spcPct val="80000"/>
              </a:lnSpc>
              <a:spcBef>
                <a:spcPts val="940"/>
              </a:spcBef>
              <a:spcAft>
                <a:spcPts val="0"/>
              </a:spcAft>
              <a:buClr>
                <a:schemeClr val="lt2"/>
              </a:buClr>
              <a:buSzPts val="1700"/>
              <a:buFont typeface="Arial"/>
              <a:buChar char="•"/>
            </a:pPr>
            <a:r>
              <a:rPr b="1" i="0" lang="en-US" sz="1700" u="none">
                <a:solidFill>
                  <a:schemeClr val="lt1"/>
                </a:solidFill>
                <a:latin typeface="Arial Narrow"/>
                <a:ea typeface="Arial Narrow"/>
                <a:cs typeface="Arial Narrow"/>
                <a:sym typeface="Arial Narrow"/>
              </a:rPr>
              <a:t>Brett J. Rosenblatt and William E. Benson  Diabetic Retinopathy Yanoff &amp; Duker: Ophthalmology, 3rd ed. </a:t>
            </a:r>
            <a:r>
              <a:rPr b="1" i="0" lang="en-US" sz="1700" u="sng">
                <a:solidFill>
                  <a:schemeClr val="hlink"/>
                </a:solidFill>
                <a:latin typeface="Arial Narrow"/>
                <a:ea typeface="Arial Narrow"/>
                <a:cs typeface="Arial Narrow"/>
                <a:sym typeface="Arial Narrow"/>
                <a:hlinkClick r:id="rId4"/>
              </a:rPr>
              <a:t>     http://www.mdconsult.com/das/book/pdf/282715756-3/978-0-323-04332-8/4-u1.0-B978-0-323-   04332-    8..00092-5..DOCPDF.pdf?isbn=978-0-323-04332-8&amp;eid=4-u1.0-B978-0-323-04332-8..00092-   5..DOCPDF</a:t>
            </a:r>
            <a:endParaRPr/>
          </a:p>
          <a:p>
            <a:pPr indent="-342900" lvl="0" marL="342900" marR="0" rtl="0" algn="l">
              <a:lnSpc>
                <a:spcPct val="80000"/>
              </a:lnSpc>
              <a:spcBef>
                <a:spcPts val="940"/>
              </a:spcBef>
              <a:spcAft>
                <a:spcPts val="0"/>
              </a:spcAft>
              <a:buClr>
                <a:schemeClr val="lt2"/>
              </a:buClr>
              <a:buSzPts val="1700"/>
              <a:buFont typeface="Arial"/>
              <a:buChar char="•"/>
            </a:pPr>
            <a:r>
              <a:rPr b="1" i="0" lang="en-US" sz="1700" u="none">
                <a:solidFill>
                  <a:schemeClr val="lt1"/>
                </a:solidFill>
                <a:latin typeface="Arial Narrow"/>
                <a:ea typeface="Arial Narrow"/>
                <a:cs typeface="Arial Narrow"/>
                <a:sym typeface="Arial Narrow"/>
              </a:rPr>
              <a:t>Resnikoff S, Pascolini D, Etya'ale D, Kocur I, Pararajasegaram R, Pokharel GP, Mariotti SP. Global data on visual impairment in the year 2002. Bull World Health Organ. 2004 Nov;82(11):844-51. Epub 2004 Dec 14. </a:t>
            </a:r>
            <a:endParaRPr/>
          </a:p>
          <a:p>
            <a:pPr indent="-342900" lvl="0" marL="342900" marR="0" rtl="0" algn="l">
              <a:lnSpc>
                <a:spcPct val="80000"/>
              </a:lnSpc>
              <a:spcBef>
                <a:spcPts val="940"/>
              </a:spcBef>
              <a:spcAft>
                <a:spcPts val="0"/>
              </a:spcAft>
              <a:buClr>
                <a:schemeClr val="lt2"/>
              </a:buClr>
              <a:buSzPts val="1700"/>
              <a:buFont typeface="Arial"/>
              <a:buChar char="•"/>
            </a:pPr>
            <a:r>
              <a:rPr b="1" i="0" lang="en-US" sz="1700" u="none">
                <a:solidFill>
                  <a:schemeClr val="lt1"/>
                </a:solidFill>
                <a:latin typeface="Arial Narrow"/>
                <a:ea typeface="Arial Narrow"/>
                <a:cs typeface="Arial Narrow"/>
                <a:sym typeface="Arial Narrow"/>
              </a:rPr>
              <a:t>Basic and Clinical Science Course, Section 12: Retina and Vitreous AAO, 2011-2012.</a:t>
            </a:r>
            <a:endParaRPr b="1" i="0" sz="1700" u="none">
              <a:solidFill>
                <a:schemeClr val="lt1"/>
              </a:solidFill>
              <a:latin typeface="Arial Narrow"/>
              <a:ea typeface="Arial Narrow"/>
              <a:cs typeface="Arial Narrow"/>
              <a:sym typeface="Arial Narrow"/>
            </a:endParaRPr>
          </a:p>
          <a:p>
            <a:pPr indent="-342900" lvl="0" marL="342900" marR="0" rtl="0" algn="l">
              <a:lnSpc>
                <a:spcPct val="80000"/>
              </a:lnSpc>
              <a:spcBef>
                <a:spcPts val="940"/>
              </a:spcBef>
              <a:spcAft>
                <a:spcPts val="0"/>
              </a:spcAft>
              <a:buClr>
                <a:schemeClr val="lt2"/>
              </a:buClr>
              <a:buSzPts val="1700"/>
              <a:buFont typeface="Arial"/>
              <a:buChar char="•"/>
            </a:pPr>
            <a:r>
              <a:rPr b="1" i="0" lang="en-US" sz="1700" u="none">
                <a:solidFill>
                  <a:schemeClr val="lt1"/>
                </a:solidFill>
                <a:latin typeface="Arial Narrow"/>
                <a:ea typeface="Arial Narrow"/>
                <a:cs typeface="Arial Narrow"/>
                <a:sym typeface="Arial Narrow"/>
              </a:rPr>
              <a:t>The Effect of Intensive Diabetes Treatment On the Progression of Diabetic Retinopathy  In Insulin-Dependent Diabetes Mellitus, The Diabetes Control and Complications Trial  Research Group, Arch Ophthalmol. 1995; 113:36-51</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2" name="Shape 1372"/>
        <p:cNvGrpSpPr/>
        <p:nvPr/>
      </p:nvGrpSpPr>
      <p:grpSpPr>
        <a:xfrm>
          <a:off x="0" y="0"/>
          <a:ext cx="0" cy="0"/>
          <a:chOff x="0" y="0"/>
          <a:chExt cx="0" cy="0"/>
        </a:xfrm>
      </p:grpSpPr>
      <p:sp>
        <p:nvSpPr>
          <p:cNvPr id="1373" name="Google Shape;1373;p202"/>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200"/>
              <a:buFont typeface="Arial Narrow"/>
              <a:buNone/>
            </a:pPr>
            <a:r>
              <a:rPr b="0" i="0" lang="en-US" sz="3200" u="none" cap="none" strike="noStrike">
                <a:solidFill>
                  <a:srgbClr val="FFC000"/>
                </a:solidFill>
                <a:latin typeface="Arial Narrow"/>
                <a:ea typeface="Arial Narrow"/>
                <a:cs typeface="Arial Narrow"/>
                <a:sym typeface="Arial Narrow"/>
              </a:rPr>
              <a:t>REFERENCES</a:t>
            </a:r>
            <a:endParaRPr/>
          </a:p>
        </p:txBody>
      </p:sp>
      <p:sp>
        <p:nvSpPr>
          <p:cNvPr id="1374" name="Google Shape;1374;p202"/>
          <p:cNvSpPr txBox="1"/>
          <p:nvPr>
            <p:ph idx="1" type="body"/>
          </p:nvPr>
        </p:nvSpPr>
        <p:spPr>
          <a:xfrm>
            <a:off x="762000" y="1752600"/>
            <a:ext cx="7924800" cy="4114800"/>
          </a:xfrm>
          <a:prstGeom prst="rect">
            <a:avLst/>
          </a:prstGeom>
          <a:noFill/>
          <a:ln>
            <a:noFill/>
          </a:ln>
        </p:spPr>
        <p:txBody>
          <a:bodyPr anchorCtr="0" anchor="t" bIns="45700" lIns="91425" spcFirstLastPara="1" rIns="91425" wrap="square" tIns="45700">
            <a:noAutofit/>
          </a:bodyPr>
          <a:lstStyle/>
          <a:p>
            <a:pPr indent="-285750" lvl="0" marL="355600" marR="0" rtl="0" algn="l">
              <a:lnSpc>
                <a:spcPct val="120000"/>
              </a:lnSpc>
              <a:spcBef>
                <a:spcPts val="0"/>
              </a:spcBef>
              <a:spcAft>
                <a:spcPts val="0"/>
              </a:spcAft>
              <a:buClr>
                <a:schemeClr val="lt2"/>
              </a:buClr>
              <a:buSzPts val="2000"/>
              <a:buFont typeface="Arial"/>
              <a:buChar char="•"/>
            </a:pPr>
            <a:r>
              <a:rPr b="1" i="0" lang="en-US" sz="2000" u="sng">
                <a:solidFill>
                  <a:schemeClr val="hlink"/>
                </a:solidFill>
                <a:latin typeface="Arial Narrow"/>
                <a:ea typeface="Arial Narrow"/>
                <a:cs typeface="Arial Narrow"/>
                <a:sym typeface="Arial Narrow"/>
                <a:hlinkClick r:id="rId3"/>
              </a:rPr>
              <a:t>http://www.ncbi.nlm.nih.gov/pubmed/19896746</a:t>
            </a:r>
            <a:endParaRPr/>
          </a:p>
          <a:p>
            <a:pPr indent="-285750" lvl="0" marL="355600" marR="0" rtl="0" algn="l">
              <a:lnSpc>
                <a:spcPct val="120000"/>
              </a:lnSpc>
              <a:spcBef>
                <a:spcPts val="400"/>
              </a:spcBef>
              <a:spcAft>
                <a:spcPts val="0"/>
              </a:spcAft>
              <a:buClr>
                <a:schemeClr val="lt2"/>
              </a:buClr>
              <a:buSzPts val="2000"/>
              <a:buFont typeface="Arial"/>
              <a:buChar char="•"/>
            </a:pPr>
            <a:r>
              <a:rPr b="1" i="0" lang="en-US" sz="2000" u="sng">
                <a:solidFill>
                  <a:schemeClr val="hlink"/>
                </a:solidFill>
                <a:latin typeface="Arial Narrow"/>
                <a:ea typeface="Arial Narrow"/>
                <a:cs typeface="Arial Narrow"/>
                <a:sym typeface="Arial Narrow"/>
                <a:hlinkClick r:id="rId4"/>
              </a:rPr>
              <a:t>http://www.aao.org/eyecare/news/upload/Eye-Health-Fact-Sheet.pdf</a:t>
            </a:r>
            <a:endParaRPr/>
          </a:p>
          <a:p>
            <a:pPr indent="-285750" lvl="0" marL="355600" marR="0" rtl="0" algn="l">
              <a:lnSpc>
                <a:spcPct val="120000"/>
              </a:lnSpc>
              <a:spcBef>
                <a:spcPts val="400"/>
              </a:spcBef>
              <a:spcAft>
                <a:spcPts val="0"/>
              </a:spcAft>
              <a:buClr>
                <a:schemeClr val="lt2"/>
              </a:buClr>
              <a:buSzPts val="2000"/>
              <a:buFont typeface="Arial"/>
              <a:buChar char="•"/>
            </a:pPr>
            <a:r>
              <a:rPr b="1" i="0" lang="en-US" sz="2000" u="sng">
                <a:solidFill>
                  <a:schemeClr val="hlink"/>
                </a:solidFill>
                <a:latin typeface="Arial Narrow"/>
                <a:ea typeface="Arial Narrow"/>
                <a:cs typeface="Arial Narrow"/>
                <a:sym typeface="Arial Narrow"/>
                <a:hlinkClick r:id="rId5"/>
              </a:rPr>
              <a:t>http://www.who.int/bulletin/volumes/82/11/en/844.pdf</a:t>
            </a:r>
            <a:endParaRPr/>
          </a:p>
          <a:p>
            <a:pPr indent="-285750" lvl="0" marL="355600" marR="0" rtl="0" algn="l">
              <a:lnSpc>
                <a:spcPct val="120000"/>
              </a:lnSpc>
              <a:spcBef>
                <a:spcPts val="400"/>
              </a:spcBef>
              <a:spcAft>
                <a:spcPts val="0"/>
              </a:spcAft>
              <a:buClr>
                <a:schemeClr val="lt2"/>
              </a:buClr>
              <a:buSzPts val="2000"/>
              <a:buFont typeface="Arial"/>
              <a:buChar char="•"/>
            </a:pPr>
            <a:r>
              <a:rPr b="1" i="0" lang="en-US" sz="2000" u="sng">
                <a:solidFill>
                  <a:schemeClr val="hlink"/>
                </a:solidFill>
                <a:latin typeface="Arial Narrow"/>
                <a:ea typeface="Arial Narrow"/>
                <a:cs typeface="Arial Narrow"/>
                <a:sym typeface="Arial Narrow"/>
                <a:hlinkClick r:id="rId6"/>
              </a:rPr>
              <a:t>http://jama.ama-assn.org/content/304/6/649.short?rss=1</a:t>
            </a:r>
            <a:endParaRPr/>
          </a:p>
          <a:p>
            <a:pPr indent="-285750" lvl="1" marL="355600" marR="0" rtl="0" algn="l">
              <a:lnSpc>
                <a:spcPct val="120000"/>
              </a:lnSpc>
              <a:spcBef>
                <a:spcPts val="400"/>
              </a:spcBef>
              <a:spcAft>
                <a:spcPts val="0"/>
              </a:spcAft>
              <a:buClr>
                <a:schemeClr val="lt2"/>
              </a:buClr>
              <a:buSzPts val="2000"/>
              <a:buFont typeface="Arial"/>
              <a:buChar char="•"/>
            </a:pPr>
            <a:r>
              <a:rPr b="1" i="0" lang="en-US" sz="2000" u="sng" cap="none" strike="noStrike">
                <a:solidFill>
                  <a:schemeClr val="hlink"/>
                </a:solidFill>
                <a:latin typeface="Arial Narrow"/>
                <a:ea typeface="Arial Narrow"/>
                <a:cs typeface="Arial Narrow"/>
                <a:sym typeface="Arial Narrow"/>
                <a:hlinkClick r:id="rId7"/>
              </a:rPr>
              <a:t>http://www.aao.org/newsroom/release/20091030.cfm</a:t>
            </a:r>
            <a:endParaRPr/>
          </a:p>
          <a:p>
            <a:pPr indent="-285750" lvl="1" marL="355600" marR="0" rtl="0" algn="l">
              <a:lnSpc>
                <a:spcPct val="120000"/>
              </a:lnSpc>
              <a:spcBef>
                <a:spcPts val="400"/>
              </a:spcBef>
              <a:spcAft>
                <a:spcPts val="0"/>
              </a:spcAft>
              <a:buClr>
                <a:schemeClr val="lt2"/>
              </a:buClr>
              <a:buSzPts val="2000"/>
              <a:buFont typeface="Arial"/>
              <a:buChar char="•"/>
            </a:pPr>
            <a:r>
              <a:rPr b="1" i="0" lang="en-US" sz="2000" u="sng" cap="none" strike="noStrike">
                <a:solidFill>
                  <a:schemeClr val="hlink"/>
                </a:solidFill>
                <a:latin typeface="Arial Narrow"/>
                <a:ea typeface="Arial Narrow"/>
                <a:cs typeface="Arial Narrow"/>
                <a:sym typeface="Arial Narrow"/>
                <a:hlinkClick r:id="rId8"/>
              </a:rPr>
              <a:t>http://www.diabetes.org/diabetes-basics/?loc=GlobalNavDB</a:t>
            </a:r>
            <a:endParaRPr/>
          </a:p>
          <a:p>
            <a:pPr indent="-285750" lvl="1" marL="355600" marR="0" rtl="0" algn="l">
              <a:lnSpc>
                <a:spcPct val="120000"/>
              </a:lnSpc>
              <a:spcBef>
                <a:spcPts val="400"/>
              </a:spcBef>
              <a:spcAft>
                <a:spcPts val="0"/>
              </a:spcAft>
              <a:buClr>
                <a:schemeClr val="lt2"/>
              </a:buClr>
              <a:buSzPts val="2000"/>
              <a:buFont typeface="Arial"/>
              <a:buChar char="•"/>
            </a:pPr>
            <a:r>
              <a:rPr b="1" i="0" lang="en-US" sz="2000" u="sng" cap="none" strike="noStrike">
                <a:solidFill>
                  <a:schemeClr val="hlink"/>
                </a:solidFill>
                <a:latin typeface="Arial Narrow"/>
                <a:ea typeface="Arial Narrow"/>
                <a:cs typeface="Arial Narrow"/>
                <a:sym typeface="Arial Narrow"/>
                <a:hlinkClick r:id="rId9"/>
              </a:rPr>
              <a:t>http://www.ophed.com/group/2205</a:t>
            </a:r>
            <a:endParaRPr/>
          </a:p>
          <a:p>
            <a:pPr indent="-285750" lvl="1" marL="355600" marR="0" rtl="0" algn="l">
              <a:lnSpc>
                <a:spcPct val="100000"/>
              </a:lnSpc>
              <a:spcBef>
                <a:spcPts val="400"/>
              </a:spcBef>
              <a:spcAft>
                <a:spcPts val="0"/>
              </a:spcAft>
              <a:buClr>
                <a:schemeClr val="lt2"/>
              </a:buClr>
              <a:buSzPts val="2000"/>
              <a:buFont typeface="Arial"/>
              <a:buNone/>
            </a:pPr>
            <a:r>
              <a:rPr b="1" i="0" lang="en-US" sz="2000" u="sng" cap="none" strike="noStrike">
                <a:solidFill>
                  <a:schemeClr val="hlink"/>
                </a:solidFill>
                <a:latin typeface="Arial Narrow"/>
                <a:ea typeface="Arial Narrow"/>
                <a:cs typeface="Arial Narrow"/>
                <a:sym typeface="Arial Narrow"/>
                <a:hlinkClick r:id="rId10"/>
              </a:rPr>
              <a:t> </a:t>
            </a:r>
            <a:endParaRPr/>
          </a:p>
          <a:p>
            <a:pPr indent="-215900" lvl="0" marL="342900" marR="0" rtl="0" algn="l">
              <a:spcBef>
                <a:spcPts val="1000"/>
              </a:spcBef>
              <a:spcAft>
                <a:spcPts val="0"/>
              </a:spcAft>
              <a:buClr>
                <a:schemeClr val="lt2"/>
              </a:buClr>
              <a:buSzPts val="2000"/>
              <a:buFont typeface="Arial"/>
              <a:buNone/>
            </a:pPr>
            <a:r>
              <a:t/>
            </a:r>
            <a:endParaRPr b="1" i="0" sz="2000" u="sng" cap="none" strike="noStrike">
              <a:solidFill>
                <a:schemeClr val="hlink"/>
              </a:solidFill>
              <a:latin typeface="Arial Narrow"/>
              <a:ea typeface="Arial Narrow"/>
              <a:cs typeface="Arial Narrow"/>
              <a:sym typeface="Arial Narrow"/>
              <a:hlinkClick r:id="rId11"/>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4" name="Shape 954"/>
        <p:cNvGrpSpPr/>
        <p:nvPr/>
      </p:nvGrpSpPr>
      <p:grpSpPr>
        <a:xfrm>
          <a:off x="0" y="0"/>
          <a:ext cx="0" cy="0"/>
          <a:chOff x="0" y="0"/>
          <a:chExt cx="0" cy="0"/>
        </a:xfrm>
      </p:grpSpPr>
      <p:sp>
        <p:nvSpPr>
          <p:cNvPr id="955" name="Google Shape;955;p153"/>
          <p:cNvSpPr txBox="1"/>
          <p:nvPr>
            <p:ph type="title"/>
          </p:nvPr>
        </p:nvSpPr>
        <p:spPr>
          <a:xfrm>
            <a:off x="609600" y="12700"/>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Arial Narrow"/>
              <a:buNone/>
            </a:pPr>
            <a:r>
              <a:rPr b="1" i="0" lang="en-US" sz="3600" u="none" cap="none" strike="noStrike">
                <a:solidFill>
                  <a:schemeClr val="lt1"/>
                </a:solidFill>
                <a:latin typeface="Arial Narrow"/>
                <a:ea typeface="Arial Narrow"/>
                <a:cs typeface="Arial Narrow"/>
                <a:sym typeface="Arial Narrow"/>
              </a:rPr>
              <a:t>RETINA</a:t>
            </a:r>
            <a:endParaRPr/>
          </a:p>
        </p:txBody>
      </p:sp>
      <p:pic>
        <p:nvPicPr>
          <p:cNvPr id="956" name="Google Shape;956;p153"/>
          <p:cNvPicPr preferRelativeResize="0"/>
          <p:nvPr>
            <p:ph idx="1" type="body"/>
          </p:nvPr>
        </p:nvPicPr>
        <p:blipFill rotWithShape="1">
          <a:blip r:embed="rId3">
            <a:alphaModFix/>
          </a:blip>
          <a:srcRect b="0" l="0" r="0" t="0"/>
          <a:stretch/>
        </p:blipFill>
        <p:spPr>
          <a:xfrm>
            <a:off x="1230312" y="1889125"/>
            <a:ext cx="6683375" cy="3536950"/>
          </a:xfrm>
          <a:prstGeom prst="rect">
            <a:avLst/>
          </a:prstGeom>
          <a:noFill/>
          <a:ln>
            <a:noFill/>
          </a:ln>
        </p:spPr>
      </p:pic>
      <p:pic>
        <p:nvPicPr>
          <p:cNvPr id="957" name="Google Shape;957;p153"/>
          <p:cNvPicPr preferRelativeResize="0"/>
          <p:nvPr/>
        </p:nvPicPr>
        <p:blipFill rotWithShape="1">
          <a:blip r:embed="rId4">
            <a:alphaModFix/>
          </a:blip>
          <a:srcRect b="0" l="0" r="0" t="0"/>
          <a:stretch/>
        </p:blipFill>
        <p:spPr>
          <a:xfrm>
            <a:off x="0" y="1676400"/>
            <a:ext cx="9144000" cy="45894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Google Shape;962;p154"/>
          <p:cNvSpPr txBox="1"/>
          <p:nvPr>
            <p:ph idx="1" type="body"/>
          </p:nvPr>
        </p:nvSpPr>
        <p:spPr>
          <a:xfrm>
            <a:off x="609600" y="685800"/>
            <a:ext cx="37338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0" lang="en-US" sz="3600" u="none" cap="none" strike="noStrike">
                <a:solidFill>
                  <a:schemeClr val="lt1"/>
                </a:solidFill>
                <a:latin typeface="Arial Narrow"/>
                <a:ea typeface="Arial Narrow"/>
                <a:cs typeface="Arial Narrow"/>
                <a:sym typeface="Arial Narrow"/>
              </a:rPr>
              <a:t>Healthy Retina</a:t>
            </a:r>
            <a:endParaRPr/>
          </a:p>
        </p:txBody>
      </p:sp>
      <p:sp>
        <p:nvSpPr>
          <p:cNvPr id="963" name="Google Shape;963;p154"/>
          <p:cNvSpPr txBox="1"/>
          <p:nvPr>
            <p:ph idx="2" type="body"/>
          </p:nvPr>
        </p:nvSpPr>
        <p:spPr>
          <a:xfrm>
            <a:off x="4819650" y="685800"/>
            <a:ext cx="4135437" cy="5316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Arial"/>
              <a:buNone/>
            </a:pPr>
            <a:r>
              <a:rPr b="0" i="0" lang="en-US" sz="3600" u="none" cap="none" strike="noStrike">
                <a:solidFill>
                  <a:schemeClr val="lt1"/>
                </a:solidFill>
                <a:latin typeface="Arial Narrow"/>
                <a:ea typeface="Arial Narrow"/>
                <a:cs typeface="Arial Narrow"/>
                <a:sym typeface="Arial Narrow"/>
              </a:rPr>
              <a:t>Diabetic Retinopathy</a:t>
            </a:r>
            <a:endParaRPr/>
          </a:p>
        </p:txBody>
      </p:sp>
      <p:pic>
        <p:nvPicPr>
          <p:cNvPr descr="F:\NAVIS_PIC-006.jpg" id="964" name="Google Shape;964;p154"/>
          <p:cNvPicPr preferRelativeResize="0"/>
          <p:nvPr/>
        </p:nvPicPr>
        <p:blipFill rotWithShape="1">
          <a:blip r:embed="rId3">
            <a:alphaModFix/>
          </a:blip>
          <a:srcRect b="0" l="0" r="0" t="0"/>
          <a:stretch/>
        </p:blipFill>
        <p:spPr>
          <a:xfrm>
            <a:off x="0" y="1828800"/>
            <a:ext cx="4419600" cy="4419600"/>
          </a:xfrm>
          <a:prstGeom prst="rect">
            <a:avLst/>
          </a:prstGeom>
          <a:noFill/>
          <a:ln>
            <a:noFill/>
          </a:ln>
        </p:spPr>
      </p:pic>
      <p:pic>
        <p:nvPicPr>
          <p:cNvPr descr="F:\NAVIS_PIC-008.jpg" id="965" name="Google Shape;965;p154"/>
          <p:cNvPicPr preferRelativeResize="0"/>
          <p:nvPr/>
        </p:nvPicPr>
        <p:blipFill rotWithShape="1">
          <a:blip r:embed="rId4">
            <a:alphaModFix/>
          </a:blip>
          <a:srcRect b="0" l="0" r="0" t="0"/>
          <a:stretch/>
        </p:blipFill>
        <p:spPr>
          <a:xfrm>
            <a:off x="4392612" y="1798637"/>
            <a:ext cx="4446587" cy="4478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155"/>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000"/>
              </a:buClr>
              <a:buSzPts val="3000"/>
              <a:buFont typeface="Arial Narrow"/>
              <a:buNone/>
            </a:pPr>
            <a:r>
              <a:rPr b="1" i="0" lang="en-US" sz="3000" u="none" cap="none" strike="noStrike">
                <a:solidFill>
                  <a:srgbClr val="FFC000"/>
                </a:solidFill>
                <a:latin typeface="Arial Narrow"/>
                <a:ea typeface="Arial Narrow"/>
                <a:cs typeface="Arial Narrow"/>
                <a:sym typeface="Arial Narrow"/>
              </a:rPr>
              <a:t>DIABETIC RETINOPATHY</a:t>
            </a:r>
            <a:br>
              <a:rPr b="1" i="0" lang="en-US" sz="3000" u="none" cap="none" strike="noStrike">
                <a:solidFill>
                  <a:srgbClr val="FFC000"/>
                </a:solidFill>
                <a:latin typeface="Arial Narrow"/>
                <a:ea typeface="Arial Narrow"/>
                <a:cs typeface="Arial Narrow"/>
                <a:sym typeface="Arial Narrow"/>
              </a:rPr>
            </a:br>
            <a:r>
              <a:rPr b="1" i="0" lang="en-US" sz="3000" u="none" cap="none" strike="noStrike">
                <a:solidFill>
                  <a:srgbClr val="FFC000"/>
                </a:solidFill>
                <a:latin typeface="Arial Narrow"/>
                <a:ea typeface="Arial Narrow"/>
                <a:cs typeface="Arial Narrow"/>
                <a:sym typeface="Arial Narrow"/>
              </a:rPr>
              <a:t>EPIDEMIOLOGY</a:t>
            </a:r>
            <a:endParaRPr/>
          </a:p>
        </p:txBody>
      </p:sp>
      <p:sp>
        <p:nvSpPr>
          <p:cNvPr id="972" name="Google Shape;972;p155"/>
          <p:cNvSpPr txBox="1"/>
          <p:nvPr>
            <p:ph idx="1" type="body"/>
          </p:nvPr>
        </p:nvSpPr>
        <p:spPr>
          <a:xfrm>
            <a:off x="685800" y="1981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2"/>
              </a:buClr>
              <a:buSzPts val="3200"/>
              <a:buFont typeface="Arial"/>
              <a:buChar char="•"/>
            </a:pPr>
            <a:r>
              <a:rPr b="1" i="0" lang="en-US" sz="3200" u="none" cap="none" strike="noStrike">
                <a:solidFill>
                  <a:schemeClr val="lt1"/>
                </a:solidFill>
                <a:latin typeface="Arial Narrow"/>
                <a:ea typeface="Arial Narrow"/>
                <a:cs typeface="Arial Narrow"/>
                <a:sym typeface="Arial Narrow"/>
              </a:rPr>
              <a:t>The total number of people with diabetes is projected to rise from 285 million in 2010 to 439 million in 2030. </a:t>
            </a:r>
            <a:endParaRPr b="1" i="0" sz="3200" u="none" cap="none" strike="noStrike">
              <a:solidFill>
                <a:schemeClr val="lt1"/>
              </a:solidFill>
              <a:latin typeface="Arial Narrow"/>
              <a:ea typeface="Arial Narrow"/>
              <a:cs typeface="Arial Narrow"/>
              <a:sym typeface="Arial Narrow"/>
            </a:endParaRPr>
          </a:p>
          <a:p>
            <a:pPr indent="-342900" lvl="0" marL="342900" marR="0" rtl="0" algn="l">
              <a:lnSpc>
                <a:spcPct val="80000"/>
              </a:lnSpc>
              <a:spcBef>
                <a:spcPts val="640"/>
              </a:spcBef>
              <a:spcAft>
                <a:spcPts val="0"/>
              </a:spcAft>
              <a:buClr>
                <a:schemeClr val="lt2"/>
              </a:buClr>
              <a:buSzPts val="3200"/>
              <a:buFont typeface="Arial"/>
              <a:buChar char="•"/>
            </a:pPr>
            <a:r>
              <a:rPr b="1" i="0" lang="en-US" sz="3200" u="none" cap="none" strike="noStrike">
                <a:solidFill>
                  <a:schemeClr val="lt1"/>
                </a:solidFill>
                <a:latin typeface="Arial Narrow"/>
                <a:ea typeface="Arial Narrow"/>
                <a:cs typeface="Arial Narrow"/>
                <a:sym typeface="Arial Narrow"/>
              </a:rPr>
              <a:t>Diabetic retinopathy is responsible for 1.8 million of the 37 million cases of blindness throughout the world . </a:t>
            </a:r>
            <a:endParaRPr b="1" i="0" sz="3200" u="none" cap="none" strike="noStrike">
              <a:solidFill>
                <a:schemeClr val="lt1"/>
              </a:solidFill>
              <a:latin typeface="Arial Narrow"/>
              <a:ea typeface="Arial Narrow"/>
              <a:cs typeface="Arial Narrow"/>
              <a:sym typeface="Arial Narrow"/>
            </a:endParaRPr>
          </a:p>
          <a:p>
            <a:pPr indent="-342900" lvl="0" marL="342900" marR="0" rtl="0" algn="l">
              <a:lnSpc>
                <a:spcPct val="80000"/>
              </a:lnSpc>
              <a:spcBef>
                <a:spcPts val="640"/>
              </a:spcBef>
              <a:spcAft>
                <a:spcPts val="0"/>
              </a:spcAft>
              <a:buClr>
                <a:schemeClr val="lt2"/>
              </a:buClr>
              <a:buSzPts val="3200"/>
              <a:buFont typeface="Arial"/>
              <a:buChar char="•"/>
            </a:pPr>
            <a:r>
              <a:rPr b="1" i="0" lang="en-US" sz="3200" u="none" cap="none" strike="noStrike">
                <a:solidFill>
                  <a:schemeClr val="lt1"/>
                </a:solidFill>
                <a:latin typeface="Arial Narrow"/>
                <a:ea typeface="Arial Narrow"/>
                <a:cs typeface="Arial Narrow"/>
                <a:sym typeface="Arial Narrow"/>
              </a:rPr>
              <a:t>Diabetic retinopathy (DR) is the leading cause of blindness in people of working age in industrialized countries.</a:t>
            </a:r>
            <a:endParaRPr/>
          </a:p>
          <a:p>
            <a:pPr indent="-215900" lvl="0" marL="342900" marR="0" rtl="0" algn="l">
              <a:lnSpc>
                <a:spcPct val="80000"/>
              </a:lnSpc>
              <a:spcBef>
                <a:spcPts val="400"/>
              </a:spcBef>
              <a:spcAft>
                <a:spcPts val="0"/>
              </a:spcAft>
              <a:buClr>
                <a:schemeClr val="lt2"/>
              </a:buClr>
              <a:buSzPts val="2000"/>
              <a:buFont typeface="Arial"/>
              <a:buNone/>
            </a:pPr>
            <a:r>
              <a:t/>
            </a:r>
            <a:endParaRPr b="0" i="0" sz="20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160"/>
              </a:spcBef>
              <a:spcAft>
                <a:spcPts val="0"/>
              </a:spcAft>
              <a:buClr>
                <a:schemeClr val="lt2"/>
              </a:buClr>
              <a:buSzPts val="800"/>
              <a:buFont typeface="Arial"/>
              <a:buNone/>
            </a:pPr>
            <a:r>
              <a:t/>
            </a:r>
            <a:endParaRPr b="0" i="0" sz="8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160"/>
              </a:spcBef>
              <a:spcAft>
                <a:spcPts val="0"/>
              </a:spcAft>
              <a:buClr>
                <a:schemeClr val="lt2"/>
              </a:buClr>
              <a:buSzPts val="800"/>
              <a:buFont typeface="Arial"/>
              <a:buNone/>
            </a:pPr>
            <a:r>
              <a:t/>
            </a:r>
            <a:endParaRPr b="0" i="0" sz="8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160"/>
              </a:spcBef>
              <a:spcAft>
                <a:spcPts val="0"/>
              </a:spcAft>
              <a:buClr>
                <a:schemeClr val="lt2"/>
              </a:buClr>
              <a:buSzPts val="800"/>
              <a:buFont typeface="Arial"/>
              <a:buNone/>
            </a:pPr>
            <a:r>
              <a:t/>
            </a:r>
            <a:endParaRPr b="0" i="0" sz="8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160"/>
              </a:spcBef>
              <a:spcAft>
                <a:spcPts val="0"/>
              </a:spcAft>
              <a:buClr>
                <a:schemeClr val="lt2"/>
              </a:buClr>
              <a:buSzPts val="800"/>
              <a:buFont typeface="Arial"/>
              <a:buNone/>
            </a:pPr>
            <a:r>
              <a:rPr b="0" i="0" lang="en-US" sz="800" u="sng" cap="none" strike="noStrike">
                <a:solidFill>
                  <a:schemeClr val="hlink"/>
                </a:solidFill>
                <a:latin typeface="Arial Narrow"/>
                <a:ea typeface="Arial Narrow"/>
                <a:cs typeface="Arial Narrow"/>
                <a:sym typeface="Arial Narrow"/>
                <a:hlinkClick r:id="rId3"/>
              </a:rPr>
              <a:t>http://www.who.int/bulletin/volumes/82/11/en/844.pdf</a:t>
            </a:r>
            <a:endParaRPr/>
          </a:p>
          <a:p>
            <a:pPr indent="-342900" lvl="0" marL="342900" marR="0" rtl="0" algn="l">
              <a:lnSpc>
                <a:spcPct val="100000"/>
              </a:lnSpc>
              <a:spcBef>
                <a:spcPts val="160"/>
              </a:spcBef>
              <a:spcAft>
                <a:spcPts val="0"/>
              </a:spcAft>
              <a:buClr>
                <a:schemeClr val="lt2"/>
              </a:buClr>
              <a:buSzPts val="800"/>
              <a:buFont typeface="Arial"/>
              <a:buNone/>
            </a:pPr>
            <a:r>
              <a:rPr b="0" i="0" lang="en-US" sz="800" u="sng" cap="none" strike="noStrike">
                <a:solidFill>
                  <a:schemeClr val="hlink"/>
                </a:solidFill>
                <a:latin typeface="Arial Narrow"/>
                <a:ea typeface="Arial Narrow"/>
                <a:cs typeface="Arial Narrow"/>
                <a:sym typeface="Arial Narrow"/>
                <a:hlinkClick r:id="rId4"/>
              </a:rPr>
              <a:t>http://www.ncbi.nlm.nih.gov/pubmed/19896746</a:t>
            </a:r>
            <a:endParaRPr/>
          </a:p>
          <a:p>
            <a:pPr indent="-292100" lvl="0" marL="342900" marR="0" rtl="0" algn="l">
              <a:spcBef>
                <a:spcPts val="160"/>
              </a:spcBef>
              <a:spcAft>
                <a:spcPts val="0"/>
              </a:spcAft>
              <a:buClr>
                <a:schemeClr val="lt2"/>
              </a:buClr>
              <a:buSzPts val="800"/>
              <a:buFont typeface="Arial"/>
              <a:buNone/>
            </a:pPr>
            <a:r>
              <a:t/>
            </a:r>
            <a:endParaRPr b="0" i="0" sz="800" u="sng">
              <a:solidFill>
                <a:schemeClr val="hlink"/>
              </a:solidFill>
              <a:latin typeface="Arial Narrow"/>
              <a:ea typeface="Arial Narrow"/>
              <a:cs typeface="Arial Narrow"/>
              <a:sym typeface="Arial Narrow"/>
              <a:hlinkClick r:id="rId5"/>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156"/>
          <p:cNvSpPr txBox="1"/>
          <p:nvPr>
            <p:ph type="title"/>
          </p:nvPr>
        </p:nvSpPr>
        <p:spPr>
          <a:xfrm>
            <a:off x="609600" y="274637"/>
            <a:ext cx="79248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3000" u="none" cap="none" strike="noStrike">
              <a:solidFill>
                <a:schemeClr val="lt1"/>
              </a:solidFill>
              <a:latin typeface="Arial Narrow"/>
              <a:ea typeface="Arial Narrow"/>
              <a:cs typeface="Arial Narrow"/>
              <a:sym typeface="Arial Narrow"/>
            </a:endParaRPr>
          </a:p>
        </p:txBody>
      </p:sp>
      <p:sp>
        <p:nvSpPr>
          <p:cNvPr id="978" name="Google Shape;978;p156"/>
          <p:cNvSpPr txBox="1"/>
          <p:nvPr>
            <p:ph idx="1" type="body"/>
          </p:nvPr>
        </p:nvSpPr>
        <p:spPr>
          <a:xfrm>
            <a:off x="914400" y="2770187"/>
            <a:ext cx="7315200" cy="3538537"/>
          </a:xfrm>
          <a:prstGeom prst="rect">
            <a:avLst/>
          </a:prstGeom>
          <a:noFill/>
          <a:ln>
            <a:noFill/>
          </a:ln>
        </p:spPr>
        <p:txBody>
          <a:bodyPr anchorCtr="0" anchor="t" bIns="45700" lIns="91425" spcFirstLastPara="1" rIns="91425" wrap="square" tIns="45700">
            <a:noAutofit/>
          </a:bodyPr>
          <a:lstStyle/>
          <a:p>
            <a:pPr indent="-234950" lvl="0" marL="342900" marR="0" rtl="0" algn="l">
              <a:spcBef>
                <a:spcPts val="0"/>
              </a:spcBef>
              <a:spcAft>
                <a:spcPts val="0"/>
              </a:spcAft>
              <a:buClr>
                <a:schemeClr val="lt2"/>
              </a:buClr>
              <a:buSzPts val="1700"/>
              <a:buFont typeface="Arial"/>
              <a:buNone/>
            </a:pPr>
            <a:r>
              <a:t/>
            </a:r>
            <a:endParaRPr sz="1700">
              <a:solidFill>
                <a:schemeClr val="lt1"/>
              </a:solidFill>
              <a:latin typeface="Arial Narrow"/>
              <a:ea typeface="Arial Narrow"/>
              <a:cs typeface="Arial Narrow"/>
              <a:sym typeface="Arial Narrow"/>
            </a:endParaRPr>
          </a:p>
        </p:txBody>
      </p:sp>
      <p:pic>
        <p:nvPicPr>
          <p:cNvPr id="979" name="Google Shape;979;p156"/>
          <p:cNvPicPr preferRelativeResize="0"/>
          <p:nvPr/>
        </p:nvPicPr>
        <p:blipFill rotWithShape="1">
          <a:blip r:embed="rId3">
            <a:alphaModFix/>
          </a:blip>
          <a:srcRect b="0" l="0" r="0" t="0"/>
          <a:stretch/>
        </p:blipFill>
        <p:spPr>
          <a:xfrm>
            <a:off x="-6350" y="0"/>
            <a:ext cx="9156700" cy="6870700"/>
          </a:xfrm>
          <a:prstGeom prst="rect">
            <a:avLst/>
          </a:prstGeom>
          <a:noFill/>
          <a:ln>
            <a:noFill/>
          </a:ln>
        </p:spPr>
      </p:pic>
      <p:pic>
        <p:nvPicPr>
          <p:cNvPr id="980" name="Google Shape;980;p156"/>
          <p:cNvPicPr preferRelativeResize="0"/>
          <p:nvPr/>
        </p:nvPicPr>
        <p:blipFill rotWithShape="1">
          <a:blip r:embed="rId4">
            <a:alphaModFix/>
          </a:blip>
          <a:srcRect b="0" l="0" r="0" t="0"/>
          <a:stretch/>
        </p:blipFill>
        <p:spPr>
          <a:xfrm>
            <a:off x="-6350" y="0"/>
            <a:ext cx="9156700" cy="6870700"/>
          </a:xfrm>
          <a:prstGeom prst="rect">
            <a:avLst/>
          </a:prstGeom>
          <a:noFill/>
          <a:ln>
            <a:noFill/>
          </a:ln>
        </p:spPr>
      </p:pic>
      <p:sp>
        <p:nvSpPr>
          <p:cNvPr id="981" name="Google Shape;981;p156"/>
          <p:cNvSpPr txBox="1"/>
          <p:nvPr/>
        </p:nvSpPr>
        <p:spPr>
          <a:xfrm>
            <a:off x="3962400" y="6334125"/>
            <a:ext cx="4800600"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 Foster S.Resnikoff. The impact of vision 2020 on global blindness. Eye 2005; 19:1133-1135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