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Office-Them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C9A6F165-65D8-4C9F-ABD6-E5CDA95F1878}" type="datetime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10/19/25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27DCCD6-F576-4820-BE5B-97C3E7CF9CE7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Layout1-title-Title-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400" cy="14698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B6501A33-B69E-48F9-99E0-5909F55ADED3}" type="datetime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10/19/25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86AD159-6DA9-4EC3-85D1-5A473C2FEA77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Master1-Layout2-obj-Title-and-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402A26B8-0020-486D-BC57-CBAC3EE53664}" type="datetime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10/19/25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280BDE7-5B1A-494E-913C-A8FADBBB15F5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Layout2-obj-Title-and-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D89A9D7D-68CB-4A20-8AB8-4A07D5334A88}" type="datetime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10/19/25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A06AD61-3937-4A5F-AF38-79D7EDDD2323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Layout3-secHead-Section-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400" cy="136224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400" cy="150012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b">
            <a:normAutofit/>
          </a:bodyPr>
          <a:p>
            <a:pPr marL="432000" indent="-324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B073FB24-71A0-4929-9F39-C54E1A0FD481}" type="datetime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10/19/25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C3B4207-93AD-494A-ACAE-A89D1669AEAE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Layout4-twoObj-Two-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4038480" cy="452592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 fontScale="85000" lnSpcReduction="9999"/>
          </a:bodyPr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title"/>
          </p:nvPr>
        </p:nvSpPr>
        <p:spPr>
          <a:xfrm>
            <a:off x="4648320" y="1600200"/>
            <a:ext cx="4038480" cy="452592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 fontScale="85000" lnSpcReduction="9999"/>
          </a:bodyPr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BD1BB21E-869E-4C54-9595-2E3654493502}" type="datetime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10/19/25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4A7E685-7061-4CC8-A4F1-609A73582AE7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Layout5-twoTxTwoObj-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40280" cy="63972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b">
            <a:normAutofit fontScale="85000" lnSpcReduction="9999"/>
          </a:bodyPr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title"/>
          </p:nvPr>
        </p:nvSpPr>
        <p:spPr>
          <a:xfrm>
            <a:off x="457200" y="2174760"/>
            <a:ext cx="4040280" cy="395136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 fontScale="92500" lnSpcReduction="9999"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720" cy="63972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b">
            <a:normAutofit/>
          </a:bodyPr>
          <a:p>
            <a:pPr indent="0">
              <a:lnSpc>
                <a:spcPct val="100000"/>
              </a:lnSpc>
              <a:spcBef>
                <a:spcPts val="601"/>
              </a:spcBef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title"/>
          </p:nvPr>
        </p:nvSpPr>
        <p:spPr>
          <a:xfrm>
            <a:off x="4645080" y="2174760"/>
            <a:ext cx="4041720" cy="395136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 fontScale="92500" lnSpcReduction="9999"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0DD1C598-F8C5-4065-AFA8-9A74FABE8123}" type="datetime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10/19/25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A14D15-6AC3-404F-AF72-57213E768D4E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Layout6-titleOnly-Title-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B0B33344-2E30-4694-9DFE-ED218B27818A}" type="datetime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10/19/25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9049417-EA8C-4302-AD33-C7AAC804EE0C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x" preserve="1">
  <p:cSld name="Master1-Layout7-blank-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F4DB2736-21DD-4732-8BC6-E51473C0BEFA}" type="datetime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10/19/25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1D646AC-4BE8-4519-9221-D4E30D06373C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TW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請按這裡編輯題名文字格式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localhost:8080/easybuyfarm/members" TargetMode="External"/><Relationship Id="rId2" Type="http://schemas.openxmlformats.org/officeDocument/2006/relationships/hyperlink" Target="http://localhost:8080/easybuyfarm/members/register" TargetMode="External"/><Relationship Id="rId3" Type="http://schemas.openxmlformats.org/officeDocument/2006/relationships/hyperlink" Target="http://localhost:8080/easybuyfarm/members//addMemberCheck" TargetMode="External"/><Relationship Id="rId4" Type="http://schemas.openxmlformats.org/officeDocument/2006/relationships/hyperlink" Target="http://localhost:8080/easybuyfarm/members/login" TargetMode="External"/><Relationship Id="rId5" Type="http://schemas.openxmlformats.org/officeDocument/2006/relationships/hyperlink" Target="http://localhost:8080/easybuyfarm/members/logout" TargetMode="External"/><Relationship Id="rId6" Type="http://schemas.openxmlformats.org/officeDocument/2006/relationships/hyperlink" Target="http://localhost:8080/easybuyfarm/members/me" TargetMode="External"/><Relationship Id="rId7" Type="http://schemas.openxmlformats.org/officeDocument/2006/relationships/hyperlink" Target="http://localhost:8080/easybuyfarm/members/upgradeSeller" TargetMode="External"/><Relationship Id="rId8" Type="http://schemas.openxmlformats.org/officeDocument/2006/relationships/hyperlink" Target="http://localhost:8080/easybuyfarm/members/update" TargetMode="External"/><Relationship Id="rId9" Type="http://schemas.openxmlformats.org/officeDocument/2006/relationships/hyperlink" Target="http://localhost:8080/easybuyfarm/members/delete" TargetMode="External"/><Relationship Id="rId10" Type="http://schemas.openxmlformats.org/officeDocument/2006/relationships/slideLayout" Target="../slideLayouts/slideLayout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1"/>
          <p:cNvSpPr txBox="1"/>
          <p:nvPr/>
        </p:nvSpPr>
        <p:spPr>
          <a:xfrm>
            <a:off x="610200" y="2286000"/>
            <a:ext cx="7923600" cy="769320"/>
          </a:xfrm>
          <a:prstGeom prst="rect">
            <a:avLst/>
          </a:prstGeom>
          <a:noFill/>
          <a:ln w="0">
            <a:noFill/>
          </a:ln>
        </p:spPr>
        <p:txBody>
          <a:bodyPr wrap="none" anchor="t" anchorCtr="1">
            <a:spAutoFit/>
          </a:bodyPr>
          <a:p>
            <a:pPr algn="ctr">
              <a:lnSpc>
                <a:spcPct val="100000"/>
              </a:lnSpc>
            </a:pPr>
            <a:r>
              <a:rPr b="1" lang="en-US" sz="4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EasyBuyFarm </a:t>
            </a:r>
            <a:r>
              <a:rPr b="1" lang="zh-TW" sz="4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好農易電商平台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TextBox 2"/>
          <p:cNvSpPr txBox="1"/>
          <p:nvPr/>
        </p:nvSpPr>
        <p:spPr>
          <a:xfrm>
            <a:off x="1847520" y="3657600"/>
            <a:ext cx="5448960" cy="523080"/>
          </a:xfrm>
          <a:prstGeom prst="rect">
            <a:avLst/>
          </a:prstGeom>
          <a:noFill/>
          <a:ln w="0">
            <a:noFill/>
          </a:ln>
        </p:spPr>
        <p:txBody>
          <a:bodyPr wrap="none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558b2f"/>
                </a:solidFill>
                <a:effectLst/>
                <a:uFillTx/>
                <a:latin typeface="Microsoft JhengHei"/>
                <a:ea typeface="Microsoft JhengHei"/>
              </a:rPr>
              <a:t>— 農產品線上銷售與管理系統 —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文字方塊 3"/>
          <p:cNvSpPr txBox="1"/>
          <p:nvPr/>
        </p:nvSpPr>
        <p:spPr>
          <a:xfrm>
            <a:off x="916200" y="4442400"/>
            <a:ext cx="2743200" cy="2169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spAutoFit/>
          </a:bodyPr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組員：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方臆惟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張禎元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張祐祥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王士珉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許曉菁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Text 2"/>
          <p:cNvSpPr/>
          <p:nvPr/>
        </p:nvSpPr>
        <p:spPr>
          <a:xfrm>
            <a:off x="6046560" y="6264000"/>
            <a:ext cx="2500560" cy="34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指導老師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:</a:t>
            </a: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張庭禎老師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2"/>
          <p:cNvSpPr txBox="1"/>
          <p:nvPr/>
        </p:nvSpPr>
        <p:spPr>
          <a:xfrm>
            <a:off x="914400" y="640080"/>
            <a:ext cx="4944600" cy="64620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賣場管理頁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TextBox 3"/>
          <p:cNvSpPr txBox="1"/>
          <p:nvPr/>
        </p:nvSpPr>
        <p:spPr>
          <a:xfrm>
            <a:off x="914400" y="1828800"/>
            <a:ext cx="4464720" cy="129276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功能：賣家可建立、修改、刪除賣場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支援圖片預覽與上傳功能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即時更新右側賣場清單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2"/>
          <p:cNvSpPr txBox="1"/>
          <p:nvPr/>
        </p:nvSpPr>
        <p:spPr>
          <a:xfrm>
            <a:off x="914400" y="640080"/>
            <a:ext cx="4944600" cy="64620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商品管理頁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TextBox 3"/>
          <p:cNvSpPr txBox="1"/>
          <p:nvPr/>
        </p:nvSpPr>
        <p:spPr>
          <a:xfrm>
            <a:off x="914400" y="1828800"/>
            <a:ext cx="4977720" cy="129276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功能：在賣場中新增、修改、刪除商品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商品卡片橫向排列顯示，包含圖片與價格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點擊商品可進入詳情頁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2"/>
          <p:cNvSpPr txBox="1"/>
          <p:nvPr/>
        </p:nvSpPr>
        <p:spPr>
          <a:xfrm>
            <a:off x="914400" y="640080"/>
            <a:ext cx="5859000" cy="64620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購物車與結帳頁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TextBox 3"/>
          <p:cNvSpPr txBox="1"/>
          <p:nvPr/>
        </p:nvSpPr>
        <p:spPr>
          <a:xfrm>
            <a:off x="914400" y="1828800"/>
            <a:ext cx="3951720" cy="129276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功能：會員可檢視加入的商品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計算總金額、自動更新購物數量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點擊結帳後生成訂單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2"/>
          <p:cNvSpPr txBox="1"/>
          <p:nvPr/>
        </p:nvSpPr>
        <p:spPr>
          <a:xfrm>
            <a:off x="914400" y="640080"/>
            <a:ext cx="5859000" cy="64620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訂單與會員中心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TextBox 3"/>
          <p:cNvSpPr txBox="1"/>
          <p:nvPr/>
        </p:nvSpPr>
        <p:spPr>
          <a:xfrm>
            <a:off x="914400" y="1828800"/>
            <a:ext cx="4721040" cy="98496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訂單頁：顯示歷史訂單與狀態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會員中心：可修改個人資料、登出系統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"/>
          <p:cNvGraphicFramePr/>
          <p:nvPr/>
        </p:nvGraphicFramePr>
        <p:xfrm>
          <a:off x="175680" y="1300320"/>
          <a:ext cx="8639640" cy="8962560"/>
        </p:xfrm>
        <a:graphic>
          <a:graphicData uri="http://schemas.openxmlformats.org/drawingml/2006/table">
            <a:tbl>
              <a:tblPr/>
              <a:tblGrid>
                <a:gridCol w="1567800"/>
                <a:gridCol w="1415160"/>
                <a:gridCol w="702360"/>
                <a:gridCol w="1455120"/>
                <a:gridCol w="1731960"/>
                <a:gridCol w="1767240"/>
              </a:tblGrid>
              <a:tr h="20160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4028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顯示所有會員資料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List&lt;Member&gt; getAll()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Get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  <a:hlinkClick r:id="rId1"/>
                        </a:rPr>
                        <a:t>http://localhost:8080/easybuyfarm/members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無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會員資料列表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608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註冊為買家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ResponseEntity&lt;Member&gt; addMember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  <a:hlinkClick r:id="rId2"/>
                        </a:rPr>
                        <a:t>http://localhost:8080/easybuyfarm/members/register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"phone": "0912345678", "email": "a@b.com", "password": "1234" 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201 Created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400 Bad Request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6188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註冊時判斷有沒有註冊過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ResponseEntity&lt;String&gt; addMemberCheck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  <a:hlinkClick r:id="rId3"/>
                        </a:rPr>
                        <a:t>http://localhost:8080/easybuyfarm/members/addMemberCheck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"phone": "0912345678", "email": "a@b.com" 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可註冊：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可以註冊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已存在：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409 Conflict,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此手機號碼已註冊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0552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登入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ResponseEntity&lt;Object&gt; login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  <a:hlinkClick r:id="rId4"/>
                        </a:rPr>
                        <a:t>http://localhost:8080/easybuyfarm/members/login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"keyword": "0912345678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或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a@b.com", "password": "1234" 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 + { "token": "...", "member": {...} }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401 Unauthorized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8104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登出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ResponseEntity&lt;String&gt; logout()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  <a:hlinkClick r:id="rId5"/>
                        </a:rPr>
                        <a:t>http://localhost:8080/easybuyfarm/members/logout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無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登出成功，請前端清除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Token"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6376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取得當前會員資料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ResponseEntity&lt;?&gt; getCurrentMember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Get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  <a:hlinkClick r:id="rId6"/>
                        </a:rPr>
                        <a:t>http://localhost:8080/easybuyfarm/members/me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401 Unauthorized / 404 Not Found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0508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升級成賣家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ResponseEntity&lt;?&gt; upgradeToSeller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Put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  <a:hlinkClick r:id="rId7"/>
                        </a:rPr>
                        <a:t>http://localhost:8080/easybuyfarm/members/upgradeSeller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已升級為賣家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500 Internal Server Error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7744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修改會員資料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ResponseEntity&lt;String&gt; updateMember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Put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  <a:hlinkClick r:id="rId8"/>
                        </a:rPr>
                        <a:t>http://localhost:8080/easybuyfarm/members/update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"phone":"0912345678", "email":"new@b.com" 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會員資料更新成功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400 Bad Request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6628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刪除會員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ResponseEntity&lt;?&gt; deleteMember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Delete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  <a:hlinkClick r:id="rId9"/>
                        </a:rPr>
                        <a:t>http://localhost:8080/easybuyfarm/members/delete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微軟正黑體"/>
                        <a:ea typeface="微軟正黑體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會員刪除成功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  <a:p>
                      <a:pPr indent="0">
                        <a:spcBef>
                          <a:spcPts val="567"/>
                        </a:spcBef>
                        <a:spcAft>
                          <a:spcPts val="567"/>
                        </a:spcAft>
                        <a:buNone/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404 Not Found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1" name="TextBox 5"/>
          <p:cNvSpPr txBox="1"/>
          <p:nvPr/>
        </p:nvSpPr>
        <p:spPr>
          <a:xfrm>
            <a:off x="900000" y="613800"/>
            <a:ext cx="5694120" cy="64620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2"/>
          <p:cNvSpPr txBox="1"/>
          <p:nvPr/>
        </p:nvSpPr>
        <p:spPr>
          <a:xfrm>
            <a:off x="914400" y="731520"/>
            <a:ext cx="2954520" cy="64620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後端架構設計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TextBox 3"/>
          <p:cNvSpPr txBox="1"/>
          <p:nvPr/>
        </p:nvSpPr>
        <p:spPr>
          <a:xfrm>
            <a:off x="914400" y="1645920"/>
            <a:ext cx="4673520" cy="231876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採 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MVC 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架構分層：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Controller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：處理請求與回應。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Service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：封裝業務邏輯。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DAO / Repository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：資料庫存取層。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使用 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JWT 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驗證登入身分。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2"/>
          <p:cNvSpPr txBox="1"/>
          <p:nvPr/>
        </p:nvSpPr>
        <p:spPr>
          <a:xfrm>
            <a:off x="914400" y="731520"/>
            <a:ext cx="7315200" cy="91440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未來優化方向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TextBox 3"/>
          <p:cNvSpPr txBox="1"/>
          <p:nvPr/>
        </p:nvSpPr>
        <p:spPr>
          <a:xfrm>
            <a:off x="914400" y="1645920"/>
            <a:ext cx="4217760" cy="190836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增加購物車結帳流程與金流整合。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建立後台數據分析與報表。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提升 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UI/UX 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與行動版適配。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導入 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AI 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智能推薦商品功能。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2"/>
          <p:cNvSpPr txBox="1"/>
          <p:nvPr/>
        </p:nvSpPr>
        <p:spPr>
          <a:xfrm>
            <a:off x="914400" y="731520"/>
            <a:ext cx="1108080" cy="64620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結語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TextBox 3"/>
          <p:cNvSpPr txBox="1"/>
          <p:nvPr/>
        </p:nvSpPr>
        <p:spPr>
          <a:xfrm>
            <a:off x="914400" y="1645920"/>
            <a:ext cx="6805080" cy="149796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本系統成功整合前後端技術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，實現線上農產品銷售平台。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具備完整的會員、賣場、商品管理功能。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未來可作為中小型農產電商的技術基礎與展示專案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4"/>
          <p:cNvSpPr txBox="1"/>
          <p:nvPr/>
        </p:nvSpPr>
        <p:spPr>
          <a:xfrm>
            <a:off x="180000" y="540000"/>
            <a:ext cx="8640000" cy="646200"/>
          </a:xfrm>
          <a:prstGeom prst="rect">
            <a:avLst/>
          </a:prstGeom>
          <a:noFill/>
          <a:ln w="0">
            <a:noFill/>
          </a:ln>
        </p:spPr>
        <p:txBody>
          <a:bodyPr wrap="none" anchor="t" anchorCtr="1">
            <a:spAutoFit/>
          </a:bodyPr>
          <a:p>
            <a:pPr algn="ctr"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簡報目錄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540000" y="1615680"/>
            <a:ext cx="3600000" cy="454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專案背景與目標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系統架構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使用技術與開發工具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資料庫設計概念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系統特色與</a:t>
            </a: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優勢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主要功能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b="1" lang="zh-TW" sz="24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後端架構設計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未來優化方向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結語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2"/>
          <p:cNvSpPr txBox="1"/>
          <p:nvPr/>
        </p:nvSpPr>
        <p:spPr>
          <a:xfrm>
            <a:off x="914400" y="731520"/>
            <a:ext cx="3416400" cy="64620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專案背景與目標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TextBox 3"/>
          <p:cNvSpPr txBox="1"/>
          <p:nvPr/>
        </p:nvSpPr>
        <p:spPr>
          <a:xfrm>
            <a:off x="914400" y="1645920"/>
            <a:ext cx="7029360" cy="149796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農產品通路有限，傳統銷售仰賴實體市場。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本專案致力於建立小農電商平台，協助拓展線上銷售通路。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目標：提供安全、高效、友善的網購體驗。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2"/>
          <p:cNvSpPr txBox="1"/>
          <p:nvPr/>
        </p:nvSpPr>
        <p:spPr>
          <a:xfrm>
            <a:off x="914400" y="731520"/>
            <a:ext cx="2031480" cy="64620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系統架構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TextBox 3"/>
          <p:cNvSpPr txBox="1"/>
          <p:nvPr/>
        </p:nvSpPr>
        <p:spPr>
          <a:xfrm>
            <a:off x="914400" y="1645920"/>
            <a:ext cx="7391520" cy="190836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前端：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HTML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CSS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JavaScript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（含 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Fetch API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後端：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 Spring Boot + RESTful API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資料庫：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MySQL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架構模式：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MVC + 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分層設計（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Controller / Service / DAO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2"/>
          <p:cNvSpPr txBox="1"/>
          <p:nvPr/>
        </p:nvSpPr>
        <p:spPr>
          <a:xfrm>
            <a:off x="914400" y="731520"/>
            <a:ext cx="4339800" cy="64620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使用技術與開發工具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TextBox 3"/>
          <p:cNvSpPr txBox="1"/>
          <p:nvPr/>
        </p:nvSpPr>
        <p:spPr>
          <a:xfrm>
            <a:off x="914400" y="1645920"/>
            <a:ext cx="5673240" cy="231876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開發語言：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HTML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CSS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JavaScript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框架：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Spring Boot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Hibernate / JPA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資料庫：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MySQL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開發環境：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Eclipse / VS Code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版本管理：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GitHub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2"/>
          <p:cNvSpPr txBox="1"/>
          <p:nvPr/>
        </p:nvSpPr>
        <p:spPr>
          <a:xfrm>
            <a:off x="914400" y="731520"/>
            <a:ext cx="3416400" cy="64620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資料庫設計概念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TextBox 3"/>
          <p:cNvSpPr txBox="1"/>
          <p:nvPr/>
        </p:nvSpPr>
        <p:spPr>
          <a:xfrm>
            <a:off x="914400" y="1645920"/>
            <a:ext cx="4400280" cy="272880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主要資料表：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Member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（會員資料）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Store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（賣場資料）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Product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（商品資料）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Order / OrderDetail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（訂單相關）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外鍵關聯設計明確。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2"/>
          <p:cNvSpPr txBox="1"/>
          <p:nvPr/>
        </p:nvSpPr>
        <p:spPr>
          <a:xfrm>
            <a:off x="914400" y="731520"/>
            <a:ext cx="3416400" cy="64620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網頁架構圖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TextBox 3"/>
          <p:cNvSpPr txBox="1"/>
          <p:nvPr/>
        </p:nvSpPr>
        <p:spPr>
          <a:xfrm>
            <a:off x="180000" y="1440000"/>
            <a:ext cx="9435600" cy="557820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前端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Frontend (Browser)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首頁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├會員登入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註冊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├購物車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Cart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├商品列表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詳情頁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├訂單頁面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Orders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├賣場管理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 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商品管理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├會員中心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Member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│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HTTP / REST API (AJAX / Fetch)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   ▼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後端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Backend (Spring Boot)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MemberController──Service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層┐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│　　　　　　　　　　　　　　　└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DAO / Repository ──MySQL Database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StoreController ──Service 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層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┐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│　　　　　　　　　　　　　　└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DAO / Repository ──MySQL Database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OrderController ──Service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層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┐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│　　　　　　　　　　　　　　└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DAO / Repository ──MySQL Database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└─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JWT 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驗證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 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權限控制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2"/>
          <p:cNvSpPr txBox="1"/>
          <p:nvPr/>
        </p:nvSpPr>
        <p:spPr>
          <a:xfrm>
            <a:off x="914400" y="731520"/>
            <a:ext cx="2031480" cy="64620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主要功能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TextBox 3"/>
          <p:cNvSpPr txBox="1"/>
          <p:nvPr/>
        </p:nvSpPr>
        <p:spPr>
          <a:xfrm>
            <a:off x="914400" y="1645920"/>
            <a:ext cx="6059160" cy="190836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會員系統：註冊、登入、身分（賣家 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/ 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買家）判定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賣場管理：建立、編輯、刪除個人賣場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商品管理：新增、修改、刪除商品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購物流程：商品瀏覽、加入購物車、下單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2"/>
          <p:cNvSpPr txBox="1"/>
          <p:nvPr/>
        </p:nvSpPr>
        <p:spPr>
          <a:xfrm>
            <a:off x="914400" y="640080"/>
            <a:ext cx="4944600" cy="64620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會員登入頁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TextBox 3"/>
          <p:cNvSpPr txBox="1"/>
          <p:nvPr/>
        </p:nvSpPr>
        <p:spPr>
          <a:xfrm>
            <a:off x="914400" y="1828800"/>
            <a:ext cx="6920280" cy="1292760"/>
          </a:xfrm>
          <a:prstGeom prst="rect">
            <a:avLst/>
          </a:prstGeom>
          <a:noFill/>
          <a:ln w="0">
            <a:noFill/>
          </a:ln>
        </p:spPr>
        <p:txBody>
          <a:bodyPr wrap="none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功能：提供會員與賣家登入系統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登入後依身分導向不同頁面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JWT Token </a:t>
            </a:r>
            <a:r>
              <a:rPr b="0" lang="zh-TW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驗證、錯誤提示與本地儲存（</a:t>
            </a: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localStorage</a:t>
            </a:r>
            <a:r>
              <a:rPr b="0" lang="zh-TW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LibreOffice/25.8.2.2$Windows_X86_64 LibreOffice_project/d401f2107ccab8f924a8e2df40f573aab7605b6f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zh-TW</dc:language>
  <cp:lastModifiedBy/>
  <dcterms:modified xsi:type="dcterms:W3CDTF">2025-10-19T11:58:14Z</dcterms:modified>
  <cp:revision>88</cp:revision>
  <dc:subject/>
  <dc:title/>
</cp:coreProperties>
</file>