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82" r:id="rId15"/>
    <p:sldId id="266" r:id="rId16"/>
    <p:sldId id="284" r:id="rId17"/>
    <p:sldId id="283" r:id="rId18"/>
    <p:sldId id="267" r:id="rId19"/>
    <p:sldId id="268" r:id="rId20"/>
    <p:sldId id="27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0BB"/>
    <a:srgbClr val="E3826F"/>
    <a:srgbClr val="602013"/>
    <a:srgbClr val="5F995B"/>
    <a:srgbClr val="05C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5-twoTxTwoObj-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 fontScale="850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907088-EF33-447D-BF14-29233861DC0E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6-titleOnly-Title-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73119C-8AAE-4AF1-9449-4B9C4C6170B9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7-blank-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E6541E-7BF5-4C60-8D09-C33B5326D364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Office-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734323-C168-455F-B15E-39AFE6A12676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1-title-Title-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A60DBD-5B0D-4510-97E7-A36F69BFE7AF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Master1-Layout2-obj-Title-and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2431152-BFA6-44F8-B45A-1A66DD92E5D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預設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275D3B-6FBC-4E64-8E92-F331022EF1B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3-secHead-Section-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774A2F-1897-4A52-9362-54851EAB83E0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4-twoObj-Two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81D14A-59F4-46F4-8901-9BFB45E86D18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611280" y="2286000"/>
            <a:ext cx="79203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u="none" strike="noStrike" dirty="0" err="1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</a:t>
            </a:r>
            <a:r>
              <a:rPr lang="en-US" sz="44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 </a:t>
            </a:r>
            <a:r>
              <a:rPr lang="zh-TW" sz="44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lang="en-US" sz="4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1878480" y="3657600"/>
            <a:ext cx="5385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none" strike="noStrike" dirty="0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</a:t>
            </a:r>
            <a:r>
              <a:rPr lang="en-US" sz="2800" b="0" u="none" strike="noStrike" dirty="0" err="1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農產品線上銷售與管理系統</a:t>
            </a:r>
            <a:r>
              <a:rPr lang="en-US" sz="2800" b="0" u="none" strike="noStrike" dirty="0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 —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文字方塊 3"/>
          <p:cNvSpPr/>
          <p:nvPr/>
        </p:nvSpPr>
        <p:spPr>
          <a:xfrm>
            <a:off x="3112991" y="4399979"/>
            <a:ext cx="2742120" cy="11296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701"/>
              </a:lnSpc>
            </a:pPr>
            <a:r>
              <a:rPr lang="zh-TW" altLang="en-US" sz="2000" dirty="0">
                <a:solidFill>
                  <a:srgbClr val="000000"/>
                </a:solidFill>
                <a:latin typeface="Microsoft JhengHei"/>
                <a:ea typeface="Microsoft JhengHei"/>
              </a:rPr>
              <a:t>專案成員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惟</a:t>
            </a:r>
            <a:r>
              <a:rPr lang="zh-TW" altLang="en-US" sz="2000" dirty="0">
                <a:solidFill>
                  <a:srgbClr val="000000"/>
                </a:solidFill>
                <a:latin typeface="Arial"/>
              </a:rPr>
              <a:t>、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r>
              <a:rPr lang="zh-TW" altLang="en-US" sz="2000" dirty="0">
                <a:solidFill>
                  <a:srgbClr val="000000"/>
                </a:solidFill>
                <a:latin typeface="Arial"/>
              </a:rPr>
              <a:t>、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</a:t>
            </a: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士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3355631" y="5755382"/>
            <a:ext cx="2499480" cy="756929"/>
          </a:xfrm>
          <a:custGeom>
            <a:avLst/>
            <a:gdLst>
              <a:gd name="textAreaLeft" fmla="*/ 0 w 2499480"/>
              <a:gd name="textAreaRight" fmla="*/ 2500560 w 2499480"/>
              <a:gd name="textAreaTop" fmla="*/ 0 h 345600"/>
              <a:gd name="textAreaBottom" fmla="*/ 346680 h 345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01"/>
              </a:lnSpc>
            </a:pP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老師</a:t>
            </a:r>
            <a:endParaRPr lang="en-US" sz="2000" b="0" u="none" strike="noStrike" dirty="0" smtClean="0">
              <a:solidFill>
                <a:srgbClr val="000000"/>
              </a:solidFill>
              <a:effectLst/>
              <a:uFillTx/>
              <a:latin typeface="Microsoft JhengHei"/>
              <a:ea typeface="Microsoft JhengHei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圖片 57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28985" y="163457"/>
            <a:ext cx="1336320" cy="1336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76795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786386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提供會員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000" b="0" u="none" strike="noStrike" dirty="0" smtClean="0">
              <a:solidFill>
                <a:srgbClr val="3C3C3C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</a:pPr>
            <a:r>
              <a:rPr lang="en-US" altLang="zh-TW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成為</a:t>
            </a:r>
            <a:r>
              <a:rPr lang="zh-TW" altLang="en-US" sz="2000" dirty="0">
                <a:solidFill>
                  <a:srgbClr val="3C3C3C"/>
                </a:solidFill>
                <a:latin typeface="Microsoft JhengHei"/>
                <a:ea typeface="Microsoft JhengHei"/>
              </a:rPr>
              <a:t>會員後即可在網站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下單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JWT Token </a:t>
            </a:r>
            <a:r>
              <a:rPr lang="zh-TW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lang="zh-TW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8" y="3523785"/>
            <a:ext cx="7264082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91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lang="zh-TW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lang="zh-TW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21488"/>
            <a:ext cx="7340001" cy="2980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8176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– 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賣家開通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4205295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提供會員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開通成為賣家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開通後即可於網站開設賣場</a:t>
            </a:r>
            <a:endParaRPr lang="en-US" altLang="zh-TW" sz="2000" b="0" u="none" strike="noStrike" dirty="0" smtClean="0">
              <a:solidFill>
                <a:srgbClr val="3C3C3C"/>
              </a:solidFill>
              <a:effectLst/>
              <a:uFillTx/>
              <a:latin typeface="Microsoft JhengHei"/>
              <a:ea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884" b="-1"/>
          <a:stretch/>
        </p:blipFill>
        <p:spPr>
          <a:xfrm>
            <a:off x="418054" y="3194955"/>
            <a:ext cx="7779077" cy="36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240029" y="1683835"/>
            <a:ext cx="442764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賣家可建立、修改、刪除賣場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支援圖片預覽與上傳功能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即時更新右側賣場清單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" y="3107520"/>
            <a:ext cx="8664125" cy="368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2" y="1278360"/>
            <a:ext cx="8164102" cy="35727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2" y="5018375"/>
            <a:ext cx="4400000" cy="1504762"/>
          </a:xfrm>
          <a:prstGeom prst="rect">
            <a:avLst/>
          </a:prstGeom>
        </p:spPr>
      </p:pic>
      <p:sp>
        <p:nvSpPr>
          <p:cNvPr id="7" name="TextBox 3"/>
          <p:cNvSpPr/>
          <p:nvPr/>
        </p:nvSpPr>
        <p:spPr>
          <a:xfrm>
            <a:off x="4593922" y="5131396"/>
            <a:ext cx="3692334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賣家可修改、刪除賣場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支援圖片預覽與上傳功能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即時更新右側賣場清單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2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4491374"/>
            <a:ext cx="6243521" cy="22458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12" y="87208"/>
            <a:ext cx="2880325" cy="4404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8176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– 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商品搜尋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137159" y="1780071"/>
            <a:ext cx="4724773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</a:t>
            </a:r>
            <a:r>
              <a:rPr 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：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在頁首搜尋關鍵字，即可搜尋到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對應</a:t>
            </a:r>
            <a:r>
              <a:rPr lang="zh-TW" altLang="en-US" sz="2000" dirty="0">
                <a:solidFill>
                  <a:srgbClr val="3C3C3C"/>
                </a:solidFill>
                <a:latin typeface="Microsoft JhengHei"/>
                <a:ea typeface="Microsoft JhengHei"/>
              </a:rPr>
              <a:t>商品所在的賣場，並進行連結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401122"/>
            <a:ext cx="8196666" cy="34568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15" y="1139991"/>
            <a:ext cx="4089485" cy="20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在賣場中修改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、刪除商品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商品卡片橫向排列顯示，包含圖片與價格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點擊商品可進入詳情頁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" y="3107520"/>
            <a:ext cx="5988377" cy="21540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81509"/>
            <a:ext cx="2861836" cy="4594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00" y="5353238"/>
            <a:ext cx="4400000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914400" y="1828800"/>
            <a:ext cx="391860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功能：會員可檢視加入的商品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計算總金額、自動更新購物數量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點擊結帳後生成訂單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8" y="4549140"/>
            <a:ext cx="7415784" cy="219619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605" y="130682"/>
            <a:ext cx="2076127" cy="41402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8" y="3407908"/>
            <a:ext cx="6635592" cy="863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914400" y="1828800"/>
            <a:ext cx="468216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04910"/>
            <a:ext cx="8801850" cy="10821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9" y="4089358"/>
            <a:ext cx="8740528" cy="984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494880" y="54000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0000" y="1615680"/>
            <a:ext cx="35989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系統架構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系統特色與優勢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主要功能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介面介紹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u="none" strike="noStrike" dirty="0"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參考資料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結語</a:t>
            </a:r>
            <a:endParaRPr lang="en-US" sz="2400" b="1" u="none" strike="noStrike" dirty="0"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8CB"/>
            </a:gs>
            <a:gs pos="100000">
              <a:srgbClr val="FFD7D7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914400" y="1623617"/>
            <a:ext cx="6871987" cy="36508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採 MVC 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</a:t>
            </a:r>
            <a:r>
              <a:rPr lang="zh-TW" sz="3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層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</a:t>
            </a:r>
            <a:r>
              <a:rPr lang="zh-TW" sz="3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30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30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使用</a:t>
            </a: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JWT 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6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83"/>
          <p:cNvGraphicFramePr/>
          <p:nvPr>
            <p:extLst>
              <p:ext uri="{D42A27DB-BD31-4B8C-83A1-F6EECF244321}">
                <p14:modId xmlns:p14="http://schemas.microsoft.com/office/powerpoint/2010/main" val="2370204367"/>
              </p:ext>
            </p:extLst>
          </p:nvPr>
        </p:nvGraphicFramePr>
        <p:xfrm>
          <a:off x="175680" y="1300320"/>
          <a:ext cx="8639640" cy="548124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http://localhost:8080/easybuyfarm/members/register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http://localhost:8080/easybuyfarm/members/addMemberCheck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http://localhost:8080/easybuyfarm/members/login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http://localhost:8080/easybuyfarm/members/logout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http://localhost:8080/easybuyfarm/members/me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http://localhost:8080/easybuyfarm/members/upgradeSeller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http://localhost:8080/easybuyfarm/members/update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http://localhost:8080/easybuyfarm/members/delete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5" name="TextBox 5"/>
          <p:cNvSpPr/>
          <p:nvPr/>
        </p:nvSpPr>
        <p:spPr>
          <a:xfrm>
            <a:off x="900000" y="61380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/>
          <p:cNvSpPr/>
          <p:nvPr/>
        </p:nvSpPr>
        <p:spPr>
          <a:xfrm>
            <a:off x="900000" y="61416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7" name="表格 86"/>
          <p:cNvGraphicFramePr/>
          <p:nvPr>
            <p:extLst>
              <p:ext uri="{D42A27DB-BD31-4B8C-83A1-F6EECF244321}">
                <p14:modId xmlns:p14="http://schemas.microsoft.com/office/powerpoint/2010/main" val="718426023"/>
              </p:ext>
            </p:extLst>
          </p:nvPr>
        </p:nvGraphicFramePr>
        <p:xfrm>
          <a:off x="175680" y="1300680"/>
          <a:ext cx="8639640" cy="464868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addStore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http://localhost:8080/easybuyfarm/stores/add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綠野農場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天然農產品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新增後商店資料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非賣家權限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取得所有商店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 getStoreById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http://localhost:8080/easybuyfarm/stores/id/{id}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依會員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getStoresByMemberID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http://localhost:8080/easybuyfarm/stores/member/{memberId}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會員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該會員的商店列表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搜尋商店（模糊搜尋）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ResponseEntity&lt;List&lt;Store&gt;&gt; searchStores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http://localhost:8080/easybuyfarm/stores/search?name=關鍵字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商店名稱關鍵字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商店搜尋結果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修改商店資料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&lt;?&gt;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updateStore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新商店名稱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新介紹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deleteStore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9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9" name="表格 88"/>
          <p:cNvGraphicFramePr/>
          <p:nvPr/>
        </p:nvGraphicFramePr>
        <p:xfrm>
          <a:off x="175680" y="1300680"/>
          <a:ext cx="8639640" cy="532908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easybuyfarm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/products/add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120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產地直送新鮮番茄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圖片檔案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商品清單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依商品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 getProductById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/easybuyfarm/products/id/{id}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單筆商品資料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查詢該商店商品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getProductByStoreId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/easybuyfarm/products/store/{storeId}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storeId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搜尋商品（模糊搜尋）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ResponseEntity&lt;List&lt;Product&gt;&gt; searchStores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/easybuyfarm/products/search?name=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搜尋結果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玉女番茄（特價）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99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秋收特價番茄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0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1" name="表格 90"/>
          <p:cNvGraphicFramePr/>
          <p:nvPr/>
        </p:nvGraphicFramePr>
        <p:xfrm>
          <a:off x="175680" y="1300680"/>
          <a:ext cx="8887320" cy="5546640"/>
        </p:xfrm>
        <a:graphic>
          <a:graphicData uri="http://schemas.openxmlformats.org/drawingml/2006/table">
            <a:tbl>
              <a:tblPr/>
              <a:tblGrid>
                <a:gridCol w="129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新增訂單（不含明細）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memberId=M001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orderDate=2025-10-19T09:00:00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totalAmount=1200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"orderDate": "...", "totalAmount": 1200,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新增訂單（含明細）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addWithDetails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/easybuyfarm/orders/add-with-details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 { "memberId": "M001", "orderDate": "2025-10-19T09:00:00",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 "totalAmount": 1200, "details": [ { "productId": 1, "quantity": 2, "price": 600 } ] 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同上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/easybuyfarm/orders/all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"orderDate": "...", "totalAmount": 1200,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查單筆訂單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getOne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"...", "totalAmount": 1200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查會員所有訂單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getOrdersByMemberID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/easybuyfarm/orders/member/{memberId}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"totalAmount": 1200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searchOrders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/easybuyfarm/orders/search?kw=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關鍵字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"orderNumber": "...",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時間區間查詢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range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/easybuyfarm/orders/range?start=2025-10-01T00:00:00&amp;end=2025-10-19T23:59:59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"orderDate": "2025-10-19T09:00:00", "totalAmount": 1200 }]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更新訂單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PUT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/easybuyfarm/orders/update/{id}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orderDate=2025-10-19T10:00:00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paymentMethod=LinePay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totalAmount=1500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（成功）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刪除訂單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DELETE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/easybuyfarm/orders/delete/{id}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：「訂單刪除成功」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：「找不到該訂單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重算訂單金額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recalc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/easybuyfarm/orders/recalc/{orderNumber}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1200.0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（新金額）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：「找不到訂單號」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1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表格 92"/>
          <p:cNvGraphicFramePr/>
          <p:nvPr/>
        </p:nvGraphicFramePr>
        <p:xfrm>
          <a:off x="175680" y="1300680"/>
          <a:ext cx="8887320" cy="5539320"/>
        </p:xfrm>
        <a:graphic>
          <a:graphicData uri="http://schemas.openxmlformats.org/drawingml/2006/table">
            <a:tbl>
              <a:tblPr/>
              <a:tblGrid>
                <a:gridCol w="129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新增單筆明細（綁定訂單號）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orderNumber=O20251019001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productId=P001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unitPrice=300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subtotal=600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"productId": "P001", "subtotal": 600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400 Bad Request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（欄位錯誤）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查詢全部明細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"id":1,"productName":"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"id":1,"productName":"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","subtotal":600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查詢某訂單的所有明細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listByOrder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/easybuyfarm/orderdetails/order/{orderNumber}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關鍵字搜尋（產品或商店）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/easybuyfarm/orderdetails/search?kw=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&amp;orderNumber=O20251019001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","storeName":"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東方美人茶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subtotal=900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：更新後的物件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：「明細刪除成功」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刪除某訂單的全部明細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deleteByOrder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/easybuyfarm/orderdetails/delete-by-order/{orderNumber}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：「刪除筆數：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統計某訂單總金額（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subtotal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sumSubtotal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/easybuyfarm/orderdetails/sum/subtotal/{orderNumber}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600.0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統計某訂單商品總數量（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quantity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sumQuantity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/easybuyfarm/orderdetails/sum/quantity/{orderNumber}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914399" y="1525551"/>
            <a:ext cx="8229601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2500" b="0" u="none" strike="noStrike" dirty="0" smtClean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增加金流整合</a:t>
            </a:r>
            <a:r>
              <a:rPr lang="zh-TW" altLang="en-US" sz="2500" dirty="0">
                <a:solidFill>
                  <a:srgbClr val="212121"/>
                </a:solidFill>
                <a:latin typeface="Microsoft JhengHei"/>
                <a:ea typeface="Microsoft JhengHei"/>
              </a:rPr>
              <a:t>，提供更安全的購物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體驗。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建立後台數據分析與報表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，讓賣家選定熱銷產品推廣。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提升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UI/UX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配</a:t>
            </a:r>
            <a:r>
              <a:rPr lang="zh-TW" altLang="en-US" sz="2500" dirty="0">
                <a:solidFill>
                  <a:srgbClr val="212121"/>
                </a:solidFill>
                <a:latin typeface="Microsoft JhengHei"/>
                <a:ea typeface="Microsoft JhengHei"/>
              </a:rPr>
              <a:t>，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網站走到哪用到哪。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導入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AI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功能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，買家購物更輕鬆。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/>
          <p:nvPr/>
        </p:nvSpPr>
        <p:spPr>
          <a:xfrm>
            <a:off x="914400" y="73188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180000" y="1670400"/>
            <a:ext cx="86022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HTML5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CSS3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JavaSccript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jQuery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RWD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網頁設計第八版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陳惠貞著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Servlet&amp;JSP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第二版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林信良著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程式語言修訂第七版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施威銘研究室著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建置與執行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(2021Mark Heckler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入門到實戰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(2023Nat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江聖榮老師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ChatGPT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Gemini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914400" y="731520"/>
            <a:ext cx="1094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914400" y="1369800"/>
            <a:ext cx="7738946" cy="4651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系統整合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前後端技術，實現線上農產品銷售平台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區分買家、賣家的功能權限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提供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簡易搜尋功能。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未來可作為中小型農產電商的技術基礎與展示專案。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914400" y="1645920"/>
            <a:ext cx="7560000" cy="31327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8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農產品通路有限，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傳統銷售仰賴實體市場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本專案致力於建立小農電商平台，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協助拓展線上銷售通路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目標：提供安全、高效、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友善的網購體驗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914400" y="1258288"/>
            <a:ext cx="7560000" cy="4651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前端：HTML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含 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後端：Java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Spring Boot + RESTful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資料庫：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架構模式：MVC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+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設計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4400" y="731520"/>
            <a:ext cx="4294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836341" y="1615128"/>
            <a:ext cx="6602554" cy="37534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開發語言：Java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框架：Spring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Boot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JPA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資料庫：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lang="en-US" sz="2500" dirty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altLang="zh-TW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架構模式：MVC</a:t>
            </a: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+ </a:t>
            </a: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開發環境：Eclipse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/ VS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Code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版本管理：GitHub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0" y="1438920"/>
            <a:ext cx="4192859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資料表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結構</a:t>
            </a:r>
            <a:r>
              <a:rPr 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</a:t>
            </a:r>
            <a:r>
              <a:rPr lang="en-US" sz="20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OrderDetail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</a:t>
            </a:r>
            <a:r>
              <a:rPr 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altLang="zh-TW" sz="20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altLang="zh-TW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alt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採用</a:t>
            </a:r>
            <a:r>
              <a:rPr lang="en-US" alt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一對多框架設計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圖片 68"/>
          <p:cNvPicPr/>
          <p:nvPr/>
        </p:nvPicPr>
        <p:blipFill>
          <a:blip r:embed="rId2"/>
          <a:stretch/>
        </p:blipFill>
        <p:spPr>
          <a:xfrm>
            <a:off x="4320000" y="1800000"/>
            <a:ext cx="4823640" cy="503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38750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前端</a:t>
            </a:r>
            <a:r>
              <a:rPr lang="zh-TW" altLang="en-US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－</a:t>
            </a:r>
            <a:r>
              <a:rPr lang="zh-TW" sz="3600" b="1" u="none" strike="noStrike" dirty="0" smtClean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</a:t>
            </a: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架構圖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674068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├首頁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lang="zh-TW" altLang="zh-TW" sz="2800" dirty="0">
                <a:solidFill>
                  <a:srgbClr val="000000"/>
                </a:solidFill>
                <a:latin typeface="Microsoft JhengHei"/>
                <a:ea typeface="Microsoft JhengHei"/>
              </a:rPr>
              <a:t>└</a:t>
            </a:r>
            <a:r>
              <a:rPr lang="zh-TW" sz="280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38750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後端</a:t>
            </a:r>
            <a:r>
              <a:rPr lang="zh-TW" altLang="en-US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－</a:t>
            </a:r>
            <a:r>
              <a:rPr lang="zh-TW" sz="3600" b="1" u="none" strike="noStrike" dirty="0" smtClean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</a:t>
            </a: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架構圖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763278" cy="21888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MemberController─Service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OrderDetailController─Service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──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StoreController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 ─Service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ProductController─Service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OrderController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 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Database</a:t>
            </a:r>
            <a:endParaRPr lang="en-US" altLang="zh-TW" dirty="0" smtClean="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└─ </a:t>
            </a:r>
            <a:r>
              <a:rPr lang="en-US" altLang="zh-TW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Util</a:t>
            </a:r>
            <a:r>
              <a:rPr lang="en-US" alt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 ─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JWT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驗證 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/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權限</a:t>
            </a: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控制</a:t>
            </a:r>
            <a:r>
              <a:rPr lang="en-US" alt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/ </a:t>
            </a:r>
            <a:r>
              <a:rPr lang="zh-TW" alt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自動流水號 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/</a:t>
            </a:r>
            <a:r>
              <a:rPr lang="zh-TW" alt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開放圖片存取</a:t>
            </a:r>
            <a:endParaRPr lang="en-US" dirty="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</a:pPr>
            <a:endParaRPr lang="en-US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TextBox 3"/>
          <p:cNvSpPr/>
          <p:nvPr/>
        </p:nvSpPr>
        <p:spPr>
          <a:xfrm>
            <a:off x="1011043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會員系統</a:t>
            </a:r>
            <a:endParaRPr lang="en-US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會員註冊頁</a:t>
            </a:r>
            <a:endParaRPr lang="en-US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zh-TW" sz="2000" u="none" strike="noStrike" dirty="0" smtClean="0"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賣</a:t>
            </a:r>
            <a:r>
              <a:rPr lang="zh-TW" altLang="en-US" sz="2000" dirty="0">
                <a:latin typeface="Microsoft JhengHei"/>
                <a:ea typeface="Microsoft JhengHei"/>
              </a:rPr>
              <a:t>家開通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頁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000" u="none" strike="noStrike" dirty="0" smtClean="0"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賣場</a:t>
            </a: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系統</a:t>
            </a:r>
            <a:endParaRPr lang="en-US" altLang="zh-TW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全部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我的賣場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新增賣場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編輯</a:t>
            </a:r>
            <a:r>
              <a:rPr lang="en-US" altLang="zh-TW" sz="2000" dirty="0" smtClean="0">
                <a:latin typeface="Microsoft JhengHei"/>
                <a:ea typeface="Microsoft JhengHei"/>
              </a:rPr>
              <a:t>/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刪除賣場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</p:txBody>
      </p:sp>
      <p:sp>
        <p:nvSpPr>
          <p:cNvPr id="5" name="TextBox 3"/>
          <p:cNvSpPr/>
          <p:nvPr/>
        </p:nvSpPr>
        <p:spPr>
          <a:xfrm>
            <a:off x="3692912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商品</a:t>
            </a: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商品列表</a:t>
            </a:r>
            <a:endParaRPr lang="en-US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新增商品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編輯</a:t>
            </a:r>
            <a:r>
              <a:rPr lang="en-US" altLang="zh-TW" sz="2000" dirty="0">
                <a:latin typeface="Microsoft JhengHei"/>
                <a:ea typeface="Microsoft JhengHei"/>
              </a:rPr>
              <a:t>/</a:t>
            </a:r>
            <a:r>
              <a:rPr lang="zh-TW" altLang="en-US" sz="2000" dirty="0">
                <a:latin typeface="Microsoft JhengHei"/>
                <a:ea typeface="Microsoft JhengHei"/>
              </a:rPr>
              <a:t>刪除商品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000" u="none" strike="noStrike" dirty="0" smtClean="0"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訂單</a:t>
            </a: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系統</a:t>
            </a:r>
            <a:endParaRPr lang="en-US" altLang="zh-TW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購物車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會員下訂單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訂單詳細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顯示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u="none" strike="noStrike" dirty="0" smtClean="0">
                <a:effectLst/>
                <a:uFillTx/>
                <a:latin typeface="Microsoft JhengHei"/>
                <a:ea typeface="Microsoft JhengHei"/>
              </a:rPr>
              <a:t>訂單檢視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</p:txBody>
      </p:sp>
      <p:sp>
        <p:nvSpPr>
          <p:cNvPr id="6" name="TextBox 3"/>
          <p:cNvSpPr/>
          <p:nvPr/>
        </p:nvSpPr>
        <p:spPr>
          <a:xfrm>
            <a:off x="6444000" y="1522200"/>
            <a:ext cx="2700000" cy="19683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搜尋</a:t>
            </a: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商品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搜尋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導入商店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lvl="1">
              <a:spcAft>
                <a:spcPts val="799"/>
              </a:spcAft>
            </a:pPr>
            <a:endParaRPr lang="en-US" sz="2000" u="none" strike="noStrike" dirty="0" smtClean="0"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2511</Words>
  <Application>Microsoft Office PowerPoint</Application>
  <PresentationFormat>如螢幕大小 (4:3)</PresentationFormat>
  <Paragraphs>558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DejaVu Sans</vt:lpstr>
      <vt:lpstr>Microsoft JhengHei</vt:lpstr>
      <vt:lpstr>Microsoft JhengHei</vt:lpstr>
      <vt:lpstr>Arial</vt:lpstr>
      <vt:lpstr>Calibri</vt:lpstr>
      <vt:lpstr>Symbol</vt:lpstr>
      <vt:lpstr>Times New Roman</vt:lpstr>
      <vt:lpstr>Wingdings</vt:lpstr>
      <vt:lpstr>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>generated using python-pptx</dc:description>
  <cp:lastModifiedBy>student</cp:lastModifiedBy>
  <cp:revision>120</cp:revision>
  <dcterms:created xsi:type="dcterms:W3CDTF">2013-01-27T09:14:16Z</dcterms:created>
  <dcterms:modified xsi:type="dcterms:W3CDTF">2025-10-20T03:19:42Z</dcterms:modified>
  <dc:language>zh-TW</dc:language>
</cp:coreProperties>
</file>