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5-twoTxTwoObj-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200" cy="6386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 fontScale="85000" lnSpcReduction="9999"/>
          </a:bodyPr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174760"/>
            <a:ext cx="4039200" cy="3950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0640" cy="6386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645080" y="2174760"/>
            <a:ext cx="4040640" cy="3950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907088-EF33-447D-BF14-29233861DC0E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6-titleOnly-Title-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73119C-8AAE-4AF1-9449-4B9C4C6170B9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Layout7-blank-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E6541E-7BF5-4C60-8D09-C33B5326D364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請按這裡編輯題名文字格式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Office-Them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734323-C168-455F-B15E-39AFE6A12676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1-title-Title-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A60DBD-5B0D-4510-97E7-A36F69BFE7AF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Master1-Layout2-obj-Title-and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431152-BFA6-44F8-B45A-1A66DD92E5D7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預設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275D3B-6FBC-4E64-8E92-F331022EF1B7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3-secHead-Section-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320" cy="14990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/>
          </a:bodyPr>
          <a:p>
            <a:pPr marL="432000" indent="-324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774A2F-1897-4A52-9362-54851EAB83E0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4-twoObj-Two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81D14A-59F4-46F4-8901-9BFB45E86D18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localhost:8080/easybuyfarm/members" TargetMode="External"/><Relationship Id="rId2" Type="http://schemas.openxmlformats.org/officeDocument/2006/relationships/hyperlink" Target="http://localhost:8080/easybuyfarm/members/register" TargetMode="External"/><Relationship Id="rId3" Type="http://schemas.openxmlformats.org/officeDocument/2006/relationships/hyperlink" Target="http://localhost:8080/easybuyfarm/members//addMemberCheck" TargetMode="External"/><Relationship Id="rId4" Type="http://schemas.openxmlformats.org/officeDocument/2006/relationships/hyperlink" Target="http://localhost:8080/easybuyfarm/members/login" TargetMode="External"/><Relationship Id="rId5" Type="http://schemas.openxmlformats.org/officeDocument/2006/relationships/hyperlink" Target="http://localhost:8080/easybuyfarm/members/logout" TargetMode="External"/><Relationship Id="rId6" Type="http://schemas.openxmlformats.org/officeDocument/2006/relationships/hyperlink" Target="http://localhost:8080/easybuyfarm/members/me" TargetMode="External"/><Relationship Id="rId7" Type="http://schemas.openxmlformats.org/officeDocument/2006/relationships/hyperlink" Target="http://localhost:8080/easybuyfarm/members/upgradeSeller" TargetMode="External"/><Relationship Id="rId8" Type="http://schemas.openxmlformats.org/officeDocument/2006/relationships/hyperlink" Target="http://localhost:8080/easybuyfarm/members/update" TargetMode="External"/><Relationship Id="rId9" Type="http://schemas.openxmlformats.org/officeDocument/2006/relationships/hyperlink" Target="http://localhost:8080/easybuyfarm/members/delete" TargetMode="External"/><Relationship Id="rId10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localhost:8080/easybuyfarm/stores/add" TargetMode="External"/><Relationship Id="rId2" Type="http://schemas.openxmlformats.org/officeDocument/2006/relationships/hyperlink" Target="http://localhost:8080/easybuyfarm/stores" TargetMode="External"/><Relationship Id="rId3" Type="http://schemas.openxmlformats.org/officeDocument/2006/relationships/hyperlink" Target="http://localhost:8080/easybuyfarm/stores/search?name=&#38364;&#37749;&#23383;" TargetMode="External"/><Relationship Id="rId4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"/>
          <p:cNvSpPr/>
          <p:nvPr/>
        </p:nvSpPr>
        <p:spPr>
          <a:xfrm>
            <a:off x="611280" y="2286000"/>
            <a:ext cx="7920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4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EasyBuyFarm </a:t>
            </a:r>
            <a:r>
              <a:rPr b="1" lang="zh-TW" sz="4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好農易電商平台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TextBox 2"/>
          <p:cNvSpPr/>
          <p:nvPr/>
        </p:nvSpPr>
        <p:spPr>
          <a:xfrm>
            <a:off x="1878480" y="3657600"/>
            <a:ext cx="53859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— 農產品線上銷售與管理系統 —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文字方塊 3"/>
          <p:cNvSpPr/>
          <p:nvPr/>
        </p:nvSpPr>
        <p:spPr>
          <a:xfrm>
            <a:off x="916200" y="4442400"/>
            <a:ext cx="2742120" cy="21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組員：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方臆惟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張禎元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張祐祥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王士珉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許曉菁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Text 2"/>
          <p:cNvSpPr/>
          <p:nvPr/>
        </p:nvSpPr>
        <p:spPr>
          <a:xfrm>
            <a:off x="6046560" y="6264000"/>
            <a:ext cx="2499480" cy="345600"/>
          </a:xfrm>
          <a:custGeom>
            <a:avLst/>
            <a:gdLst>
              <a:gd name="textAreaLeft" fmla="*/ 0 w 2499480"/>
              <a:gd name="textAreaRight" fmla="*/ 2500560 w 2499480"/>
              <a:gd name="textAreaTop" fmla="*/ 0 h 345600"/>
              <a:gd name="textAreaBottom" fmla="*/ 346680 h 345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指導老師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:</a:t>
            </a: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張庭禎老師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20000" y="642960"/>
            <a:ext cx="1336320" cy="1336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賣場管理頁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TextBox 3"/>
          <p:cNvSpPr/>
          <p:nvPr/>
        </p:nvSpPr>
        <p:spPr>
          <a:xfrm>
            <a:off x="914400" y="1828800"/>
            <a:ext cx="442764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功能：賣家可建立、修改、刪除賣場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支援圖片預覽與上傳功能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即時更新右側賣場清單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商品管理頁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914400" y="1828800"/>
            <a:ext cx="493668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功能：在賣場中新增、修改、刪除商品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商品卡片橫向排列顯示，包含圖片與價格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點擊商品可進入詳情頁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"/>
          <p:cNvSpPr/>
          <p:nvPr/>
        </p:nvSpPr>
        <p:spPr>
          <a:xfrm>
            <a:off x="914400" y="640080"/>
            <a:ext cx="5855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購物車與結帳頁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TextBox 3"/>
          <p:cNvSpPr/>
          <p:nvPr/>
        </p:nvSpPr>
        <p:spPr>
          <a:xfrm>
            <a:off x="914400" y="1828800"/>
            <a:ext cx="391860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功能：會員可檢視加入的商品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計算總金額、自動更新購物數量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點擊結帳後生成訂單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"/>
          <p:cNvSpPr/>
          <p:nvPr/>
        </p:nvSpPr>
        <p:spPr>
          <a:xfrm>
            <a:off x="914400" y="640080"/>
            <a:ext cx="5855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訂單與會員中心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914400" y="1828800"/>
            <a:ext cx="468216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訂單頁：顯示歷史訂單與狀態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會員中心：可修改個人資料、登出系統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"/>
          <p:cNvGraphicFramePr/>
          <p:nvPr/>
        </p:nvGraphicFramePr>
        <p:xfrm>
          <a:off x="175680" y="1300320"/>
          <a:ext cx="8639280" cy="5451840"/>
        </p:xfrm>
        <a:graphic>
          <a:graphicData uri="http://schemas.openxmlformats.org/drawingml/2006/table">
            <a:tbl>
              <a:tblPr/>
              <a:tblGrid>
                <a:gridCol w="1567800"/>
                <a:gridCol w="1415160"/>
                <a:gridCol w="702360"/>
                <a:gridCol w="1455120"/>
                <a:gridCol w="1731960"/>
                <a:gridCol w="1767240"/>
              </a:tblGrid>
              <a:tr h="2016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402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顯示所有會員資料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List&lt;Member&gt; getAll()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1"/>
                        </a:rPr>
                        <a:t>http://localhost:8080/easybuyfarm/members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會員資料列表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6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註冊為買家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ResponseEntity&lt;Member&gt; addMember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2"/>
                        </a:rPr>
                        <a:t>http://localhost:8080/easybuyfarm/members/register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"a@b.com", "password": "1234"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201 Created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18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註冊時判斷有沒有註冊過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addMemberCheck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3"/>
                        </a:rPr>
                        <a:t>http://localhost:8080/easybuyfarm/members/addMemberCheck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可註冊：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可以註冊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已存在：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409 Conflict,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此手機號碼已註冊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0552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登入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ResponseEntity&lt;Object&gt; login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4"/>
                        </a:rPr>
                        <a:t>http://localhost:8080/easybuyfarm/members/login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"keyword": "0912345678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或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a@b.com", "password": "1234"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{ "token": "...", "member": {...} 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104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登出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logout()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5"/>
                        </a:rPr>
                        <a:t>http://localhost:8080/easybuyfarm/members/logout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登出成功，請前端清除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Token"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37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取得當前會員資料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getCurrentMember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6"/>
                        </a:rPr>
                        <a:t>http://localhost:8080/easybuyfarm/members/me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/ 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5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升級成賣家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upgradeToSeller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7"/>
                        </a:rPr>
                        <a:t>http://localhost:8080/easybuyfarm/members/upgradeSeller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已升級為賣家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500 Internal Server Error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7744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修改會員資料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updateMember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8"/>
                        </a:rPr>
                        <a:t>http://localhost:8080/easybuyfarm/members/update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"phone":"0912345678", "email":"new@b.com"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會員資料更新成功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62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刪除會員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deleteMember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Delete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9"/>
                        </a:rPr>
                        <a:t>http://localhost:8080/easybuyfarm/members/delete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會員刪除成功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5" name="TextBox 5"/>
          <p:cNvSpPr/>
          <p:nvPr/>
        </p:nvSpPr>
        <p:spPr>
          <a:xfrm>
            <a:off x="900000" y="61380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"/>
          <p:cNvSpPr/>
          <p:nvPr/>
        </p:nvSpPr>
        <p:spPr>
          <a:xfrm>
            <a:off x="900000" y="61416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7" name=""/>
          <p:cNvGraphicFramePr/>
          <p:nvPr/>
        </p:nvGraphicFramePr>
        <p:xfrm>
          <a:off x="175680" y="1300680"/>
          <a:ext cx="8639280" cy="4654440"/>
        </p:xfrm>
        <a:graphic>
          <a:graphicData uri="http://schemas.openxmlformats.org/drawingml/2006/table">
            <a:tbl>
              <a:tblPr/>
              <a:tblGrid>
                <a:gridCol w="1567800"/>
                <a:gridCol w="1415160"/>
                <a:gridCol w="702360"/>
                <a:gridCol w="1455120"/>
                <a:gridCol w="1731960"/>
                <a:gridCol w="1767240"/>
              </a:tblGrid>
              <a:tr h="2016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402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新增商店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addStore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Arial"/>
                          <a:hlinkClick r:id="rId1"/>
                        </a:rPr>
                        <a:t>http://localhost:8080/easybuyfarm/stores/add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綠野農場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天然農產品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store_img: (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檔案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新增後商店資料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缺少或無效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非賣家權限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伺服器錯誤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6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取得所有商店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List&lt;Store&gt; getAll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Arial"/>
                          <a:hlinkClick r:id="rId2"/>
                        </a:rPr>
                        <a:t>http://localhost:8080/easybuyfarm/stores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商店列表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18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依商店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Store getStoreById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http://localhost:8080/easybuyfarm/stores/id/{id}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0552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依會員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查詢商店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List&lt;Store&gt; getStoresByMemberID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http://localhost:8080/easybuyfarm/stores/member/{memberId}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會員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該會員的商店列表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104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搜尋商店（模糊搜尋）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ResponseEntity&lt;List&lt;Store&gt;&gt; searchStores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Arial"/>
                          <a:hlinkClick r:id="rId3"/>
                        </a:rPr>
                        <a:t>http://localhost:8080/easybuyfarm/stores/search?name=關鍵字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QueryParam: name=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商店名稱關鍵字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商店搜尋結果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37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修改商店資料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updateStore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http://localhost:8080/easybuyfarm/stores/update/{id}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新商店名稱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新介紹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store_img: (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可選檔案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更新後商店資料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找不到商店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5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刪除商店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ResponseEntity&lt;String&gt; deleteStore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http://localhost:8080/easybuyfarm/stores/delete/{id}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商店刪除成功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9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9" name=""/>
          <p:cNvGraphicFramePr/>
          <p:nvPr/>
        </p:nvGraphicFramePr>
        <p:xfrm>
          <a:off x="175680" y="1300680"/>
          <a:ext cx="8639280" cy="5339520"/>
        </p:xfrm>
        <a:graphic>
          <a:graphicData uri="http://schemas.openxmlformats.org/drawingml/2006/table">
            <a:tbl>
              <a:tblPr/>
              <a:tblGrid>
                <a:gridCol w="1567800"/>
                <a:gridCol w="1415160"/>
                <a:gridCol w="702360"/>
                <a:gridCol w="1455120"/>
                <a:gridCol w="1731960"/>
                <a:gridCol w="1767240"/>
              </a:tblGrid>
              <a:tr h="2016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402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新增商品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addProduct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/easybuyfarm/products/add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玉女番茄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price: 120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salequantity: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每盒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1kg"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weight: "1000g"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產地直送新鮮番茄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productImg: (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圖片檔案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新商品資料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缺少或無效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權限不足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132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查詢所有商品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List&lt;Product&gt; getAll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商品清單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18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依商品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 getProductById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/easybuyfarm/products/id/{id}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單筆商品資料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30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依商店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查詢該商店商品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List&lt;Product&gt; getProductByStoreId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/easybuyfarm/products/store/{storeId}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storeId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商品列表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搜尋商品（模糊搜尋）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ResponseEntity&lt;List&lt;Product&gt;&gt; searchStores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/easybuyfarm/products/search?name=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QueryParam: name=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商品關鍵字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搜尋結果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37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修改商品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updateProduct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/easybuyfarm/products/update/{id}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玉女番茄（特價）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price: 99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salequantity: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每盒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1kg"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weight: "1000g"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秋收特價番茄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productImg: (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可選檔案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更新後商品資料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找不到商品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5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刪除商品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ResponseEntity&lt;String&gt; deleteProduct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/easybuyfarm/products/delete/{id}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商品刪除成功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權限不足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找不到商品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伺服器錯誤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0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175680" y="1300680"/>
          <a:ext cx="8886960" cy="5541480"/>
        </p:xfrm>
        <a:graphic>
          <a:graphicData uri="http://schemas.openxmlformats.org/drawingml/2006/table">
            <a:tbl>
              <a:tblPr/>
              <a:tblGrid>
                <a:gridCol w="1296360"/>
                <a:gridCol w="1260360"/>
                <a:gridCol w="692640"/>
                <a:gridCol w="1414440"/>
                <a:gridCol w="2433960"/>
                <a:gridCol w="1789560"/>
              </a:tblGrid>
              <a:tr h="19404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807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新增訂單（不含明細）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addOrder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/easybuyfarm/orders/add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memberId=M001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orderDate=2025-10-19T09:00:00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paymentMethod=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totalAmount=1200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"O20251019001", "orderDate": "...", "totalAmount": 1200, "paymentMethod": 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807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新增訂單（含明細）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addWithDetails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/easybuyfarm/orders/add-with-details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JSON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json { "memberId": "M001", "orderDate": "2025-10-19T09:00:00", "paymentMethod": 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 "totalAmount": 1200, "details": [ { "productId": 1, "quantity": 2, "price": 600 } ] 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同上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807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查詢所有訂單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getAll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/easybuyfarm/orders/all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 1, "orderNumber": "...", "orderDate": "...", "totalAmount": 1200, "paymentMethod": 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}, ...]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9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查單筆訂單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getOne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（找到）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"...", "totalAmount": 1200 }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374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查會員所有訂單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getOrdersByMemberID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/easybuyfarm/orders/member/{memberId}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 1, "orderNumber": "...", "totalAmount": 1200 }, ...]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374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關鍵字搜尋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searchOrders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/easybuyfarm/orders/search?kw=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關鍵字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"orderNumber": "...", "paymentMethod": 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9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時間區間查詢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range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/easybuyfarm/orders/range?start=2025-10-01T00:00:00&amp;end=2025-10-19T23:59:59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"orderDate": "2025-10-19T09:00:00", "totalAmount": 1200 }]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9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更新訂單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updateOrder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PUT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/easybuyfarm/orders/update/{id}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orderDate=2025-10-19T10:00:00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paymentMethod=LinePay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totalAmount=1500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（成功）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374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刪除訂單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deleteOrder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DELETE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/easybuyfarm/orders/delete/{id}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：「訂單刪除成功」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：「找不到該訂單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1572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重算訂單金額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recalc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/easybuyfarm/orders/recalc/{orderNumber}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1200.0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（新金額）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：「找不到訂單號」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1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3" name=""/>
          <p:cNvGraphicFramePr/>
          <p:nvPr/>
        </p:nvGraphicFramePr>
        <p:xfrm>
          <a:off x="175680" y="1300680"/>
          <a:ext cx="8886960" cy="5539320"/>
        </p:xfrm>
        <a:graphic>
          <a:graphicData uri="http://schemas.openxmlformats.org/drawingml/2006/table">
            <a:tbl>
              <a:tblPr/>
              <a:tblGrid>
                <a:gridCol w="1296360"/>
                <a:gridCol w="1260360"/>
                <a:gridCol w="692640"/>
                <a:gridCol w="1414440"/>
                <a:gridCol w="2433960"/>
                <a:gridCol w="1789560"/>
              </a:tblGrid>
              <a:tr h="2073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188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新增單筆明細（綁定訂單號）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/easybuyfarm/orderdetails/add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orderNumber=O20251019001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productId=P001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productName=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storeName=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阿里山茶行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unitPrice=300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quantity=2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subtotal=600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"O20251019001", "productId": "P001", "subtotal": 600 }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400 Bad Request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（欄位錯誤）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80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查詢全部明細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all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/easybuyfarm/orderdetails/all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"id":1,"productName":"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","quantity":2,"subtotal":600 }, ...]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979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查詢單筆明細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one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（找到）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"id":1,"productName":"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","subtotal":600 }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80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查詢某訂單的所有明細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listByOrder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/easybuyfarm/orderdetails/order/{orderNumber}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"productName":"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","quantity":2,"subtotal":600 }, ...]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979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關鍵字搜尋（產品或商店）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search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/easybuyfarm/orderdetails/search?kw=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茶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&amp;orderNumber=O20251019001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"productName":"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","storeName":"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阿里山茶行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}, ...]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979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更新單筆明細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/easybuyfarm/orderdetails/update/{id}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productName=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東方美人茶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quantity=3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subtotal=900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：更新後的物件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：「找不到明細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刪除單筆明細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/easybuyfarm/orderdetails/delete/{id}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：「明細刪除成功」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：「找不到明細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80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刪除某訂單的全部明細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deleteByOrder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/easybuyfarm/orderdetails/delete-by-order/{orderNumber}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：「刪除筆數：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統計某訂單總金額（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 subtotal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sumSubtotal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/easybuyfarm/orderdetails/sum/subtotal/{orderNumber}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600.0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984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統計某訂單商品總數量（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 quantity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sumQuantity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/easybuyfarm/orderdetails/sum/quantity/{orderNumber}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"/>
          <p:cNvSpPr/>
          <p:nvPr/>
        </p:nvSpPr>
        <p:spPr>
          <a:xfrm>
            <a:off x="914400" y="731520"/>
            <a:ext cx="2923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Box 3"/>
          <p:cNvSpPr/>
          <p:nvPr/>
        </p:nvSpPr>
        <p:spPr>
          <a:xfrm>
            <a:off x="914400" y="1645920"/>
            <a:ext cx="4669920" cy="22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採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MVC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架構分層：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Controller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：處理請求與回應。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Service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：封裝業務邏輯。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DAO / Repository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：資料庫存取層。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使用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JWT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驗證登入身分。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494880" y="540000"/>
            <a:ext cx="200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簡報目錄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540000" y="1615680"/>
            <a:ext cx="359892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系統架構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系統特色與優勢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主要功能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參考資料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結語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"/>
          <p:cNvSpPr/>
          <p:nvPr/>
        </p:nvSpPr>
        <p:spPr>
          <a:xfrm>
            <a:off x="914400" y="731520"/>
            <a:ext cx="2923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Box 3"/>
          <p:cNvSpPr/>
          <p:nvPr/>
        </p:nvSpPr>
        <p:spPr>
          <a:xfrm>
            <a:off x="914400" y="1645920"/>
            <a:ext cx="4173120" cy="18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增加購物車結帳流程與金流整合。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建立後台數據分析與報表。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提升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UI/UX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與行動版適配。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導入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AI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智能推薦商品功能。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6"/>
          <p:cNvSpPr/>
          <p:nvPr/>
        </p:nvSpPr>
        <p:spPr>
          <a:xfrm>
            <a:off x="914400" y="73188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參考資料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Box 7"/>
          <p:cNvSpPr/>
          <p:nvPr/>
        </p:nvSpPr>
        <p:spPr>
          <a:xfrm>
            <a:off x="180000" y="1670400"/>
            <a:ext cx="8602200" cy="368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HTML5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CSS3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JavaSccript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jQuery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RWD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網頁設計第八版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陳惠貞著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Servlet&amp;JSP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第二版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林信良著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程式語言修訂第七版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施威銘研究室著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建置與執行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(2021Mark Heckler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入門到實戰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(2023Nat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張庭禎老師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江聖榮老師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ChatGPT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Gemini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2"/>
          <p:cNvSpPr/>
          <p:nvPr/>
        </p:nvSpPr>
        <p:spPr>
          <a:xfrm>
            <a:off x="914400" y="731520"/>
            <a:ext cx="1094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結語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914400" y="1645920"/>
            <a:ext cx="6542640" cy="14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本系統成功整合前後端技術，實現線上農產品銷售平台。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具備完整的會員、賣場、商品管理功能。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未來可作為中小型農產電商的技術基礎與展示專案。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2"/>
          <p:cNvSpPr/>
          <p:nvPr/>
        </p:nvSpPr>
        <p:spPr>
          <a:xfrm>
            <a:off x="914400" y="731520"/>
            <a:ext cx="3380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Box 3"/>
          <p:cNvSpPr/>
          <p:nvPr/>
        </p:nvSpPr>
        <p:spPr>
          <a:xfrm>
            <a:off x="914400" y="1645920"/>
            <a:ext cx="6972840" cy="14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農產品通路有限，傳統銷售仰賴實體市場。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本專案致力於建立小農電商平台，協助拓展線上銷售通路。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目標：提供安全、高效、友善的網購體驗。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2"/>
          <p:cNvSpPr/>
          <p:nvPr/>
        </p:nvSpPr>
        <p:spPr>
          <a:xfrm>
            <a:off x="914400" y="73152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系統架構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3"/>
          <p:cNvSpPr/>
          <p:nvPr/>
        </p:nvSpPr>
        <p:spPr>
          <a:xfrm>
            <a:off x="914400" y="1645920"/>
            <a:ext cx="7387920" cy="18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前端：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（含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Fetch API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後端：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 Spring Boot + RESTful API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資料庫：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架構模式：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MVC +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分層設計（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Controller / Service / DAO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/>
          <p:cNvSpPr/>
          <p:nvPr/>
        </p:nvSpPr>
        <p:spPr>
          <a:xfrm>
            <a:off x="914400" y="731520"/>
            <a:ext cx="429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TextBox 3"/>
          <p:cNvSpPr/>
          <p:nvPr/>
        </p:nvSpPr>
        <p:spPr>
          <a:xfrm>
            <a:off x="914400" y="1645920"/>
            <a:ext cx="5669640" cy="22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開發語言：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框架：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Hibernate / JPA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資料庫：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開發環境：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Eclipse / VS Code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版本管理：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GitHub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"/>
          <p:cNvSpPr/>
          <p:nvPr/>
        </p:nvSpPr>
        <p:spPr>
          <a:xfrm>
            <a:off x="914400" y="731520"/>
            <a:ext cx="3380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0" y="1438920"/>
            <a:ext cx="4396680" cy="27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主要資料表：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Member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（會員資料）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Store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（賣場資料）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Product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（商品資料）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Order / OrderDetail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（訂單相關）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外鍵關聯設計明確。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4320000" y="1800000"/>
            <a:ext cx="4823640" cy="503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"/>
          <p:cNvSpPr/>
          <p:nvPr/>
        </p:nvSpPr>
        <p:spPr>
          <a:xfrm>
            <a:off x="914400" y="731520"/>
            <a:ext cx="2466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網頁架構圖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180000" y="1440000"/>
            <a:ext cx="8152920" cy="543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前端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Frontend (Browser)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├首頁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├會員登入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├購物車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Cart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├商品列表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詳情頁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├訂單頁面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Orders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├賣場管理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商品管理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├會員中心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Member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HTTP / REST API (AJAX / Fetch)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   ▼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後端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Backend (Spring Boot)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MemberController─Service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層─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Noto Sans T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TC"/>
              </a:rPr>
              <a:t> 　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├</a:t>
            </a: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TC"/>
              </a:rPr>
              <a:t>OrderDetailController─Service</a:t>
            </a:r>
            <a:r>
              <a:rPr b="0" lang="zh-TW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TC"/>
              </a:rPr>
              <a:t>層─</a:t>
            </a: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TC"/>
              </a:rPr>
              <a:t>DAO / Repository ──MySQL Database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  <a:ea typeface="Noto Sans T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StoreController ─Service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層─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Noto Sans T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TC"/>
              </a:rPr>
              <a:t> 　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├</a:t>
            </a: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TC"/>
              </a:rPr>
              <a:t>ProductController─Service</a:t>
            </a:r>
            <a:r>
              <a:rPr b="0" lang="zh-TW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TC"/>
              </a:rPr>
              <a:t>層─</a:t>
            </a: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  <a:ea typeface="Noto Sans TC"/>
              </a:rPr>
              <a:t>DAO / Repository ──MySQL Database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  <a:ea typeface="Noto Sans TC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OrderController ─Service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層─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Noto Sans TC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Noto Sans TC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└─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JWT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驗證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權限控制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Noto Sans TC"/>
            </a:endParaRPr>
          </a:p>
          <a:p>
            <a:pPr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2"/>
          <p:cNvSpPr/>
          <p:nvPr/>
        </p:nvSpPr>
        <p:spPr>
          <a:xfrm>
            <a:off x="914400" y="73152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主要功能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TextBox 3"/>
          <p:cNvSpPr/>
          <p:nvPr/>
        </p:nvSpPr>
        <p:spPr>
          <a:xfrm>
            <a:off x="914400" y="1645920"/>
            <a:ext cx="6055560" cy="18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會員系統：註冊、登入、身分（賣家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買家）判定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賣場管理：建立、編輯、刪除個人賣場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商品管理：新增、修改、刪除商品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購物流程：商品瀏覽、加入購物車、下單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會員登入頁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828800"/>
            <a:ext cx="691668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功能：提供會員與賣家登入系統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登入後依身分導向不同頁面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JWT Token </a:t>
            </a:r>
            <a:r>
              <a:rPr b="0" lang="zh-TW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驗證、錯誤提示與本地儲存（</a:t>
            </a: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localStorage</a:t>
            </a:r>
            <a:r>
              <a:rPr b="0" lang="zh-TW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Application>LibreOffice/25.8.2.2$Windows_X86_64 LibreOffice_project/d401f2107ccab8f924a8e2df40f573aab7605b6f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zh-TW</dc:language>
  <cp:lastModifiedBy/>
  <dcterms:modified xsi:type="dcterms:W3CDTF">2025-10-19T23:36:09Z</dcterms:modified>
  <cp:revision>94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