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_rels/slide22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9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Master1-Layout6-titleOnly-Title-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ctr" anchorCtr="1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D373B9-D722-40F4-8608-9B6F746A0B66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x" preserve="1">
  <p:cSld name="Master1-Layout7-blank-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5A6A04-1BF6-45E9-A832-6F235FB2C1F5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520" cy="11440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請按這裡編輯題名文字格式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Master1-Office-Them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ctr" anchorCtr="1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D1A995-2C76-43DC-AB30-FFD3C075D36E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Master1-Layout1-title-Title-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ctr" anchorCtr="1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7C5B6E-4AC2-4309-B6B8-38D2464CDDEE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Master1-Layout2-obj-Title-and-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ctr" anchorCtr="1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7855E7-D6D0-4497-A70A-EDEBEEE30216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預設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ctr" anchorCtr="1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F9839E-BBD2-4801-A459-7BD5F2ED302F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Master1-Layout3-secHead-Section-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trike="noStrike" u="none" cap="all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b">
            <a:normAutofit/>
          </a:bodyPr>
          <a:p>
            <a:pPr marL="432000" indent="-324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0E9D2E-3E89-439E-81B3-C78FC4CBAAAE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Master1-Layout4-twoObj-Two-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ctr" anchorCtr="1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1600200"/>
            <a:ext cx="4037760" cy="45252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648320" y="1600200"/>
            <a:ext cx="4037760" cy="45252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9905E1-7E67-4AF2-8B5E-8B2C1D723BAE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請按這裡編輯大綱文字格式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第二個大綱層次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第三個大綱層次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第四個大綱層次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第五個大綱層次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第六個大綱層次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第七個大綱層次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Master1-Layout5-twoTxTwoObj-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ctr" anchorCtr="1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560" cy="6390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b">
            <a:normAutofit fontScale="85000" lnSpcReduction="9999"/>
          </a:bodyPr>
          <a:p>
            <a:pPr marL="432000" indent="-324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457200" y="2174760"/>
            <a:ext cx="4039560" cy="395064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000" cy="63900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b">
            <a:normAutofit/>
          </a:bodyPr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title"/>
          </p:nvPr>
        </p:nvSpPr>
        <p:spPr>
          <a:xfrm>
            <a:off x="4645080" y="2174760"/>
            <a:ext cx="4041000" cy="3950640"/>
          </a:xfrm>
          <a:prstGeom prst="rect">
            <a:avLst/>
          </a:prstGeom>
          <a:noFill/>
          <a:ln w="9360">
            <a:noFill/>
          </a:ln>
          <a:effectLst>
            <a:outerShdw dist="23040" dir="5400000" blurRad="0" rotWithShape="0">
              <a:srgbClr val="000000">
                <a:alpha val="35000"/>
              </a:srgbClr>
            </a:outerShdw>
          </a:effectLst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&lt;日期/時間&gt;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 anchorCtr="1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&lt;頁尾&gt;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936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1E27C8-BF16-4DE1-B969-8F6437FFF693}" type="slidenum">
              <a:rPr b="0" lang="en-US" sz="1200" strike="noStrike" u="none">
                <a:solidFill>
                  <a:srgbClr val="898989"/>
                </a:solidFill>
                <a:effectLst/>
                <a:uFillTx/>
                <a:latin typeface="Calibri"/>
              </a:rPr>
              <a:t>&lt;編號&gt;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localhost:8080/easybuyfarm/members" TargetMode="External"/><Relationship Id="rId2" Type="http://schemas.openxmlformats.org/officeDocument/2006/relationships/hyperlink" Target="http://localhost:8080/easybuyfarm/members/register" TargetMode="External"/><Relationship Id="rId3" Type="http://schemas.openxmlformats.org/officeDocument/2006/relationships/hyperlink" Target="http://localhost:8080/easybuyfarm/members//addMemberCheck" TargetMode="External"/><Relationship Id="rId4" Type="http://schemas.openxmlformats.org/officeDocument/2006/relationships/hyperlink" Target="http://localhost:8080/easybuyfarm/members/login" TargetMode="External"/><Relationship Id="rId5" Type="http://schemas.openxmlformats.org/officeDocument/2006/relationships/hyperlink" Target="http://localhost:8080/easybuyfarm/members/logout" TargetMode="External"/><Relationship Id="rId6" Type="http://schemas.openxmlformats.org/officeDocument/2006/relationships/hyperlink" Target="http://localhost:8080/easybuyfarm/members/me" TargetMode="External"/><Relationship Id="rId7" Type="http://schemas.openxmlformats.org/officeDocument/2006/relationships/hyperlink" Target="http://localhost:8080/easybuyfarm/members/upgradeSeller" TargetMode="External"/><Relationship Id="rId8" Type="http://schemas.openxmlformats.org/officeDocument/2006/relationships/hyperlink" Target="http://localhost:8080/easybuyfarm/members/update" TargetMode="External"/><Relationship Id="rId9" Type="http://schemas.openxmlformats.org/officeDocument/2006/relationships/hyperlink" Target="http://localhost:8080/easybuyfarm/members/delete" TargetMode="External"/><Relationship Id="rId10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://localhost:8080/easybuyfarm/stores/add" TargetMode="External"/><Relationship Id="rId2" Type="http://schemas.openxmlformats.org/officeDocument/2006/relationships/hyperlink" Target="http://localhost:8080/easybuyfarm/stores" TargetMode="External"/><Relationship Id="rId3" Type="http://schemas.openxmlformats.org/officeDocument/2006/relationships/hyperlink" Target="http://localhost:8080/easybuyfarm/stores/search?name=&#38364;&#37749;&#23383;" TargetMode="External"/><Relationship Id="rId4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1"/>
          <p:cNvSpPr/>
          <p:nvPr/>
        </p:nvSpPr>
        <p:spPr>
          <a:xfrm>
            <a:off x="611280" y="2286000"/>
            <a:ext cx="79207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4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EasyBuyFarm </a:t>
            </a:r>
            <a:r>
              <a:rPr b="1" lang="zh-TW" sz="4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好農易電商平台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TextBox 2"/>
          <p:cNvSpPr/>
          <p:nvPr/>
        </p:nvSpPr>
        <p:spPr>
          <a:xfrm>
            <a:off x="1878480" y="3657600"/>
            <a:ext cx="53863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558b2f"/>
                </a:solidFill>
                <a:effectLst/>
                <a:uFillTx/>
                <a:latin typeface="Microsoft JhengHei"/>
                <a:ea typeface="Microsoft JhengHei"/>
              </a:rPr>
              <a:t>— 農產品線上銷售與管理系統 —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文字方塊 3"/>
          <p:cNvSpPr/>
          <p:nvPr/>
        </p:nvSpPr>
        <p:spPr>
          <a:xfrm>
            <a:off x="916200" y="4442400"/>
            <a:ext cx="2742480" cy="21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ts val="2701"/>
              </a:lnSpc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組員：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ts val="2701"/>
              </a:lnSpc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方臆惟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ts val="2701"/>
              </a:lnSpc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張禎元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ts val="2701"/>
              </a:lnSpc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張祐祥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ts val="2701"/>
              </a:lnSpc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王士珉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ts val="2701"/>
              </a:lnSpc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許曉菁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Text 2"/>
          <p:cNvSpPr/>
          <p:nvPr/>
        </p:nvSpPr>
        <p:spPr>
          <a:xfrm>
            <a:off x="6046560" y="6264000"/>
            <a:ext cx="2499840" cy="345960"/>
          </a:xfrm>
          <a:custGeom>
            <a:avLst/>
            <a:gdLst>
              <a:gd name="textAreaLeft" fmla="*/ 0 w 2499840"/>
              <a:gd name="textAreaRight" fmla="*/ 2500560 w 2499840"/>
              <a:gd name="textAreaTop" fmla="*/ 0 h 345960"/>
              <a:gd name="textAreaBottom" fmla="*/ 346680 h 345960"/>
            </a:gdLst>
            <a:ahLst/>
            <a:cxn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01"/>
              </a:lnSpc>
            </a:pP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指導老師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:</a:t>
            </a:r>
            <a:r>
              <a:rPr b="0" lang="zh-TW" sz="20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張庭禎老師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720000" y="642960"/>
            <a:ext cx="1336680" cy="1336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2"/>
          <p:cNvSpPr/>
          <p:nvPr/>
        </p:nvSpPr>
        <p:spPr>
          <a:xfrm>
            <a:off x="914400" y="640080"/>
            <a:ext cx="4941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b="1" lang="en-US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賣場管理頁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TextBox 3"/>
          <p:cNvSpPr/>
          <p:nvPr/>
        </p:nvSpPr>
        <p:spPr>
          <a:xfrm>
            <a:off x="914400" y="1828800"/>
            <a:ext cx="4428000" cy="12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功能：賣家可建立、修改、刪除賣場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支援圖片預覽與上傳功能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即時更新右側賣場清單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2"/>
          <p:cNvSpPr/>
          <p:nvPr/>
        </p:nvSpPr>
        <p:spPr>
          <a:xfrm>
            <a:off x="914400" y="640080"/>
            <a:ext cx="4941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b="1" lang="en-US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商品管理頁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TextBox 3"/>
          <p:cNvSpPr/>
          <p:nvPr/>
        </p:nvSpPr>
        <p:spPr>
          <a:xfrm>
            <a:off x="914400" y="1828800"/>
            <a:ext cx="4937040" cy="12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功能：在賣場中新增、修改、刪除商品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商品卡片橫向排列顯示，包含圖片與價格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點擊商品可進入詳情頁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2"/>
          <p:cNvSpPr/>
          <p:nvPr/>
        </p:nvSpPr>
        <p:spPr>
          <a:xfrm>
            <a:off x="914400" y="640080"/>
            <a:ext cx="5855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b="1" lang="en-US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購物車與結帳頁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TextBox 3"/>
          <p:cNvSpPr/>
          <p:nvPr/>
        </p:nvSpPr>
        <p:spPr>
          <a:xfrm>
            <a:off x="914400" y="1828800"/>
            <a:ext cx="3918960" cy="12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功能：會員可檢視加入的商品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計算總金額、自動更新購物數量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點擊結帳後生成訂單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2"/>
          <p:cNvSpPr/>
          <p:nvPr/>
        </p:nvSpPr>
        <p:spPr>
          <a:xfrm>
            <a:off x="914400" y="640080"/>
            <a:ext cx="5855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b="1" lang="en-US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訂單與會員中心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TextBox 3"/>
          <p:cNvSpPr/>
          <p:nvPr/>
        </p:nvSpPr>
        <p:spPr>
          <a:xfrm>
            <a:off x="914400" y="1828800"/>
            <a:ext cx="4682520" cy="97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訂單頁：顯示歷史訂單與狀態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會員中心：可修改個人資料、登出系統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"/>
          <p:cNvGraphicFramePr/>
          <p:nvPr/>
        </p:nvGraphicFramePr>
        <p:xfrm>
          <a:off x="175680" y="1300320"/>
          <a:ext cx="8639280" cy="5451840"/>
        </p:xfrm>
        <a:graphic>
          <a:graphicData uri="http://schemas.openxmlformats.org/drawingml/2006/table">
            <a:tbl>
              <a:tblPr/>
              <a:tblGrid>
                <a:gridCol w="1567800"/>
                <a:gridCol w="1415160"/>
                <a:gridCol w="702360"/>
                <a:gridCol w="1455120"/>
                <a:gridCol w="1731960"/>
                <a:gridCol w="1767240"/>
              </a:tblGrid>
              <a:tr h="20160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功能說明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API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名稱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Methods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URL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JSON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範例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說明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回傳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狀態碼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4028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顯示所有會員資料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List&lt;Member&gt; getAll()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Get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  <a:hlinkClick r:id="rId1"/>
                        </a:rPr>
                        <a:t>http://localhost:8080/easybuyfarm/members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無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會員資料列表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608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註冊為買家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ResponseEntity&lt;Member&gt; addMember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Post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  <a:hlinkClick r:id="rId2"/>
                        </a:rPr>
                        <a:t>http://localhost:8080/easybuyfarm/members/register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{ "phone": "0912345678", "email": "a@b.com", "password": "1234" 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201 Created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會員資料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400 Bad Request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6188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註冊時判斷有沒有註冊過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ResponseEntity&lt;String&gt; addMemberCheck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Post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  <a:hlinkClick r:id="rId3"/>
                        </a:rPr>
                        <a:t>http://localhost:8080/easybuyfarm/members/addMemberCheck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{ "phone": "0912345678", "email": "a@b.com" 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可註冊：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可以註冊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已存在：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409 Conflict,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此手機號碼已註冊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0552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登入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ResponseEntity&lt;Object&gt; login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Post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  <a:hlinkClick r:id="rId4"/>
                        </a:rPr>
                        <a:t>http://localhost:8080/easybuyfarm/members/login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{ "keyword": "0912345678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或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a@b.com", "password": "1234" 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 + { "token": "...", "member": {...} }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401 Unauthorized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8104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登出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ResponseEntity&lt;String&gt; logout()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Post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  <a:hlinkClick r:id="rId5"/>
                        </a:rPr>
                        <a:t>http://localhost:8080/easybuyfarm/members/logout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無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登出成功，請前端清除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Token"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6376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取得當前會員資料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ResponseEntity&lt;?&gt; getCurrentMember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Get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  <a:hlinkClick r:id="rId6"/>
                        </a:rPr>
                        <a:t>http://localhost:8080/easybuyfarm/members/me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Header: Authorization: Bearer {token}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會員資料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401 Unauthorized / 404 Not Found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0508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升級成賣家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ResponseEntity&lt;?&gt; upgradeToSeller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Put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  <a:hlinkClick r:id="rId7"/>
                        </a:rPr>
                        <a:t>http://localhost:8080/easybuyfarm/members/upgradeSeller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Header: Authorization: Bearer {token}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已升級為賣家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500 Internal Server Error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7744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修改會員資料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ResponseEntity&lt;String&gt; updateMember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Put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  <a:hlinkClick r:id="rId8"/>
                        </a:rPr>
                        <a:t>http://localhost:8080/easybuyfarm/members/update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Header: Authorization: Bearer {token}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{ "phone":"0912345678", "email":"new@b.com" 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會員資料更新成功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400 Bad Request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6628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刪除會員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ResponseEntity&lt;?&gt; deleteMember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Delete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ee"/>
                          </a:solidFill>
                          <a:effectLst/>
                          <a:uFillTx/>
                          <a:latin typeface="微軟正黑體"/>
                          <a:hlinkClick r:id="rId9"/>
                        </a:rPr>
                        <a:t>http://localhost:8080/easybuyfarm/members/delete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Header: Authorization: Bearer {token}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200 OK,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會員刪除成功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404 Not Found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5" name="TextBox 5"/>
          <p:cNvSpPr/>
          <p:nvPr/>
        </p:nvSpPr>
        <p:spPr>
          <a:xfrm>
            <a:off x="900000" y="613800"/>
            <a:ext cx="2416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規格表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8"/>
          <p:cNvSpPr/>
          <p:nvPr/>
        </p:nvSpPr>
        <p:spPr>
          <a:xfrm>
            <a:off x="900000" y="614160"/>
            <a:ext cx="2416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規格表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87" name=""/>
          <p:cNvGraphicFramePr/>
          <p:nvPr/>
        </p:nvGraphicFramePr>
        <p:xfrm>
          <a:off x="175680" y="1300680"/>
          <a:ext cx="8639280" cy="5451840"/>
        </p:xfrm>
        <a:graphic>
          <a:graphicData uri="http://schemas.openxmlformats.org/drawingml/2006/table">
            <a:tbl>
              <a:tblPr/>
              <a:tblGrid>
                <a:gridCol w="1567800"/>
                <a:gridCol w="1415160"/>
                <a:gridCol w="702360"/>
                <a:gridCol w="1455120"/>
                <a:gridCol w="1731960"/>
                <a:gridCol w="1767240"/>
              </a:tblGrid>
              <a:tr h="20160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功能說明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API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名稱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Methods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URL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JSON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範例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說明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回傳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狀態碼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402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新增商店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ResponseEntity&lt;?&gt; addStore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Post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hlinkClick r:id="rId1"/>
                        </a:rPr>
                        <a:t>http://localhost:8080/easybuyfarm/stores/add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Header: Authorization: Bearer {token}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FormData: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name: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綠野農場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introduce: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天然農產品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store_img: (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檔案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)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201 Created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新增後商店資料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401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缺少或無效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Token / 403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非賣家權限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500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伺服器錯誤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60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取得所有商店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List&lt;Store&gt; getAll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hlinkClick r:id="rId2"/>
                        </a:rPr>
                        <a:t>http://localhost:8080/easybuyfarm/stores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商店列表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618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依商店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Store getStoreById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http://localhost:8080/easybuyfarm/stores/id/{id}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PathVariable: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商店資料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0552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依會員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查詢商店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List&lt;Store&gt; getStoresByMemberID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http://localhost:8080/easybuyfarm/stores/member/{memberId}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PathVariable: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會員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該會員的商店列表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8104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搜尋商店（模糊搜尋）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ResponseEntity&lt;List&lt;Store&gt;&gt; searchStores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hlinkClick r:id="rId3"/>
                        </a:rPr>
                        <a:t>http://localhost:8080/easybuyfarm/stores/search?name=關鍵字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QueryParam: name=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商店名稱關鍵字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商店搜尋結果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6376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修改商店資料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ResponseEntity&lt;?&gt; updateStore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Put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http://localhost:8080/easybuyfarm/stores/update/{id}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Header: Authorization: Bearer {token}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FormData: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name: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新商店名稱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introduce: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新介紹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store_img: (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可選檔案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)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更新後商店資料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401 Token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無效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403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無權限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404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找不到商店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500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錯誤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050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刪除商店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ResponseEntity&lt;String&gt; deleteStore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http://localhost:8080/easybuyfarm/stores/delete/{id}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Header: Authorization: Bearer {token}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PathVariable: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OK,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商店刪除成功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401 Token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無效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403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無權限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404 Not Found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9"/>
          <p:cNvSpPr/>
          <p:nvPr/>
        </p:nvSpPr>
        <p:spPr>
          <a:xfrm>
            <a:off x="900000" y="614520"/>
            <a:ext cx="2416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規格表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89" name=""/>
          <p:cNvGraphicFramePr/>
          <p:nvPr/>
        </p:nvGraphicFramePr>
        <p:xfrm>
          <a:off x="175680" y="1300680"/>
          <a:ext cx="8639280" cy="5451840"/>
        </p:xfrm>
        <a:graphic>
          <a:graphicData uri="http://schemas.openxmlformats.org/drawingml/2006/table">
            <a:tbl>
              <a:tblPr/>
              <a:tblGrid>
                <a:gridCol w="1567800"/>
                <a:gridCol w="1415160"/>
                <a:gridCol w="702360"/>
                <a:gridCol w="1455120"/>
                <a:gridCol w="1731960"/>
                <a:gridCol w="1767240"/>
              </a:tblGrid>
              <a:tr h="20160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功能說明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API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名稱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Methods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URL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JSON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範例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說明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回傳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狀態碼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402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新增商品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ResponseEntity&lt;?&gt; addProduct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POST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/easybuyfarm/products/add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Header: Authorization: Bearer {token}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FormData: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storeId: "S001"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name: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玉女番茄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price: 120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salequantity: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每盒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1kg"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weight: "1000g"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introduce: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產地直送新鮮番茄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productImg: (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圖片檔案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)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201 Created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新商品資料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錯誤：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401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缺少或無效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Token / 403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權限不足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500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錯誤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1320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查詢所有商品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List&lt;Product&gt; getAll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/easybuyfarm/products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商品清單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618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依商品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Product getProductById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/easybuyfarm/products/id/{id}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PathVariable: id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單筆商品資料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失敗：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2300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依商店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查詢該商店商品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List&lt;Product&gt; getProductByStoreId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/easybuyfarm/products/store/{storeId}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PathVariable: storeId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商品列表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1400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搜尋商品（模糊搜尋）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ResponseEntity&lt;List&lt;Product&gt;&gt; searchStores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/easybuyfarm/products/search?name=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關鍵字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QueryParam: name=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商品關鍵字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搜尋結果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6376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修改商品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ResponseEntity&lt;?&gt; updateProduct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PUT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/easybuyfarm/products/update/{id}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Header: Authorization: Bearer {token}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FormData: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storeId: "S001"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name: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玉女番茄（特價）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price: 99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salequantity: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每盒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1kg"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weight: "1000g"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introduce: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秋收特價番茄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productImg: (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可選檔案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)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 +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更新後商品資料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錯誤：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401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無效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Token / 403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無權限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404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找不到商品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500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錯誤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050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刪除商品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ResponseEntity&lt;String&gt; deleteProduct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/easybuyfarm/products/delete/{id}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Header: Authorization: Bearer {token}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FormData: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 storeId: "S001"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成功：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OK, "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商品刪除成功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錯誤：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401 Token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無效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403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權限不足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404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找不到商品 </a:t>
                      </a:r>
                      <a:r>
                        <a:rPr b="0" lang="en-US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 500 </a:t>
                      </a:r>
                      <a:r>
                        <a:rPr b="0" lang="zh-TW" sz="9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伺服器錯誤 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10"/>
          <p:cNvSpPr/>
          <p:nvPr/>
        </p:nvSpPr>
        <p:spPr>
          <a:xfrm>
            <a:off x="900000" y="614520"/>
            <a:ext cx="2416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規格表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91" name=""/>
          <p:cNvGraphicFramePr/>
          <p:nvPr/>
        </p:nvGraphicFramePr>
        <p:xfrm>
          <a:off x="175680" y="1300680"/>
          <a:ext cx="8886960" cy="5179320"/>
        </p:xfrm>
        <a:graphic>
          <a:graphicData uri="http://schemas.openxmlformats.org/drawingml/2006/table">
            <a:tbl>
              <a:tblPr/>
              <a:tblGrid>
                <a:gridCol w="1296360"/>
                <a:gridCol w="1260360"/>
                <a:gridCol w="692640"/>
                <a:gridCol w="1414440"/>
                <a:gridCol w="2433960"/>
                <a:gridCol w="1789560"/>
              </a:tblGrid>
              <a:tr h="19404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功能說明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API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名稱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Methods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URL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JSON 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範例 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說明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回傳 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狀態碼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8076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新增訂單（不含明細）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addOrder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POST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/easybuyfarm/orders/add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memberId=M001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orderDate=2025-10-19T09:00:00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paymentMethod=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信用卡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totalAmount=1200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201 Created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{ "id": 1, "orderNumber": "O20251019001", "orderDate": "...", "totalAmount": 1200, "paymentMethod": "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信用卡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 }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8076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新增訂單（含明細）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addWithDetails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POST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/easybuyfarm/orders/add-with-details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JSON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json { "memberId": "M001", "orderDate": "2025-10-19T09:00:00", "paymentMethod": "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信用卡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", "totalAmount": 1200, "details": [ { "productId": 1, "quantity": 2, "price": 600 } ] }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201 Created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同上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8076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查詢所有訂單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getAll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GET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/easybuyfarm/orders/all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"id": 1, "orderNumber": "...", "orderDate": "...", "totalAmount": 1200, "paymentMethod": "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信用卡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 }, ...]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590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查單筆訂單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getOne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GET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/easybuyfarm/orders/{id}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（找到）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{ "id": 1, "orderNumber": "...", "totalAmount": 1200 }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（找不到）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3740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查會員所有訂單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getOrdersByMemberID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GET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/easybuyfarm/orders/member/{memberId}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"id": 1, "orderNumber": "...", "totalAmount": 1200 }, ...]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3740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關鍵字搜尋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searchOrders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GET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/easybuyfarm/orders/search?kw=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關鍵字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"orderNumber": "...", "paymentMethod": "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信用卡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 }]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590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時間區間查詢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range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GET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/easybuyfarm/orders/range?start=2025-10-01T00:00:00&amp;end=2025-10-19T23:59:59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"orderDate": "2025-10-19T09:00:00", "totalAmount": 1200 }]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590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更新訂單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updateOrder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PUT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/easybuyfarm/orders/update/{id}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orderDate=2025-10-19T10:00:00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paymentMethod=LinePay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totalAmount=1500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（成功）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（找不到）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3740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刪除訂單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deleteOrder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DELETE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/easybuyfarm/orders/delete/{id}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：「訂單刪除成功」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：「找不到該訂單 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」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1572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重算訂單金額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recalc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POST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/easybuyfarm/orders/recalc/{orderNumber}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1200.0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（新金額）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：「找不到訂單號」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11"/>
          <p:cNvSpPr/>
          <p:nvPr/>
        </p:nvSpPr>
        <p:spPr>
          <a:xfrm>
            <a:off x="900000" y="614520"/>
            <a:ext cx="2416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規格表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93" name=""/>
          <p:cNvGraphicFramePr/>
          <p:nvPr/>
        </p:nvGraphicFramePr>
        <p:xfrm>
          <a:off x="175680" y="1300680"/>
          <a:ext cx="8886960" cy="5539320"/>
        </p:xfrm>
        <a:graphic>
          <a:graphicData uri="http://schemas.openxmlformats.org/drawingml/2006/table">
            <a:tbl>
              <a:tblPr/>
              <a:tblGrid>
                <a:gridCol w="1296360"/>
                <a:gridCol w="1260360"/>
                <a:gridCol w="692640"/>
                <a:gridCol w="1414440"/>
                <a:gridCol w="2433960"/>
                <a:gridCol w="1789560"/>
              </a:tblGrid>
              <a:tr h="207360"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功能說明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API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名稱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Methods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微軟正黑體"/>
                        </a:rPr>
                        <a:t>URL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JSON 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範例 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說明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567"/>
                        </a:spcBef>
                        <a:spcAft>
                          <a:spcPts val="567"/>
                        </a:spcAft>
                        <a:tabLst>
                          <a:tab algn="l" pos="0"/>
                        </a:tabLst>
                      </a:pP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回傳 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/ 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狀態碼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1188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新增單筆明細（綁定訂單號）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add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POST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/easybuyfarm/orderdetails/add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orderNumber=O20251019001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productId=P001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productName=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高山茶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storeName=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阿里山茶行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unitPrice=300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quantity=2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subtotal=600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201 Created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{ "id": 1, "orderNumber": "O20251019001", "productId": "P001", "subtotal": 600 }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400 Bad Request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（欄位錯誤）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6800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查詢全部明細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all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/easybuyfarm/orderdetails/all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"id":1,"productName":"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高山茶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","quantity":2,"subtotal":600 }, ...]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9796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查詢單筆明細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one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/easybuyfarm/orderdetails/{id}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（找到）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{ "id":1,"productName":"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高山茶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","subtotal":600 }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（找不到）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6800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查詢某訂單的所有明細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listByOrder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/easybuyfarm/orderdetails/order/{orderNumber}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"productName":"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高山茶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","quantity":2,"subtotal":600 }, ...]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9796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關鍵字搜尋（產品或商店）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search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/easybuyfarm/orderdetails/search?kw=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茶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&amp;orderNumber=O20251019001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[{ "productName":"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高山茶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","storeName":"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阿里山茶行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" }, ...]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9796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更新單筆明細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update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PUT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/easybuyfarm/orderdetails/update/{id}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FormData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productName=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東方美人茶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quantity=3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subtotal=900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：更新後的物件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：「找不到明細 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」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7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刪除單筆明細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/easybuyfarm/orderdetails/delete/{id}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：「明細刪除成功」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404 Not Found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：「找不到明細 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id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」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6800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刪除某訂單的全部明細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deleteByOrder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DELETE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/easybuyfarm/orderdetails/delete-by-order/{orderNumber}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：「刪除筆數：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3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」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7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統計某訂單總金額（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SUM subtotal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）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sumSubtotal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/easybuyfarm/orderdetails/sum/subtotal/{orderNumber}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600.0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984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統計某訂單商品總數量（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SUM quantity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）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sumQuantity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GET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/easybuyfarm/orderdetails/sum/quantity/{orderNumber}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無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200 OK</a:t>
                      </a:r>
                      <a:r>
                        <a:rPr b="0" lang="zh-TW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：</a:t>
                      </a:r>
                      <a:r>
                        <a:rPr b="0" lang="en-US" sz="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 </a:t>
                      </a:r>
                      <a:endParaRPr b="0" lang="en-US" sz="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 marT="36000" marB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2"/>
          <p:cNvSpPr/>
          <p:nvPr/>
        </p:nvSpPr>
        <p:spPr>
          <a:xfrm>
            <a:off x="914400" y="731520"/>
            <a:ext cx="2923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後端架構設計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TextBox 3"/>
          <p:cNvSpPr/>
          <p:nvPr/>
        </p:nvSpPr>
        <p:spPr>
          <a:xfrm>
            <a:off x="914400" y="1645920"/>
            <a:ext cx="4670280" cy="22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採 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MVC 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架構分層：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Controller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：處理請求與回應。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Service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：封裝業務邏輯。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DAO / Repository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：資料庫存取層。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使用 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JWT 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驗證登入身分。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4"/>
          <p:cNvSpPr/>
          <p:nvPr/>
        </p:nvSpPr>
        <p:spPr>
          <a:xfrm>
            <a:off x="3494880" y="540000"/>
            <a:ext cx="2009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簡報目錄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540000" y="1615680"/>
            <a:ext cx="359928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專案背景與目標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系統架構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使用技術與開發工具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資料庫設計概念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系統特色與優勢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主要功能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API</a:t>
            </a:r>
            <a:r>
              <a:rPr b="1" lang="zh-TW" sz="24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規格表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後端架構設計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未來優化方向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參考資料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TW" sz="24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結語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2"/>
          <p:cNvSpPr/>
          <p:nvPr/>
        </p:nvSpPr>
        <p:spPr>
          <a:xfrm>
            <a:off x="914400" y="731520"/>
            <a:ext cx="2923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未來優化方向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" name="TextBox 3"/>
          <p:cNvSpPr/>
          <p:nvPr/>
        </p:nvSpPr>
        <p:spPr>
          <a:xfrm>
            <a:off x="914400" y="1645920"/>
            <a:ext cx="4173480" cy="188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增加購物車結帳流程與金流整合。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建立後台數據分析與報表。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提升 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UI/UX 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與行動版適配。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導入 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AI 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智能推薦商品功能。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6"/>
          <p:cNvSpPr/>
          <p:nvPr/>
        </p:nvSpPr>
        <p:spPr>
          <a:xfrm>
            <a:off x="914400" y="731880"/>
            <a:ext cx="2009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參考資料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TextBox 7"/>
          <p:cNvSpPr/>
          <p:nvPr/>
        </p:nvSpPr>
        <p:spPr>
          <a:xfrm>
            <a:off x="180000" y="1670400"/>
            <a:ext cx="8602200" cy="368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HTML5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CSS3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JavaSccript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jQuery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Vue.js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RWD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網頁設計第八版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(2022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陳惠貞著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Servlet&amp;JSP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第二版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(2021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林信良著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程式語言修訂第七版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(2022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施威銘研究室著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Spring Boot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建置與執行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(2021Mark Heckler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著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Vue.js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入門到實戰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(2023Nat</a:t>
            </a: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著</a:t>
            </a: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張庭禎老師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zh-TW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江聖榮老師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ChatGPT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16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Gemini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2"/>
          <p:cNvSpPr/>
          <p:nvPr/>
        </p:nvSpPr>
        <p:spPr>
          <a:xfrm>
            <a:off x="914400" y="731520"/>
            <a:ext cx="1094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結語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TextBox 3"/>
          <p:cNvSpPr/>
          <p:nvPr/>
        </p:nvSpPr>
        <p:spPr>
          <a:xfrm>
            <a:off x="914400" y="1645920"/>
            <a:ext cx="6543000" cy="14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本系統成功整合前後端技術，實現線上農產品銷售平台。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具備完整的會員、賣場、商品管理功能。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未來可作為中小型農產電商的技術基礎與展示專案。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2"/>
          <p:cNvSpPr/>
          <p:nvPr/>
        </p:nvSpPr>
        <p:spPr>
          <a:xfrm>
            <a:off x="914400" y="731520"/>
            <a:ext cx="3380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專案背景與目標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TextBox 3"/>
          <p:cNvSpPr/>
          <p:nvPr/>
        </p:nvSpPr>
        <p:spPr>
          <a:xfrm>
            <a:off x="914400" y="1645920"/>
            <a:ext cx="6973200" cy="148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農產品通路有限，傳統銷售仰賴實體市場。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本專案致力於建立小農電商平台，協助拓展線上銷售通路。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目標：提供安全、高效、友善的網購體驗。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2"/>
          <p:cNvSpPr/>
          <p:nvPr/>
        </p:nvSpPr>
        <p:spPr>
          <a:xfrm>
            <a:off x="914400" y="731520"/>
            <a:ext cx="2009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系統架構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TextBox 3"/>
          <p:cNvSpPr/>
          <p:nvPr/>
        </p:nvSpPr>
        <p:spPr>
          <a:xfrm>
            <a:off x="914400" y="1645920"/>
            <a:ext cx="7388280" cy="188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前端：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HTML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CSS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JavaScript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（含 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Fetch API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）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後端：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 Spring Boot + RESTful API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資料庫：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MySQL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架構模式：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MVC + 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分層設計（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Controller / Service / DAO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）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2"/>
          <p:cNvSpPr/>
          <p:nvPr/>
        </p:nvSpPr>
        <p:spPr>
          <a:xfrm>
            <a:off x="914400" y="731520"/>
            <a:ext cx="4295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使用技術與開發工具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TextBox 3"/>
          <p:cNvSpPr/>
          <p:nvPr/>
        </p:nvSpPr>
        <p:spPr>
          <a:xfrm>
            <a:off x="914400" y="1645920"/>
            <a:ext cx="5670000" cy="22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開發語言：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HTML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CSS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JavaScript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框架：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Spring Boot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、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Hibernate / JPA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資料庫：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MySQL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開發環境：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Eclipse / VS Code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版本管理：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GitHub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2"/>
          <p:cNvSpPr/>
          <p:nvPr/>
        </p:nvSpPr>
        <p:spPr>
          <a:xfrm>
            <a:off x="914400" y="731520"/>
            <a:ext cx="3380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資料庫設計概念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TextBox 3"/>
          <p:cNvSpPr/>
          <p:nvPr/>
        </p:nvSpPr>
        <p:spPr>
          <a:xfrm>
            <a:off x="0" y="1438920"/>
            <a:ext cx="4397040" cy="27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主要資料表：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Member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（會員資料）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Store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（賣場資料）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Product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（商品資料）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  - Order / OrderDetail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（訂單相關）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外鍵關聯設計明確。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4320000" y="1800000"/>
            <a:ext cx="4824000" cy="504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2"/>
          <p:cNvSpPr/>
          <p:nvPr/>
        </p:nvSpPr>
        <p:spPr>
          <a:xfrm>
            <a:off x="914400" y="731520"/>
            <a:ext cx="2466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網頁架構圖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TextBox 3"/>
          <p:cNvSpPr/>
          <p:nvPr/>
        </p:nvSpPr>
        <p:spPr>
          <a:xfrm>
            <a:off x="180000" y="1440000"/>
            <a:ext cx="8310960" cy="55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前端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Frontend (Browser)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├首頁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├會員登入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/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註冊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├購物車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Cart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├商品列表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/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詳情頁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├訂單頁面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Orders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├賣場管理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/ 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商品管理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├會員中心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Member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│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HTTP / REST API (AJAX / Fetch)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   ▼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後端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Backend (Spring Boot)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MemberController──Service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層┐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│　　　　　　　　　　　　　　　└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DAO / Repository ──MySQL Database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StoreController ──Service 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層┐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│　　　　　　　　　　　　　　└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DAO / Repository ──MySQL Database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├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OrderController ──Service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層┐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│　　　　　　　　　　　　　　└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DAO / Repository ──MySQL Database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│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　└─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JWT 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驗證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/ </a:t>
            </a:r>
            <a:r>
              <a:rPr b="0" lang="zh-TW" sz="1800" strike="noStrike" u="none">
                <a:solidFill>
                  <a:srgbClr val="000000"/>
                </a:solidFill>
                <a:effectLst/>
                <a:uFillTx/>
                <a:latin typeface="Microsoft JhengHei"/>
                <a:ea typeface="Microsoft JhengHei"/>
              </a:rPr>
              <a:t>權限控制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2"/>
          <p:cNvSpPr/>
          <p:nvPr/>
        </p:nvSpPr>
        <p:spPr>
          <a:xfrm>
            <a:off x="914400" y="731520"/>
            <a:ext cx="2009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2e7d32"/>
                </a:solidFill>
                <a:effectLst/>
                <a:uFillTx/>
                <a:latin typeface="Microsoft JhengHei"/>
                <a:ea typeface="Microsoft JhengHei"/>
              </a:rPr>
              <a:t>主要功能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TextBox 3"/>
          <p:cNvSpPr/>
          <p:nvPr/>
        </p:nvSpPr>
        <p:spPr>
          <a:xfrm>
            <a:off x="914400" y="1645920"/>
            <a:ext cx="6055920" cy="188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會員系統：註冊、登入、身分（賣家 </a:t>
            </a: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/ </a:t>
            </a:r>
            <a:r>
              <a:rPr b="0" lang="zh-TW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買家）判定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賣場管理：建立、編輯、刪除個人賣場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商品管理：新增、修改、刪除商品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Aft>
                <a:spcPts val="799"/>
              </a:spcAft>
            </a:pPr>
            <a:r>
              <a:rPr b="0" lang="en-US" sz="2000" strike="noStrike" u="none">
                <a:solidFill>
                  <a:srgbClr val="212121"/>
                </a:solidFill>
                <a:effectLst/>
                <a:uFillTx/>
                <a:latin typeface="Microsoft JhengHei"/>
                <a:ea typeface="Microsoft JhengHei"/>
              </a:rPr>
              <a:t>• 購物流程：商品瀏覽、加入購物車、下單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2"/>
          <p:cNvSpPr/>
          <p:nvPr/>
        </p:nvSpPr>
        <p:spPr>
          <a:xfrm>
            <a:off x="914400" y="640080"/>
            <a:ext cx="4941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介面介紹 </a:t>
            </a:r>
            <a:r>
              <a:rPr b="1" lang="en-US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- </a:t>
            </a:r>
            <a:r>
              <a:rPr b="1" lang="zh-TW" sz="3600" strike="noStrike" u="none">
                <a:solidFill>
                  <a:srgbClr val="498055"/>
                </a:solidFill>
                <a:effectLst/>
                <a:uFillTx/>
                <a:latin typeface="Microsoft JhengHei"/>
                <a:ea typeface="Microsoft JhengHei"/>
              </a:rPr>
              <a:t>會員登入頁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TextBox 3"/>
          <p:cNvSpPr/>
          <p:nvPr/>
        </p:nvSpPr>
        <p:spPr>
          <a:xfrm>
            <a:off x="914400" y="1828800"/>
            <a:ext cx="6917040" cy="12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功能：提供會員與賣家登入系統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登入後依身分導向不同頁面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• JWT Token </a:t>
            </a:r>
            <a:r>
              <a:rPr b="0" lang="zh-TW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驗證、錯誤提示與本地儲存（</a:t>
            </a:r>
            <a:r>
              <a:rPr b="0" lang="en-US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localStorage</a:t>
            </a:r>
            <a:r>
              <a:rPr b="0" lang="zh-TW" sz="2000" strike="noStrike" u="none">
                <a:solidFill>
                  <a:srgbClr val="3c3c3c"/>
                </a:solidFill>
                <a:effectLst/>
                <a:uFillTx/>
                <a:latin typeface="Microsoft JhengHei"/>
                <a:ea typeface="Microsoft JhengHei"/>
              </a:rPr>
              <a:t>）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Application>LibreOffice/25.8.2.2$Windows_X86_64 LibreOffice_project/d401f2107ccab8f924a8e2df40f573aab7605b6f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zh-TW</dc:language>
  <cp:lastModifiedBy/>
  <dcterms:modified xsi:type="dcterms:W3CDTF">2025-10-19T16:52:01Z</dcterms:modified>
  <cp:revision>91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