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theme/theme19.xml" ContentType="application/vnd.openxmlformats-officedocument.theme+xml"/>
  <Override PartName="/ppt/slideLayouts/slideLayout27.xml" ContentType="application/vnd.openxmlformats-officedocument.presentationml.slideLayout+xml"/>
  <Override PartName="/ppt/theme/theme20.xml" ContentType="application/vnd.openxmlformats-officedocument.theme+xml"/>
  <Override PartName="/ppt/slideLayouts/slideLayout28.xml" ContentType="application/vnd.openxmlformats-officedocument.presentationml.slideLayout+xml"/>
  <Override PartName="/ppt/theme/theme21.xml" ContentType="application/vnd.openxmlformats-officedocument.theme+xml"/>
  <Override PartName="/ppt/slideLayouts/slideLayout29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4" r:id="rId6"/>
    <p:sldMasterId id="2147483666" r:id="rId7"/>
    <p:sldMasterId id="2147483668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4" r:id="rId20"/>
    <p:sldMasterId id="2147483696" r:id="rId21"/>
    <p:sldMasterId id="2147483698" r:id="rId22"/>
  </p:sldMasterIdLst>
  <p:notesMasterIdLst>
    <p:notesMasterId r:id="rId66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5" r:id="rId30"/>
    <p:sldId id="266" r:id="rId31"/>
    <p:sldId id="267" r:id="rId32"/>
    <p:sldId id="268" r:id="rId33"/>
    <p:sldId id="269" r:id="rId34"/>
    <p:sldId id="270" r:id="rId35"/>
    <p:sldId id="271" r:id="rId36"/>
    <p:sldId id="272" r:id="rId37"/>
    <p:sldId id="273" r:id="rId38"/>
    <p:sldId id="299" r:id="rId39"/>
    <p:sldId id="300" r:id="rId40"/>
    <p:sldId id="302" r:id="rId41"/>
    <p:sldId id="301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2" r:id="rId51"/>
    <p:sldId id="313" r:id="rId52"/>
    <p:sldId id="314" r:id="rId53"/>
    <p:sldId id="311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297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63" Type="http://schemas.openxmlformats.org/officeDocument/2006/relationships/slide" Target="slides/slide41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64" Type="http://schemas.openxmlformats.org/officeDocument/2006/relationships/slide" Target="slides/slide42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slide" Target="slides/slide37.xml"/><Relationship Id="rId67" Type="http://schemas.openxmlformats.org/officeDocument/2006/relationships/presProps" Target="presProp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slide" Target="slides/slide4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u="none" strike="noStrike">
                <a:solidFill>
                  <a:srgbClr val="000000"/>
                </a:solidFill>
                <a:uFillTx/>
                <a:latin typeface="Arial"/>
              </a:rPr>
              <a:t>請按這裡移動投影片</a:t>
            </a: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請按這裡編輯備註格式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3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4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225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6546ADC-826E-45E0-B19D-D52F909A1E45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EF36DB4-042D-4CCA-99BD-CEEEA849B3BD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1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2122902-7BC2-469E-A6E0-A9D6C5C81EC6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991EF55-0A6F-4815-95FB-8BF14035F7E7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15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A14D332-23B6-4F9B-8566-3F446671AFD9}" type="slidenum">
              <a:rPr lang="en-US" sz="12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43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預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預設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預設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預設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預設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預設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預設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961879-8482-40D4-B7A3-2112AB1D29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預設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預設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預設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預設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預設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C09D71E-92D5-49B2-926A-81E979A923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D995504-BF89-4429-B0F5-C8B35A6138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8E75AC7-E317-47AF-B286-B17074124E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0AA20890-B24C-4E8B-8FF6-DC11DD4D6FE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2C39E9-3450-4BE9-9B9C-6BA4702487F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990CF9F-57F3-470C-ADB8-0F3A6A7EED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C15745F-E89B-4154-AD7D-A5D715D97D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45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7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8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7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3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3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4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4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5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5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52" name="群組 4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53" name="直線接點 5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4" name="直線接點​​ 6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5" name="直線接點​​ 8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6" name="直線接點 9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7" name="直線接點 10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8" name="直線接點​​ 11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9" name="直線接點​​ 12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0" name="直線接點​ 13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1" name="直線接點​​ 14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2" name="直線接點 15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3" name="直線接點 16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4" name="直線接點 17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5" name="直線接點​​ 18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6" name="直線接點​​ 19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7" name="直線接點​​ 20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8" name="直線接點 21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grpSp>
          <p:nvGrpSpPr>
            <p:cNvPr id="69" name="群組 22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0" name="直線接點 40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1" name="直線接點​​ 41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2" name="直線接點 42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3" name="直線接點 43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4" name="直線接點 44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grpSp>
            <p:nvGrpSpPr>
              <p:cNvPr id="75" name="群組 45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76" name="直線接點 51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7" name="直線接點 52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8" name="直線接點 53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9" name="直線接點 54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80" name="直線接點 55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</p:grpSp>
          <p:cxnSp>
            <p:nvCxnSpPr>
              <p:cNvPr id="81" name="直線接點 46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2" name="直線接點 47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3" name="直線接點 48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4" name="直線接點​​ 49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5" name="直線接點​​ 50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</p:grpSp>
        <p:grpSp>
          <p:nvGrpSpPr>
            <p:cNvPr id="8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87" name="直線接點 24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8" name="直線接點 25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9" name="直線接點 26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0" name="直線接點 27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1" name="直線接點 28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grpSp>
            <p:nvGrpSpPr>
              <p:cNvPr id="92" name="群組 29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93" name="直線接點 35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4" name="直線接點 36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5" name="直線接點 37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6" name="直線接點 38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7" name="直線接點 39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</p:grpSp>
          <p:cxnSp>
            <p:nvCxnSpPr>
              <p:cNvPr id="98" name="直線接點 30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9" name="直線接點 31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0" name="直線接點 32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1" name="直線接點​​ 33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2" name="直線接點 34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</p:grpSp>
      </p:grpSp>
      <p:cxnSp>
        <p:nvCxnSpPr>
          <p:cNvPr id="103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D15A3E"/>
            </a:solidFill>
            <a:round/>
          </a:ln>
        </p:spPr>
      </p:cxn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81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3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83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3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3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83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3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4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84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4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5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85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6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86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86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86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88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88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88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89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9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90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0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0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90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1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91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92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4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94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4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4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94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4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5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95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5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6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96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7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97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97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97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99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9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9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00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0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01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01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01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01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2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02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0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0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0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0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0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082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083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4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5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6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7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8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9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0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1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2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3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4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5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6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7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8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099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00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1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2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3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4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05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106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7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8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9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10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11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2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3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4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5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11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17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8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9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0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1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22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123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4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5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6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7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28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9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0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1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2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133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13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3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15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5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6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16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6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17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7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7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17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7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8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18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18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19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20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0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1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21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1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22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2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2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23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3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24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24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25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5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6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26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7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27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7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8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28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8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29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29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29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31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1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1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31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2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32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2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3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33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3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34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346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7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8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9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0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1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2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3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4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5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6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7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8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9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0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1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362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63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4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5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6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7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68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69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0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1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2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3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4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5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6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7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8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379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80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1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2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3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4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85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386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7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8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9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90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91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2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3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4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5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396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397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398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99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0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1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2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3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4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5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6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7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8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9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0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1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2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3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414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15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6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7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8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9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20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421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2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3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4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5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26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7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8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9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0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431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32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3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4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5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6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37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438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39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0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1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2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43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4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5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6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7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448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45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47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7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7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47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8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48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8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9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9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50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505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506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7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8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9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0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1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2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3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4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5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6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7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8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9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0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1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522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23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4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5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6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7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28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529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0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1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2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3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34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5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6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7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8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539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40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1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2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3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4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45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546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7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8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9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50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51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2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3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4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5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556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56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57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7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8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58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8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59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9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9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60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0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61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611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612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3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4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5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6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7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8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9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0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1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2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3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4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5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6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7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628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29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0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1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2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3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34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635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6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7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8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9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40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1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2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3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4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645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46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7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8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9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0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51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652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3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4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5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6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57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8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9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0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1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662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7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68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68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69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69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9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0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0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0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1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1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2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4" name="PlaceHolder 4"/>
          <p:cNvSpPr>
            <a:spLocks noGrp="1"/>
          </p:cNvSpPr>
          <p:nvPr>
            <p:ph type="ftr" idx="10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5" name="PlaceHolder 5"/>
          <p:cNvSpPr>
            <a:spLocks noGrp="1"/>
          </p:cNvSpPr>
          <p:nvPr>
            <p:ph type="sldNum" idx="11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4A28FC-7467-4E80-9E04-AA0EFD5FEDC3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6" name="PlaceHolder 6"/>
          <p:cNvSpPr>
            <a:spLocks noGrp="1"/>
          </p:cNvSpPr>
          <p:nvPr>
            <p:ph type="dt" idx="12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7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7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7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82" name="PlaceHolder 1"/>
          <p:cNvSpPr>
            <a:spLocks noGrp="1"/>
          </p:cNvSpPr>
          <p:nvPr>
            <p:ph type="ftr" idx="13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sldNum" idx="14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4E8293-996A-4486-8FA3-DF038E55EF04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 type="dt" idx="15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2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3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4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4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5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60" name="PlaceHolder 1"/>
          <p:cNvSpPr>
            <a:spLocks noGrp="1"/>
          </p:cNvSpPr>
          <p:nvPr>
            <p:ph type="ftr" idx="1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2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5D755B5-DFD6-4BCC-9105-529F7592F0F9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3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84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6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6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6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7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87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7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8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88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8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89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895" name="群組 160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896" name="直線接點​ 161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7" name="直線接點​​ 162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8" name="直線接點​​ 163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9" name="直線接點​​ 164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0" name="直線接點​​ 165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1" name="直線接點​​ 166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2" name="直線接點​​ 167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3" name="直線接點​​ 168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4" name="直線接點​ 169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5" name="直線接點​​ 170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6" name="直線接點​​ 171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7" name="直線接點​​ 172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8" name="直線接點​​ 173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9" name="直線接點​​ 174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0" name="直線接點​​ 175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1" name="直線接點​​ 176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grpSp>
          <p:nvGrpSpPr>
            <p:cNvPr id="1912" name="群組 177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13" name="直線接點​​ 195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4" name="直線接點​​ 196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5" name="直線接點​​ 197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6" name="直線接點​​ 198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7" name="直線接點 199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18" name="群組 200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919" name="直線接點 206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0" name="直線接點 207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1" name="直線接點 208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2" name="直線接點​​ 209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3" name="直線接點 210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24" name="直線接點 201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5" name="直線接點​​ 202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6" name="直線接點 203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7" name="直線接點 204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8" name="直線接點 205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  <p:grpSp>
          <p:nvGrpSpPr>
            <p:cNvPr id="1929" name="群組 178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30" name="直線接點​​ 179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1" name="直線接點​​ 180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2" name="直線接點​​ 181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3" name="直線接點​​ 182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4" name="直線接點 183"/>
              <p:cNvCxnSpPr/>
              <p:nvPr/>
            </p:nvCxnSpPr>
            <p:spPr>
              <a:xfrm flipH="1">
                <a:off x="2692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35" name="群組 184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936" name="直線接點​​ 190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7" name="直線接點​​ 191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8" name="直線接點​​ 192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9" name="直線接點​​ 193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40" name="直線接點​​ 194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41" name="直線接點​​ 185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2" name="直線接點 186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3" name="直線接點 187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4" name="直線接點 188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5" name="直線接點 189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</p:grpSp>
      <p:sp>
        <p:nvSpPr>
          <p:cNvPr id="1946" name="PlaceHolder 1"/>
          <p:cNvSpPr>
            <a:spLocks noGrp="1"/>
          </p:cNvSpPr>
          <p:nvPr>
            <p:ph type="ftr" idx="19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7" name="PlaceHolder 2"/>
          <p:cNvSpPr>
            <a:spLocks noGrp="1"/>
          </p:cNvSpPr>
          <p:nvPr>
            <p:ph type="sldNum" idx="20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9B8D466-71C6-4D7E-9124-0BC168837E77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8" name="PlaceHolder 3"/>
          <p:cNvSpPr>
            <a:spLocks noGrp="1"/>
          </p:cNvSpPr>
          <p:nvPr>
            <p:ph type="dt" idx="21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95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96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6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7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97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7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8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8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99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9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00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001" name="群組 8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002" name="直線接點 9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3" name="直線接點 10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4" name="直線接點​​ 11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5" name="直線接點​​ 12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6" name="直線接點​ 13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7" name="直線接點​​ 14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8" name="直線接點 15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9" name="直線接點 16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0" name="直線接點 17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1" name="直線接點​​ 18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2" name="直線接點​​ 19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3" name="直線接點​​ 20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4" name="直線接點 21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5" name="直線接點​​ 22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6" name="直線接點 23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7" name="直線接點 24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018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19" name="直線接點 43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0" name="直線接點 44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1" name="直線接點 45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2" name="直線接點 46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3" name="直線接點 47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24" name="群組 48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025" name="直線接點 54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6" name="直線接點 55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7" name="直線接點 56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8" name="直線接點​​ 57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9" name="直線接點​​ 58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30" name="直線接點​​ 49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1" name="直線接點​​ 50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2" name="直線接點 51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3" name="直線接點 52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4" name="直線接點 53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035" name="群組 26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36" name="直線接點 27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7" name="直線接點 28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8" name="直線接點 29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9" name="直線接點 30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0" name="直線接點 31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41" name="群組 32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042" name="直線接點 38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3" name="直線接點 39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4" name="直線接點 40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5" name="直線接點​​ 41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6" name="直線接點 42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47" name="直線接點​​ 33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8" name="直線接點 34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9" name="直線接點 35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0" name="直線接點 36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1" name="直線接點 37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052" name="矩形 6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053" name="直線接點 59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054" name="PlaceHolder 1"/>
          <p:cNvSpPr>
            <a:spLocks noGrp="1"/>
          </p:cNvSpPr>
          <p:nvPr>
            <p:ph type="ftr" idx="22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 type="sldNum" idx="23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3EE6286-6D28-469F-B8FB-1F7FEC007CD3}" type="slidenum">
              <a:rPr lang="en-US" sz="1100" b="0" u="none" strike="noStrik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6" name="PlaceHolder 3"/>
          <p:cNvSpPr>
            <a:spLocks noGrp="1"/>
          </p:cNvSpPr>
          <p:nvPr>
            <p:ph type="dt" idx="24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05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5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07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7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8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08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8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09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9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9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9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9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0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0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109" name="群組 7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110" name="直線接點​​ 8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1" name="直線接點 9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2" name="直線接點 10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3" name="直線接點​​ 11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4" name="直線接點​​ 12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5" name="直線接點​ 13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6" name="直線接點​​ 14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7" name="直線接點 15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8" name="直線接點 16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9" name="直線接點 17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0" name="直線接點​​ 18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1" name="直線接點​​ 19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2" name="直線接點​​ 20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3" name="直線接點 21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4" name="直線接點​​ 22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5" name="直線接點 23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12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27" name="直線接點 42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8" name="直線接點 43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9" name="直線接點 44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0" name="直線接點 45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1" name="直線接點 46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32" name="群組 47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133" name="直線接點 53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4" name="直線接點 54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5" name="直線接點 55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6" name="直線接點 56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7" name="直線接點​​ 57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38" name="直線接點 48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9" name="直線接點​​ 49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0" name="直線接點​​ 50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1" name="直線接點 51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2" name="直線接點 52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143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44" name="直線接點 26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5" name="直線接點 27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6" name="直線接點 28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7" name="直線接點 29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8" name="直線接點 30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49" name="群組 31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150" name="直線接點 37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1" name="直線接點 38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2" name="直線接點 39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3" name="直線接點 40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4" name="直線接點​​ 41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55" name="直線接點 32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6" name="直線接點​​ 33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7" name="直線接點 34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8" name="直線接點 35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9" name="直線接點 36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160" name="矩形 59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161" name="直線接點​​ 58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15" name="PlaceHolder 1"/>
          <p:cNvSpPr>
            <a:spLocks noGrp="1"/>
          </p:cNvSpPr>
          <p:nvPr>
            <p:ph type="ftr" idx="4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5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87D9DB0-86CF-40A9-8BC9-26A682F6957A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6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1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3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3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4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4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4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5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5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5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5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6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6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ftr" idx="7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8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891E249-CC0B-46C6-8040-C08E5BC4D55D}" type="slidenum">
              <a:rPr lang="en-US" sz="1100" b="0" u="none" strike="noStrik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dt" idx="9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7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7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29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9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0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30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0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31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31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1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31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1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2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32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32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33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34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4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5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35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5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36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6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6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37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7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38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4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39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40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0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1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41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2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42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2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3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43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3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44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44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44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46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6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6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46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7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47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7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8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48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8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49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49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51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1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2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52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2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53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3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3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53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4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54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550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551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2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3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4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5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6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7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8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9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0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1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2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3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4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5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6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567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68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69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0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1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2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73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574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5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6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7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8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79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0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1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2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3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584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85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6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7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8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9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90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591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2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3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4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5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96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7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8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9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00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601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603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4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5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6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7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8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9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0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1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2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3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4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5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6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7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8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619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20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1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2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3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4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25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626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7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8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9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30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31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2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3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4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5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636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37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8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9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0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1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42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643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4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5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6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7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48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9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0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1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2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653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654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655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6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7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8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9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0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1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2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3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4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5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6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7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8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9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70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671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72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3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4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5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6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77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678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79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0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1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2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83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4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5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6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7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688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89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0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1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2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3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94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695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6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7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8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9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00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1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2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3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4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705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707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8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9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0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1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2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3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4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5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6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7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8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9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0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1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2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723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24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5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6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7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8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29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730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1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2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3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4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35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6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7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8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9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740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41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2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3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4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5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46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747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8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9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0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1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52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3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4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5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6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757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758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759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0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1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2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3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4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5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6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7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8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9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0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1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2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3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4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775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76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7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8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9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0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81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782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3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4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5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6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87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8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9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0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1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792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93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4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5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6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7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98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799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0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1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2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3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04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5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6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7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8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809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1800" b="0" u="none" strike="noStrik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3360" cy="3382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4000" b="1" dirty="0">
                <a:solidFill>
                  <a:schemeClr val="dk1"/>
                </a:solidFill>
                <a:latin typeface="Microsoft JhengHei UI"/>
                <a:ea typeface="Microsoft JhengHei UI"/>
              </a:rPr>
              <a:t>餐酒館</a:t>
            </a:r>
            <a:br>
              <a:rPr sz="4000" dirty="0"/>
            </a:br>
            <a:r>
              <a:rPr lang="en-US" altLang="zh-TW" sz="4000" b="1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POS</a:t>
            </a:r>
            <a:r>
              <a:rPr lang="zh-TW" altLang="en-US" sz="4000" b="1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營運銷售系統管理</a:t>
            </a:r>
            <a:r>
              <a:rPr lang="zh-TW" sz="4000" b="1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專案說明</a:t>
            </a:r>
            <a:endParaRPr lang="en-US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322013-B4D8-89EB-94D1-FC7E0122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model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（數據模型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POJO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類別）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的資料表，每個類別代表一個 表的結構。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員工類別（對應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會員類別（對應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訂單類別（對應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PorderDetail.java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明細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類別（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對應</a:t>
            </a:r>
            <a:r>
              <a:rPr lang="en-US" altLang="zh-TW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porder_detail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產品類別（對應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altLang="zh-TW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Category.java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→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品項類別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（對應 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category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lang="en-US" altLang="zh-TW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1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service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處理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負責調用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，執行 交易管理（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Transaction Management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 及 商業邏輯。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ProductService.java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產品業務邏輯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impl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具體實作）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ProductServiceImpl.java →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util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（工具類別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提供共用函式）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DbConnection.java → MySQL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連線工具類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Tool.java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其他工具函式，例如 檔案存取、格式轉換</a:t>
            </a:r>
            <a:endParaRPr lang="en-US" altLang="zh-TW" sz="20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auto_numbering.java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→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訂單編號，員工編號，會員編號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自動跳號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CreateExecl.java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→ 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報表製作</a:t>
            </a:r>
            <a:endParaRPr lang="en-US" altLang="zh-TW" sz="20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LocalDateTimeEx.java</a:t>
            </a:r>
            <a:r>
              <a:rPr lang="zh-TW" altLang="en-US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 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→</a:t>
            </a:r>
            <a:r>
              <a:rPr lang="zh-TW" altLang="en-US" sz="2000" dirty="0">
                <a:solidFill>
                  <a:schemeClr val="dk1"/>
                </a:solidFill>
                <a:latin typeface="Microsoft JhengHei UI"/>
                <a:ea typeface="Microsoft JhengHei UI"/>
              </a:rPr>
              <a:t>時間取得</a:t>
            </a:r>
            <a:endParaRPr lang="en-US" altLang="zh-TW" sz="2000" dirty="0">
              <a:solidFill>
                <a:schemeClr val="dk1"/>
              </a:solidFill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Session.java →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紀錄登錄時的資料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會員或員工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📌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總結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這個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架構 的系統包含：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介面）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資料夾（使用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來顯示介面）。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（資料模型）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資料夾（定義對應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的類別）。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資料夾（負責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資料夾（處理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操作及交易管理）。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Util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（工具類） →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util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資料夾（提供 </a:t>
            </a:r>
            <a:r>
              <a:rPr lang="en-US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6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連線與工具函式）。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zh-TW" sz="6000" b="1" u="none" strike="noStrik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使用介面介紹</a:t>
            </a:r>
            <a:endParaRPr lang="en-US" sz="6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9" name="PlaceHolder 2"/>
          <p:cNvSpPr>
            <a:spLocks noGrp="1"/>
          </p:cNvSpPr>
          <p:nvPr>
            <p:ph/>
          </p:nvPr>
        </p:nvSpPr>
        <p:spPr>
          <a:xfrm>
            <a:off x="3428880" y="1838734"/>
            <a:ext cx="960012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zh-TW" altLang="en-US" sz="4800" b="0" u="none" strike="noStrike" dirty="0">
                <a:solidFill>
                  <a:srgbClr val="FFFFFF"/>
                </a:solidFill>
                <a:uFillTx/>
                <a:latin typeface="Arial"/>
              </a:rPr>
              <a:t>下面還沒做</a:t>
            </a:r>
            <a:r>
              <a:rPr lang="en-US" altLang="zh-TW" sz="4800" b="0" u="none" strike="noStrike" dirty="0">
                <a:solidFill>
                  <a:srgbClr val="FFFFFF"/>
                </a:solidFill>
                <a:uFillTx/>
                <a:latin typeface="Arial"/>
              </a:rPr>
              <a:t>!!!</a:t>
            </a:r>
            <a:endParaRPr lang="en-US" sz="48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PlaceHolder 1"/>
          <p:cNvSpPr>
            <a:spLocks noGrp="1"/>
          </p:cNvSpPr>
          <p:nvPr>
            <p:ph type="title"/>
          </p:nvPr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000" b="1" u="none" strike="noStrike" dirty="0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使用介面架構</a:t>
            </a:r>
            <a:endParaRPr lang="en-US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1" name="文字方塊 2"/>
          <p:cNvSpPr/>
          <p:nvPr/>
        </p:nvSpPr>
        <p:spPr>
          <a:xfrm>
            <a:off x="5117643" y="572574"/>
            <a:ext cx="3656204" cy="460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2400" b="0" u="none" strike="noStrike" dirty="0">
                <a:solidFill>
                  <a:schemeClr val="dk1"/>
                </a:solidFill>
                <a:uFillTx/>
                <a:latin typeface="Arial"/>
              </a:rPr>
              <a:t>餐酒館</a:t>
            </a:r>
            <a:r>
              <a:rPr lang="zh-TW" sz="2400" b="0" u="none" strike="noStrike" dirty="0">
                <a:solidFill>
                  <a:schemeClr val="dk1"/>
                </a:solidFill>
                <a:uFillTx/>
                <a:latin typeface="Arial"/>
              </a:rPr>
              <a:t>登入首頁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2" name="文字方塊 3"/>
          <p:cNvSpPr/>
          <p:nvPr/>
        </p:nvSpPr>
        <p:spPr>
          <a:xfrm>
            <a:off x="6895897" y="2386594"/>
            <a:ext cx="1150560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管理員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3" name="文字方塊 4"/>
          <p:cNvSpPr/>
          <p:nvPr/>
        </p:nvSpPr>
        <p:spPr>
          <a:xfrm>
            <a:off x="10912531" y="3138334"/>
            <a:ext cx="1150560" cy="363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客戶登入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4" name="文字方塊 5"/>
          <p:cNvSpPr/>
          <p:nvPr/>
        </p:nvSpPr>
        <p:spPr>
          <a:xfrm>
            <a:off x="4360847" y="3539872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訂單管理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6" name="文字方塊 7"/>
          <p:cNvSpPr/>
          <p:nvPr/>
        </p:nvSpPr>
        <p:spPr>
          <a:xfrm>
            <a:off x="5730691" y="3535954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7" name="文字方塊 8"/>
          <p:cNvSpPr/>
          <p:nvPr/>
        </p:nvSpPr>
        <p:spPr>
          <a:xfrm>
            <a:off x="7471177" y="3531634"/>
            <a:ext cx="1165206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8" name="文字方塊 9"/>
          <p:cNvSpPr/>
          <p:nvPr/>
        </p:nvSpPr>
        <p:spPr>
          <a:xfrm>
            <a:off x="10912531" y="3728014"/>
            <a:ext cx="1150560" cy="3678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點餐介面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9" name="文字方塊 10"/>
          <p:cNvSpPr/>
          <p:nvPr/>
        </p:nvSpPr>
        <p:spPr>
          <a:xfrm>
            <a:off x="4360847" y="410219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新增訂單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0" name="文字方塊 11"/>
          <p:cNvSpPr/>
          <p:nvPr/>
        </p:nvSpPr>
        <p:spPr>
          <a:xfrm>
            <a:off x="4360847" y="466415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1" name="文字方塊 12"/>
          <p:cNvSpPr/>
          <p:nvPr/>
        </p:nvSpPr>
        <p:spPr>
          <a:xfrm>
            <a:off x="4360847" y="522611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編輯訂單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2" name="文字方塊 13"/>
          <p:cNvSpPr/>
          <p:nvPr/>
        </p:nvSpPr>
        <p:spPr>
          <a:xfrm>
            <a:off x="4360847" y="5788072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刪除訂單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7" name="文字方塊 18"/>
          <p:cNvSpPr/>
          <p:nvPr/>
        </p:nvSpPr>
        <p:spPr>
          <a:xfrm>
            <a:off x="5730691" y="4093954"/>
            <a:ext cx="115056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9" name="文字方塊 20"/>
          <p:cNvSpPr/>
          <p:nvPr/>
        </p:nvSpPr>
        <p:spPr>
          <a:xfrm>
            <a:off x="5730691" y="4622466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編輯客戶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0" name="文字方塊 21"/>
          <p:cNvSpPr/>
          <p:nvPr/>
        </p:nvSpPr>
        <p:spPr>
          <a:xfrm>
            <a:off x="5730691" y="5184426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>
                <a:solidFill>
                  <a:schemeClr val="dk1"/>
                </a:solidFill>
                <a:uFillTx/>
                <a:latin typeface="Arial"/>
              </a:rPr>
              <a:t>刪除客戶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1" name="文字方塊 22"/>
          <p:cNvSpPr/>
          <p:nvPr/>
        </p:nvSpPr>
        <p:spPr>
          <a:xfrm>
            <a:off x="7035691" y="4069834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修改個人資料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2" name="文字方塊 23"/>
          <p:cNvSpPr/>
          <p:nvPr/>
        </p:nvSpPr>
        <p:spPr>
          <a:xfrm>
            <a:off x="7030651" y="5174250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權限管理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3" name="文字方塊 25"/>
          <p:cNvSpPr/>
          <p:nvPr/>
        </p:nvSpPr>
        <p:spPr>
          <a:xfrm>
            <a:off x="10921891" y="4251814"/>
            <a:ext cx="1150560" cy="367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新增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品項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4" name="文字方塊 26"/>
          <p:cNvSpPr/>
          <p:nvPr/>
        </p:nvSpPr>
        <p:spPr>
          <a:xfrm>
            <a:off x="10921891" y="4813774"/>
            <a:ext cx="1150560" cy="367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確認訂單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5" name="文字方塊 27"/>
          <p:cNvSpPr/>
          <p:nvPr/>
        </p:nvSpPr>
        <p:spPr>
          <a:xfrm>
            <a:off x="10921891" y="5375734"/>
            <a:ext cx="1150560" cy="367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完成訂單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7" name="文字方塊 32"/>
          <p:cNvSpPr/>
          <p:nvPr/>
        </p:nvSpPr>
        <p:spPr>
          <a:xfrm>
            <a:off x="8901571" y="3531634"/>
            <a:ext cx="173160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報表管理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8" name="文字方塊 34"/>
          <p:cNvSpPr/>
          <p:nvPr/>
        </p:nvSpPr>
        <p:spPr>
          <a:xfrm>
            <a:off x="8901571" y="4069834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員工銷售圖表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9" name="文字方塊 36"/>
          <p:cNvSpPr/>
          <p:nvPr/>
        </p:nvSpPr>
        <p:spPr>
          <a:xfrm>
            <a:off x="8901571" y="4626957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銷售</a:t>
            </a:r>
            <a:r>
              <a:rPr lang="zh-TW" altLang="en-US" dirty="0">
                <a:solidFill>
                  <a:schemeClr val="dk1"/>
                </a:solidFill>
                <a:latin typeface="Arial"/>
              </a:rPr>
              <a:t>明細表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91" name="直線單箭頭接點 49"/>
          <p:cNvCxnSpPr>
            <a:stCxn id="2262" idx="2"/>
            <a:endCxn id="2264" idx="0"/>
          </p:cNvCxnSpPr>
          <p:nvPr/>
        </p:nvCxnSpPr>
        <p:spPr>
          <a:xfrm flipH="1">
            <a:off x="4936127" y="2754472"/>
            <a:ext cx="2535050" cy="785400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3" name="直線單箭頭接點 54"/>
          <p:cNvCxnSpPr>
            <a:cxnSpLocks/>
            <a:stCxn id="2262" idx="2"/>
            <a:endCxn id="2266" idx="0"/>
          </p:cNvCxnSpPr>
          <p:nvPr/>
        </p:nvCxnSpPr>
        <p:spPr>
          <a:xfrm flipH="1">
            <a:off x="6305971" y="2754472"/>
            <a:ext cx="1165206" cy="78148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4" name="直線單箭頭接點 57"/>
          <p:cNvCxnSpPr>
            <a:cxnSpLocks/>
            <a:stCxn id="2262" idx="2"/>
            <a:endCxn id="2267" idx="0"/>
          </p:cNvCxnSpPr>
          <p:nvPr/>
        </p:nvCxnSpPr>
        <p:spPr>
          <a:xfrm>
            <a:off x="7471177" y="2754472"/>
            <a:ext cx="582603" cy="77716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5" name="直線單箭頭接點 60"/>
          <p:cNvCxnSpPr>
            <a:cxnSpLocks/>
            <a:stCxn id="2262" idx="2"/>
            <a:endCxn id="2287" idx="0"/>
          </p:cNvCxnSpPr>
          <p:nvPr/>
        </p:nvCxnSpPr>
        <p:spPr>
          <a:xfrm>
            <a:off x="7471177" y="2754472"/>
            <a:ext cx="2296194" cy="77716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96" name="直線單箭頭接點 63"/>
          <p:cNvCxnSpPr/>
          <p:nvPr/>
        </p:nvCxnSpPr>
        <p:spPr>
          <a:xfrm>
            <a:off x="11054324" y="3414928"/>
            <a:ext cx="1080" cy="218160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sp>
        <p:nvSpPr>
          <p:cNvPr id="2297" name="文字方塊 1"/>
          <p:cNvSpPr/>
          <p:nvPr/>
        </p:nvSpPr>
        <p:spPr>
          <a:xfrm>
            <a:off x="8901571" y="5213956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月業績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8" name="直線接點 2297"/>
          <p:cNvSpPr/>
          <p:nvPr/>
        </p:nvSpPr>
        <p:spPr>
          <a:xfrm>
            <a:off x="8373763" y="1025472"/>
            <a:ext cx="3076077" cy="2025496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9" name="直線接點 2298"/>
          <p:cNvSpPr/>
          <p:nvPr/>
        </p:nvSpPr>
        <p:spPr>
          <a:xfrm flipH="1">
            <a:off x="5117642" y="1055286"/>
            <a:ext cx="1227739" cy="58652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文字方塊 3">
            <a:extLst>
              <a:ext uri="{FF2B5EF4-FFF2-40B4-BE49-F238E27FC236}">
                <a16:creationId xmlns:a16="http://schemas.microsoft.com/office/drawing/2014/main" id="{F36498BD-ABED-D817-B79A-3ADD26563767}"/>
              </a:ext>
            </a:extLst>
          </p:cNvPr>
          <p:cNvSpPr/>
          <p:nvPr/>
        </p:nvSpPr>
        <p:spPr>
          <a:xfrm>
            <a:off x="4402080" y="1670525"/>
            <a:ext cx="1150560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員工登入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直線接點 27">
            <a:extLst>
              <a:ext uri="{FF2B5EF4-FFF2-40B4-BE49-F238E27FC236}">
                <a16:creationId xmlns:a16="http://schemas.microsoft.com/office/drawing/2014/main" id="{8D8BBB22-FA11-F904-ECBA-023426B09F6E}"/>
              </a:ext>
            </a:extLst>
          </p:cNvPr>
          <p:cNvSpPr/>
          <p:nvPr/>
        </p:nvSpPr>
        <p:spPr>
          <a:xfrm flipH="1">
            <a:off x="2380788" y="2038403"/>
            <a:ext cx="2021292" cy="63774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直線接點 41">
            <a:extLst>
              <a:ext uri="{FF2B5EF4-FFF2-40B4-BE49-F238E27FC236}">
                <a16:creationId xmlns:a16="http://schemas.microsoft.com/office/drawing/2014/main" id="{A196E8CB-FA3D-01FE-13DA-1F08415A03B4}"/>
              </a:ext>
            </a:extLst>
          </p:cNvPr>
          <p:cNvSpPr/>
          <p:nvPr/>
        </p:nvSpPr>
        <p:spPr>
          <a:xfrm>
            <a:off x="5194819" y="2061049"/>
            <a:ext cx="1235642" cy="352922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文字方塊 3">
            <a:extLst>
              <a:ext uri="{FF2B5EF4-FFF2-40B4-BE49-F238E27FC236}">
                <a16:creationId xmlns:a16="http://schemas.microsoft.com/office/drawing/2014/main" id="{D17537F9-51FB-719F-55D5-BE8B2BE132CD}"/>
              </a:ext>
            </a:extLst>
          </p:cNvPr>
          <p:cNvSpPr/>
          <p:nvPr/>
        </p:nvSpPr>
        <p:spPr>
          <a:xfrm>
            <a:off x="1230228" y="2472784"/>
            <a:ext cx="1150560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800" b="0" u="none" strike="noStrike" dirty="0">
                <a:solidFill>
                  <a:srgbClr val="000000"/>
                </a:solidFill>
                <a:uFillTx/>
                <a:latin typeface="Arial"/>
              </a:rPr>
              <a:t>一般員工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文字方塊 23">
            <a:extLst>
              <a:ext uri="{FF2B5EF4-FFF2-40B4-BE49-F238E27FC236}">
                <a16:creationId xmlns:a16="http://schemas.microsoft.com/office/drawing/2014/main" id="{44901E6D-9D70-20E0-E4A2-5ED62E60FBCA}"/>
              </a:ext>
            </a:extLst>
          </p:cNvPr>
          <p:cNvSpPr/>
          <p:nvPr/>
        </p:nvSpPr>
        <p:spPr>
          <a:xfrm>
            <a:off x="7020571" y="5732292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Arial"/>
              </a:rPr>
              <a:t>離職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文字方塊 23">
            <a:extLst>
              <a:ext uri="{FF2B5EF4-FFF2-40B4-BE49-F238E27FC236}">
                <a16:creationId xmlns:a16="http://schemas.microsoft.com/office/drawing/2014/main" id="{0508B50B-A09C-D41E-B0A5-7FAE7814DDBC}"/>
              </a:ext>
            </a:extLst>
          </p:cNvPr>
          <p:cNvSpPr/>
          <p:nvPr/>
        </p:nvSpPr>
        <p:spPr>
          <a:xfrm>
            <a:off x="7020571" y="4606353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文字方塊 11">
            <a:extLst>
              <a:ext uri="{FF2B5EF4-FFF2-40B4-BE49-F238E27FC236}">
                <a16:creationId xmlns:a16="http://schemas.microsoft.com/office/drawing/2014/main" id="{3452BD81-E0FD-74E8-3247-6AC4461A0D4C}"/>
              </a:ext>
            </a:extLst>
          </p:cNvPr>
          <p:cNvSpPr/>
          <p:nvPr/>
        </p:nvSpPr>
        <p:spPr>
          <a:xfrm>
            <a:off x="102010" y="4008537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查詢訂單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文字方塊 5">
            <a:extLst>
              <a:ext uri="{FF2B5EF4-FFF2-40B4-BE49-F238E27FC236}">
                <a16:creationId xmlns:a16="http://schemas.microsoft.com/office/drawing/2014/main" id="{5E299C0A-BB38-9D47-6171-9162E13FA903}"/>
              </a:ext>
            </a:extLst>
          </p:cNvPr>
          <p:cNvSpPr/>
          <p:nvPr/>
        </p:nvSpPr>
        <p:spPr>
          <a:xfrm>
            <a:off x="94163" y="3550114"/>
            <a:ext cx="1158407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訂單管理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3" name="文字方塊 7">
            <a:extLst>
              <a:ext uri="{FF2B5EF4-FFF2-40B4-BE49-F238E27FC236}">
                <a16:creationId xmlns:a16="http://schemas.microsoft.com/office/drawing/2014/main" id="{93AF41E0-9644-16B7-9BE3-97AA851F21AC}"/>
              </a:ext>
            </a:extLst>
          </p:cNvPr>
          <p:cNvSpPr/>
          <p:nvPr/>
        </p:nvSpPr>
        <p:spPr>
          <a:xfrm>
            <a:off x="1312920" y="3544075"/>
            <a:ext cx="1126205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6" name="文字方塊 8">
            <a:extLst>
              <a:ext uri="{FF2B5EF4-FFF2-40B4-BE49-F238E27FC236}">
                <a16:creationId xmlns:a16="http://schemas.microsoft.com/office/drawing/2014/main" id="{F31BC1FB-A7C2-DB25-2FC2-01E9EFEAC78B}"/>
              </a:ext>
            </a:extLst>
          </p:cNvPr>
          <p:cNvSpPr/>
          <p:nvPr/>
        </p:nvSpPr>
        <p:spPr>
          <a:xfrm>
            <a:off x="2523829" y="3519821"/>
            <a:ext cx="1158407" cy="36787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7" name="文字方塊 18">
            <a:extLst>
              <a:ext uri="{FF2B5EF4-FFF2-40B4-BE49-F238E27FC236}">
                <a16:creationId xmlns:a16="http://schemas.microsoft.com/office/drawing/2014/main" id="{B4275FE1-10C3-AB65-A309-EE9F4546C0CB}"/>
              </a:ext>
            </a:extLst>
          </p:cNvPr>
          <p:cNvSpPr/>
          <p:nvPr/>
        </p:nvSpPr>
        <p:spPr>
          <a:xfrm>
            <a:off x="1318785" y="4010377"/>
            <a:ext cx="115056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客戶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8" name="文字方塊 23">
            <a:extLst>
              <a:ext uri="{FF2B5EF4-FFF2-40B4-BE49-F238E27FC236}">
                <a16:creationId xmlns:a16="http://schemas.microsoft.com/office/drawing/2014/main" id="{B933A719-67B9-B5BD-64A0-3F0CCEF22C68}"/>
              </a:ext>
            </a:extLst>
          </p:cNvPr>
          <p:cNvSpPr/>
          <p:nvPr/>
        </p:nvSpPr>
        <p:spPr>
          <a:xfrm>
            <a:off x="2535560" y="4004619"/>
            <a:ext cx="1158407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查詢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49" name="直線單箭頭接點 49">
            <a:extLst>
              <a:ext uri="{FF2B5EF4-FFF2-40B4-BE49-F238E27FC236}">
                <a16:creationId xmlns:a16="http://schemas.microsoft.com/office/drawing/2014/main" id="{4C6C1AC5-1069-1AC1-E1FA-F499EA1609F2}"/>
              </a:ext>
            </a:extLst>
          </p:cNvPr>
          <p:cNvCxnSpPr>
            <a:cxnSpLocks/>
            <a:stCxn id="51" idx="2"/>
            <a:endCxn id="58" idx="0"/>
          </p:cNvCxnSpPr>
          <p:nvPr/>
        </p:nvCxnSpPr>
        <p:spPr>
          <a:xfrm flipH="1">
            <a:off x="673367" y="2840662"/>
            <a:ext cx="1132141" cy="70945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51" name="直線單箭頭接點 49">
            <a:extLst>
              <a:ext uri="{FF2B5EF4-FFF2-40B4-BE49-F238E27FC236}">
                <a16:creationId xmlns:a16="http://schemas.microsoft.com/office/drawing/2014/main" id="{993386EB-3D99-AC34-6B23-B7AF97111E19}"/>
              </a:ext>
            </a:extLst>
          </p:cNvPr>
          <p:cNvCxnSpPr>
            <a:cxnSpLocks/>
            <a:stCxn id="51" idx="2"/>
            <a:endCxn id="2243" idx="0"/>
          </p:cNvCxnSpPr>
          <p:nvPr/>
        </p:nvCxnSpPr>
        <p:spPr>
          <a:xfrm>
            <a:off x="1805508" y="2840662"/>
            <a:ext cx="70515" cy="703413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cxnSp>
        <p:nvCxnSpPr>
          <p:cNvPr id="2253" name="直線單箭頭接點 49">
            <a:extLst>
              <a:ext uri="{FF2B5EF4-FFF2-40B4-BE49-F238E27FC236}">
                <a16:creationId xmlns:a16="http://schemas.microsoft.com/office/drawing/2014/main" id="{E59F13F4-72C5-ACD7-B6AC-A0C6C61AA50F}"/>
              </a:ext>
            </a:extLst>
          </p:cNvPr>
          <p:cNvCxnSpPr>
            <a:cxnSpLocks/>
            <a:stCxn id="51" idx="2"/>
            <a:endCxn id="2246" idx="0"/>
          </p:cNvCxnSpPr>
          <p:nvPr/>
        </p:nvCxnSpPr>
        <p:spPr>
          <a:xfrm>
            <a:off x="1805508" y="2840662"/>
            <a:ext cx="1297525" cy="679159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sp>
        <p:nvSpPr>
          <p:cNvPr id="2300" name="文字方塊 32">
            <a:extLst>
              <a:ext uri="{FF2B5EF4-FFF2-40B4-BE49-F238E27FC236}">
                <a16:creationId xmlns:a16="http://schemas.microsoft.com/office/drawing/2014/main" id="{3DDD3C07-1187-9223-C7C1-B9BFF0548D5F}"/>
              </a:ext>
            </a:extLst>
          </p:cNvPr>
          <p:cNvSpPr/>
          <p:nvPr/>
        </p:nvSpPr>
        <p:spPr>
          <a:xfrm>
            <a:off x="265556" y="4916974"/>
            <a:ext cx="173160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報表管理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01" name="直線單箭頭接點 49">
            <a:extLst>
              <a:ext uri="{FF2B5EF4-FFF2-40B4-BE49-F238E27FC236}">
                <a16:creationId xmlns:a16="http://schemas.microsoft.com/office/drawing/2014/main" id="{2A31AE4A-5869-C803-7101-A75F872AFCB0}"/>
              </a:ext>
            </a:extLst>
          </p:cNvPr>
          <p:cNvCxnSpPr>
            <a:cxnSpLocks/>
            <a:stCxn id="51" idx="2"/>
            <a:endCxn id="2300" idx="0"/>
          </p:cNvCxnSpPr>
          <p:nvPr/>
        </p:nvCxnSpPr>
        <p:spPr>
          <a:xfrm flipH="1">
            <a:off x="1131356" y="2840662"/>
            <a:ext cx="674152" cy="2076312"/>
          </a:xfrm>
          <a:prstGeom prst="straightConnector1">
            <a:avLst/>
          </a:prstGeom>
          <a:ln w="0">
            <a:solidFill>
              <a:srgbClr val="D15A3E"/>
            </a:solidFill>
            <a:tailEnd type="triangle" w="med" len="med"/>
          </a:ln>
        </p:spPr>
      </p:cxnSp>
      <p:sp>
        <p:nvSpPr>
          <p:cNvPr id="2307" name="文字方塊 34">
            <a:extLst>
              <a:ext uri="{FF2B5EF4-FFF2-40B4-BE49-F238E27FC236}">
                <a16:creationId xmlns:a16="http://schemas.microsoft.com/office/drawing/2014/main" id="{A25F0895-8F98-C426-8C36-1B5301DC7B5F}"/>
              </a:ext>
            </a:extLst>
          </p:cNvPr>
          <p:cNvSpPr/>
          <p:nvPr/>
        </p:nvSpPr>
        <p:spPr>
          <a:xfrm>
            <a:off x="247976" y="5331902"/>
            <a:ext cx="1749179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員工銷售圖表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8" name="文字方塊 36">
            <a:extLst>
              <a:ext uri="{FF2B5EF4-FFF2-40B4-BE49-F238E27FC236}">
                <a16:creationId xmlns:a16="http://schemas.microsoft.com/office/drawing/2014/main" id="{05AA3824-26A3-727A-500A-E380F832039E}"/>
              </a:ext>
            </a:extLst>
          </p:cNvPr>
          <p:cNvSpPr/>
          <p:nvPr/>
        </p:nvSpPr>
        <p:spPr>
          <a:xfrm>
            <a:off x="259704" y="5753124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銷售</a:t>
            </a:r>
            <a:r>
              <a:rPr lang="zh-TW" altLang="en-US" dirty="0">
                <a:solidFill>
                  <a:schemeClr val="dk1"/>
                </a:solidFill>
                <a:latin typeface="Arial"/>
              </a:rPr>
              <a:t>明細表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9" name="文字方塊 1">
            <a:extLst>
              <a:ext uri="{FF2B5EF4-FFF2-40B4-BE49-F238E27FC236}">
                <a16:creationId xmlns:a16="http://schemas.microsoft.com/office/drawing/2014/main" id="{D880C1EE-55AE-8150-DC17-57780FF0016F}"/>
              </a:ext>
            </a:extLst>
          </p:cNvPr>
          <p:cNvSpPr/>
          <p:nvPr/>
        </p:nvSpPr>
        <p:spPr>
          <a:xfrm>
            <a:off x="2071770" y="5352377"/>
            <a:ext cx="1731600" cy="367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dirty="0">
                <a:solidFill>
                  <a:schemeClr val="dk1"/>
                </a:solidFill>
                <a:latin typeface="Arial"/>
              </a:rPr>
              <a:t>月業績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Arial"/>
              </a:rPr>
              <a:t>表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會員登入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8DF4E5D-9243-8127-D8A3-AA4E4ACF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00" y="1514765"/>
            <a:ext cx="5105346" cy="45212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1AA96ED-8B1A-AB43-B104-102138F710E7}"/>
              </a:ext>
            </a:extLst>
          </p:cNvPr>
          <p:cNvSpPr txBox="1"/>
          <p:nvPr/>
        </p:nvSpPr>
        <p:spPr>
          <a:xfrm>
            <a:off x="2527542" y="1080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</p:spTree>
    <p:extLst>
      <p:ext uri="{BB962C8B-B14F-4D97-AF65-F5344CB8AC3E}">
        <p14:creationId xmlns:p14="http://schemas.microsoft.com/office/powerpoint/2010/main" val="289369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AB1F81-9F07-F2CB-609B-00E8D475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588655"/>
            <a:ext cx="5105344" cy="4521259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CCC2CFE4-80FA-4D5B-F3F5-B05E3F96A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註冊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448C1A-4940-27F8-315C-C2650655A517}"/>
              </a:ext>
            </a:extLst>
          </p:cNvPr>
          <p:cNvSpPr txBox="1"/>
          <p:nvPr/>
        </p:nvSpPr>
        <p:spPr>
          <a:xfrm>
            <a:off x="2324342" y="1108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點選註冊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1EC2615-A336-936C-CEF5-BE733DD6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178" y="1574791"/>
            <a:ext cx="4317747" cy="45281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988BE80-62E4-54DC-28F2-5B543E29BC58}"/>
              </a:ext>
            </a:extLst>
          </p:cNvPr>
          <p:cNvSpPr txBox="1"/>
          <p:nvPr/>
        </p:nvSpPr>
        <p:spPr>
          <a:xfrm>
            <a:off x="8082053" y="11082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填入基本資料</a:t>
            </a:r>
          </a:p>
        </p:txBody>
      </p:sp>
    </p:spTree>
    <p:extLst>
      <p:ext uri="{BB962C8B-B14F-4D97-AF65-F5344CB8AC3E}">
        <p14:creationId xmlns:p14="http://schemas.microsoft.com/office/powerpoint/2010/main" val="1126027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2CCFE4-4F02-DAE0-C986-8FA8E726F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939099"/>
            <a:ext cx="8506811" cy="4979802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A309EB24-8DA6-8993-C0EA-AF7432730A69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點餐介面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7011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Agenda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專案目的說明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使用介面介紹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GitHub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說明網址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https://github.com/CYX1025/POS_System.git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AF2990F-DE8D-5A95-CC7A-14D2F801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583019"/>
            <a:ext cx="5571429" cy="4504762"/>
          </a:xfrm>
          <a:prstGeom prst="rect">
            <a:avLst/>
          </a:prstGeom>
        </p:spPr>
      </p:pic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選擇數量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16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加入商品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209075-51E9-8FEB-1452-F6ED2634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37" y="1141434"/>
            <a:ext cx="8422863" cy="49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4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加入商品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209075-51E9-8FEB-1452-F6ED2634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37" y="1141434"/>
            <a:ext cx="8422863" cy="493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9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修改商品數量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4A97E6-A88D-855A-181B-7A559892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4" y="2087418"/>
            <a:ext cx="6248135" cy="40178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9D1F82B-9892-EECA-DDBE-7CCD5A49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768" y="1493982"/>
            <a:ext cx="5261771" cy="46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6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確認訂單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3A9527-AFB4-125D-893B-19A6525E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0" y="1304778"/>
            <a:ext cx="6942857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8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ED18EAF4-4E08-5FC9-9783-77B96ED1BAAC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送出訂單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9E140D-0EA2-3334-0912-5D7D2F27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476" y="1082405"/>
            <a:ext cx="7219048" cy="4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80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員工登入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管理員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AA96ED-8B1A-AB43-B104-102138F710E7}"/>
              </a:ext>
            </a:extLst>
          </p:cNvPr>
          <p:cNvSpPr txBox="1"/>
          <p:nvPr/>
        </p:nvSpPr>
        <p:spPr>
          <a:xfrm>
            <a:off x="2693796" y="9742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86E2E74-7059-A862-ADEA-56987EC0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4" y="1449919"/>
            <a:ext cx="5227937" cy="46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3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後台管理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-POS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系統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1D3BD3-5C9E-C3FB-8C45-1EB58835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526" y="1343605"/>
            <a:ext cx="7479927" cy="47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訂單管理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02F13A-0408-6318-8333-8C5C206C7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921" y="1156711"/>
            <a:ext cx="7768623" cy="495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2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89FD0DD-5D14-0F1F-DA36-31AE8C4A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38" y="786498"/>
            <a:ext cx="7296265" cy="528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專案目的說明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1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這是一個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POS</a:t>
            </a:r>
            <a:r>
              <a:rPr lang="zh-TW" alt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營運銷售系統管理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，主要功能包括：</a:t>
            </a:r>
            <a:endParaRPr lang="en-US" altLang="zh-TW" sz="20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POS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作業系統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: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 新增訂單，員工下訂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需是會員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)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，員工協助下訂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dirty="0">
                <a:solidFill>
                  <a:schemeClr val="dk1"/>
                </a:solidFill>
                <a:latin typeface="Microsoft JhengHei UI"/>
                <a:ea typeface="Microsoft JhengHei UI"/>
              </a:rPr>
              <a:t>會員、非會員皆可</a:t>
            </a:r>
            <a:r>
              <a:rPr lang="en-US" altLang="zh-TW" dirty="0">
                <a:solidFill>
                  <a:schemeClr val="dk1"/>
                </a:solidFill>
                <a:latin typeface="Microsoft JhengHei UI"/>
                <a:ea typeface="Microsoft JhengHei UI"/>
              </a:rPr>
              <a:t>)</a:t>
            </a:r>
            <a:endParaRPr lang="en-US" altLang="zh-TW" sz="18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訂單管理：修改、刪除及查詢訂單。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員工資料管理：管理員工帳戶與權限設定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(admin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開放所有權限，員工僅查詢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。 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會員資料管理：處理客戶資料維護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更新資料、刪除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。 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報表圖表管理：管理相關報表。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lvl="1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系統採用 </a:t>
            </a:r>
            <a:r>
              <a:rPr lang="en-US" sz="18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Model-View-Controller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 設計模式，以確保架構清晰、可維護性高。此外，系統實作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Data Access Object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）層 負責數據存取，並透過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層 處理業務邏輯。後端使用 </a:t>
            </a:r>
            <a:r>
              <a:rPr 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作為資料庫，確保數據管理的穩定性與效率。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3D74A0E-8D5F-A279-3375-EB5569214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62" y="487257"/>
            <a:ext cx="7660925" cy="554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17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E12809-1B49-F0D6-0B3E-69FAD8952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5" y="344847"/>
            <a:ext cx="7923809" cy="5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44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會員管理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752B71E-2E91-90F3-38AB-EAF01EA1B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345" y="867960"/>
            <a:ext cx="8192582" cy="522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5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8449C04-A2B9-F853-A7D2-2425B5A8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709" y="1463624"/>
            <a:ext cx="8874547" cy="455252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644EB08-2D7A-3627-1A64-228825906700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輸入欲修改的資料，按下確認修改後即修改完成</a:t>
            </a:r>
          </a:p>
        </p:txBody>
      </p:sp>
    </p:spTree>
    <p:extLst>
      <p:ext uri="{BB962C8B-B14F-4D97-AF65-F5344CB8AC3E}">
        <p14:creationId xmlns:p14="http://schemas.microsoft.com/office/powerpoint/2010/main" val="366880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531E8F-8B60-7973-5FB8-094DCE35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595" y="1270619"/>
            <a:ext cx="7482810" cy="47511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67376AB-FFC6-1F07-44E5-3BC2A2CF2C95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選擇要刪除的會員，按下刪除會員，按下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YES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即刪除完成</a:t>
            </a:r>
          </a:p>
        </p:txBody>
      </p:sp>
    </p:spTree>
    <p:extLst>
      <p:ext uri="{BB962C8B-B14F-4D97-AF65-F5344CB8AC3E}">
        <p14:creationId xmlns:p14="http://schemas.microsoft.com/office/powerpoint/2010/main" val="2236054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員工管理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A1A7C0-8D10-3C2D-F533-8072648D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18" y="973925"/>
            <a:ext cx="8035563" cy="512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6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644EB08-2D7A-3627-1A64-228825906700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新增員工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A3BE92E-EC23-235C-893C-D6843EFD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666" y="1392954"/>
            <a:ext cx="5666667" cy="4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74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64B1EDE-61BE-2F0A-FC5C-6905BA2C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659" y="1320799"/>
            <a:ext cx="8668681" cy="480074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輸入欲修改的資料，按下確認修改後即修改完成</a:t>
            </a:r>
          </a:p>
        </p:txBody>
      </p:sp>
    </p:spTree>
    <p:extLst>
      <p:ext uri="{BB962C8B-B14F-4D97-AF65-F5344CB8AC3E}">
        <p14:creationId xmlns:p14="http://schemas.microsoft.com/office/powerpoint/2010/main" val="2564664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738910" y="8418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**離職員工不可再登入系統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B01AE88-31DE-2E19-7C4D-46118BEA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103" y="1293502"/>
            <a:ext cx="7475794" cy="472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06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718C2BC4-99F0-505D-4381-9BCA4BF8EC81}"/>
              </a:ext>
            </a:extLst>
          </p:cNvPr>
          <p:cNvSpPr txBox="1">
            <a:spLocks/>
          </p:cNvSpPr>
          <p:nvPr/>
        </p:nvSpPr>
        <p:spPr>
          <a:xfrm>
            <a:off x="479880" y="209520"/>
            <a:ext cx="9600120" cy="65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後臺管理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(</a:t>
            </a:r>
            <a:r>
              <a:rPr lang="zh-TW" altLang="en-US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報表管理</a:t>
            </a:r>
            <a:r>
              <a:rPr lang="en-US" altLang="zh-TW" sz="4000" b="1" dirty="0">
                <a:solidFill>
                  <a:schemeClr val="accent1">
                    <a:lumMod val="75000"/>
                  </a:schemeClr>
                </a:solidFill>
                <a:latin typeface="Microsoft JhengHei UI"/>
                <a:ea typeface="Microsoft JhengHei UI"/>
              </a:rPr>
              <a:t>)</a:t>
            </a:r>
            <a:endParaRPr lang="en-US" sz="4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E4B753-8944-977F-DF06-2131F068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00" y="956496"/>
            <a:ext cx="7984800" cy="508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7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zh-TW" sz="6000" b="1" u="none" strike="noStrik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lang="en-US" sz="6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3" name="PlaceHolder 2"/>
          <p:cNvSpPr>
            <a:spLocks noGrp="1"/>
          </p:cNvSpPr>
          <p:nvPr>
            <p:ph/>
          </p:nvPr>
        </p:nvSpPr>
        <p:spPr>
          <a:xfrm>
            <a:off x="1295280" y="5431680"/>
            <a:ext cx="960012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757382" y="43544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銷售報表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CF4016-0B2C-E057-268E-ACDE2A57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66" y="1308678"/>
            <a:ext cx="6866667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99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651211" y="368816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訂單報表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E182F1-7A14-ADD8-5863-AEB811F7A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74" y="738148"/>
            <a:ext cx="4812052" cy="53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209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BBB064-9AC6-E879-3554-CEB1CBFD9079}"/>
              </a:ext>
            </a:extLst>
          </p:cNvPr>
          <p:cNvSpPr txBox="1"/>
          <p:nvPr/>
        </p:nvSpPr>
        <p:spPr>
          <a:xfrm>
            <a:off x="674255" y="551419"/>
            <a:ext cx="60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會員報表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86B001-4BBA-446B-6464-6BA31B324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79" y="2677193"/>
            <a:ext cx="6567980" cy="201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067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altLang="zh-TW" sz="6000" b="1" u="none" strike="noStrike" dirty="0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Thanks</a:t>
            </a:r>
            <a:endParaRPr lang="en-US" sz="60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MVC </a:t>
            </a:r>
            <a:r>
              <a:rPr lang="zh-TW" sz="20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架構 的系統包含：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介面）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資料夾（使用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來顯示介面）。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（資料模型）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資料夾（定義對應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的類別）。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資料夾（負責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lvl="1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（業務邏輯層） →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資料夾（處理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800" b="0" u="none" strike="noStrik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操作及交易管理）。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controller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（控制層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及業務邏輯）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這部分負責與使用者互動，使用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、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JDialog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來設計介面，並與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層 互動。</a:t>
            </a:r>
            <a:endParaRPr lang="en-US" altLang="zh-TW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1600" dirty="0">
              <a:solidFill>
                <a:schemeClr val="dk1"/>
              </a:solidFill>
              <a:latin typeface="Microsoft JhengHei UI"/>
              <a:ea typeface="Microsoft JhengHei UI"/>
            </a:endParaRPr>
          </a:p>
          <a:p>
            <a:pPr marL="228600" indent="-228600"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Login 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登入介面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程式進入點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member</a:t>
            </a:r>
            <a:r>
              <a:rPr lang="zh-TW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（會員管理）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AddMember.java →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會員註冊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selectMemberUI.java → 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員工點餐時，可選擇是否加入會員資料</a:t>
            </a:r>
            <a:endParaRPr lang="en-US" altLang="zh-TW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UpdateMemberUI.java →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會員基本資料維護</a:t>
            </a:r>
            <a:endParaRPr lang="en-US" altLang="zh-TW" sz="1600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endParaRPr lang="en-US" sz="16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employ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（員工管理）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AddEmployee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.java → 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新增員工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(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僅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admin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權限</a:t>
            </a:r>
            <a:r>
              <a:rPr lang="zh-TW" alt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開放</a:t>
            </a:r>
            <a:r>
              <a:rPr lang="en-US" alt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altLang="zh-TW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UpdateEmployeeUI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.java → </a:t>
            </a:r>
            <a:r>
              <a:rPr lang="zh-TW" altLang="en-US" sz="1600" dirty="0">
                <a:solidFill>
                  <a:schemeClr val="dk1"/>
                </a:solidFill>
                <a:latin typeface="Microsoft JhengHei UI"/>
                <a:ea typeface="Microsoft JhengHei UI"/>
              </a:rPr>
              <a:t>員工基本資料維護及權限設定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dao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直接與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互動）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負責對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進行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（新增、查詢、更新、刪除） 操作。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Porder_</a:t>
            </a:r>
            <a:r>
              <a:rPr lang="en-US" alt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Detail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訂單摘要查詢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ProductDao.java → </a:t>
            </a:r>
            <a:r>
              <a:rPr lang="zh-TW" sz="20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產品資料存取介面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u="none" strike="noStrik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lang="en-US" sz="1600" b="0" u="none" strike="noStrike" dirty="0" err="1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impl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具體實作）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Porder_DetailDaoImpl.java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訂單摘要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ProductDaoImpl.java →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 </a:t>
            </a:r>
            <a:r>
              <a:rPr lang="en-US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lang="zh-TW" sz="16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pos="0" algn="l"/>
              </a:tabLst>
            </a:pPr>
            <a:endParaRPr lang="en-U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303</TotalTime>
  <Words>1105</Words>
  <Application>Microsoft Office PowerPoint</Application>
  <PresentationFormat>寬螢幕</PresentationFormat>
  <Paragraphs>162</Paragraphs>
  <Slides>43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22</vt:i4>
      </vt:variant>
      <vt:variant>
        <vt:lpstr>投影片標題</vt:lpstr>
      </vt:variant>
      <vt:variant>
        <vt:i4>43</vt:i4>
      </vt:variant>
    </vt:vector>
  </HeadingPairs>
  <TitlesOfParts>
    <vt:vector size="71" baseType="lpstr">
      <vt:lpstr>Microsoft JhengHei UI</vt:lpstr>
      <vt:lpstr>微軟正黑體</vt:lpstr>
      <vt:lpstr>Arial</vt:lpstr>
      <vt:lpstr>Symbol</vt:lpstr>
      <vt:lpstr>Times New Roman</vt:lpstr>
      <vt:lpstr>Wingdings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菱格線條 16x9</vt:lpstr>
      <vt:lpstr>餐酒館 POS營運銷售系統管理專案說明</vt:lpstr>
      <vt:lpstr>Agenda</vt:lpstr>
      <vt:lpstr>專案目的說明</vt:lpstr>
      <vt:lpstr>程式流程設計</vt:lpstr>
      <vt:lpstr>程式流程設計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程式目錄結構</vt:lpstr>
      <vt:lpstr>使用介面介紹</vt:lpstr>
      <vt:lpstr>使用介面架構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標題版面配置</dc:title>
  <dc:subject/>
  <dc:creator>student</dc:creator>
  <dc:description/>
  <cp:lastModifiedBy>祐祥 張</cp:lastModifiedBy>
  <cp:revision>211</cp:revision>
  <dcterms:created xsi:type="dcterms:W3CDTF">2025-02-19T05:37:36Z</dcterms:created>
  <dcterms:modified xsi:type="dcterms:W3CDTF">2025-08-25T06:40:05Z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4</vt:i4>
  </property>
  <property fmtid="{D5CDD505-2E9C-101B-9397-08002B2CF9AE}" pid="8" name="PresentationFormat">
    <vt:lpwstr>寬螢幕</vt:lpwstr>
  </property>
  <property fmtid="{D5CDD505-2E9C-101B-9397-08002B2CF9AE}" pid="9" name="ScenarioTags">
    <vt:lpwstr/>
  </property>
  <property fmtid="{D5CDD505-2E9C-101B-9397-08002B2CF9AE}" pid="10" name="Slides">
    <vt:i4>41</vt:i4>
  </property>
</Properties>
</file>