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88D8F-496B-4442-BA8A-CBED991E88AB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0BFCF-8CC9-4A6F-90EA-A400BFA6B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8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0BFCF-8CC9-4A6F-90EA-A400BFA6BC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4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9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4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4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5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6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D777-A048-41E9-A5BB-297BEE3872A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BD85-93CB-4923-AE74-FB1BFC8A8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7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3300" y="1604962"/>
            <a:ext cx="10033000" cy="2471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Predicting the early risk of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chronic </a:t>
            </a:r>
            <a:r>
              <a:rPr lang="en-US" altLang="zh-CN" sz="3600" dirty="0"/>
              <a:t>kidney disease in patients with diabetes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using </a:t>
            </a:r>
            <a:r>
              <a:rPr lang="en-US" altLang="zh-CN" sz="3600" dirty="0"/>
              <a:t>real-world data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BD85-93CB-4923-AE74-FB1BFC8A8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6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Diagnostic procedures, therapeutic recommendations, </a:t>
            </a:r>
            <a:r>
              <a:rPr lang="en-US" altLang="zh-CN" dirty="0" smtClean="0"/>
              <a:t>and medical </a:t>
            </a:r>
            <a:r>
              <a:rPr lang="en-US" altLang="zh-CN" dirty="0"/>
              <a:t>risk stratifications are based on dedicated, </a:t>
            </a:r>
            <a:r>
              <a:rPr lang="en-US" altLang="zh-CN" dirty="0" smtClean="0"/>
              <a:t>strictly controlled </a:t>
            </a:r>
            <a:r>
              <a:rPr lang="en-US" altLang="zh-CN" dirty="0"/>
              <a:t>clinical trials. </a:t>
            </a:r>
            <a:endParaRPr lang="en-US" altLang="zh-CN" dirty="0" smtClean="0"/>
          </a:p>
          <a:p>
            <a:r>
              <a:rPr lang="en-US" altLang="zh-CN" dirty="0" smtClean="0"/>
              <a:t>However</a:t>
            </a:r>
            <a:r>
              <a:rPr lang="en-US" altLang="zh-CN" dirty="0"/>
              <a:t>, a plethora of </a:t>
            </a:r>
            <a:r>
              <a:rPr lang="en-US" altLang="zh-CN" dirty="0" smtClean="0"/>
              <a:t>real-world medical </a:t>
            </a:r>
            <a:r>
              <a:rPr lang="en-US" altLang="zh-CN" dirty="0"/>
              <a:t>data exists, whereupon the increase in data </a:t>
            </a:r>
            <a:r>
              <a:rPr lang="en-US" altLang="zh-CN" dirty="0" smtClean="0"/>
              <a:t>volume comes </a:t>
            </a:r>
            <a:r>
              <a:rPr lang="en-US" altLang="zh-CN" dirty="0"/>
              <a:t>at the expense of completeness, uniformity, </a:t>
            </a:r>
            <a:r>
              <a:rPr lang="en-US" altLang="zh-CN" dirty="0" smtClean="0"/>
              <a:t>and control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Here</a:t>
            </a:r>
            <a:r>
              <a:rPr lang="en-US" altLang="zh-CN" dirty="0"/>
              <a:t>, a case-by-case comparison shows </a:t>
            </a:r>
            <a:r>
              <a:rPr lang="en-US" altLang="zh-CN" dirty="0" smtClean="0"/>
              <a:t>that the </a:t>
            </a:r>
            <a:r>
              <a:rPr lang="en-US" altLang="zh-CN" dirty="0"/>
              <a:t>predictive power of our real world data–based </a:t>
            </a:r>
            <a:r>
              <a:rPr lang="en-US" altLang="zh-CN" dirty="0" smtClean="0"/>
              <a:t>model for </a:t>
            </a:r>
            <a:r>
              <a:rPr lang="en-US" altLang="zh-CN" dirty="0"/>
              <a:t>diabetes-related chronic kidney disease </a:t>
            </a:r>
            <a:r>
              <a:rPr lang="en-US" altLang="zh-CN" dirty="0" smtClean="0"/>
              <a:t>outperforms published </a:t>
            </a:r>
            <a:r>
              <a:rPr lang="en-US" altLang="zh-CN" dirty="0"/>
              <a:t>algorithms, which were derived from </a:t>
            </a:r>
            <a:r>
              <a:rPr lang="en-US" altLang="zh-CN" dirty="0" smtClean="0"/>
              <a:t>clinical study </a:t>
            </a:r>
            <a:r>
              <a:rPr lang="en-US" altLang="zh-CN" dirty="0"/>
              <a:t>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7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Methods: Data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IBM </a:t>
            </a:r>
            <a:r>
              <a:rPr lang="en-US" altLang="zh-CN" dirty="0" err="1"/>
              <a:t>Explorys</a:t>
            </a:r>
            <a:r>
              <a:rPr lang="en-US" altLang="zh-CN" dirty="0"/>
              <a:t> database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longitudinal </a:t>
            </a:r>
            <a:r>
              <a:rPr lang="en-US" altLang="zh-CN" dirty="0"/>
              <a:t>data originating from more than </a:t>
            </a:r>
            <a:r>
              <a:rPr lang="en-US" altLang="zh-CN" dirty="0">
                <a:solidFill>
                  <a:srgbClr val="FF0000"/>
                </a:solidFill>
              </a:rPr>
              <a:t>55,000,000 </a:t>
            </a:r>
            <a:r>
              <a:rPr lang="en-US" altLang="zh-CN" dirty="0"/>
              <a:t>patients </a:t>
            </a:r>
            <a:r>
              <a:rPr lang="en-US" altLang="zh-CN" dirty="0" smtClean="0"/>
              <a:t>with </a:t>
            </a:r>
            <a:r>
              <a:rPr lang="en-US" altLang="zh-CN" dirty="0">
                <a:solidFill>
                  <a:srgbClr val="FF0000"/>
                </a:solidFill>
              </a:rPr>
              <a:t>thousands </a:t>
            </a:r>
            <a:r>
              <a:rPr lang="en-US" altLang="zh-CN" dirty="0"/>
              <a:t>of person-specific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INPC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82,912</a:t>
            </a:r>
            <a:r>
              <a:rPr lang="en-US" altLang="zh-CN" dirty="0" smtClean="0"/>
              <a:t> </a:t>
            </a:r>
            <a:r>
              <a:rPr lang="en-US" altLang="zh-CN" dirty="0"/>
              <a:t>people </a:t>
            </a:r>
            <a:r>
              <a:rPr lang="en-US" altLang="zh-CN" dirty="0" smtClean="0"/>
              <a:t>represented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59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Methods:Analysis</a:t>
            </a:r>
            <a:r>
              <a:rPr lang="en-US" altLang="zh-CN" dirty="0"/>
              <a:t> of clinical study–like </a:t>
            </a:r>
            <a:r>
              <a:rPr lang="en-US" altLang="zh-CN" dirty="0" smtClean="0"/>
              <a:t>sub-cohorts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While, for RWD, the </a:t>
            </a:r>
            <a:r>
              <a:rPr lang="en-US" altLang="zh-CN" dirty="0" smtClean="0"/>
              <a:t>observed superiority </a:t>
            </a:r>
            <a:r>
              <a:rPr lang="en-US" altLang="zh-CN" dirty="0"/>
              <a:t>of the </a:t>
            </a:r>
            <a:r>
              <a:rPr lang="en-US" altLang="zh-CN" dirty="0">
                <a:solidFill>
                  <a:srgbClr val="FF0000"/>
                </a:solidFill>
              </a:rPr>
              <a:t>Roche/IBM algorithm </a:t>
            </a:r>
            <a:r>
              <a:rPr lang="en-US" altLang="zh-CN" dirty="0"/>
              <a:t>over literature algorithms is important </a:t>
            </a:r>
            <a:r>
              <a:rPr lang="en-US" altLang="zh-CN" dirty="0" smtClean="0"/>
              <a:t>in terms </a:t>
            </a:r>
            <a:r>
              <a:rPr lang="en-US" altLang="zh-CN" dirty="0"/>
              <a:t>of applicability and relevance in everyday settings, this apparent </a:t>
            </a:r>
            <a:r>
              <a:rPr lang="en-US" altLang="zh-CN" dirty="0" smtClean="0"/>
              <a:t>advantage </a:t>
            </a:r>
            <a:r>
              <a:rPr lang="en-US" altLang="zh-CN" dirty="0" smtClean="0">
                <a:solidFill>
                  <a:srgbClr val="FF0000"/>
                </a:solidFill>
              </a:rPr>
              <a:t>may potentially </a:t>
            </a:r>
            <a:r>
              <a:rPr lang="en-US" altLang="zh-CN" dirty="0">
                <a:solidFill>
                  <a:srgbClr val="FF0000"/>
                </a:solidFill>
              </a:rPr>
              <a:t>arise from our negligence of the specific selection criteria </a:t>
            </a:r>
            <a:r>
              <a:rPr lang="en-US" altLang="zh-CN" dirty="0"/>
              <a:t>for </a:t>
            </a:r>
            <a:r>
              <a:rPr lang="en-US" altLang="zh-CN" dirty="0" smtClean="0"/>
              <a:t>the study </a:t>
            </a:r>
            <a:r>
              <a:rPr lang="en-US" altLang="zh-CN" dirty="0"/>
              <a:t>populations in clinical studies. 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Subcohorts</a:t>
            </a:r>
            <a:r>
              <a:rPr lang="en-US" altLang="zh-CN" dirty="0" smtClean="0">
                <a:solidFill>
                  <a:srgbClr val="FF0000"/>
                </a:solidFill>
              </a:rPr>
              <a:t> of </a:t>
            </a:r>
            <a:r>
              <a:rPr lang="en-US" altLang="zh-CN" dirty="0">
                <a:solidFill>
                  <a:srgbClr val="FF0000"/>
                </a:solidFill>
              </a:rPr>
              <a:t>the IBM </a:t>
            </a:r>
            <a:r>
              <a:rPr lang="en-US" altLang="zh-CN" dirty="0" err="1">
                <a:solidFill>
                  <a:srgbClr val="FF0000"/>
                </a:solidFill>
              </a:rPr>
              <a:t>Explorys</a:t>
            </a:r>
            <a:r>
              <a:rPr lang="en-US" altLang="zh-CN" dirty="0">
                <a:solidFill>
                  <a:srgbClr val="FF0000"/>
                </a:solidFill>
              </a:rPr>
              <a:t> and INPC databases </a:t>
            </a:r>
            <a:r>
              <a:rPr lang="en-US" altLang="zh-CN" dirty="0"/>
              <a:t>were formed according to the </a:t>
            </a:r>
            <a:r>
              <a:rPr lang="en-US" altLang="zh-CN" dirty="0" smtClean="0"/>
              <a:t>selection criteria </a:t>
            </a:r>
            <a:r>
              <a:rPr lang="en-US" altLang="zh-CN" dirty="0"/>
              <a:t>of these studies, and the Roche/IBM algorithm (without any retraining</a:t>
            </a:r>
            <a:r>
              <a:rPr lang="en-US" altLang="zh-CN" dirty="0" smtClean="0"/>
              <a:t>) was </a:t>
            </a:r>
            <a:r>
              <a:rPr lang="en-US" altLang="zh-CN" dirty="0"/>
              <a:t>benchmarked against the literature algorithms solely for these </a:t>
            </a:r>
            <a:r>
              <a:rPr lang="en-US" altLang="zh-CN" dirty="0" err="1"/>
              <a:t>subcohorts</a:t>
            </a:r>
            <a:r>
              <a:rPr lang="en-US" altLang="zh-CN" dirty="0"/>
              <a:t>.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41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Methods: Feature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Features</a:t>
            </a:r>
            <a:endParaRPr lang="en-US" altLang="zh-CN" dirty="0"/>
          </a:p>
          <a:p>
            <a:pPr lvl="1"/>
            <a:r>
              <a:rPr lang="en-US" altLang="zh-CN" dirty="0"/>
              <a:t>randomly split into a teaching set (417,912 people) and a validation set (104,504 </a:t>
            </a:r>
            <a:r>
              <a:rPr lang="en-US" altLang="zh-CN" dirty="0" smtClean="0"/>
              <a:t>people)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almost 300 features </a:t>
            </a:r>
            <a:r>
              <a:rPr lang="en-US" altLang="zh-CN" dirty="0"/>
              <a:t>were initially chosen on the basis of  medical as well as data-driven </a:t>
            </a:r>
            <a:r>
              <a:rPr lang="en-US" altLang="zh-CN" dirty="0" smtClean="0"/>
              <a:t>criteria</a:t>
            </a:r>
            <a:endParaRPr lang="en-US" altLang="zh-CN" dirty="0"/>
          </a:p>
          <a:p>
            <a:pPr lvl="1"/>
            <a:r>
              <a:rPr lang="en-US" altLang="zh-CN" dirty="0" smtClean="0"/>
              <a:t>already </a:t>
            </a:r>
            <a:r>
              <a:rPr lang="en-US" altLang="zh-CN" dirty="0"/>
              <a:t>showed correlation with the diagnosis of CKD in a </a:t>
            </a:r>
            <a:r>
              <a:rPr lang="en-US" altLang="zh-CN" dirty="0" err="1" smtClean="0"/>
              <a:t>uni-variate</a:t>
            </a:r>
            <a:r>
              <a:rPr lang="en-US" altLang="zh-CN" dirty="0" smtClean="0"/>
              <a:t> </a:t>
            </a:r>
            <a:r>
              <a:rPr lang="en-US" altLang="zh-CN" dirty="0"/>
              <a:t>analysis as quantified by </a:t>
            </a:r>
            <a:r>
              <a:rPr lang="en-US" altLang="zh-CN" dirty="0">
                <a:solidFill>
                  <a:srgbClr val="FF0000"/>
                </a:solidFill>
              </a:rPr>
              <a:t>Pearson’s chi-squared coefficient </a:t>
            </a:r>
            <a:r>
              <a:rPr lang="en-US" altLang="zh-CN" dirty="0" smtClean="0"/>
              <a:t>(X^2&gt;0.95).</a:t>
            </a:r>
          </a:p>
          <a:p>
            <a:pPr lvl="1"/>
            <a:r>
              <a:rPr lang="en-US" altLang="zh-CN" dirty="0"/>
              <a:t>Categorical features with ≥99% of occurrences in a single </a:t>
            </a:r>
            <a:r>
              <a:rPr lang="en-US" altLang="zh-CN" dirty="0" smtClean="0"/>
              <a:t>category and continuous </a:t>
            </a:r>
            <a:r>
              <a:rPr lang="en-US" altLang="zh-CN" dirty="0"/>
              <a:t>features with </a:t>
            </a:r>
            <a:r>
              <a:rPr lang="en-US" altLang="zh-CN" dirty="0" err="1"/>
              <a:t>s.d.</a:t>
            </a:r>
            <a:r>
              <a:rPr lang="en-US" altLang="zh-CN" dirty="0"/>
              <a:t> ≤ 0.001% were not considered.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Missing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</a:t>
            </a:r>
            <a:r>
              <a:rPr lang="en-US" altLang="zh-CN" dirty="0"/>
              <a:t>cohort’s mean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21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Methods: </a:t>
            </a:r>
            <a:r>
              <a:rPr lang="en-US" altLang="zh-CN" dirty="0" err="1" smtClean="0"/>
              <a:t>Algrithms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logistic </a:t>
            </a:r>
            <a:r>
              <a:rPr lang="en-US" altLang="zh-CN" dirty="0" smtClean="0"/>
              <a:t>regression (teaching set)</a:t>
            </a:r>
          </a:p>
          <a:p>
            <a:pPr lvl="1"/>
            <a:r>
              <a:rPr lang="en-US" altLang="zh-CN" dirty="0"/>
              <a:t>top-seven feature </a:t>
            </a:r>
            <a:r>
              <a:rPr lang="en-US" altLang="zh-CN" dirty="0" smtClean="0"/>
              <a:t>list: age</a:t>
            </a:r>
            <a:r>
              <a:rPr lang="en-US" altLang="zh-CN" dirty="0"/>
              <a:t>, body mass index, glomerular filtration rate, and the concentrations of glucose, albumin, and </a:t>
            </a:r>
            <a:r>
              <a:rPr lang="en-US" altLang="zh-CN" dirty="0" smtClean="0"/>
              <a:t>creatinine</a:t>
            </a:r>
          </a:p>
          <a:p>
            <a:r>
              <a:rPr lang="en-US" altLang="zh-CN" dirty="0" smtClean="0"/>
              <a:t>Roche/IBM algorithm (after teaching)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Random </a:t>
            </a:r>
            <a:r>
              <a:rPr lang="en-US" altLang="zh-CN" dirty="0">
                <a:solidFill>
                  <a:srgbClr val="FF0000"/>
                </a:solidFill>
              </a:rPr>
              <a:t>forest </a:t>
            </a:r>
            <a:r>
              <a:rPr lang="en-US" altLang="zh-CN" dirty="0" smtClean="0"/>
              <a:t>models  </a:t>
            </a:r>
            <a:r>
              <a:rPr lang="en-US" altLang="zh-CN" dirty="0"/>
              <a:t>for binary classification were trained using the INPC dataset and a </a:t>
            </a:r>
            <a:r>
              <a:rPr lang="en-US" altLang="zh-CN" dirty="0" smtClean="0"/>
              <a:t>cross-validated </a:t>
            </a:r>
            <a:r>
              <a:rPr lang="en-US" altLang="zh-CN" dirty="0">
                <a:solidFill>
                  <a:srgbClr val="FF0000"/>
                </a:solidFill>
              </a:rPr>
              <a:t>grid-search</a:t>
            </a:r>
            <a:r>
              <a:rPr lang="en-US" altLang="zh-CN" dirty="0"/>
              <a:t> approach for tuning the </a:t>
            </a:r>
            <a:r>
              <a:rPr lang="en-US" altLang="zh-CN" dirty="0" err="1"/>
              <a:t>hyperparameters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randomly </a:t>
            </a:r>
            <a:r>
              <a:rPr lang="en-US" altLang="zh-CN" dirty="0"/>
              <a:t>split into </a:t>
            </a:r>
            <a:r>
              <a:rPr lang="en-US" altLang="zh-CN" dirty="0">
                <a:solidFill>
                  <a:srgbClr val="FF0000"/>
                </a:solidFill>
              </a:rPr>
              <a:t>teaching (70%) and validation (30%)</a:t>
            </a:r>
            <a:r>
              <a:rPr lang="en-US" altLang="zh-CN" dirty="0"/>
              <a:t> sets, and imputation was carried out as described for the logistic regression.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random </a:t>
            </a:r>
            <a:r>
              <a:rPr lang="en-US" altLang="zh-CN" dirty="0">
                <a:solidFill>
                  <a:srgbClr val="FF0000"/>
                </a:solidFill>
              </a:rPr>
              <a:t>forest </a:t>
            </a:r>
            <a:r>
              <a:rPr lang="en-US" altLang="zh-CN" dirty="0"/>
              <a:t>model </a:t>
            </a:r>
            <a:r>
              <a:rPr lang="en-US" altLang="zh-CN" dirty="0" smtClean="0"/>
              <a:t>: 2,000 </a:t>
            </a:r>
            <a:r>
              <a:rPr lang="en-US" altLang="zh-CN" dirty="0"/>
              <a:t>trees and 6 randomly sampled candidate variables at each split. 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random forest </a:t>
            </a:r>
            <a:r>
              <a:rPr lang="en-US" altLang="zh-CN" dirty="0"/>
              <a:t>model : </a:t>
            </a:r>
            <a:r>
              <a:rPr lang="en-US" altLang="zh-CN" dirty="0" smtClean="0"/>
              <a:t>35 features, requiring </a:t>
            </a:r>
            <a:r>
              <a:rPr lang="en-US" altLang="zh-CN" dirty="0"/>
              <a:t>at least 50% </a:t>
            </a:r>
            <a:r>
              <a:rPr lang="en-US" altLang="zh-CN" dirty="0" err="1"/>
              <a:t>nonmissing</a:t>
            </a:r>
            <a:r>
              <a:rPr lang="en-US" altLang="zh-CN" dirty="0"/>
              <a:t> data for each variable.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Classifier: </a:t>
            </a:r>
            <a:r>
              <a:rPr lang="en-US" altLang="zh-CN" dirty="0"/>
              <a:t>2,000 trees and 5 randomly sampled candidate variables at each split.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5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outcome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439</Words>
  <Application>Microsoft Office PowerPoint</Application>
  <PresentationFormat>宽屏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Predicting the early risk of  chronic kidney disease in patients with diabetes  using real-world data</vt:lpstr>
      <vt:lpstr>Abstract</vt:lpstr>
      <vt:lpstr>Methods: Data Sources</vt:lpstr>
      <vt:lpstr>Methods:Analysis of clinical study–like sub-cohorts</vt:lpstr>
      <vt:lpstr>Methods: Feature selection</vt:lpstr>
      <vt:lpstr>Methods: Algrithms</vt:lpstr>
      <vt:lpstr>Definition of outcome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</dc:creator>
  <cp:lastModifiedBy>Kevin</cp:lastModifiedBy>
  <cp:revision>11</cp:revision>
  <dcterms:created xsi:type="dcterms:W3CDTF">2020-06-13T23:58:46Z</dcterms:created>
  <dcterms:modified xsi:type="dcterms:W3CDTF">2020-06-14T02:07:45Z</dcterms:modified>
</cp:coreProperties>
</file>