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8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B6439B3-F9DA-492C-A1E1-DF0F6F5021D2}" type="datetimeFigureOut">
              <a:rPr lang="zh-CN" altLang="en-US" smtClean="0"/>
              <a:t>2020/6/21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770CC1-D98F-42DC-A154-73B1CE1109D8}" type="slidenum">
              <a:rPr lang="zh-CN" altLang="en-US" smtClean="0"/>
              <a:t>‹#›</a:t>
            </a:fld>
            <a:endParaRPr lang="zh-CN" altLang="en-US"/>
          </a:p>
        </p:txBody>
      </p:sp>
    </p:spTree>
    <p:extLst>
      <p:ext uri="{BB962C8B-B14F-4D97-AF65-F5344CB8AC3E}">
        <p14:creationId xmlns:p14="http://schemas.microsoft.com/office/powerpoint/2010/main" val="4292767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B6439B3-F9DA-492C-A1E1-DF0F6F5021D2}" type="datetimeFigureOut">
              <a:rPr lang="zh-CN" altLang="en-US" smtClean="0"/>
              <a:t>2020/6/21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770CC1-D98F-42DC-A154-73B1CE1109D8}" type="slidenum">
              <a:rPr lang="zh-CN" altLang="en-US" smtClean="0"/>
              <a:t>‹#›</a:t>
            </a:fld>
            <a:endParaRPr lang="zh-CN" altLang="en-US"/>
          </a:p>
        </p:txBody>
      </p:sp>
    </p:spTree>
    <p:extLst>
      <p:ext uri="{BB962C8B-B14F-4D97-AF65-F5344CB8AC3E}">
        <p14:creationId xmlns:p14="http://schemas.microsoft.com/office/powerpoint/2010/main" val="2826421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B6439B3-F9DA-492C-A1E1-DF0F6F5021D2}" type="datetimeFigureOut">
              <a:rPr lang="zh-CN" altLang="en-US" smtClean="0"/>
              <a:t>2020/6/21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770CC1-D98F-42DC-A154-73B1CE1109D8}" type="slidenum">
              <a:rPr lang="zh-CN" altLang="en-US" smtClean="0"/>
              <a:t>‹#›</a:t>
            </a:fld>
            <a:endParaRPr lang="zh-CN" altLang="en-US"/>
          </a:p>
        </p:txBody>
      </p:sp>
    </p:spTree>
    <p:extLst>
      <p:ext uri="{BB962C8B-B14F-4D97-AF65-F5344CB8AC3E}">
        <p14:creationId xmlns:p14="http://schemas.microsoft.com/office/powerpoint/2010/main" val="3721023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87686"/>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478071"/>
            <a:ext cx="10515600" cy="469889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B6439B3-F9DA-492C-A1E1-DF0F6F5021D2}" type="datetimeFigureOut">
              <a:rPr lang="zh-CN" altLang="en-US" smtClean="0"/>
              <a:t>2020/6/21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770CC1-D98F-42DC-A154-73B1CE1109D8}" type="slidenum">
              <a:rPr lang="zh-CN" altLang="en-US" smtClean="0"/>
              <a:t>‹#›</a:t>
            </a:fld>
            <a:endParaRPr lang="zh-CN" altLang="en-US"/>
          </a:p>
        </p:txBody>
      </p:sp>
    </p:spTree>
    <p:extLst>
      <p:ext uri="{BB962C8B-B14F-4D97-AF65-F5344CB8AC3E}">
        <p14:creationId xmlns:p14="http://schemas.microsoft.com/office/powerpoint/2010/main" val="701260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B6439B3-F9DA-492C-A1E1-DF0F6F5021D2}" type="datetimeFigureOut">
              <a:rPr lang="zh-CN" altLang="en-US" smtClean="0"/>
              <a:t>2020/6/21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770CC1-D98F-42DC-A154-73B1CE1109D8}" type="slidenum">
              <a:rPr lang="zh-CN" altLang="en-US" smtClean="0"/>
              <a:t>‹#›</a:t>
            </a:fld>
            <a:endParaRPr lang="zh-CN" altLang="en-US"/>
          </a:p>
        </p:txBody>
      </p:sp>
    </p:spTree>
    <p:extLst>
      <p:ext uri="{BB962C8B-B14F-4D97-AF65-F5344CB8AC3E}">
        <p14:creationId xmlns:p14="http://schemas.microsoft.com/office/powerpoint/2010/main" val="2070928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B6439B3-F9DA-492C-A1E1-DF0F6F5021D2}" type="datetimeFigureOut">
              <a:rPr lang="zh-CN" altLang="en-US" smtClean="0"/>
              <a:t>2020/6/21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770CC1-D98F-42DC-A154-73B1CE1109D8}" type="slidenum">
              <a:rPr lang="zh-CN" altLang="en-US" smtClean="0"/>
              <a:t>‹#›</a:t>
            </a:fld>
            <a:endParaRPr lang="zh-CN" altLang="en-US"/>
          </a:p>
        </p:txBody>
      </p:sp>
    </p:spTree>
    <p:extLst>
      <p:ext uri="{BB962C8B-B14F-4D97-AF65-F5344CB8AC3E}">
        <p14:creationId xmlns:p14="http://schemas.microsoft.com/office/powerpoint/2010/main" val="1140532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B6439B3-F9DA-492C-A1E1-DF0F6F5021D2}" type="datetimeFigureOut">
              <a:rPr lang="zh-CN" altLang="en-US" smtClean="0"/>
              <a:t>2020/6/21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3770CC1-D98F-42DC-A154-73B1CE1109D8}" type="slidenum">
              <a:rPr lang="zh-CN" altLang="en-US" smtClean="0"/>
              <a:t>‹#›</a:t>
            </a:fld>
            <a:endParaRPr lang="zh-CN" altLang="en-US"/>
          </a:p>
        </p:txBody>
      </p:sp>
    </p:spTree>
    <p:extLst>
      <p:ext uri="{BB962C8B-B14F-4D97-AF65-F5344CB8AC3E}">
        <p14:creationId xmlns:p14="http://schemas.microsoft.com/office/powerpoint/2010/main" val="1719909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B6439B3-F9DA-492C-A1E1-DF0F6F5021D2}" type="datetimeFigureOut">
              <a:rPr lang="zh-CN" altLang="en-US" smtClean="0"/>
              <a:t>2020/6/21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3770CC1-D98F-42DC-A154-73B1CE1109D8}" type="slidenum">
              <a:rPr lang="zh-CN" altLang="en-US" smtClean="0"/>
              <a:t>‹#›</a:t>
            </a:fld>
            <a:endParaRPr lang="zh-CN" altLang="en-US"/>
          </a:p>
        </p:txBody>
      </p:sp>
    </p:spTree>
    <p:extLst>
      <p:ext uri="{BB962C8B-B14F-4D97-AF65-F5344CB8AC3E}">
        <p14:creationId xmlns:p14="http://schemas.microsoft.com/office/powerpoint/2010/main" val="1535747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B6439B3-F9DA-492C-A1E1-DF0F6F5021D2}" type="datetimeFigureOut">
              <a:rPr lang="zh-CN" altLang="en-US" smtClean="0"/>
              <a:t>2020/6/21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3770CC1-D98F-42DC-A154-73B1CE1109D8}" type="slidenum">
              <a:rPr lang="zh-CN" altLang="en-US" smtClean="0"/>
              <a:t>‹#›</a:t>
            </a:fld>
            <a:endParaRPr lang="zh-CN" altLang="en-US"/>
          </a:p>
        </p:txBody>
      </p:sp>
    </p:spTree>
    <p:extLst>
      <p:ext uri="{BB962C8B-B14F-4D97-AF65-F5344CB8AC3E}">
        <p14:creationId xmlns:p14="http://schemas.microsoft.com/office/powerpoint/2010/main" val="1517823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B6439B3-F9DA-492C-A1E1-DF0F6F5021D2}" type="datetimeFigureOut">
              <a:rPr lang="zh-CN" altLang="en-US" smtClean="0"/>
              <a:t>2020/6/21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770CC1-D98F-42DC-A154-73B1CE1109D8}" type="slidenum">
              <a:rPr lang="zh-CN" altLang="en-US" smtClean="0"/>
              <a:t>‹#›</a:t>
            </a:fld>
            <a:endParaRPr lang="zh-CN" altLang="en-US"/>
          </a:p>
        </p:txBody>
      </p:sp>
    </p:spTree>
    <p:extLst>
      <p:ext uri="{BB962C8B-B14F-4D97-AF65-F5344CB8AC3E}">
        <p14:creationId xmlns:p14="http://schemas.microsoft.com/office/powerpoint/2010/main" val="3603830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B6439B3-F9DA-492C-A1E1-DF0F6F5021D2}" type="datetimeFigureOut">
              <a:rPr lang="zh-CN" altLang="en-US" smtClean="0"/>
              <a:t>2020/6/21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770CC1-D98F-42DC-A154-73B1CE1109D8}" type="slidenum">
              <a:rPr lang="zh-CN" altLang="en-US" smtClean="0"/>
              <a:t>‹#›</a:t>
            </a:fld>
            <a:endParaRPr lang="zh-CN" altLang="en-US"/>
          </a:p>
        </p:txBody>
      </p:sp>
    </p:spTree>
    <p:extLst>
      <p:ext uri="{BB962C8B-B14F-4D97-AF65-F5344CB8AC3E}">
        <p14:creationId xmlns:p14="http://schemas.microsoft.com/office/powerpoint/2010/main" val="3588179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6439B3-F9DA-492C-A1E1-DF0F6F5021D2}" type="datetimeFigureOut">
              <a:rPr lang="zh-CN" altLang="en-US" smtClean="0"/>
              <a:t>2020/6/21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770CC1-D98F-42DC-A154-73B1CE1109D8}" type="slidenum">
              <a:rPr lang="zh-CN" altLang="en-US" smtClean="0"/>
              <a:t>‹#›</a:t>
            </a:fld>
            <a:endParaRPr lang="zh-CN" altLang="en-US"/>
          </a:p>
        </p:txBody>
      </p:sp>
    </p:spTree>
    <p:extLst>
      <p:ext uri="{BB962C8B-B14F-4D97-AF65-F5344CB8AC3E}">
        <p14:creationId xmlns:p14="http://schemas.microsoft.com/office/powerpoint/2010/main" val="2116278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1145"/>
            <a:ext cx="9144000" cy="2561741"/>
          </a:xfrm>
        </p:spPr>
        <p:txBody>
          <a:bodyPr>
            <a:normAutofit/>
          </a:bodyPr>
          <a:lstStyle/>
          <a:p>
            <a:r>
              <a:rPr lang="en-US" altLang="zh-CN" sz="4000" dirty="0" smtClean="0">
                <a:latin typeface="Verdana" panose="020B0604030504040204" pitchFamily="34" charset="0"/>
                <a:ea typeface="Verdana" panose="020B0604030504040204" pitchFamily="34" charset="0"/>
                <a:cs typeface="Verdana" panose="020B0604030504040204" pitchFamily="34" charset="0"/>
              </a:rPr>
              <a:t>Automatic renal segmentation for MR urography using 3D-GrabCut and random forests </a:t>
            </a:r>
            <a:endParaRPr lang="zh-CN" altLang="en-US" sz="4000" dirty="0">
              <a:latin typeface="Verdana" panose="020B0604030504040204" pitchFamily="34" charset="0"/>
              <a:cs typeface="Verdana" panose="020B0604030504040204" pitchFamily="34" charset="0"/>
            </a:endParaRPr>
          </a:p>
        </p:txBody>
      </p:sp>
      <p:sp>
        <p:nvSpPr>
          <p:cNvPr id="3" name="副标题 2"/>
          <p:cNvSpPr>
            <a:spLocks noGrp="1"/>
          </p:cNvSpPr>
          <p:nvPr>
            <p:ph type="subTitle" idx="1"/>
          </p:nvPr>
        </p:nvSpPr>
        <p:spPr>
          <a:xfrm>
            <a:off x="1524000" y="4545496"/>
            <a:ext cx="9144000" cy="712304"/>
          </a:xfrm>
        </p:spPr>
        <p:txBody>
          <a:bodyPr/>
          <a:lstStyle/>
          <a:p>
            <a:endParaRPr lang="zh-CN" altLang="en-US" dirty="0"/>
          </a:p>
        </p:txBody>
      </p:sp>
    </p:spTree>
    <p:extLst>
      <p:ext uri="{BB962C8B-B14F-4D97-AF65-F5344CB8AC3E}">
        <p14:creationId xmlns:p14="http://schemas.microsoft.com/office/powerpoint/2010/main" val="2491359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dirty="0" smtClean="0"/>
              <a:t>Segmentation and Pharmacokinetic Analysis Results Comparison </a:t>
            </a:r>
            <a:endParaRPr lang="zh-CN" altLang="en-US" sz="3200"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814719" y="1352812"/>
            <a:ext cx="7726846" cy="5471255"/>
          </a:xfrm>
          <a:prstGeom prst="rect">
            <a:avLst/>
          </a:prstGeom>
        </p:spPr>
      </p:pic>
    </p:spTree>
    <p:extLst>
      <p:ext uri="{BB962C8B-B14F-4D97-AF65-F5344CB8AC3E}">
        <p14:creationId xmlns:p14="http://schemas.microsoft.com/office/powerpoint/2010/main" val="2869129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Abstract</a:t>
            </a:r>
            <a:endParaRPr lang="zh-CN" altLang="en-US" dirty="0"/>
          </a:p>
        </p:txBody>
      </p:sp>
      <p:sp>
        <p:nvSpPr>
          <p:cNvPr id="3" name="内容占位符 2"/>
          <p:cNvSpPr>
            <a:spLocks noGrp="1"/>
          </p:cNvSpPr>
          <p:nvPr>
            <p:ph idx="1"/>
          </p:nvPr>
        </p:nvSpPr>
        <p:spPr>
          <a:xfrm>
            <a:off x="838200" y="1478071"/>
            <a:ext cx="10515600" cy="5267286"/>
          </a:xfrm>
        </p:spPr>
        <p:txBody>
          <a:bodyPr>
            <a:noAutofit/>
          </a:bodyPr>
          <a:lstStyle/>
          <a:p>
            <a:r>
              <a:rPr lang="en-US" altLang="zh-CN" sz="2400" dirty="0" smtClean="0"/>
              <a:t>Purpose: </a:t>
            </a:r>
          </a:p>
          <a:p>
            <a:pPr lvl="1"/>
            <a:r>
              <a:rPr lang="en-US" altLang="zh-CN" sz="2000" dirty="0" smtClean="0"/>
              <a:t>To introduce and evaluate a fully automated renal segmentation technique for glomerular filtration rate (GFR) assessment in children.</a:t>
            </a:r>
          </a:p>
          <a:p>
            <a:r>
              <a:rPr lang="en-US" altLang="zh-CN" sz="2400" dirty="0" smtClean="0"/>
              <a:t>Methods: </a:t>
            </a:r>
          </a:p>
          <a:p>
            <a:pPr lvl="1"/>
            <a:r>
              <a:rPr lang="en-US" altLang="zh-CN" sz="2000" dirty="0" smtClean="0">
                <a:solidFill>
                  <a:srgbClr val="FF0000"/>
                </a:solidFill>
              </a:rPr>
              <a:t>An image segmentation method </a:t>
            </a:r>
            <a:r>
              <a:rPr lang="en-US" altLang="zh-CN" sz="2000" dirty="0" smtClean="0"/>
              <a:t>based on iterative graph cuts (</a:t>
            </a:r>
            <a:r>
              <a:rPr lang="en-US" altLang="zh-CN" sz="2000" dirty="0" err="1" smtClean="0"/>
              <a:t>GrabCut</a:t>
            </a:r>
            <a:r>
              <a:rPr lang="en-US" altLang="zh-CN" sz="2000" dirty="0" smtClean="0"/>
              <a:t>) was modified to work on time-resolved 3D dynamic contrast-enhanced MRI data sets. </a:t>
            </a:r>
          </a:p>
          <a:p>
            <a:pPr lvl="1"/>
            <a:r>
              <a:rPr lang="en-US" altLang="zh-CN" sz="2000" dirty="0" smtClean="0">
                <a:solidFill>
                  <a:srgbClr val="FF0000"/>
                </a:solidFill>
              </a:rPr>
              <a:t>A random forest classifier </a:t>
            </a:r>
            <a:r>
              <a:rPr lang="en-US" altLang="zh-CN" sz="2000" dirty="0" smtClean="0"/>
              <a:t>was trained to further segment the renal tissue into cortex, medulla, and the collecting system. The algorithm was tested on 26 subjects and the segmentation results were compared to the manually drawn segmentation maps using the F1-score metric. </a:t>
            </a:r>
          </a:p>
          <a:p>
            <a:pPr lvl="1"/>
            <a:r>
              <a:rPr lang="en-US" altLang="zh-CN" sz="2000" dirty="0" smtClean="0">
                <a:solidFill>
                  <a:srgbClr val="FF0000"/>
                </a:solidFill>
              </a:rPr>
              <a:t>A two-compartment model </a:t>
            </a:r>
            <a:r>
              <a:rPr lang="en-US" altLang="zh-CN" sz="2000" dirty="0" smtClean="0"/>
              <a:t>was used to estimate the GFR of each subject using both automatically and manually generated segmentation maps</a:t>
            </a:r>
          </a:p>
          <a:p>
            <a:pPr marL="228600" lvl="1">
              <a:spcBef>
                <a:spcPts val="1000"/>
              </a:spcBef>
            </a:pPr>
            <a:r>
              <a:rPr lang="en-US" altLang="zh-CN" dirty="0"/>
              <a:t>Results: </a:t>
            </a:r>
            <a:endParaRPr lang="en-US" altLang="zh-CN" dirty="0" smtClean="0"/>
          </a:p>
          <a:p>
            <a:pPr marL="685800" lvl="2">
              <a:spcBef>
                <a:spcPts val="1000"/>
              </a:spcBef>
            </a:pPr>
            <a:r>
              <a:rPr lang="en-US" altLang="zh-CN" sz="1800" dirty="0" smtClean="0"/>
              <a:t>Segmentation </a:t>
            </a:r>
            <a:r>
              <a:rPr lang="en-US" altLang="zh-CN" sz="1800" dirty="0"/>
              <a:t>maps generated automatically showed </a:t>
            </a:r>
            <a:r>
              <a:rPr lang="en-US" altLang="zh-CN" sz="1800" dirty="0">
                <a:solidFill>
                  <a:srgbClr val="FF0000"/>
                </a:solidFill>
              </a:rPr>
              <a:t>high similarity </a:t>
            </a:r>
            <a:r>
              <a:rPr lang="en-US" altLang="zh-CN" sz="1800" dirty="0"/>
              <a:t>to the manually drawn maps for the </a:t>
            </a:r>
            <a:r>
              <a:rPr lang="en-US" altLang="zh-CN" sz="1800" dirty="0" smtClean="0"/>
              <a:t>whole-kidney and </a:t>
            </a:r>
            <a:r>
              <a:rPr lang="en-US" altLang="zh-CN" sz="1800" dirty="0"/>
              <a:t>renal cortex</a:t>
            </a:r>
            <a:endParaRPr lang="zh-CN" altLang="en-US" sz="1800" dirty="0"/>
          </a:p>
        </p:txBody>
      </p:sp>
    </p:spTree>
    <p:extLst>
      <p:ext uri="{BB962C8B-B14F-4D97-AF65-F5344CB8AC3E}">
        <p14:creationId xmlns:p14="http://schemas.microsoft.com/office/powerpoint/2010/main" val="442182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Overview of Automatic Segmentation</a:t>
            </a:r>
            <a:endParaRPr lang="zh-CN" altLang="en-US" dirty="0"/>
          </a:p>
        </p:txBody>
      </p:sp>
      <p:pic>
        <p:nvPicPr>
          <p:cNvPr id="4" name="图片 3"/>
          <p:cNvPicPr>
            <a:picLocks noChangeAspect="1"/>
          </p:cNvPicPr>
          <p:nvPr/>
        </p:nvPicPr>
        <p:blipFill>
          <a:blip r:embed="rId2"/>
          <a:stretch>
            <a:fillRect/>
          </a:stretch>
        </p:blipFill>
        <p:spPr>
          <a:xfrm>
            <a:off x="66853" y="1849132"/>
            <a:ext cx="12058294" cy="3145114"/>
          </a:xfrm>
          <a:prstGeom prst="rect">
            <a:avLst/>
          </a:prstGeom>
        </p:spPr>
      </p:pic>
    </p:spTree>
    <p:extLst>
      <p:ext uri="{BB962C8B-B14F-4D97-AF65-F5344CB8AC3E}">
        <p14:creationId xmlns:p14="http://schemas.microsoft.com/office/powerpoint/2010/main" val="2020383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Automatic Segmentation of Renal Parenchyma </a:t>
            </a:r>
            <a:endParaRPr lang="zh-CN" altLang="en-US" dirty="0"/>
          </a:p>
        </p:txBody>
      </p:sp>
      <p:pic>
        <p:nvPicPr>
          <p:cNvPr id="4" name="图片 3"/>
          <p:cNvPicPr>
            <a:picLocks noChangeAspect="1"/>
          </p:cNvPicPr>
          <p:nvPr/>
        </p:nvPicPr>
        <p:blipFill>
          <a:blip r:embed="rId2"/>
          <a:stretch>
            <a:fillRect/>
          </a:stretch>
        </p:blipFill>
        <p:spPr>
          <a:xfrm>
            <a:off x="334687" y="1460554"/>
            <a:ext cx="11522626" cy="4733926"/>
          </a:xfrm>
          <a:prstGeom prst="rect">
            <a:avLst/>
          </a:prstGeom>
        </p:spPr>
      </p:pic>
    </p:spTree>
    <p:extLst>
      <p:ext uri="{BB962C8B-B14F-4D97-AF65-F5344CB8AC3E}">
        <p14:creationId xmlns:p14="http://schemas.microsoft.com/office/powerpoint/2010/main" val="2628294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Automatic Segmentation of Renal Parenchyma </a:t>
            </a:r>
            <a:endParaRPr lang="zh-CN" altLang="en-US" dirty="0"/>
          </a:p>
        </p:txBody>
      </p:sp>
      <p:sp>
        <p:nvSpPr>
          <p:cNvPr id="3" name="内容占位符 2"/>
          <p:cNvSpPr>
            <a:spLocks noGrp="1"/>
          </p:cNvSpPr>
          <p:nvPr>
            <p:ph idx="1"/>
          </p:nvPr>
        </p:nvSpPr>
        <p:spPr>
          <a:xfrm>
            <a:off x="175591" y="1289520"/>
            <a:ext cx="5396327" cy="5389576"/>
          </a:xfrm>
        </p:spPr>
        <p:txBody>
          <a:bodyPr>
            <a:normAutofit fontScale="70000" lnSpcReduction="20000"/>
          </a:bodyPr>
          <a:lstStyle/>
          <a:p>
            <a:r>
              <a:rPr lang="en-US" altLang="zh-CN" sz="3400" dirty="0"/>
              <a:t>Detection of renal bounding </a:t>
            </a:r>
            <a:r>
              <a:rPr lang="en-US" altLang="zh-CN" sz="3400" dirty="0" smtClean="0"/>
              <a:t>boxes</a:t>
            </a:r>
          </a:p>
          <a:p>
            <a:r>
              <a:rPr lang="en-US" altLang="zh-CN" dirty="0" smtClean="0"/>
              <a:t>(</a:t>
            </a:r>
            <a:r>
              <a:rPr lang="en-US" altLang="zh-CN" dirty="0"/>
              <a:t>a) Distribution of medulla scores in the abdominal image. The scores are whitened by</a:t>
            </a:r>
            <a:br>
              <a:rPr lang="en-US" altLang="zh-CN" dirty="0"/>
            </a:br>
            <a:r>
              <a:rPr lang="en-US" altLang="zh-CN" dirty="0"/>
              <a:t>removing the mean and normalizing the standard deviation. The values are the number of standard deviations from the mean score. </a:t>
            </a:r>
            <a:endParaRPr lang="en-US" altLang="zh-CN" dirty="0" smtClean="0"/>
          </a:p>
          <a:p>
            <a:r>
              <a:rPr lang="en-US" altLang="zh-CN" dirty="0" smtClean="0"/>
              <a:t>(b)Scores </a:t>
            </a:r>
            <a:r>
              <a:rPr lang="en-US" altLang="zh-CN" dirty="0"/>
              <a:t>above the Otsu threshold (36) overlaid on the anatomical image. Clusters within a maximum cortical thickness distance from</a:t>
            </a:r>
            <a:br>
              <a:rPr lang="en-US" altLang="zh-CN" dirty="0"/>
            </a:br>
            <a:r>
              <a:rPr lang="en-US" altLang="zh-CN" dirty="0"/>
              <a:t>each other grouped together under the same color</a:t>
            </a:r>
            <a:r>
              <a:rPr lang="en-US" altLang="zh-CN" dirty="0" smtClean="0"/>
              <a:t>.</a:t>
            </a:r>
          </a:p>
          <a:p>
            <a:r>
              <a:rPr lang="en-US" altLang="zh-CN" dirty="0" smtClean="0"/>
              <a:t> </a:t>
            </a:r>
            <a:r>
              <a:rPr lang="en-US" altLang="zh-CN" dirty="0"/>
              <a:t>(c) Medulla groups are dilated by the maximum cortical thickness to cover the renal</a:t>
            </a:r>
            <a:br>
              <a:rPr lang="en-US" altLang="zh-CN" dirty="0"/>
            </a:br>
            <a:r>
              <a:rPr lang="en-US" altLang="zh-CN" dirty="0"/>
              <a:t>parenchyma</a:t>
            </a:r>
            <a:r>
              <a:rPr lang="en-US" altLang="zh-CN" dirty="0" smtClean="0"/>
              <a:t>.</a:t>
            </a:r>
          </a:p>
          <a:p>
            <a:r>
              <a:rPr lang="en-US" altLang="zh-CN" dirty="0" smtClean="0"/>
              <a:t> </a:t>
            </a:r>
            <a:r>
              <a:rPr lang="en-US" altLang="zh-CN" dirty="0"/>
              <a:t>(d) Three-dimensional convex hulls of the dilated medulla groups are calculated to create renal bounding boxes</a:t>
            </a:r>
            <a:r>
              <a:rPr lang="en-US" altLang="zh-CN" dirty="0" smtClean="0"/>
              <a:t> </a:t>
            </a:r>
            <a:br>
              <a:rPr lang="en-US" altLang="zh-CN" dirty="0" smtClean="0"/>
            </a:br>
            <a:endParaRPr lang="zh-CN" altLang="en-US" dirty="0"/>
          </a:p>
        </p:txBody>
      </p:sp>
      <p:pic>
        <p:nvPicPr>
          <p:cNvPr id="4" name="图片 3"/>
          <p:cNvPicPr>
            <a:picLocks noChangeAspect="1"/>
          </p:cNvPicPr>
          <p:nvPr/>
        </p:nvPicPr>
        <p:blipFill>
          <a:blip r:embed="rId2"/>
          <a:stretch>
            <a:fillRect/>
          </a:stretch>
        </p:blipFill>
        <p:spPr>
          <a:xfrm>
            <a:off x="5571918" y="1289520"/>
            <a:ext cx="6620082" cy="5568480"/>
          </a:xfrm>
          <a:prstGeom prst="rect">
            <a:avLst/>
          </a:prstGeom>
        </p:spPr>
      </p:pic>
    </p:spTree>
    <p:extLst>
      <p:ext uri="{BB962C8B-B14F-4D97-AF65-F5344CB8AC3E}">
        <p14:creationId xmlns:p14="http://schemas.microsoft.com/office/powerpoint/2010/main" val="2152728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Automatic Segmentation of Renal Parenchyma </a:t>
            </a:r>
            <a:endParaRPr lang="zh-CN" altLang="en-US" dirty="0"/>
          </a:p>
        </p:txBody>
      </p:sp>
      <p:pic>
        <p:nvPicPr>
          <p:cNvPr id="4" name="图片 3"/>
          <p:cNvPicPr>
            <a:picLocks noChangeAspect="1"/>
          </p:cNvPicPr>
          <p:nvPr/>
        </p:nvPicPr>
        <p:blipFill>
          <a:blip r:embed="rId2"/>
          <a:stretch>
            <a:fillRect/>
          </a:stretch>
        </p:blipFill>
        <p:spPr>
          <a:xfrm>
            <a:off x="102358" y="2238375"/>
            <a:ext cx="11904112" cy="3559842"/>
          </a:xfrm>
          <a:prstGeom prst="rect">
            <a:avLst/>
          </a:prstGeom>
        </p:spPr>
      </p:pic>
    </p:spTree>
    <p:extLst>
      <p:ext uri="{BB962C8B-B14F-4D97-AF65-F5344CB8AC3E}">
        <p14:creationId xmlns:p14="http://schemas.microsoft.com/office/powerpoint/2010/main" val="3540301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327025"/>
            <a:ext cx="8134350" cy="1098803"/>
          </a:xfrm>
        </p:spPr>
        <p:txBody>
          <a:bodyPr>
            <a:normAutofit fontScale="90000"/>
          </a:bodyPr>
          <a:lstStyle/>
          <a:p>
            <a:r>
              <a:rPr lang="en-US" altLang="zh-CN" dirty="0" smtClean="0"/>
              <a:t>Flowchart of the automated segmentation process.</a:t>
            </a:r>
            <a:br>
              <a:rPr lang="en-US" altLang="zh-CN" dirty="0" smtClean="0"/>
            </a:br>
            <a:endParaRPr lang="zh-CN" altLang="en-US" dirty="0"/>
          </a:p>
        </p:txBody>
      </p:sp>
      <p:sp>
        <p:nvSpPr>
          <p:cNvPr id="3" name="内容占位符 2"/>
          <p:cNvSpPr>
            <a:spLocks noGrp="1"/>
          </p:cNvSpPr>
          <p:nvPr>
            <p:ph idx="1"/>
          </p:nvPr>
        </p:nvSpPr>
        <p:spPr>
          <a:xfrm>
            <a:off x="304800" y="1439970"/>
            <a:ext cx="7581900" cy="5227529"/>
          </a:xfrm>
        </p:spPr>
        <p:txBody>
          <a:bodyPr>
            <a:normAutofit fontScale="92500" lnSpcReduction="10000"/>
          </a:bodyPr>
          <a:lstStyle/>
          <a:p>
            <a:r>
              <a:rPr lang="en-US" altLang="zh-CN" dirty="0" smtClean="0"/>
              <a:t>(a) Input to the algorithm is the time resolved 3D DCE-MRI data set. </a:t>
            </a:r>
          </a:p>
          <a:p>
            <a:r>
              <a:rPr lang="en-US" altLang="zh-CN" dirty="0" smtClean="0"/>
              <a:t>(b) Renal bounding box calculated using the steps described in Figure 3. </a:t>
            </a:r>
          </a:p>
          <a:p>
            <a:r>
              <a:rPr lang="en-US" altLang="zh-CN" dirty="0" smtClean="0"/>
              <a:t>(c) PCA is applied to the DCE-MRI data set along the time axis to reduce it to three channels represented as RGB. The resulting image has no temporal phases, however, it still has temporal information (i.e., different colors map to different signal-time curves). </a:t>
            </a:r>
          </a:p>
          <a:p>
            <a:r>
              <a:rPr lang="en-US" altLang="zh-CN" dirty="0" smtClean="0"/>
              <a:t>(d) Output of the renal parenchyma segmentation using </a:t>
            </a:r>
            <a:r>
              <a:rPr lang="en-US" altLang="zh-CN" dirty="0" err="1" smtClean="0"/>
              <a:t>GrabCut</a:t>
            </a:r>
            <a:r>
              <a:rPr lang="en-US" altLang="zh-CN" dirty="0" smtClean="0"/>
              <a:t>. </a:t>
            </a:r>
          </a:p>
          <a:p>
            <a:r>
              <a:rPr lang="en-US" altLang="zh-CN" dirty="0" smtClean="0"/>
              <a:t>(e) Output of the voxel level SVM classifier for segmentation of renal cortex (blue), medulla (yellow), and the collecting system (red). </a:t>
            </a:r>
            <a:endParaRPr lang="zh-CN" altLang="en-US" dirty="0"/>
          </a:p>
        </p:txBody>
      </p:sp>
      <p:pic>
        <p:nvPicPr>
          <p:cNvPr id="4" name="图片 3"/>
          <p:cNvPicPr>
            <a:picLocks noChangeAspect="1"/>
          </p:cNvPicPr>
          <p:nvPr/>
        </p:nvPicPr>
        <p:blipFill>
          <a:blip r:embed="rId2"/>
          <a:stretch>
            <a:fillRect/>
          </a:stretch>
        </p:blipFill>
        <p:spPr>
          <a:xfrm>
            <a:off x="8136835" y="0"/>
            <a:ext cx="4055165" cy="6798719"/>
          </a:xfrm>
          <a:prstGeom prst="rect">
            <a:avLst/>
          </a:prstGeom>
        </p:spPr>
      </p:pic>
    </p:spTree>
    <p:extLst>
      <p:ext uri="{BB962C8B-B14F-4D97-AF65-F5344CB8AC3E}">
        <p14:creationId xmlns:p14="http://schemas.microsoft.com/office/powerpoint/2010/main" val="3099577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Results</a:t>
            </a:r>
            <a:endParaRPr lang="zh-CN" altLang="en-US" dirty="0"/>
          </a:p>
        </p:txBody>
      </p:sp>
      <p:sp>
        <p:nvSpPr>
          <p:cNvPr id="3" name="内容占位符 2"/>
          <p:cNvSpPr>
            <a:spLocks noGrp="1"/>
          </p:cNvSpPr>
          <p:nvPr>
            <p:ph idx="1"/>
          </p:nvPr>
        </p:nvSpPr>
        <p:spPr>
          <a:xfrm>
            <a:off x="97752" y="1415441"/>
            <a:ext cx="3997170" cy="5025115"/>
          </a:xfrm>
        </p:spPr>
        <p:txBody>
          <a:bodyPr>
            <a:normAutofit/>
          </a:bodyPr>
          <a:lstStyle/>
          <a:p>
            <a:r>
              <a:rPr lang="en-US" altLang="zh-CN" dirty="0" smtClean="0"/>
              <a:t>retrospectively identified three different groups of data sets with different protocols that were suitable for automatic renal segmentation. </a:t>
            </a:r>
            <a:endParaRPr lang="zh-CN" altLang="en-US" dirty="0"/>
          </a:p>
        </p:txBody>
      </p:sp>
      <p:pic>
        <p:nvPicPr>
          <p:cNvPr id="4" name="图片 3"/>
          <p:cNvPicPr>
            <a:picLocks noChangeAspect="1"/>
          </p:cNvPicPr>
          <p:nvPr/>
        </p:nvPicPr>
        <p:blipFill>
          <a:blip r:embed="rId2"/>
          <a:stretch>
            <a:fillRect/>
          </a:stretch>
        </p:blipFill>
        <p:spPr>
          <a:xfrm>
            <a:off x="4094922" y="1415441"/>
            <a:ext cx="8097078" cy="4949550"/>
          </a:xfrm>
          <a:prstGeom prst="rect">
            <a:avLst/>
          </a:prstGeom>
        </p:spPr>
      </p:pic>
    </p:spTree>
    <p:extLst>
      <p:ext uri="{BB962C8B-B14F-4D97-AF65-F5344CB8AC3E}">
        <p14:creationId xmlns:p14="http://schemas.microsoft.com/office/powerpoint/2010/main" val="1194664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Results</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870503" y="1478071"/>
            <a:ext cx="10483297" cy="5304423"/>
          </a:xfrm>
          <a:prstGeom prst="rect">
            <a:avLst/>
          </a:prstGeom>
        </p:spPr>
      </p:pic>
    </p:spTree>
    <p:extLst>
      <p:ext uri="{BB962C8B-B14F-4D97-AF65-F5344CB8AC3E}">
        <p14:creationId xmlns:p14="http://schemas.microsoft.com/office/powerpoint/2010/main" val="36463060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TotalTime>
  <Words>346</Words>
  <Application>Microsoft Office PowerPoint</Application>
  <PresentationFormat>宽屏</PresentationFormat>
  <Paragraphs>29</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宋体</vt:lpstr>
      <vt:lpstr>Arial</vt:lpstr>
      <vt:lpstr>Calibri</vt:lpstr>
      <vt:lpstr>Calibri Light</vt:lpstr>
      <vt:lpstr>Verdana</vt:lpstr>
      <vt:lpstr>Office 主题</vt:lpstr>
      <vt:lpstr>Automatic renal segmentation for MR urography using 3D-GrabCut and random forests </vt:lpstr>
      <vt:lpstr>Abstract</vt:lpstr>
      <vt:lpstr>Overview of Automatic Segmentation</vt:lpstr>
      <vt:lpstr>Automatic Segmentation of Renal Parenchyma </vt:lpstr>
      <vt:lpstr>Automatic Segmentation of Renal Parenchyma </vt:lpstr>
      <vt:lpstr>Automatic Segmentation of Renal Parenchyma </vt:lpstr>
      <vt:lpstr>Flowchart of the automated segmentation process. </vt:lpstr>
      <vt:lpstr>Results</vt:lpstr>
      <vt:lpstr>Results</vt:lpstr>
      <vt:lpstr>Segmentation and Pharmacokinetic Analysis Results Comparison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renal segmentation for MR urography using 3D-GrabCut and random forests </dc:title>
  <dc:creator>Kevin</dc:creator>
  <cp:lastModifiedBy>Kevin</cp:lastModifiedBy>
  <cp:revision>9</cp:revision>
  <dcterms:created xsi:type="dcterms:W3CDTF">2020-06-20T18:46:31Z</dcterms:created>
  <dcterms:modified xsi:type="dcterms:W3CDTF">2020-06-21T03:13:24Z</dcterms:modified>
</cp:coreProperties>
</file>