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9" r:id="rId2"/>
    <p:sldId id="260" r:id="rId3"/>
    <p:sldId id="261" r:id="rId4"/>
    <p:sldId id="256" r:id="rId5"/>
    <p:sldId id="263" r:id="rId6"/>
    <p:sldId id="264" r:id="rId7"/>
    <p:sldId id="265" r:id="rId8"/>
    <p:sldId id="266" r:id="rId9"/>
    <p:sldId id="267" r:id="rId10"/>
    <p:sldId id="262" r:id="rId11"/>
    <p:sldId id="25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835"/>
  </p:normalViewPr>
  <p:slideViewPr>
    <p:cSldViewPr snapToGrid="0" snapToObjects="1">
      <p:cViewPr varScale="1">
        <p:scale>
          <a:sx n="61" d="100"/>
          <a:sy n="61" d="100"/>
        </p:scale>
        <p:origin x="-84" y="-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9589E-C0A5-4BBF-BDF6-0582312F2AC1}" type="datetimeFigureOut">
              <a:rPr lang="zh-CN" altLang="en-US" smtClean="0"/>
              <a:t>2019/3/28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9DA7C-5114-4CED-BD47-F9FDAE60D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522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132FA61-627A-2442-AB9B-0D29068FB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7BEDA92-E9DA-A542-8F1D-10314BC2D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F538BA0-4593-634B-A085-831410B4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5BC6-5D67-444A-9C79-05303B3C15AF}" type="datetimeFigureOut">
              <a:rPr kumimoji="1" lang="zh-CN" altLang="en-US" smtClean="0"/>
              <a:t>2019/3/28 Thursday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0E10C3B-EF99-A84D-BED1-E98A67F8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0E57729-0EA1-DB47-B9A7-CCD8BFFD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B63-090D-DF43-9977-EF6D9AD60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549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2038713-2C1B-F74A-8FB5-73F18790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012B705-F4C7-534B-859B-17879EA99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4C34B98-A536-C349-A69F-82F18D7C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5BC6-5D67-444A-9C79-05303B3C15AF}" type="datetimeFigureOut">
              <a:rPr kumimoji="1" lang="zh-CN" altLang="en-US" smtClean="0"/>
              <a:t>2019/3/28 Thursday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A4EDF3F-7BB5-824A-B245-EDF622E2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9EAAF9B-083F-2747-B78F-8800C8D2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B63-090D-DF43-9977-EF6D9AD60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20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1553F053-D8F4-8C4F-B061-DAEC83A7F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C1B5DD6-4F8D-5D4C-9934-63B0F4DC4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D4F4FDE-B9C7-6544-AADE-804EE80E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5BC6-5D67-444A-9C79-05303B3C15AF}" type="datetimeFigureOut">
              <a:rPr kumimoji="1" lang="zh-CN" altLang="en-US" smtClean="0"/>
              <a:t>2019/3/28 Thursday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CB13625-4500-D44A-8F78-753747E2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5910F83-04D8-6541-A9E1-2301D932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B63-090D-DF43-9977-EF6D9AD60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885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95ADC8F-FD20-D145-BF75-21CA793F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6BB3F8D-C23A-B14F-BE94-D3E67A8F1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DD76DEA-35C5-754D-815A-06FD54D1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5BC6-5D67-444A-9C79-05303B3C15AF}" type="datetimeFigureOut">
              <a:rPr kumimoji="1" lang="zh-CN" altLang="en-US" smtClean="0"/>
              <a:t>2019/3/28 Thursday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9008C17-E3E3-134A-A70A-0F8A3313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9B33508-4361-C545-BBAC-1AF880866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B63-090D-DF43-9977-EF6D9AD60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6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14EFE71-A8E8-6643-A1BD-8A04144AE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C39EE18-7FA5-6E42-B925-172B38390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2B13684-CE64-5249-81E4-A566B114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5BC6-5D67-444A-9C79-05303B3C15AF}" type="datetimeFigureOut">
              <a:rPr kumimoji="1" lang="zh-CN" altLang="en-US" smtClean="0"/>
              <a:t>2019/3/28 Thursday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780C45A-B74C-8342-B736-923DA605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923422C-432C-9A40-BB90-5ED4B910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B63-090D-DF43-9977-EF6D9AD60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580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9C05453-9BF4-524A-BE85-C22536C5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8C4C25A-A508-FE47-9615-865480A60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AA968EA-C5A2-B648-8338-FF837532C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77A7E20-FACD-0748-B44F-098DB84D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5BC6-5D67-444A-9C79-05303B3C15AF}" type="datetimeFigureOut">
              <a:rPr kumimoji="1" lang="zh-CN" altLang="en-US" smtClean="0"/>
              <a:t>2019/3/28 Thursday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1A60D198-5905-744F-8460-24D66F87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1BEB9D4D-62A9-3B4A-8860-A671AA0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B63-090D-DF43-9977-EF6D9AD60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392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B3E38B1-27EB-9E49-914F-1DF18CA70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FFA85E8-EDE6-C043-BA5C-AE6F5D801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325E14C9-CACE-C644-88D5-285B26BE9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53F8EDB8-2EAD-0740-9E27-78E069012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ED1B8D57-CC74-E54A-8EBC-1D7A9142E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CB58328F-AD6F-2F4E-96A8-5967C7B7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5BC6-5D67-444A-9C79-05303B3C15AF}" type="datetimeFigureOut">
              <a:rPr kumimoji="1" lang="zh-CN" altLang="en-US" smtClean="0"/>
              <a:t>2019/3/28 Thursday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834AD4F4-6B85-304D-92F5-4C87A18E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01E2C354-5D1F-7F41-B36C-BB96B775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B63-090D-DF43-9977-EF6D9AD60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610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4D0E128-C048-164D-9A99-807A42D3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ED1BD48-E038-FE45-BD30-147F9383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5BC6-5D67-444A-9C79-05303B3C15AF}" type="datetimeFigureOut">
              <a:rPr kumimoji="1" lang="zh-CN" altLang="en-US" smtClean="0"/>
              <a:t>2019/3/28 Thursday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2AB978B5-6AF9-DE4A-9925-303A99AE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5C8B00EB-F383-E947-9837-A363DED9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B63-090D-DF43-9977-EF6D9AD60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130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46909AEB-ABB5-1B4D-9C67-E1EAD81C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5BC6-5D67-444A-9C79-05303B3C15AF}" type="datetimeFigureOut">
              <a:rPr kumimoji="1" lang="zh-CN" altLang="en-US" smtClean="0"/>
              <a:t>2019/3/28 Thursday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316EBAA7-C6E5-8441-81B7-FD97983A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524621A-7DA1-B249-B82C-1FA17A8E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B63-090D-DF43-9977-EF6D9AD60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520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ECE2007-7E12-D44C-A815-CBD58C46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1716B34-7DD5-4247-BC73-990E86E90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4356A1B-CDF9-504B-86C0-16BB82499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05EFD9E-55E9-7546-864D-532FD1B1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5BC6-5D67-444A-9C79-05303B3C15AF}" type="datetimeFigureOut">
              <a:rPr kumimoji="1" lang="zh-CN" altLang="en-US" smtClean="0"/>
              <a:t>2019/3/28 Thursday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E64B70B-138B-B84A-AF27-8B88AEE0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497A268-141E-F34F-AD18-C3580109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B63-090D-DF43-9977-EF6D9AD60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948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3E0002A-3103-A14B-B992-1639F47B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0AD16FE3-0461-8C49-AD68-A8758D6A9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02D13D00-406A-E349-A0A4-A81B5A1B2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59815E71-4B61-3844-BFC3-9DF9083D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5BC6-5D67-444A-9C79-05303B3C15AF}" type="datetimeFigureOut">
              <a:rPr kumimoji="1" lang="zh-CN" altLang="en-US" smtClean="0"/>
              <a:t>2019/3/28 Thursday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3C66B55-B3EA-5D4C-B7C4-1A87A68F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AEE5EDA-A079-CC41-80CF-41326509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B63-090D-DF43-9977-EF6D9AD60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949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B1F54EAD-A20B-3344-AD76-4BAB5008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E338108-382A-C34C-A5EE-10BA3ADB0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F2FB1BC-F149-FF44-B1B6-AA3844D52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D5BC6-5D67-444A-9C79-05303B3C15AF}" type="datetimeFigureOut">
              <a:rPr kumimoji="1" lang="zh-CN" altLang="en-US" smtClean="0"/>
              <a:t>2019/3/28 Thursday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97D8D56-98A3-4A48-A53D-52BC53A7C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5FFB519-9918-364A-AA28-B9B275180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2AB63-090D-DF43-9977-EF6D9AD60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66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692"/>
          <p:cNvSpPr txBox="1"/>
          <p:nvPr/>
        </p:nvSpPr>
        <p:spPr>
          <a:xfrm>
            <a:off x="4415213" y="1097754"/>
            <a:ext cx="2708429" cy="86177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72863" y="5600701"/>
            <a:ext cx="246279" cy="33855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endParaRPr lang="zh-CN" altLang="en-US" sz="1400">
              <a:solidFill>
                <a:srgbClr val="0060B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5213" y="311390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主讲人：池毓泽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11008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692"/>
          <p:cNvSpPr txBox="1"/>
          <p:nvPr/>
        </p:nvSpPr>
        <p:spPr>
          <a:xfrm>
            <a:off x="3326042" y="2278000"/>
            <a:ext cx="5786200" cy="86177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演示完毕，谢谢观看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72863" y="5600701"/>
            <a:ext cx="246279" cy="33855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endParaRPr lang="zh-CN" altLang="en-US" sz="1400">
              <a:solidFill>
                <a:srgbClr val="0060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05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622E50-B2BA-C44A-B1DB-53E39058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外观模式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8560D4F-1F64-DE4D-8100-C2043CC7D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外观模式：为子系统中的一组接口提供一个一致的界面，此模式定义了一个高层接口，这个接口使得子系统</a:t>
            </a:r>
            <a:r>
              <a:rPr kumimoji="1" lang="zh-CN" altLang="en-US"/>
              <a:t>更加容易使用。</a:t>
            </a:r>
          </a:p>
        </p:txBody>
      </p:sp>
    </p:spTree>
    <p:extLst>
      <p:ext uri="{BB962C8B-B14F-4D97-AF65-F5344CB8AC3E}">
        <p14:creationId xmlns:p14="http://schemas.microsoft.com/office/powerpoint/2010/main" val="393736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706874" y="452122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2400" b="1" dirty="0">
                <a:solidFill>
                  <a:srgbClr val="0079D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目录页丨</a:t>
            </a:r>
            <a:r>
              <a:rPr lang="en-US" altLang="zh-CN" sz="2400" b="1" dirty="0">
                <a:solidFill>
                  <a:srgbClr val="0079D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b="1" dirty="0">
              <a:solidFill>
                <a:srgbClr val="0079D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48100" y="1709102"/>
            <a:ext cx="3922405" cy="726415"/>
            <a:chOff x="3848100" y="1709102"/>
            <a:chExt cx="3922405" cy="726414"/>
          </a:xfrm>
        </p:grpSpPr>
        <p:sp>
          <p:nvSpPr>
            <p:cNvPr id="6" name="Freeform 19"/>
            <p:cNvSpPr>
              <a:spLocks/>
            </p:cNvSpPr>
            <p:nvPr/>
          </p:nvSpPr>
          <p:spPr bwMode="auto">
            <a:xfrm>
              <a:off x="3848100" y="1709102"/>
              <a:ext cx="3922405" cy="726414"/>
            </a:xfrm>
            <a:custGeom>
              <a:avLst/>
              <a:gdLst>
                <a:gd name="T0" fmla="*/ 3200 w 3200"/>
                <a:gd name="T1" fmla="*/ 320 h 640"/>
                <a:gd name="T2" fmla="*/ 2880 w 3200"/>
                <a:gd name="T3" fmla="*/ 640 h 640"/>
                <a:gd name="T4" fmla="*/ 320 w 3200"/>
                <a:gd name="T5" fmla="*/ 640 h 640"/>
                <a:gd name="T6" fmla="*/ 0 w 3200"/>
                <a:gd name="T7" fmla="*/ 320 h 640"/>
                <a:gd name="T8" fmla="*/ 320 w 3200"/>
                <a:gd name="T9" fmla="*/ 0 h 640"/>
                <a:gd name="T10" fmla="*/ 2880 w 3200"/>
                <a:gd name="T11" fmla="*/ 0 h 640"/>
                <a:gd name="T12" fmla="*/ 3200 w 3200"/>
                <a:gd name="T13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0" h="640">
                  <a:moveTo>
                    <a:pt x="3200" y="320"/>
                  </a:moveTo>
                  <a:cubicBezTo>
                    <a:pt x="3200" y="496"/>
                    <a:pt x="3056" y="640"/>
                    <a:pt x="2880" y="640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144" y="640"/>
                    <a:pt x="0" y="496"/>
                    <a:pt x="0" y="320"/>
                  </a:cubicBezTo>
                  <a:cubicBezTo>
                    <a:pt x="0" y="144"/>
                    <a:pt x="144" y="0"/>
                    <a:pt x="320" y="0"/>
                  </a:cubicBezTo>
                  <a:cubicBezTo>
                    <a:pt x="2880" y="0"/>
                    <a:pt x="2880" y="0"/>
                    <a:pt x="2880" y="0"/>
                  </a:cubicBezTo>
                  <a:cubicBezTo>
                    <a:pt x="3056" y="0"/>
                    <a:pt x="3200" y="144"/>
                    <a:pt x="3200" y="320"/>
                  </a:cubicBez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BFBFB"/>
                </a:gs>
              </a:gsLst>
              <a:lin ang="5400000" scaled="1"/>
            </a:gra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solidFill>
                  <a:srgbClr val="0079D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726969" y="1857039"/>
              <a:ext cx="2031325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rgbClr val="0079D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代理设计模式</a:t>
              </a:r>
              <a:endParaRPr lang="zh-CN" altLang="en-US" sz="2400" dirty="0">
                <a:solidFill>
                  <a:srgbClr val="0079D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400207" y="2786665"/>
            <a:ext cx="3918293" cy="726415"/>
            <a:chOff x="4400206" y="2786664"/>
            <a:chExt cx="3918293" cy="726414"/>
          </a:xfrm>
        </p:grpSpPr>
        <p:sp>
          <p:nvSpPr>
            <p:cNvPr id="9" name="Freeform 19"/>
            <p:cNvSpPr>
              <a:spLocks/>
            </p:cNvSpPr>
            <p:nvPr/>
          </p:nvSpPr>
          <p:spPr bwMode="auto">
            <a:xfrm flipH="1">
              <a:off x="4400206" y="2786664"/>
              <a:ext cx="3918293" cy="726414"/>
            </a:xfrm>
            <a:custGeom>
              <a:avLst/>
              <a:gdLst>
                <a:gd name="T0" fmla="*/ 3200 w 3200"/>
                <a:gd name="T1" fmla="*/ 320 h 640"/>
                <a:gd name="T2" fmla="*/ 2880 w 3200"/>
                <a:gd name="T3" fmla="*/ 640 h 640"/>
                <a:gd name="T4" fmla="*/ 320 w 3200"/>
                <a:gd name="T5" fmla="*/ 640 h 640"/>
                <a:gd name="T6" fmla="*/ 0 w 3200"/>
                <a:gd name="T7" fmla="*/ 320 h 640"/>
                <a:gd name="T8" fmla="*/ 320 w 3200"/>
                <a:gd name="T9" fmla="*/ 0 h 640"/>
                <a:gd name="T10" fmla="*/ 2880 w 3200"/>
                <a:gd name="T11" fmla="*/ 0 h 640"/>
                <a:gd name="T12" fmla="*/ 3200 w 3200"/>
                <a:gd name="T13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0" h="640">
                  <a:moveTo>
                    <a:pt x="3200" y="320"/>
                  </a:moveTo>
                  <a:cubicBezTo>
                    <a:pt x="3200" y="496"/>
                    <a:pt x="3056" y="640"/>
                    <a:pt x="2880" y="640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144" y="640"/>
                    <a:pt x="0" y="496"/>
                    <a:pt x="0" y="320"/>
                  </a:cubicBezTo>
                  <a:cubicBezTo>
                    <a:pt x="0" y="144"/>
                    <a:pt x="144" y="0"/>
                    <a:pt x="320" y="0"/>
                  </a:cubicBezTo>
                  <a:cubicBezTo>
                    <a:pt x="2880" y="0"/>
                    <a:pt x="2880" y="0"/>
                    <a:pt x="2880" y="0"/>
                  </a:cubicBezTo>
                  <a:cubicBezTo>
                    <a:pt x="3056" y="0"/>
                    <a:pt x="3200" y="144"/>
                    <a:pt x="3200" y="320"/>
                  </a:cubicBez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BFBFB"/>
                </a:gs>
              </a:gsLst>
              <a:lin ang="5400000" scaled="1"/>
            </a:gra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solidFill>
                  <a:srgbClr val="0079D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899803" y="2943871"/>
              <a:ext cx="1415772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rgbClr val="0079D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外观模式</a:t>
              </a:r>
              <a:endParaRPr lang="zh-CN" altLang="en-US" sz="2400" dirty="0">
                <a:solidFill>
                  <a:srgbClr val="0079D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848100" y="3864226"/>
            <a:ext cx="3922405" cy="726415"/>
            <a:chOff x="3848100" y="3864226"/>
            <a:chExt cx="3922405" cy="726414"/>
          </a:xfrm>
        </p:grpSpPr>
        <p:sp>
          <p:nvSpPr>
            <p:cNvPr id="12" name="Freeform 19"/>
            <p:cNvSpPr>
              <a:spLocks/>
            </p:cNvSpPr>
            <p:nvPr/>
          </p:nvSpPr>
          <p:spPr bwMode="auto">
            <a:xfrm>
              <a:off x="3848100" y="3864226"/>
              <a:ext cx="3922405" cy="726414"/>
            </a:xfrm>
            <a:custGeom>
              <a:avLst/>
              <a:gdLst>
                <a:gd name="T0" fmla="*/ 3200 w 3200"/>
                <a:gd name="T1" fmla="*/ 320 h 640"/>
                <a:gd name="T2" fmla="*/ 2880 w 3200"/>
                <a:gd name="T3" fmla="*/ 640 h 640"/>
                <a:gd name="T4" fmla="*/ 320 w 3200"/>
                <a:gd name="T5" fmla="*/ 640 h 640"/>
                <a:gd name="T6" fmla="*/ 0 w 3200"/>
                <a:gd name="T7" fmla="*/ 320 h 640"/>
                <a:gd name="T8" fmla="*/ 320 w 3200"/>
                <a:gd name="T9" fmla="*/ 0 h 640"/>
                <a:gd name="T10" fmla="*/ 2880 w 3200"/>
                <a:gd name="T11" fmla="*/ 0 h 640"/>
                <a:gd name="T12" fmla="*/ 3200 w 3200"/>
                <a:gd name="T13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0" h="640">
                  <a:moveTo>
                    <a:pt x="3200" y="320"/>
                  </a:moveTo>
                  <a:cubicBezTo>
                    <a:pt x="3200" y="496"/>
                    <a:pt x="3056" y="640"/>
                    <a:pt x="2880" y="640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144" y="640"/>
                    <a:pt x="0" y="496"/>
                    <a:pt x="0" y="320"/>
                  </a:cubicBezTo>
                  <a:cubicBezTo>
                    <a:pt x="0" y="144"/>
                    <a:pt x="144" y="0"/>
                    <a:pt x="320" y="0"/>
                  </a:cubicBezTo>
                  <a:cubicBezTo>
                    <a:pt x="2880" y="0"/>
                    <a:pt x="2880" y="0"/>
                    <a:pt x="2880" y="0"/>
                  </a:cubicBezTo>
                  <a:cubicBezTo>
                    <a:pt x="3056" y="0"/>
                    <a:pt x="3200" y="144"/>
                    <a:pt x="3200" y="320"/>
                  </a:cubicBez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BFBFB"/>
                </a:gs>
              </a:gsLst>
              <a:lin ang="5400000" scaled="1"/>
            </a:gra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solidFill>
                  <a:srgbClr val="0079D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26969" y="3994491"/>
              <a:ext cx="2339102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079D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单击添加主标题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400207" y="4941787"/>
            <a:ext cx="3918293" cy="726415"/>
            <a:chOff x="4400206" y="4941787"/>
            <a:chExt cx="3918293" cy="726414"/>
          </a:xfrm>
        </p:grpSpPr>
        <p:sp>
          <p:nvSpPr>
            <p:cNvPr id="15" name="Freeform 19"/>
            <p:cNvSpPr>
              <a:spLocks/>
            </p:cNvSpPr>
            <p:nvPr/>
          </p:nvSpPr>
          <p:spPr bwMode="auto">
            <a:xfrm flipH="1">
              <a:off x="4400206" y="4941787"/>
              <a:ext cx="3918293" cy="726414"/>
            </a:xfrm>
            <a:custGeom>
              <a:avLst/>
              <a:gdLst>
                <a:gd name="T0" fmla="*/ 3200 w 3200"/>
                <a:gd name="T1" fmla="*/ 320 h 640"/>
                <a:gd name="T2" fmla="*/ 2880 w 3200"/>
                <a:gd name="T3" fmla="*/ 640 h 640"/>
                <a:gd name="T4" fmla="*/ 320 w 3200"/>
                <a:gd name="T5" fmla="*/ 640 h 640"/>
                <a:gd name="T6" fmla="*/ 0 w 3200"/>
                <a:gd name="T7" fmla="*/ 320 h 640"/>
                <a:gd name="T8" fmla="*/ 320 w 3200"/>
                <a:gd name="T9" fmla="*/ 0 h 640"/>
                <a:gd name="T10" fmla="*/ 2880 w 3200"/>
                <a:gd name="T11" fmla="*/ 0 h 640"/>
                <a:gd name="T12" fmla="*/ 3200 w 3200"/>
                <a:gd name="T13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0" h="640">
                  <a:moveTo>
                    <a:pt x="3200" y="320"/>
                  </a:moveTo>
                  <a:cubicBezTo>
                    <a:pt x="3200" y="496"/>
                    <a:pt x="3056" y="640"/>
                    <a:pt x="2880" y="640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144" y="640"/>
                    <a:pt x="0" y="496"/>
                    <a:pt x="0" y="320"/>
                  </a:cubicBezTo>
                  <a:cubicBezTo>
                    <a:pt x="0" y="144"/>
                    <a:pt x="144" y="0"/>
                    <a:pt x="320" y="0"/>
                  </a:cubicBezTo>
                  <a:cubicBezTo>
                    <a:pt x="2880" y="0"/>
                    <a:pt x="2880" y="0"/>
                    <a:pt x="2880" y="0"/>
                  </a:cubicBezTo>
                  <a:cubicBezTo>
                    <a:pt x="3056" y="0"/>
                    <a:pt x="3200" y="144"/>
                    <a:pt x="3200" y="320"/>
                  </a:cubicBez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BFBFB"/>
                </a:gs>
              </a:gsLst>
              <a:lin ang="5400000" scaled="1"/>
            </a:gra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solidFill>
                  <a:srgbClr val="0079D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960805" y="5103380"/>
              <a:ext cx="2339102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079D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单击添加主标题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165343" y="1608790"/>
            <a:ext cx="2234864" cy="985476"/>
            <a:chOff x="2165343" y="1608789"/>
            <a:chExt cx="2234864" cy="985476"/>
          </a:xfrm>
        </p:grpSpPr>
        <p:sp>
          <p:nvSpPr>
            <p:cNvPr id="18" name="圆角矩形 17"/>
            <p:cNvSpPr/>
            <p:nvPr/>
          </p:nvSpPr>
          <p:spPr>
            <a:xfrm>
              <a:off x="2165343" y="1608789"/>
              <a:ext cx="2234864" cy="985476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0060BF"/>
                </a:gs>
                <a:gs pos="52800">
                  <a:srgbClr val="0079DE"/>
                </a:gs>
                <a:gs pos="0">
                  <a:srgbClr val="00B0F0"/>
                </a:gs>
              </a:gsLst>
              <a:lin ang="5400000" scaled="1"/>
            </a:gra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2272446" y="1709102"/>
              <a:ext cx="1008373" cy="766040"/>
            </a:xfrm>
            <a:custGeom>
              <a:avLst/>
              <a:gdLst>
                <a:gd name="T0" fmla="*/ 206 w 524"/>
                <a:gd name="T1" fmla="*/ 0 h 398"/>
                <a:gd name="T2" fmla="*/ 199 w 524"/>
                <a:gd name="T3" fmla="*/ 0 h 398"/>
                <a:gd name="T4" fmla="*/ 195 w 524"/>
                <a:gd name="T5" fmla="*/ 0 h 398"/>
                <a:gd name="T6" fmla="*/ 190 w 524"/>
                <a:gd name="T7" fmla="*/ 0 h 398"/>
                <a:gd name="T8" fmla="*/ 0 w 524"/>
                <a:gd name="T9" fmla="*/ 199 h 398"/>
                <a:gd name="T10" fmla="*/ 190 w 524"/>
                <a:gd name="T11" fmla="*/ 398 h 398"/>
                <a:gd name="T12" fmla="*/ 195 w 524"/>
                <a:gd name="T13" fmla="*/ 398 h 398"/>
                <a:gd name="T14" fmla="*/ 199 w 524"/>
                <a:gd name="T15" fmla="*/ 398 h 398"/>
                <a:gd name="T16" fmla="*/ 206 w 524"/>
                <a:gd name="T17" fmla="*/ 398 h 398"/>
                <a:gd name="T18" fmla="*/ 524 w 524"/>
                <a:gd name="T19" fmla="*/ 199 h 398"/>
                <a:gd name="T20" fmla="*/ 206 w 524"/>
                <a:gd name="T21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4" h="398">
                  <a:moveTo>
                    <a:pt x="206" y="0"/>
                  </a:moveTo>
                  <a:cubicBezTo>
                    <a:pt x="204" y="0"/>
                    <a:pt x="201" y="0"/>
                    <a:pt x="199" y="0"/>
                  </a:cubicBezTo>
                  <a:cubicBezTo>
                    <a:pt x="198" y="0"/>
                    <a:pt x="196" y="0"/>
                    <a:pt x="195" y="0"/>
                  </a:cubicBezTo>
                  <a:cubicBezTo>
                    <a:pt x="193" y="0"/>
                    <a:pt x="192" y="0"/>
                    <a:pt x="190" y="0"/>
                  </a:cubicBezTo>
                  <a:cubicBezTo>
                    <a:pt x="84" y="5"/>
                    <a:pt x="0" y="92"/>
                    <a:pt x="0" y="199"/>
                  </a:cubicBezTo>
                  <a:cubicBezTo>
                    <a:pt x="0" y="306"/>
                    <a:pt x="84" y="393"/>
                    <a:pt x="190" y="398"/>
                  </a:cubicBezTo>
                  <a:cubicBezTo>
                    <a:pt x="192" y="398"/>
                    <a:pt x="193" y="398"/>
                    <a:pt x="195" y="398"/>
                  </a:cubicBezTo>
                  <a:cubicBezTo>
                    <a:pt x="196" y="398"/>
                    <a:pt x="198" y="398"/>
                    <a:pt x="199" y="398"/>
                  </a:cubicBezTo>
                  <a:cubicBezTo>
                    <a:pt x="201" y="398"/>
                    <a:pt x="204" y="398"/>
                    <a:pt x="206" y="398"/>
                  </a:cubicBezTo>
                  <a:cubicBezTo>
                    <a:pt x="401" y="394"/>
                    <a:pt x="524" y="199"/>
                    <a:pt x="524" y="199"/>
                  </a:cubicBezTo>
                  <a:cubicBezTo>
                    <a:pt x="524" y="199"/>
                    <a:pt x="401" y="4"/>
                    <a:pt x="206" y="0"/>
                  </a:cubicBez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28575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368263" y="1797613"/>
              <a:ext cx="589017" cy="589018"/>
            </a:xfrm>
            <a:prstGeom prst="ellipse">
              <a:avLst/>
            </a:prstGeom>
            <a:solidFill>
              <a:srgbClr val="0079DE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443802" y="1839917"/>
              <a:ext cx="5822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KSO_Shape"/>
            <p:cNvSpPr>
              <a:spLocks/>
            </p:cNvSpPr>
            <p:nvPr/>
          </p:nvSpPr>
          <p:spPr bwMode="auto">
            <a:xfrm>
              <a:off x="3516663" y="1840142"/>
              <a:ext cx="267848" cy="535695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770505" y="4841475"/>
            <a:ext cx="2234864" cy="985476"/>
            <a:chOff x="7770505" y="4841474"/>
            <a:chExt cx="2234864" cy="985476"/>
          </a:xfrm>
        </p:grpSpPr>
        <p:sp>
          <p:nvSpPr>
            <p:cNvPr id="24" name="圆角矩形 23"/>
            <p:cNvSpPr/>
            <p:nvPr/>
          </p:nvSpPr>
          <p:spPr>
            <a:xfrm flipH="1">
              <a:off x="7770505" y="4841474"/>
              <a:ext cx="2234864" cy="985476"/>
            </a:xfrm>
            <a:prstGeom prst="roundRect">
              <a:avLst>
                <a:gd name="adj" fmla="val 50000"/>
              </a:avLst>
            </a:prstGeom>
            <a:gradFill>
              <a:gsLst>
                <a:gs pos="52000">
                  <a:srgbClr val="0079DE"/>
                </a:gs>
                <a:gs pos="0">
                  <a:srgbClr val="00B0F0"/>
                </a:gs>
                <a:gs pos="100000">
                  <a:srgbClr val="0060BF"/>
                </a:gs>
              </a:gsLst>
              <a:lin ang="5400000" scaled="1"/>
            </a:gra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solidFill>
                  <a:prstClr val="black"/>
                </a:solidFill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 flipH="1">
              <a:off x="8889893" y="4941787"/>
              <a:ext cx="1008373" cy="766040"/>
              <a:chOff x="8489270" y="3429000"/>
              <a:chExt cx="1968500" cy="1495425"/>
            </a:xfrm>
          </p:grpSpPr>
          <p:sp>
            <p:nvSpPr>
              <p:cNvPr id="28" name="Freeform 5"/>
              <p:cNvSpPr>
                <a:spLocks/>
              </p:cNvSpPr>
              <p:nvPr/>
            </p:nvSpPr>
            <p:spPr bwMode="auto">
              <a:xfrm>
                <a:off x="8489270" y="3429000"/>
                <a:ext cx="1968500" cy="1495425"/>
              </a:xfrm>
              <a:custGeom>
                <a:avLst/>
                <a:gdLst>
                  <a:gd name="T0" fmla="*/ 206 w 524"/>
                  <a:gd name="T1" fmla="*/ 0 h 398"/>
                  <a:gd name="T2" fmla="*/ 199 w 524"/>
                  <a:gd name="T3" fmla="*/ 0 h 398"/>
                  <a:gd name="T4" fmla="*/ 195 w 524"/>
                  <a:gd name="T5" fmla="*/ 0 h 398"/>
                  <a:gd name="T6" fmla="*/ 190 w 524"/>
                  <a:gd name="T7" fmla="*/ 0 h 398"/>
                  <a:gd name="T8" fmla="*/ 0 w 524"/>
                  <a:gd name="T9" fmla="*/ 199 h 398"/>
                  <a:gd name="T10" fmla="*/ 190 w 524"/>
                  <a:gd name="T11" fmla="*/ 398 h 398"/>
                  <a:gd name="T12" fmla="*/ 195 w 524"/>
                  <a:gd name="T13" fmla="*/ 398 h 398"/>
                  <a:gd name="T14" fmla="*/ 199 w 524"/>
                  <a:gd name="T15" fmla="*/ 398 h 398"/>
                  <a:gd name="T16" fmla="*/ 206 w 524"/>
                  <a:gd name="T17" fmla="*/ 398 h 398"/>
                  <a:gd name="T18" fmla="*/ 524 w 524"/>
                  <a:gd name="T19" fmla="*/ 199 h 398"/>
                  <a:gd name="T20" fmla="*/ 206 w 524"/>
                  <a:gd name="T21" fmla="*/ 0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4" h="398">
                    <a:moveTo>
                      <a:pt x="206" y="0"/>
                    </a:moveTo>
                    <a:cubicBezTo>
                      <a:pt x="204" y="0"/>
                      <a:pt x="201" y="0"/>
                      <a:pt x="199" y="0"/>
                    </a:cubicBezTo>
                    <a:cubicBezTo>
                      <a:pt x="198" y="0"/>
                      <a:pt x="196" y="0"/>
                      <a:pt x="195" y="0"/>
                    </a:cubicBezTo>
                    <a:cubicBezTo>
                      <a:pt x="193" y="0"/>
                      <a:pt x="192" y="0"/>
                      <a:pt x="190" y="0"/>
                    </a:cubicBezTo>
                    <a:cubicBezTo>
                      <a:pt x="84" y="5"/>
                      <a:pt x="0" y="92"/>
                      <a:pt x="0" y="199"/>
                    </a:cubicBezTo>
                    <a:cubicBezTo>
                      <a:pt x="0" y="306"/>
                      <a:pt x="84" y="393"/>
                      <a:pt x="190" y="398"/>
                    </a:cubicBezTo>
                    <a:cubicBezTo>
                      <a:pt x="192" y="398"/>
                      <a:pt x="193" y="398"/>
                      <a:pt x="195" y="398"/>
                    </a:cubicBezTo>
                    <a:cubicBezTo>
                      <a:pt x="196" y="398"/>
                      <a:pt x="198" y="398"/>
                      <a:pt x="199" y="398"/>
                    </a:cubicBezTo>
                    <a:cubicBezTo>
                      <a:pt x="201" y="398"/>
                      <a:pt x="204" y="398"/>
                      <a:pt x="206" y="398"/>
                    </a:cubicBezTo>
                    <a:cubicBezTo>
                      <a:pt x="401" y="394"/>
                      <a:pt x="524" y="199"/>
                      <a:pt x="524" y="199"/>
                    </a:cubicBezTo>
                    <a:cubicBezTo>
                      <a:pt x="524" y="199"/>
                      <a:pt x="401" y="4"/>
                      <a:pt x="20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28575" cap="flat">
                <a:gradFill>
                  <a:gsLst>
                    <a:gs pos="0">
                      <a:schemeClr val="bg1"/>
                    </a:gs>
                    <a:gs pos="100000">
                      <a:srgbClr val="DDDDDD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  <a:effectLst>
                <a:outerShdw blurRad="228600" dist="228600" dir="5400000" algn="t" rotWithShape="0">
                  <a:schemeClr val="tx1">
                    <a:lumMod val="85000"/>
                    <a:lumOff val="15000"/>
                    <a:alpha val="28000"/>
                  </a:scheme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676319" y="3601786"/>
                <a:ext cx="1149852" cy="1149852"/>
              </a:xfrm>
              <a:prstGeom prst="ellipse">
                <a:avLst/>
              </a:prstGeom>
              <a:solidFill>
                <a:srgbClr val="0079DE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 flipH="1">
              <a:off x="9288972" y="5072602"/>
              <a:ext cx="5822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</a:rPr>
                <a:t>04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KSO_Shape"/>
            <p:cNvSpPr>
              <a:spLocks/>
            </p:cNvSpPr>
            <p:nvPr/>
          </p:nvSpPr>
          <p:spPr bwMode="auto">
            <a:xfrm>
              <a:off x="8194170" y="5085542"/>
              <a:ext cx="478528" cy="478528"/>
            </a:xfrm>
            <a:custGeom>
              <a:avLst/>
              <a:gdLst>
                <a:gd name="T0" fmla="*/ 366124 w 1611313"/>
                <a:gd name="T1" fmla="*/ 1610945 h 1611313"/>
                <a:gd name="T2" fmla="*/ 489434 w 1611313"/>
                <a:gd name="T3" fmla="*/ 1727064 h 1611313"/>
                <a:gd name="T4" fmla="*/ 599113 w 1611313"/>
                <a:gd name="T5" fmla="*/ 1611260 h 1611313"/>
                <a:gd name="T6" fmla="*/ 599113 w 1611313"/>
                <a:gd name="T7" fmla="*/ 1952659 h 1611313"/>
                <a:gd name="T8" fmla="*/ 366124 w 1611313"/>
                <a:gd name="T9" fmla="*/ 1952659 h 1611313"/>
                <a:gd name="T10" fmla="*/ 1027366 w 1611313"/>
                <a:gd name="T11" fmla="*/ 1324703 h 1611313"/>
                <a:gd name="T12" fmla="*/ 1156381 w 1611313"/>
                <a:gd name="T13" fmla="*/ 1446550 h 1611313"/>
                <a:gd name="T14" fmla="*/ 1252430 w 1611313"/>
                <a:gd name="T15" fmla="*/ 1537618 h 1611313"/>
                <a:gd name="T16" fmla="*/ 1260354 w 1611313"/>
                <a:gd name="T17" fmla="*/ 1529368 h 1611313"/>
                <a:gd name="T18" fmla="*/ 1260354 w 1611313"/>
                <a:gd name="T19" fmla="*/ 1952661 h 1611313"/>
                <a:gd name="T20" fmla="*/ 1027366 w 1611313"/>
                <a:gd name="T21" fmla="*/ 1952661 h 1611313"/>
                <a:gd name="T22" fmla="*/ 929733 w 1611313"/>
                <a:gd name="T23" fmla="*/ 1260353 h 1611313"/>
                <a:gd name="T24" fmla="*/ 929733 w 1611313"/>
                <a:gd name="T25" fmla="*/ 1952659 h 1611313"/>
                <a:gd name="T26" fmla="*/ 696745 w 1611313"/>
                <a:gd name="T27" fmla="*/ 1952659 h 1611313"/>
                <a:gd name="T28" fmla="*/ 696745 w 1611313"/>
                <a:gd name="T29" fmla="*/ 1507605 h 1611313"/>
                <a:gd name="T30" fmla="*/ 1590975 w 1611313"/>
                <a:gd name="T31" fmla="*/ 1180471 h 1611313"/>
                <a:gd name="T32" fmla="*/ 1590975 w 1611313"/>
                <a:gd name="T33" fmla="*/ 1952659 h 1611313"/>
                <a:gd name="T34" fmla="*/ 1357986 w 1611313"/>
                <a:gd name="T35" fmla="*/ 1952659 h 1611313"/>
                <a:gd name="T36" fmla="*/ 1357986 w 1611313"/>
                <a:gd name="T37" fmla="*/ 1427204 h 1611313"/>
                <a:gd name="T38" fmla="*/ 1846571 w 1611313"/>
                <a:gd name="T39" fmla="*/ 909762 h 1611313"/>
                <a:gd name="T40" fmla="*/ 1921595 w 1611313"/>
                <a:gd name="T41" fmla="*/ 980386 h 1611313"/>
                <a:gd name="T42" fmla="*/ 1921595 w 1611313"/>
                <a:gd name="T43" fmla="*/ 1952659 h 1611313"/>
                <a:gd name="T44" fmla="*/ 1688608 w 1611313"/>
                <a:gd name="T45" fmla="*/ 1952659 h 1611313"/>
                <a:gd name="T46" fmla="*/ 1688608 w 1611313"/>
                <a:gd name="T47" fmla="*/ 1077614 h 1611313"/>
                <a:gd name="T48" fmla="*/ 1369516 w 1611313"/>
                <a:gd name="T49" fmla="*/ 201924 h 1611313"/>
                <a:gd name="T50" fmla="*/ 1966622 w 1611313"/>
                <a:gd name="T51" fmla="*/ 256445 h 1611313"/>
                <a:gd name="T52" fmla="*/ 2048074 w 1611313"/>
                <a:gd name="T53" fmla="*/ 848901 h 1611313"/>
                <a:gd name="T54" fmla="*/ 1846503 w 1611313"/>
                <a:gd name="T55" fmla="*/ 655536 h 1611313"/>
                <a:gd name="T56" fmla="*/ 1253200 w 1611313"/>
                <a:gd name="T57" fmla="*/ 1284446 h 1611313"/>
                <a:gd name="T58" fmla="*/ 1157170 w 1611313"/>
                <a:gd name="T59" fmla="*/ 1193787 h 1611313"/>
                <a:gd name="T60" fmla="*/ 977783 w 1611313"/>
                <a:gd name="T61" fmla="*/ 1024514 h 1611313"/>
                <a:gd name="T62" fmla="*/ 944188 w 1611313"/>
                <a:gd name="T63" fmla="*/ 992815 h 1611313"/>
                <a:gd name="T64" fmla="*/ 490970 w 1611313"/>
                <a:gd name="T65" fmla="*/ 1473371 h 1611313"/>
                <a:gd name="T66" fmla="*/ 215237 w 1611313"/>
                <a:gd name="T67" fmla="*/ 1213123 h 1611313"/>
                <a:gd name="T68" fmla="*/ 668454 w 1611313"/>
                <a:gd name="T69" fmla="*/ 732565 h 1611313"/>
                <a:gd name="T70" fmla="*/ 793961 w 1611313"/>
                <a:gd name="T71" fmla="*/ 599429 h 1611313"/>
                <a:gd name="T72" fmla="*/ 919784 w 1611313"/>
                <a:gd name="T73" fmla="*/ 466293 h 1611313"/>
                <a:gd name="T74" fmla="*/ 1228796 w 1611313"/>
                <a:gd name="T75" fmla="*/ 757924 h 1611313"/>
                <a:gd name="T76" fmla="*/ 1570770 w 1611313"/>
                <a:gd name="T77" fmla="*/ 395287 h 1611313"/>
                <a:gd name="T78" fmla="*/ 0 w 1611313"/>
                <a:gd name="T79" fmla="*/ 0 h 1611313"/>
                <a:gd name="T80" fmla="*/ 96958 w 1611313"/>
                <a:gd name="T81" fmla="*/ 0 h 1611313"/>
                <a:gd name="T82" fmla="*/ 96958 w 1611313"/>
                <a:gd name="T83" fmla="*/ 2155273 h 1611313"/>
                <a:gd name="T84" fmla="*/ 2252216 w 1611313"/>
                <a:gd name="T85" fmla="*/ 2155273 h 1611313"/>
                <a:gd name="T86" fmla="*/ 2252216 w 1611313"/>
                <a:gd name="T87" fmla="*/ 2252216 h 1611313"/>
                <a:gd name="T88" fmla="*/ 96958 w 1611313"/>
                <a:gd name="T89" fmla="*/ 2252216 h 1611313"/>
                <a:gd name="T90" fmla="*/ 0 w 1611313"/>
                <a:gd name="T91" fmla="*/ 2252216 h 1611313"/>
                <a:gd name="T92" fmla="*/ 0 w 1611313"/>
                <a:gd name="T93" fmla="*/ 2155273 h 161131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611313" h="1611313">
                  <a:moveTo>
                    <a:pt x="261938" y="1152525"/>
                  </a:moveTo>
                  <a:lnTo>
                    <a:pt x="350158" y="1235601"/>
                  </a:lnTo>
                  <a:lnTo>
                    <a:pt x="428626" y="1152751"/>
                  </a:lnTo>
                  <a:lnTo>
                    <a:pt x="428626" y="1397000"/>
                  </a:lnTo>
                  <a:lnTo>
                    <a:pt x="261938" y="1397000"/>
                  </a:lnTo>
                  <a:lnTo>
                    <a:pt x="261938" y="1152525"/>
                  </a:lnTo>
                  <a:close/>
                  <a:moveTo>
                    <a:pt x="735013" y="947738"/>
                  </a:moveTo>
                  <a:lnTo>
                    <a:pt x="827315" y="1034912"/>
                  </a:lnTo>
                  <a:lnTo>
                    <a:pt x="896031" y="1100065"/>
                  </a:lnTo>
                  <a:lnTo>
                    <a:pt x="901701" y="1094163"/>
                  </a:lnTo>
                  <a:lnTo>
                    <a:pt x="901701" y="1397001"/>
                  </a:lnTo>
                  <a:lnTo>
                    <a:pt x="735013" y="1397001"/>
                  </a:lnTo>
                  <a:lnTo>
                    <a:pt x="735013" y="947738"/>
                  </a:lnTo>
                  <a:close/>
                  <a:moveTo>
                    <a:pt x="665163" y="901700"/>
                  </a:moveTo>
                  <a:lnTo>
                    <a:pt x="665163" y="1397000"/>
                  </a:lnTo>
                  <a:lnTo>
                    <a:pt x="498475" y="1397000"/>
                  </a:lnTo>
                  <a:lnTo>
                    <a:pt x="498475" y="1078593"/>
                  </a:lnTo>
                  <a:lnTo>
                    <a:pt x="665163" y="901700"/>
                  </a:lnTo>
                  <a:close/>
                  <a:moveTo>
                    <a:pt x="1138238" y="844550"/>
                  </a:moveTo>
                  <a:lnTo>
                    <a:pt x="1138238" y="1397000"/>
                  </a:lnTo>
                  <a:lnTo>
                    <a:pt x="971550" y="1397000"/>
                  </a:lnTo>
                  <a:lnTo>
                    <a:pt x="971550" y="1021071"/>
                  </a:lnTo>
                  <a:lnTo>
                    <a:pt x="1138238" y="844550"/>
                  </a:lnTo>
                  <a:close/>
                  <a:moveTo>
                    <a:pt x="1321101" y="650875"/>
                  </a:moveTo>
                  <a:lnTo>
                    <a:pt x="1374776" y="701402"/>
                  </a:lnTo>
                  <a:lnTo>
                    <a:pt x="1374776" y="1397000"/>
                  </a:lnTo>
                  <a:lnTo>
                    <a:pt x="1208088" y="1397000"/>
                  </a:lnTo>
                  <a:lnTo>
                    <a:pt x="1208088" y="770962"/>
                  </a:lnTo>
                  <a:lnTo>
                    <a:pt x="1321101" y="650875"/>
                  </a:lnTo>
                  <a:close/>
                  <a:moveTo>
                    <a:pt x="979799" y="144463"/>
                  </a:moveTo>
                  <a:lnTo>
                    <a:pt x="1406989" y="183470"/>
                  </a:lnTo>
                  <a:lnTo>
                    <a:pt x="1465263" y="607333"/>
                  </a:lnTo>
                  <a:lnTo>
                    <a:pt x="1321052" y="468993"/>
                  </a:lnTo>
                  <a:lnTo>
                    <a:pt x="896583" y="918937"/>
                  </a:lnTo>
                  <a:lnTo>
                    <a:pt x="827879" y="854076"/>
                  </a:lnTo>
                  <a:lnTo>
                    <a:pt x="699540" y="732972"/>
                  </a:lnTo>
                  <a:lnTo>
                    <a:pt x="675505" y="710294"/>
                  </a:lnTo>
                  <a:lnTo>
                    <a:pt x="351257" y="1054101"/>
                  </a:lnTo>
                  <a:lnTo>
                    <a:pt x="153988" y="867910"/>
                  </a:lnTo>
                  <a:lnTo>
                    <a:pt x="478235" y="524102"/>
                  </a:lnTo>
                  <a:lnTo>
                    <a:pt x="568027" y="428852"/>
                  </a:lnTo>
                  <a:lnTo>
                    <a:pt x="658045" y="333602"/>
                  </a:lnTo>
                  <a:lnTo>
                    <a:pt x="879123" y="542245"/>
                  </a:lnTo>
                  <a:lnTo>
                    <a:pt x="1123783" y="282802"/>
                  </a:lnTo>
                  <a:lnTo>
                    <a:pt x="979799" y="144463"/>
                  </a:lnTo>
                  <a:close/>
                  <a:moveTo>
                    <a:pt x="0" y="0"/>
                  </a:moveTo>
                  <a:lnTo>
                    <a:pt x="69367" y="0"/>
                  </a:lnTo>
                  <a:lnTo>
                    <a:pt x="69367" y="1541956"/>
                  </a:lnTo>
                  <a:lnTo>
                    <a:pt x="1611313" y="1541956"/>
                  </a:lnTo>
                  <a:lnTo>
                    <a:pt x="1611313" y="1611313"/>
                  </a:lnTo>
                  <a:lnTo>
                    <a:pt x="69367" y="1611313"/>
                  </a:lnTo>
                  <a:lnTo>
                    <a:pt x="0" y="1611313"/>
                  </a:lnTo>
                  <a:lnTo>
                    <a:pt x="0" y="1541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165343" y="3763914"/>
            <a:ext cx="2234864" cy="985476"/>
            <a:chOff x="2165343" y="3763913"/>
            <a:chExt cx="2234864" cy="985476"/>
          </a:xfrm>
        </p:grpSpPr>
        <p:sp>
          <p:nvSpPr>
            <p:cNvPr id="31" name="圆角矩形 30"/>
            <p:cNvSpPr/>
            <p:nvPr/>
          </p:nvSpPr>
          <p:spPr>
            <a:xfrm>
              <a:off x="2165343" y="3763913"/>
              <a:ext cx="2234864" cy="985476"/>
            </a:xfrm>
            <a:prstGeom prst="roundRect">
              <a:avLst>
                <a:gd name="adj" fmla="val 50000"/>
              </a:avLst>
            </a:prstGeom>
            <a:gradFill>
              <a:gsLst>
                <a:gs pos="53000">
                  <a:srgbClr val="0079DE"/>
                </a:gs>
                <a:gs pos="0">
                  <a:srgbClr val="00B0F0"/>
                </a:gs>
                <a:gs pos="100000">
                  <a:srgbClr val="0060BF"/>
                </a:gs>
              </a:gsLst>
              <a:lin ang="5400000" scaled="1"/>
            </a:gra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solidFill>
                  <a:prstClr val="black"/>
                </a:solidFill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2272446" y="3864226"/>
              <a:ext cx="1008373" cy="766040"/>
              <a:chOff x="8489270" y="3429000"/>
              <a:chExt cx="1968500" cy="1495425"/>
            </a:xfrm>
          </p:grpSpPr>
          <p:sp>
            <p:nvSpPr>
              <p:cNvPr id="35" name="Freeform 5"/>
              <p:cNvSpPr>
                <a:spLocks/>
              </p:cNvSpPr>
              <p:nvPr/>
            </p:nvSpPr>
            <p:spPr bwMode="auto">
              <a:xfrm>
                <a:off x="8489270" y="3429000"/>
                <a:ext cx="1968500" cy="1495425"/>
              </a:xfrm>
              <a:custGeom>
                <a:avLst/>
                <a:gdLst>
                  <a:gd name="T0" fmla="*/ 206 w 524"/>
                  <a:gd name="T1" fmla="*/ 0 h 398"/>
                  <a:gd name="T2" fmla="*/ 199 w 524"/>
                  <a:gd name="T3" fmla="*/ 0 h 398"/>
                  <a:gd name="T4" fmla="*/ 195 w 524"/>
                  <a:gd name="T5" fmla="*/ 0 h 398"/>
                  <a:gd name="T6" fmla="*/ 190 w 524"/>
                  <a:gd name="T7" fmla="*/ 0 h 398"/>
                  <a:gd name="T8" fmla="*/ 0 w 524"/>
                  <a:gd name="T9" fmla="*/ 199 h 398"/>
                  <a:gd name="T10" fmla="*/ 190 w 524"/>
                  <a:gd name="T11" fmla="*/ 398 h 398"/>
                  <a:gd name="T12" fmla="*/ 195 w 524"/>
                  <a:gd name="T13" fmla="*/ 398 h 398"/>
                  <a:gd name="T14" fmla="*/ 199 w 524"/>
                  <a:gd name="T15" fmla="*/ 398 h 398"/>
                  <a:gd name="T16" fmla="*/ 206 w 524"/>
                  <a:gd name="T17" fmla="*/ 398 h 398"/>
                  <a:gd name="T18" fmla="*/ 524 w 524"/>
                  <a:gd name="T19" fmla="*/ 199 h 398"/>
                  <a:gd name="T20" fmla="*/ 206 w 524"/>
                  <a:gd name="T21" fmla="*/ 0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4" h="398">
                    <a:moveTo>
                      <a:pt x="206" y="0"/>
                    </a:moveTo>
                    <a:cubicBezTo>
                      <a:pt x="204" y="0"/>
                      <a:pt x="201" y="0"/>
                      <a:pt x="199" y="0"/>
                    </a:cubicBezTo>
                    <a:cubicBezTo>
                      <a:pt x="198" y="0"/>
                      <a:pt x="196" y="0"/>
                      <a:pt x="195" y="0"/>
                    </a:cubicBezTo>
                    <a:cubicBezTo>
                      <a:pt x="193" y="0"/>
                      <a:pt x="192" y="0"/>
                      <a:pt x="190" y="0"/>
                    </a:cubicBezTo>
                    <a:cubicBezTo>
                      <a:pt x="84" y="5"/>
                      <a:pt x="0" y="92"/>
                      <a:pt x="0" y="199"/>
                    </a:cubicBezTo>
                    <a:cubicBezTo>
                      <a:pt x="0" y="306"/>
                      <a:pt x="84" y="393"/>
                      <a:pt x="190" y="398"/>
                    </a:cubicBezTo>
                    <a:cubicBezTo>
                      <a:pt x="192" y="398"/>
                      <a:pt x="193" y="398"/>
                      <a:pt x="195" y="398"/>
                    </a:cubicBezTo>
                    <a:cubicBezTo>
                      <a:pt x="196" y="398"/>
                      <a:pt x="198" y="398"/>
                      <a:pt x="199" y="398"/>
                    </a:cubicBezTo>
                    <a:cubicBezTo>
                      <a:pt x="201" y="398"/>
                      <a:pt x="204" y="398"/>
                      <a:pt x="206" y="398"/>
                    </a:cubicBezTo>
                    <a:cubicBezTo>
                      <a:pt x="401" y="394"/>
                      <a:pt x="524" y="199"/>
                      <a:pt x="524" y="199"/>
                    </a:cubicBezTo>
                    <a:cubicBezTo>
                      <a:pt x="524" y="199"/>
                      <a:pt x="401" y="4"/>
                      <a:pt x="20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28575" cap="flat">
                <a:gradFill>
                  <a:gsLst>
                    <a:gs pos="0">
                      <a:schemeClr val="bg1"/>
                    </a:gs>
                    <a:gs pos="100000">
                      <a:srgbClr val="DDDDDD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  <a:effectLst>
                <a:outerShdw blurRad="228600" dist="228600" dir="5400000" algn="t" rotWithShape="0">
                  <a:schemeClr val="tx1">
                    <a:lumMod val="85000"/>
                    <a:lumOff val="15000"/>
                    <a:alpha val="28000"/>
                  </a:scheme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8676319" y="3601786"/>
                <a:ext cx="1149852" cy="1149852"/>
              </a:xfrm>
              <a:prstGeom prst="ellipse">
                <a:avLst/>
              </a:prstGeom>
              <a:solidFill>
                <a:srgbClr val="0079DE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2443802" y="3995041"/>
              <a:ext cx="5822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KSO_Shape"/>
            <p:cNvSpPr>
              <a:spLocks noChangeArrowheads="1"/>
            </p:cNvSpPr>
            <p:nvPr/>
          </p:nvSpPr>
          <p:spPr bwMode="auto">
            <a:xfrm>
              <a:off x="3443618" y="4105214"/>
              <a:ext cx="451840" cy="376534"/>
            </a:xfrm>
            <a:custGeom>
              <a:avLst/>
              <a:gdLst/>
              <a:ahLst/>
              <a:cxnLst/>
              <a:rect l="0" t="0" r="r" b="b"/>
              <a:pathLst>
                <a:path w="1450975" h="1209675">
                  <a:moveTo>
                    <a:pt x="180975" y="182562"/>
                  </a:moveTo>
                  <a:lnTo>
                    <a:pt x="1270000" y="182562"/>
                  </a:lnTo>
                  <a:lnTo>
                    <a:pt x="1270000" y="725487"/>
                  </a:lnTo>
                  <a:lnTo>
                    <a:pt x="180975" y="725487"/>
                  </a:lnTo>
                  <a:lnTo>
                    <a:pt x="180975" y="182562"/>
                  </a:lnTo>
                  <a:close/>
                  <a:moveTo>
                    <a:pt x="120672" y="120703"/>
                  </a:moveTo>
                  <a:lnTo>
                    <a:pt x="120672" y="785892"/>
                  </a:lnTo>
                  <a:lnTo>
                    <a:pt x="1330039" y="785892"/>
                  </a:lnTo>
                  <a:lnTo>
                    <a:pt x="1330039" y="120703"/>
                  </a:lnTo>
                  <a:lnTo>
                    <a:pt x="120672" y="120703"/>
                  </a:lnTo>
                  <a:close/>
                  <a:moveTo>
                    <a:pt x="114585" y="0"/>
                  </a:moveTo>
                  <a:lnTo>
                    <a:pt x="120672" y="0"/>
                  </a:lnTo>
                  <a:lnTo>
                    <a:pt x="1330039" y="0"/>
                  </a:lnTo>
                  <a:lnTo>
                    <a:pt x="1336390" y="0"/>
                  </a:lnTo>
                  <a:lnTo>
                    <a:pt x="1342476" y="529"/>
                  </a:lnTo>
                  <a:lnTo>
                    <a:pt x="1348298" y="1059"/>
                  </a:lnTo>
                  <a:lnTo>
                    <a:pt x="1354385" y="2382"/>
                  </a:lnTo>
                  <a:lnTo>
                    <a:pt x="1360207" y="3441"/>
                  </a:lnTo>
                  <a:lnTo>
                    <a:pt x="1366028" y="5294"/>
                  </a:lnTo>
                  <a:lnTo>
                    <a:pt x="1371586" y="7147"/>
                  </a:lnTo>
                  <a:lnTo>
                    <a:pt x="1376878" y="9264"/>
                  </a:lnTo>
                  <a:lnTo>
                    <a:pt x="1382436" y="11911"/>
                  </a:lnTo>
                  <a:lnTo>
                    <a:pt x="1387728" y="14558"/>
                  </a:lnTo>
                  <a:lnTo>
                    <a:pt x="1392492" y="17205"/>
                  </a:lnTo>
                  <a:lnTo>
                    <a:pt x="1397784" y="20646"/>
                  </a:lnTo>
                  <a:lnTo>
                    <a:pt x="1402283" y="24087"/>
                  </a:lnTo>
                  <a:lnTo>
                    <a:pt x="1406782" y="27529"/>
                  </a:lnTo>
                  <a:lnTo>
                    <a:pt x="1411545" y="31234"/>
                  </a:lnTo>
                  <a:lnTo>
                    <a:pt x="1415515" y="35205"/>
                  </a:lnTo>
                  <a:lnTo>
                    <a:pt x="1419749" y="39440"/>
                  </a:lnTo>
                  <a:lnTo>
                    <a:pt x="1423454" y="44205"/>
                  </a:lnTo>
                  <a:lnTo>
                    <a:pt x="1426894" y="48705"/>
                  </a:lnTo>
                  <a:lnTo>
                    <a:pt x="1430334" y="53204"/>
                  </a:lnTo>
                  <a:lnTo>
                    <a:pt x="1433510" y="58234"/>
                  </a:lnTo>
                  <a:lnTo>
                    <a:pt x="1436420" y="63263"/>
                  </a:lnTo>
                  <a:lnTo>
                    <a:pt x="1439067" y="68557"/>
                  </a:lnTo>
                  <a:lnTo>
                    <a:pt x="1441713" y="73586"/>
                  </a:lnTo>
                  <a:lnTo>
                    <a:pt x="1443830" y="79145"/>
                  </a:lnTo>
                  <a:lnTo>
                    <a:pt x="1445683" y="84968"/>
                  </a:lnTo>
                  <a:lnTo>
                    <a:pt x="1447006" y="90792"/>
                  </a:lnTo>
                  <a:lnTo>
                    <a:pt x="1448594" y="96615"/>
                  </a:lnTo>
                  <a:lnTo>
                    <a:pt x="1449652" y="102438"/>
                  </a:lnTo>
                  <a:lnTo>
                    <a:pt x="1450446" y="108527"/>
                  </a:lnTo>
                  <a:lnTo>
                    <a:pt x="1450711" y="114615"/>
                  </a:lnTo>
                  <a:lnTo>
                    <a:pt x="1450975" y="120703"/>
                  </a:lnTo>
                  <a:lnTo>
                    <a:pt x="1450975" y="785892"/>
                  </a:lnTo>
                  <a:lnTo>
                    <a:pt x="1450711" y="792245"/>
                  </a:lnTo>
                  <a:lnTo>
                    <a:pt x="1450446" y="798333"/>
                  </a:lnTo>
                  <a:lnTo>
                    <a:pt x="1449652" y="804421"/>
                  </a:lnTo>
                  <a:lnTo>
                    <a:pt x="1448594" y="810244"/>
                  </a:lnTo>
                  <a:lnTo>
                    <a:pt x="1447006" y="816068"/>
                  </a:lnTo>
                  <a:lnTo>
                    <a:pt x="1445683" y="821891"/>
                  </a:lnTo>
                  <a:lnTo>
                    <a:pt x="1443830" y="827714"/>
                  </a:lnTo>
                  <a:lnTo>
                    <a:pt x="1441713" y="833008"/>
                  </a:lnTo>
                  <a:lnTo>
                    <a:pt x="1439067" y="838302"/>
                  </a:lnTo>
                  <a:lnTo>
                    <a:pt x="1436420" y="843596"/>
                  </a:lnTo>
                  <a:lnTo>
                    <a:pt x="1433510" y="848626"/>
                  </a:lnTo>
                  <a:lnTo>
                    <a:pt x="1430334" y="853655"/>
                  </a:lnTo>
                  <a:lnTo>
                    <a:pt x="1426894" y="858155"/>
                  </a:lnTo>
                  <a:lnTo>
                    <a:pt x="1423454" y="862655"/>
                  </a:lnTo>
                  <a:lnTo>
                    <a:pt x="1419749" y="867419"/>
                  </a:lnTo>
                  <a:lnTo>
                    <a:pt x="1415515" y="871654"/>
                  </a:lnTo>
                  <a:lnTo>
                    <a:pt x="1411545" y="875625"/>
                  </a:lnTo>
                  <a:lnTo>
                    <a:pt x="1406782" y="879331"/>
                  </a:lnTo>
                  <a:lnTo>
                    <a:pt x="1402283" y="883036"/>
                  </a:lnTo>
                  <a:lnTo>
                    <a:pt x="1397784" y="886213"/>
                  </a:lnTo>
                  <a:lnTo>
                    <a:pt x="1392492" y="889389"/>
                  </a:lnTo>
                  <a:lnTo>
                    <a:pt x="1387728" y="892301"/>
                  </a:lnTo>
                  <a:lnTo>
                    <a:pt x="1382436" y="895213"/>
                  </a:lnTo>
                  <a:lnTo>
                    <a:pt x="1376878" y="897595"/>
                  </a:lnTo>
                  <a:lnTo>
                    <a:pt x="1371586" y="899713"/>
                  </a:lnTo>
                  <a:lnTo>
                    <a:pt x="1366028" y="901565"/>
                  </a:lnTo>
                  <a:lnTo>
                    <a:pt x="1360207" y="903418"/>
                  </a:lnTo>
                  <a:lnTo>
                    <a:pt x="1354385" y="904477"/>
                  </a:lnTo>
                  <a:lnTo>
                    <a:pt x="1348298" y="905536"/>
                  </a:lnTo>
                  <a:lnTo>
                    <a:pt x="1342476" y="906330"/>
                  </a:lnTo>
                  <a:lnTo>
                    <a:pt x="1336390" y="907124"/>
                  </a:lnTo>
                  <a:lnTo>
                    <a:pt x="1330039" y="907124"/>
                  </a:lnTo>
                  <a:lnTo>
                    <a:pt x="846557" y="907124"/>
                  </a:lnTo>
                  <a:lnTo>
                    <a:pt x="846557" y="1149059"/>
                  </a:lnTo>
                  <a:lnTo>
                    <a:pt x="906893" y="1149059"/>
                  </a:lnTo>
                  <a:lnTo>
                    <a:pt x="909539" y="1149059"/>
                  </a:lnTo>
                  <a:lnTo>
                    <a:pt x="912715" y="1149588"/>
                  </a:lnTo>
                  <a:lnTo>
                    <a:pt x="916155" y="1150118"/>
                  </a:lnTo>
                  <a:lnTo>
                    <a:pt x="920918" y="1150912"/>
                  </a:lnTo>
                  <a:lnTo>
                    <a:pt x="925946" y="1152235"/>
                  </a:lnTo>
                  <a:lnTo>
                    <a:pt x="931503" y="1154088"/>
                  </a:lnTo>
                  <a:lnTo>
                    <a:pt x="937061" y="1156471"/>
                  </a:lnTo>
                  <a:lnTo>
                    <a:pt x="942883" y="1159912"/>
                  </a:lnTo>
                  <a:lnTo>
                    <a:pt x="945529" y="1161765"/>
                  </a:lnTo>
                  <a:lnTo>
                    <a:pt x="948175" y="1163882"/>
                  </a:lnTo>
                  <a:lnTo>
                    <a:pt x="950821" y="1166265"/>
                  </a:lnTo>
                  <a:lnTo>
                    <a:pt x="953468" y="1168647"/>
                  </a:lnTo>
                  <a:lnTo>
                    <a:pt x="955585" y="1171559"/>
                  </a:lnTo>
                  <a:lnTo>
                    <a:pt x="957967" y="1174470"/>
                  </a:lnTo>
                  <a:lnTo>
                    <a:pt x="959819" y="1177911"/>
                  </a:lnTo>
                  <a:lnTo>
                    <a:pt x="961671" y="1181617"/>
                  </a:lnTo>
                  <a:lnTo>
                    <a:pt x="963524" y="1185588"/>
                  </a:lnTo>
                  <a:lnTo>
                    <a:pt x="964847" y="1189558"/>
                  </a:lnTo>
                  <a:lnTo>
                    <a:pt x="965905" y="1194058"/>
                  </a:lnTo>
                  <a:lnTo>
                    <a:pt x="966699" y="1198823"/>
                  </a:lnTo>
                  <a:lnTo>
                    <a:pt x="967229" y="1204117"/>
                  </a:lnTo>
                  <a:lnTo>
                    <a:pt x="967493" y="1209675"/>
                  </a:lnTo>
                  <a:lnTo>
                    <a:pt x="483482" y="1209675"/>
                  </a:lnTo>
                  <a:lnTo>
                    <a:pt x="484011" y="1206763"/>
                  </a:lnTo>
                  <a:lnTo>
                    <a:pt x="484011" y="1204117"/>
                  </a:lnTo>
                  <a:lnTo>
                    <a:pt x="484541" y="1200146"/>
                  </a:lnTo>
                  <a:lnTo>
                    <a:pt x="485334" y="1195646"/>
                  </a:lnTo>
                  <a:lnTo>
                    <a:pt x="486922" y="1190352"/>
                  </a:lnTo>
                  <a:lnTo>
                    <a:pt x="488775" y="1184793"/>
                  </a:lnTo>
                  <a:lnTo>
                    <a:pt x="491156" y="1179499"/>
                  </a:lnTo>
                  <a:lnTo>
                    <a:pt x="494332" y="1173676"/>
                  </a:lnTo>
                  <a:lnTo>
                    <a:pt x="496449" y="1170764"/>
                  </a:lnTo>
                  <a:lnTo>
                    <a:pt x="498566" y="1168117"/>
                  </a:lnTo>
                  <a:lnTo>
                    <a:pt x="500683" y="1165735"/>
                  </a:lnTo>
                  <a:lnTo>
                    <a:pt x="503329" y="1163353"/>
                  </a:lnTo>
                  <a:lnTo>
                    <a:pt x="506240" y="1160706"/>
                  </a:lnTo>
                  <a:lnTo>
                    <a:pt x="509151" y="1158588"/>
                  </a:lnTo>
                  <a:lnTo>
                    <a:pt x="512592" y="1156471"/>
                  </a:lnTo>
                  <a:lnTo>
                    <a:pt x="516296" y="1154618"/>
                  </a:lnTo>
                  <a:lnTo>
                    <a:pt x="520001" y="1153030"/>
                  </a:lnTo>
                  <a:lnTo>
                    <a:pt x="524235" y="1151706"/>
                  </a:lnTo>
                  <a:lnTo>
                    <a:pt x="528734" y="1150383"/>
                  </a:lnTo>
                  <a:lnTo>
                    <a:pt x="533497" y="1149853"/>
                  </a:lnTo>
                  <a:lnTo>
                    <a:pt x="538525" y="1149059"/>
                  </a:lnTo>
                  <a:lnTo>
                    <a:pt x="544083" y="1149059"/>
                  </a:lnTo>
                  <a:lnTo>
                    <a:pt x="604683" y="1149059"/>
                  </a:lnTo>
                  <a:lnTo>
                    <a:pt x="604683" y="907124"/>
                  </a:lnTo>
                  <a:lnTo>
                    <a:pt x="120672" y="907124"/>
                  </a:lnTo>
                  <a:lnTo>
                    <a:pt x="114585" y="907124"/>
                  </a:lnTo>
                  <a:lnTo>
                    <a:pt x="108499" y="906330"/>
                  </a:lnTo>
                  <a:lnTo>
                    <a:pt x="102412" y="905536"/>
                  </a:lnTo>
                  <a:lnTo>
                    <a:pt x="96590" y="904477"/>
                  </a:lnTo>
                  <a:lnTo>
                    <a:pt x="90769" y="903418"/>
                  </a:lnTo>
                  <a:lnTo>
                    <a:pt x="84947" y="901565"/>
                  </a:lnTo>
                  <a:lnTo>
                    <a:pt x="79389" y="899713"/>
                  </a:lnTo>
                  <a:lnTo>
                    <a:pt x="73832" y="897595"/>
                  </a:lnTo>
                  <a:lnTo>
                    <a:pt x="68539" y="895213"/>
                  </a:lnTo>
                  <a:lnTo>
                    <a:pt x="63511" y="892301"/>
                  </a:lnTo>
                  <a:lnTo>
                    <a:pt x="58219" y="889389"/>
                  </a:lnTo>
                  <a:lnTo>
                    <a:pt x="53455" y="886213"/>
                  </a:lnTo>
                  <a:lnTo>
                    <a:pt x="48427" y="883036"/>
                  </a:lnTo>
                  <a:lnTo>
                    <a:pt x="43929" y="879331"/>
                  </a:lnTo>
                  <a:lnTo>
                    <a:pt x="39695" y="875625"/>
                  </a:lnTo>
                  <a:lnTo>
                    <a:pt x="35461" y="871654"/>
                  </a:lnTo>
                  <a:lnTo>
                    <a:pt x="31491" y="867419"/>
                  </a:lnTo>
                  <a:lnTo>
                    <a:pt x="27786" y="862655"/>
                  </a:lnTo>
                  <a:lnTo>
                    <a:pt x="24081" y="858155"/>
                  </a:lnTo>
                  <a:lnTo>
                    <a:pt x="20641" y="853655"/>
                  </a:lnTo>
                  <a:lnTo>
                    <a:pt x="17466" y="848626"/>
                  </a:lnTo>
                  <a:lnTo>
                    <a:pt x="14555" y="843596"/>
                  </a:lnTo>
                  <a:lnTo>
                    <a:pt x="11908" y="838302"/>
                  </a:lnTo>
                  <a:lnTo>
                    <a:pt x="9527" y="833008"/>
                  </a:lnTo>
                  <a:lnTo>
                    <a:pt x="7410" y="827714"/>
                  </a:lnTo>
                  <a:lnTo>
                    <a:pt x="5557" y="821891"/>
                  </a:lnTo>
                  <a:lnTo>
                    <a:pt x="3705" y="816068"/>
                  </a:lnTo>
                  <a:lnTo>
                    <a:pt x="2382" y="810244"/>
                  </a:lnTo>
                  <a:lnTo>
                    <a:pt x="1323" y="804421"/>
                  </a:lnTo>
                  <a:lnTo>
                    <a:pt x="529" y="798333"/>
                  </a:lnTo>
                  <a:lnTo>
                    <a:pt x="0" y="792245"/>
                  </a:lnTo>
                  <a:lnTo>
                    <a:pt x="0" y="785892"/>
                  </a:lnTo>
                  <a:lnTo>
                    <a:pt x="0" y="120703"/>
                  </a:lnTo>
                  <a:lnTo>
                    <a:pt x="0" y="114615"/>
                  </a:lnTo>
                  <a:lnTo>
                    <a:pt x="529" y="108527"/>
                  </a:lnTo>
                  <a:lnTo>
                    <a:pt x="1323" y="102438"/>
                  </a:lnTo>
                  <a:lnTo>
                    <a:pt x="2382" y="96615"/>
                  </a:lnTo>
                  <a:lnTo>
                    <a:pt x="3705" y="90792"/>
                  </a:lnTo>
                  <a:lnTo>
                    <a:pt x="5557" y="84968"/>
                  </a:lnTo>
                  <a:lnTo>
                    <a:pt x="7410" y="79145"/>
                  </a:lnTo>
                  <a:lnTo>
                    <a:pt x="9527" y="73586"/>
                  </a:lnTo>
                  <a:lnTo>
                    <a:pt x="11908" y="68557"/>
                  </a:lnTo>
                  <a:lnTo>
                    <a:pt x="14555" y="63263"/>
                  </a:lnTo>
                  <a:lnTo>
                    <a:pt x="17466" y="58234"/>
                  </a:lnTo>
                  <a:lnTo>
                    <a:pt x="20641" y="53204"/>
                  </a:lnTo>
                  <a:lnTo>
                    <a:pt x="24081" y="48705"/>
                  </a:lnTo>
                  <a:lnTo>
                    <a:pt x="27786" y="44205"/>
                  </a:lnTo>
                  <a:lnTo>
                    <a:pt x="31491" y="39440"/>
                  </a:lnTo>
                  <a:lnTo>
                    <a:pt x="35461" y="35205"/>
                  </a:lnTo>
                  <a:lnTo>
                    <a:pt x="39695" y="31234"/>
                  </a:lnTo>
                  <a:lnTo>
                    <a:pt x="43929" y="27529"/>
                  </a:lnTo>
                  <a:lnTo>
                    <a:pt x="48427" y="24087"/>
                  </a:lnTo>
                  <a:lnTo>
                    <a:pt x="53455" y="20646"/>
                  </a:lnTo>
                  <a:lnTo>
                    <a:pt x="58219" y="17205"/>
                  </a:lnTo>
                  <a:lnTo>
                    <a:pt x="63511" y="14558"/>
                  </a:lnTo>
                  <a:lnTo>
                    <a:pt x="68539" y="11911"/>
                  </a:lnTo>
                  <a:lnTo>
                    <a:pt x="73832" y="9264"/>
                  </a:lnTo>
                  <a:lnTo>
                    <a:pt x="79389" y="7147"/>
                  </a:lnTo>
                  <a:lnTo>
                    <a:pt x="84947" y="5294"/>
                  </a:lnTo>
                  <a:lnTo>
                    <a:pt x="90769" y="3441"/>
                  </a:lnTo>
                  <a:lnTo>
                    <a:pt x="96590" y="2382"/>
                  </a:lnTo>
                  <a:lnTo>
                    <a:pt x="102412" y="1059"/>
                  </a:lnTo>
                  <a:lnTo>
                    <a:pt x="108499" y="529"/>
                  </a:lnTo>
                  <a:lnTo>
                    <a:pt x="1145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bIns="324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770505" y="2686351"/>
            <a:ext cx="2234864" cy="985476"/>
            <a:chOff x="7770505" y="2686351"/>
            <a:chExt cx="2234864" cy="985476"/>
          </a:xfrm>
        </p:grpSpPr>
        <p:sp>
          <p:nvSpPr>
            <p:cNvPr id="38" name="圆角矩形 37"/>
            <p:cNvSpPr/>
            <p:nvPr/>
          </p:nvSpPr>
          <p:spPr>
            <a:xfrm flipH="1">
              <a:off x="7770505" y="2686351"/>
              <a:ext cx="2234864" cy="985476"/>
            </a:xfrm>
            <a:prstGeom prst="roundRect">
              <a:avLst>
                <a:gd name="adj" fmla="val 50000"/>
              </a:avLst>
            </a:prstGeom>
            <a:gradFill>
              <a:gsLst>
                <a:gs pos="52000">
                  <a:srgbClr val="0079DE"/>
                </a:gs>
                <a:gs pos="0">
                  <a:srgbClr val="00B0F0"/>
                </a:gs>
                <a:gs pos="100000">
                  <a:srgbClr val="0060BF"/>
                </a:gs>
              </a:gsLst>
              <a:lin ang="5400000" scaled="1"/>
            </a:gra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solidFill>
                  <a:prstClr val="black"/>
                </a:solidFill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 flipH="1">
              <a:off x="8889893" y="2786664"/>
              <a:ext cx="1008373" cy="766040"/>
              <a:chOff x="8489270" y="3429000"/>
              <a:chExt cx="1968500" cy="1495425"/>
            </a:xfrm>
          </p:grpSpPr>
          <p:sp>
            <p:nvSpPr>
              <p:cNvPr id="44" name="Freeform 5"/>
              <p:cNvSpPr>
                <a:spLocks/>
              </p:cNvSpPr>
              <p:nvPr/>
            </p:nvSpPr>
            <p:spPr bwMode="auto">
              <a:xfrm>
                <a:off x="8489270" y="3429000"/>
                <a:ext cx="1968500" cy="1495425"/>
              </a:xfrm>
              <a:custGeom>
                <a:avLst/>
                <a:gdLst>
                  <a:gd name="T0" fmla="*/ 206 w 524"/>
                  <a:gd name="T1" fmla="*/ 0 h 398"/>
                  <a:gd name="T2" fmla="*/ 199 w 524"/>
                  <a:gd name="T3" fmla="*/ 0 h 398"/>
                  <a:gd name="T4" fmla="*/ 195 w 524"/>
                  <a:gd name="T5" fmla="*/ 0 h 398"/>
                  <a:gd name="T6" fmla="*/ 190 w 524"/>
                  <a:gd name="T7" fmla="*/ 0 h 398"/>
                  <a:gd name="T8" fmla="*/ 0 w 524"/>
                  <a:gd name="T9" fmla="*/ 199 h 398"/>
                  <a:gd name="T10" fmla="*/ 190 w 524"/>
                  <a:gd name="T11" fmla="*/ 398 h 398"/>
                  <a:gd name="T12" fmla="*/ 195 w 524"/>
                  <a:gd name="T13" fmla="*/ 398 h 398"/>
                  <a:gd name="T14" fmla="*/ 199 w 524"/>
                  <a:gd name="T15" fmla="*/ 398 h 398"/>
                  <a:gd name="T16" fmla="*/ 206 w 524"/>
                  <a:gd name="T17" fmla="*/ 398 h 398"/>
                  <a:gd name="T18" fmla="*/ 524 w 524"/>
                  <a:gd name="T19" fmla="*/ 199 h 398"/>
                  <a:gd name="T20" fmla="*/ 206 w 524"/>
                  <a:gd name="T21" fmla="*/ 0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4" h="398">
                    <a:moveTo>
                      <a:pt x="206" y="0"/>
                    </a:moveTo>
                    <a:cubicBezTo>
                      <a:pt x="204" y="0"/>
                      <a:pt x="201" y="0"/>
                      <a:pt x="199" y="0"/>
                    </a:cubicBezTo>
                    <a:cubicBezTo>
                      <a:pt x="198" y="0"/>
                      <a:pt x="196" y="0"/>
                      <a:pt x="195" y="0"/>
                    </a:cubicBezTo>
                    <a:cubicBezTo>
                      <a:pt x="193" y="0"/>
                      <a:pt x="192" y="0"/>
                      <a:pt x="190" y="0"/>
                    </a:cubicBezTo>
                    <a:cubicBezTo>
                      <a:pt x="84" y="5"/>
                      <a:pt x="0" y="92"/>
                      <a:pt x="0" y="199"/>
                    </a:cubicBezTo>
                    <a:cubicBezTo>
                      <a:pt x="0" y="306"/>
                      <a:pt x="84" y="393"/>
                      <a:pt x="190" y="398"/>
                    </a:cubicBezTo>
                    <a:cubicBezTo>
                      <a:pt x="192" y="398"/>
                      <a:pt x="193" y="398"/>
                      <a:pt x="195" y="398"/>
                    </a:cubicBezTo>
                    <a:cubicBezTo>
                      <a:pt x="196" y="398"/>
                      <a:pt x="198" y="398"/>
                      <a:pt x="199" y="398"/>
                    </a:cubicBezTo>
                    <a:cubicBezTo>
                      <a:pt x="201" y="398"/>
                      <a:pt x="204" y="398"/>
                      <a:pt x="206" y="398"/>
                    </a:cubicBezTo>
                    <a:cubicBezTo>
                      <a:pt x="401" y="394"/>
                      <a:pt x="524" y="199"/>
                      <a:pt x="524" y="199"/>
                    </a:cubicBezTo>
                    <a:cubicBezTo>
                      <a:pt x="524" y="199"/>
                      <a:pt x="401" y="4"/>
                      <a:pt x="20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28575" cap="flat">
                <a:gradFill>
                  <a:gsLst>
                    <a:gs pos="0">
                      <a:schemeClr val="bg1"/>
                    </a:gs>
                    <a:gs pos="100000">
                      <a:srgbClr val="DDDDDD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  <a:effectLst>
                <a:outerShdw blurRad="228600" dist="228600" dir="5400000" algn="t" rotWithShape="0">
                  <a:schemeClr val="tx1">
                    <a:lumMod val="85000"/>
                    <a:lumOff val="15000"/>
                    <a:alpha val="28000"/>
                  </a:scheme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676319" y="3601786"/>
                <a:ext cx="1149852" cy="1149852"/>
              </a:xfrm>
              <a:prstGeom prst="ellipse">
                <a:avLst/>
              </a:prstGeom>
              <a:solidFill>
                <a:srgbClr val="0079DE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 flipH="1">
              <a:off x="9288972" y="2917479"/>
              <a:ext cx="5822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8116745" y="2906737"/>
              <a:ext cx="517612" cy="525894"/>
              <a:chOff x="3619500" y="2434166"/>
              <a:chExt cx="590102" cy="599547"/>
            </a:xfrm>
            <a:solidFill>
              <a:schemeClr val="bg1"/>
            </a:solidFill>
          </p:grpSpPr>
          <p:sp>
            <p:nvSpPr>
              <p:cNvPr id="42" name="KSO_Shape"/>
              <p:cNvSpPr/>
              <p:nvPr/>
            </p:nvSpPr>
            <p:spPr>
              <a:xfrm>
                <a:off x="3619500" y="2476500"/>
                <a:ext cx="557213" cy="557213"/>
              </a:xfrm>
              <a:prstGeom prst="pi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KSO_Shape"/>
              <p:cNvSpPr/>
              <p:nvPr/>
            </p:nvSpPr>
            <p:spPr>
              <a:xfrm rot="17344659">
                <a:off x="3652389" y="2434166"/>
                <a:ext cx="557213" cy="557213"/>
              </a:xfrm>
              <a:prstGeom prst="pie">
                <a:avLst>
                  <a:gd name="adj1" fmla="val 20720386"/>
                  <a:gd name="adj2" fmla="val 40651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0835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4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9" presetID="2" presetClass="entr" presetSubtype="2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4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9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9" presetID="2" presetClass="entr" presetSubtype="2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4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4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9" presetID="2" presetClass="entr" presetSubtype="2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4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9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9" presetID="2" presetClass="entr" presetSubtype="2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4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01572" y="-20334"/>
            <a:ext cx="2763947" cy="3446339"/>
            <a:chOff x="3295850" y="1908877"/>
            <a:chExt cx="3738030" cy="4660916"/>
          </a:xfrm>
        </p:grpSpPr>
        <p:sp>
          <p:nvSpPr>
            <p:cNvPr id="5" name="圆角矩形 4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52400">
                  <a:srgbClr val="0079DE"/>
                </a:gs>
                <a:gs pos="100000">
                  <a:srgbClr val="0060BF"/>
                </a:gs>
                <a:gs pos="0">
                  <a:srgbClr val="00B0F0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100000">
                    <a:srgbClr val="00B0F0"/>
                  </a:gs>
                  <a:gs pos="0">
                    <a:srgbClr val="0070C0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4373206" y="599036"/>
            <a:ext cx="5193268" cy="1001440"/>
          </a:xfrm>
          <a:prstGeom prst="roundRect">
            <a:avLst>
              <a:gd name="adj" fmla="val 9976"/>
            </a:avLst>
          </a:prstGeom>
          <a:solidFill>
            <a:srgbClr val="0079DE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1400"/>
          </a:p>
        </p:txBody>
      </p:sp>
      <p:grpSp>
        <p:nvGrpSpPr>
          <p:cNvPr id="10" name="组合 9"/>
          <p:cNvGrpSpPr/>
          <p:nvPr/>
        </p:nvGrpSpPr>
        <p:grpSpPr>
          <a:xfrm>
            <a:off x="4466924" y="1017512"/>
            <a:ext cx="158011" cy="158012"/>
            <a:chOff x="4486616" y="3001075"/>
            <a:chExt cx="274695" cy="274699"/>
          </a:xfrm>
        </p:grpSpPr>
        <p:sp>
          <p:nvSpPr>
            <p:cNvPr id="11" name="椭圆 10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067584" y="1017512"/>
            <a:ext cx="158011" cy="158012"/>
            <a:chOff x="4486616" y="3001075"/>
            <a:chExt cx="274695" cy="274699"/>
          </a:xfrm>
        </p:grpSpPr>
        <p:sp>
          <p:nvSpPr>
            <p:cNvPr id="14" name="椭圆 1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156327" y="1062395"/>
            <a:ext cx="384317" cy="61431"/>
            <a:chOff x="4318304" y="3089060"/>
            <a:chExt cx="384317" cy="61430"/>
          </a:xfrm>
        </p:grpSpPr>
        <p:sp>
          <p:nvSpPr>
            <p:cNvPr id="17" name="圆角矩形 1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456123" y="765586"/>
            <a:ext cx="3506545" cy="67710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代理模式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895234" y="737126"/>
            <a:ext cx="786564" cy="737835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21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2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3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4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5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6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7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8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868957" y="857442"/>
            <a:ext cx="601529" cy="562743"/>
            <a:chOff x="5030931" y="2884106"/>
            <a:chExt cx="601529" cy="562742"/>
          </a:xfrm>
        </p:grpSpPr>
        <p:sp>
          <p:nvSpPr>
            <p:cNvPr id="30" name="椭圆 29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030931" y="2902999"/>
              <a:ext cx="601529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079DE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rgbClr val="0079DE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50197" y="2246812"/>
            <a:ext cx="90699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举个例子：</a:t>
            </a:r>
            <a:endParaRPr lang="en-US" altLang="zh-CN" dirty="0" smtClean="0"/>
          </a:p>
          <a:p>
            <a:r>
              <a:rPr lang="zh-CN" altLang="en-US" dirty="0" smtClean="0"/>
              <a:t>人物：娇娇、戴励、卓贾易。</a:t>
            </a:r>
            <a:endParaRPr lang="en-US" altLang="zh-CN" dirty="0" smtClean="0"/>
          </a:p>
          <a:p>
            <a:r>
              <a:rPr lang="zh-CN" altLang="en-US" dirty="0" smtClean="0"/>
              <a:t>事件：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卓贾易要追求娇娇，想要送礼物给娇娇，但是自己比较害羞不想亲自送给娇娇，于是卓贾易就让好朋友戴励去帮忙把礼物送到娇娇的手上。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戴励先后帮卓贾易送了洋娃娃、鲜花、巧克力。于是娇娇就喜欢上了戴励，终于娇娇和戴励幸福的在一起了。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到这里可以知道了一个设计模式：</a:t>
            </a:r>
            <a:r>
              <a:rPr lang="zh-CN" altLang="en-US" dirty="0" smtClean="0">
                <a:solidFill>
                  <a:schemeClr val="accent1"/>
                </a:solidFill>
              </a:rPr>
              <a:t>代理模式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956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7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5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9" grpId="0"/>
          <p:bldP spid="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7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5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9" grpId="0"/>
          <p:bldP spid="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F26B2EB-882D-2F42-B3FC-0240A226E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515" y="548427"/>
            <a:ext cx="7960963" cy="815423"/>
          </a:xfrm>
        </p:spPr>
        <p:txBody>
          <a:bodyPr>
            <a:normAutofit/>
          </a:bodyPr>
          <a:lstStyle/>
          <a:p>
            <a:r>
              <a:rPr kumimoji="1" lang="zh-CN" altLang="en-US" sz="4000" dirty="0"/>
              <a:t>代理设计模式</a:t>
            </a:r>
          </a:p>
        </p:txBody>
      </p:sp>
      <p:sp>
        <p:nvSpPr>
          <p:cNvPr id="5" name="矩形 4"/>
          <p:cNvSpPr/>
          <p:nvPr/>
        </p:nvSpPr>
        <p:spPr>
          <a:xfrm>
            <a:off x="635432" y="1697061"/>
            <a:ext cx="1720312" cy="5424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追求者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5432" y="2239503"/>
            <a:ext cx="1720312" cy="9686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+</a:t>
            </a:r>
            <a:r>
              <a:rPr lang="zh-CN" altLang="en-US" dirty="0" smtClean="0">
                <a:solidFill>
                  <a:srgbClr val="002060"/>
                </a:solidFill>
              </a:rPr>
              <a:t>送洋娃娃</a:t>
            </a:r>
            <a:r>
              <a:rPr lang="en-US" altLang="zh-CN" dirty="0" smtClean="0">
                <a:solidFill>
                  <a:srgbClr val="002060"/>
                </a:solidFill>
              </a:rPr>
              <a:t>()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+</a:t>
            </a:r>
            <a:r>
              <a:rPr lang="zh-CN" altLang="en-US" dirty="0">
                <a:solidFill>
                  <a:srgbClr val="002060"/>
                </a:solidFill>
              </a:rPr>
              <a:t>送洋娃娃</a:t>
            </a:r>
            <a:r>
              <a:rPr lang="en-US" altLang="zh-CN" dirty="0" smtClean="0">
                <a:solidFill>
                  <a:srgbClr val="002060"/>
                </a:solidFill>
              </a:rPr>
              <a:t>()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+</a:t>
            </a:r>
            <a:r>
              <a:rPr lang="zh-CN" altLang="en-US" dirty="0">
                <a:solidFill>
                  <a:srgbClr val="002060"/>
                </a:solidFill>
              </a:rPr>
              <a:t>送洋娃娃</a:t>
            </a:r>
            <a:r>
              <a:rPr lang="en-US" altLang="zh-CN" dirty="0" smtClean="0">
                <a:solidFill>
                  <a:srgbClr val="002060"/>
                </a:solidFill>
              </a:rPr>
              <a:t>()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46530" y="1697061"/>
            <a:ext cx="1720312" cy="5424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被追求者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46530" y="2239503"/>
            <a:ext cx="1720312" cy="9686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姓名：</a:t>
            </a:r>
            <a:r>
              <a:rPr lang="en-US" altLang="zh-CN" dirty="0" smtClean="0">
                <a:solidFill>
                  <a:srgbClr val="002060"/>
                </a:solidFill>
              </a:rPr>
              <a:t>String</a:t>
            </a:r>
            <a:endParaRPr lang="en-US" altLang="zh-CN" dirty="0">
              <a:solidFill>
                <a:srgbClr val="002060"/>
              </a:solidFill>
            </a:endParaRPr>
          </a:p>
        </p:txBody>
      </p:sp>
      <p:cxnSp>
        <p:nvCxnSpPr>
          <p:cNvPr id="11" name="直接箭头连接符 10"/>
          <p:cNvCxnSpPr>
            <a:stCxn id="6" idx="3"/>
            <a:endCxn id="9" idx="1"/>
          </p:cNvCxnSpPr>
          <p:nvPr/>
        </p:nvCxnSpPr>
        <p:spPr>
          <a:xfrm>
            <a:off x="2355744" y="2723826"/>
            <a:ext cx="119078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76870" y="11791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没有代理模式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988659" y="4187122"/>
            <a:ext cx="1720312" cy="5424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代理</a:t>
            </a:r>
          </a:p>
        </p:txBody>
      </p:sp>
      <p:sp>
        <p:nvSpPr>
          <p:cNvPr id="20" name="矩形 19"/>
          <p:cNvSpPr/>
          <p:nvPr/>
        </p:nvSpPr>
        <p:spPr>
          <a:xfrm>
            <a:off x="9988659" y="4729564"/>
            <a:ext cx="1720312" cy="9686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+</a:t>
            </a:r>
            <a:r>
              <a:rPr lang="zh-CN" altLang="en-US" dirty="0" smtClean="0">
                <a:solidFill>
                  <a:srgbClr val="002060"/>
                </a:solidFill>
              </a:rPr>
              <a:t>送洋娃娃</a:t>
            </a:r>
            <a:r>
              <a:rPr lang="en-US" altLang="zh-CN" dirty="0" smtClean="0">
                <a:solidFill>
                  <a:srgbClr val="002060"/>
                </a:solidFill>
              </a:rPr>
              <a:t>()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+</a:t>
            </a:r>
            <a:r>
              <a:rPr lang="zh-CN" altLang="en-US" dirty="0">
                <a:solidFill>
                  <a:srgbClr val="002060"/>
                </a:solidFill>
              </a:rPr>
              <a:t>送洋娃娃</a:t>
            </a:r>
            <a:r>
              <a:rPr lang="en-US" altLang="zh-CN" dirty="0" smtClean="0">
                <a:solidFill>
                  <a:srgbClr val="002060"/>
                </a:solidFill>
              </a:rPr>
              <a:t>()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+</a:t>
            </a:r>
            <a:r>
              <a:rPr lang="zh-CN" altLang="en-US" dirty="0">
                <a:solidFill>
                  <a:srgbClr val="002060"/>
                </a:solidFill>
              </a:rPr>
              <a:t>送洋娃娃</a:t>
            </a:r>
            <a:r>
              <a:rPr lang="en-US" altLang="zh-CN" dirty="0" smtClean="0">
                <a:solidFill>
                  <a:srgbClr val="002060"/>
                </a:solidFill>
              </a:rPr>
              <a:t>()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48035" y="4187122"/>
            <a:ext cx="1720312" cy="5424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追求者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48035" y="4729564"/>
            <a:ext cx="1720312" cy="9686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+</a:t>
            </a:r>
            <a:r>
              <a:rPr lang="zh-CN" altLang="en-US" dirty="0" smtClean="0">
                <a:solidFill>
                  <a:srgbClr val="002060"/>
                </a:solidFill>
              </a:rPr>
              <a:t>送洋娃娃</a:t>
            </a:r>
            <a:r>
              <a:rPr lang="en-US" altLang="zh-CN" dirty="0" smtClean="0">
                <a:solidFill>
                  <a:srgbClr val="002060"/>
                </a:solidFill>
              </a:rPr>
              <a:t>()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+</a:t>
            </a:r>
            <a:r>
              <a:rPr lang="zh-CN" altLang="en-US" dirty="0">
                <a:solidFill>
                  <a:srgbClr val="002060"/>
                </a:solidFill>
              </a:rPr>
              <a:t>送洋娃娃</a:t>
            </a:r>
            <a:r>
              <a:rPr lang="en-US" altLang="zh-CN" dirty="0" smtClean="0">
                <a:solidFill>
                  <a:srgbClr val="002060"/>
                </a:solidFill>
              </a:rPr>
              <a:t>()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+</a:t>
            </a:r>
            <a:r>
              <a:rPr lang="zh-CN" altLang="en-US" dirty="0">
                <a:solidFill>
                  <a:srgbClr val="002060"/>
                </a:solidFill>
              </a:rPr>
              <a:t>送洋娃娃</a:t>
            </a:r>
            <a:r>
              <a:rPr lang="en-US" altLang="zh-CN" dirty="0" smtClean="0">
                <a:solidFill>
                  <a:srgbClr val="002060"/>
                </a:solidFill>
              </a:rPr>
              <a:t>()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268347" y="1883040"/>
            <a:ext cx="1720312" cy="5424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&lt;interface&gt;</a:t>
            </a:r>
          </a:p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送礼物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68347" y="2425482"/>
            <a:ext cx="1720312" cy="9686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+</a:t>
            </a:r>
            <a:r>
              <a:rPr lang="zh-CN" altLang="en-US" dirty="0" smtClean="0">
                <a:solidFill>
                  <a:srgbClr val="002060"/>
                </a:solidFill>
              </a:rPr>
              <a:t>送洋娃娃</a:t>
            </a:r>
            <a:r>
              <a:rPr lang="en-US" altLang="zh-CN" dirty="0" smtClean="0">
                <a:solidFill>
                  <a:srgbClr val="002060"/>
                </a:solidFill>
              </a:rPr>
              <a:t>()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+</a:t>
            </a:r>
            <a:r>
              <a:rPr lang="zh-CN" altLang="en-US" dirty="0">
                <a:solidFill>
                  <a:srgbClr val="002060"/>
                </a:solidFill>
              </a:rPr>
              <a:t>送洋娃娃</a:t>
            </a:r>
            <a:r>
              <a:rPr lang="en-US" altLang="zh-CN" dirty="0" smtClean="0">
                <a:solidFill>
                  <a:srgbClr val="002060"/>
                </a:solidFill>
              </a:rPr>
              <a:t>()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+</a:t>
            </a:r>
            <a:r>
              <a:rPr lang="zh-CN" altLang="en-US" dirty="0">
                <a:solidFill>
                  <a:srgbClr val="002060"/>
                </a:solidFill>
              </a:rPr>
              <a:t>送洋娃娃</a:t>
            </a:r>
            <a:r>
              <a:rPr lang="en-US" altLang="zh-CN" dirty="0" smtClean="0">
                <a:solidFill>
                  <a:srgbClr val="002060"/>
                </a:solidFill>
              </a:rPr>
              <a:t>()</a:t>
            </a:r>
            <a:endParaRPr lang="en-US" altLang="zh-CN" dirty="0">
              <a:solidFill>
                <a:srgbClr val="002060"/>
              </a:solidFill>
            </a:endParaRPr>
          </a:p>
        </p:txBody>
      </p:sp>
      <p:cxnSp>
        <p:nvCxnSpPr>
          <p:cNvPr id="30" name="直接箭头连接符 29"/>
          <p:cNvCxnSpPr>
            <a:stCxn id="21" idx="0"/>
            <a:endCxn id="24" idx="1"/>
          </p:cNvCxnSpPr>
          <p:nvPr/>
        </p:nvCxnSpPr>
        <p:spPr>
          <a:xfrm flipV="1">
            <a:off x="7408191" y="2909805"/>
            <a:ext cx="860156" cy="1277317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3"/>
            <a:endCxn id="20" idx="1"/>
          </p:cNvCxnSpPr>
          <p:nvPr/>
        </p:nvCxnSpPr>
        <p:spPr>
          <a:xfrm>
            <a:off x="8268347" y="5213887"/>
            <a:ext cx="1720312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9" idx="0"/>
            <a:endCxn id="24" idx="3"/>
          </p:cNvCxnSpPr>
          <p:nvPr/>
        </p:nvCxnSpPr>
        <p:spPr>
          <a:xfrm flipH="1" flipV="1">
            <a:off x="9988659" y="2909805"/>
            <a:ext cx="860156" cy="1277317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1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01572" y="-20334"/>
            <a:ext cx="2763947" cy="3446339"/>
            <a:chOff x="3295850" y="1908877"/>
            <a:chExt cx="3738030" cy="4660916"/>
          </a:xfrm>
        </p:grpSpPr>
        <p:sp>
          <p:nvSpPr>
            <p:cNvPr id="5" name="圆角矩形 4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52400">
                  <a:srgbClr val="0079DE"/>
                </a:gs>
                <a:gs pos="100000">
                  <a:srgbClr val="0060BF"/>
                </a:gs>
                <a:gs pos="0">
                  <a:srgbClr val="00B0F0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100000">
                    <a:srgbClr val="00B0F0"/>
                  </a:gs>
                  <a:gs pos="0">
                    <a:srgbClr val="0070C0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4373206" y="599036"/>
            <a:ext cx="5193268" cy="1001440"/>
          </a:xfrm>
          <a:prstGeom prst="roundRect">
            <a:avLst>
              <a:gd name="adj" fmla="val 9976"/>
            </a:avLst>
          </a:prstGeom>
          <a:solidFill>
            <a:srgbClr val="0079DE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1400"/>
          </a:p>
        </p:txBody>
      </p:sp>
      <p:grpSp>
        <p:nvGrpSpPr>
          <p:cNvPr id="10" name="组合 9"/>
          <p:cNvGrpSpPr/>
          <p:nvPr/>
        </p:nvGrpSpPr>
        <p:grpSpPr>
          <a:xfrm>
            <a:off x="4466924" y="1017512"/>
            <a:ext cx="158011" cy="158012"/>
            <a:chOff x="4486616" y="3001075"/>
            <a:chExt cx="274695" cy="274699"/>
          </a:xfrm>
        </p:grpSpPr>
        <p:sp>
          <p:nvSpPr>
            <p:cNvPr id="11" name="椭圆 10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067584" y="1017512"/>
            <a:ext cx="158011" cy="158012"/>
            <a:chOff x="4486616" y="3001075"/>
            <a:chExt cx="274695" cy="274699"/>
          </a:xfrm>
        </p:grpSpPr>
        <p:sp>
          <p:nvSpPr>
            <p:cNvPr id="14" name="椭圆 1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156327" y="1062395"/>
            <a:ext cx="384317" cy="61431"/>
            <a:chOff x="4318304" y="3089060"/>
            <a:chExt cx="384317" cy="61430"/>
          </a:xfrm>
        </p:grpSpPr>
        <p:sp>
          <p:nvSpPr>
            <p:cNvPr id="17" name="圆角矩形 1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456123" y="765586"/>
            <a:ext cx="3506545" cy="67710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备忘录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895234" y="737126"/>
            <a:ext cx="786564" cy="737835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21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2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3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4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5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6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7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8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868957" y="857442"/>
            <a:ext cx="601529" cy="562743"/>
            <a:chOff x="5030931" y="2884106"/>
            <a:chExt cx="601529" cy="562742"/>
          </a:xfrm>
        </p:grpSpPr>
        <p:sp>
          <p:nvSpPr>
            <p:cNvPr id="30" name="椭圆 29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030931" y="2902999"/>
              <a:ext cx="601529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rgbClr val="0079DE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rgbClr val="0079DE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50197" y="2246812"/>
            <a:ext cx="90699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举个例子：在玩小霸王游戏的时候，一开始的关卡是比较容易，随着游戏的进度到后面难度会越来越大，也越来越有挑战，在挑战</a:t>
            </a:r>
            <a:r>
              <a:rPr lang="en-US" altLang="zh-CN" dirty="0" smtClean="0"/>
              <a:t>BOSS</a:t>
            </a:r>
            <a:r>
              <a:rPr lang="zh-CN" altLang="en-US" dirty="0" smtClean="0"/>
              <a:t>的时候英雄挂掉了；于是从头开始继续挑战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。循环往复就开始抓狂。</a:t>
            </a:r>
            <a:endParaRPr lang="en-US" altLang="zh-CN" dirty="0" smtClean="0"/>
          </a:p>
          <a:p>
            <a:r>
              <a:rPr lang="zh-CN" altLang="en-US" dirty="0" smtClean="0"/>
              <a:t>于是就想：如果再见到</a:t>
            </a:r>
            <a:r>
              <a:rPr lang="en-US" altLang="zh-CN" dirty="0" smtClean="0"/>
              <a:t>boss</a:t>
            </a:r>
            <a:r>
              <a:rPr lang="zh-CN" altLang="en-US" dirty="0" smtClean="0"/>
              <a:t>前能否进行先存档，然后在通关失败之后，可以返回到存档的进度继续进行。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开发需求：游戏的某一个场景，一游戏角色有生命力、攻击力、防御力等等数据，在打</a:t>
            </a:r>
            <a:r>
              <a:rPr lang="en-US" altLang="zh-CN" dirty="0" smtClean="0"/>
              <a:t>boss</a:t>
            </a:r>
            <a:r>
              <a:rPr lang="zh-CN" altLang="en-US" dirty="0" smtClean="0"/>
              <a:t>前后数据会发生变化。我们允许玩家如果感觉与</a:t>
            </a:r>
            <a:r>
              <a:rPr lang="en-US" altLang="zh-CN" dirty="0" smtClean="0"/>
              <a:t>boss</a:t>
            </a:r>
            <a:r>
              <a:rPr lang="zh-CN" altLang="en-US" dirty="0" smtClean="0"/>
              <a:t>决斗的效果不理想可以让游戏回复到决斗前。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968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7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5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9" grpId="0"/>
          <p:bldP spid="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7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5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9" grpId="0"/>
          <p:bldP spid="2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622E50-B2BA-C44A-B1DB-53E39058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52675" cy="859241"/>
          </a:xfrm>
        </p:spPr>
        <p:txBody>
          <a:bodyPr>
            <a:normAutofit/>
          </a:bodyPr>
          <a:lstStyle/>
          <a:p>
            <a:r>
              <a:rPr kumimoji="1" lang="zh-CN" altLang="en-US" sz="4000" dirty="0" smtClean="0"/>
              <a:t>备忘录模式</a:t>
            </a:r>
            <a:endParaRPr kumimoji="1"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8560D4F-1F64-DE4D-8100-C2043CC7D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备忘录模式：在不破坏封装性的前提下，捕获一个对象的内部状态，并在该对象之外保存这个状态。这样以后就可将该对象回复到原先保存的状态。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应用场景：</a:t>
            </a:r>
            <a:r>
              <a:rPr kumimoji="1" lang="en-US" altLang="zh-CN" dirty="0" smtClean="0"/>
              <a:t>Memento</a:t>
            </a:r>
            <a:r>
              <a:rPr kumimoji="1" lang="zh-CN" altLang="en-US" dirty="0" smtClean="0"/>
              <a:t>模式比较适用于功能比较复杂的，但需要维护或记录属性历史的类，活着需要保存的属性只是众多属性中额一小部分时，</a:t>
            </a:r>
            <a:r>
              <a:rPr kumimoji="1" lang="en-US" altLang="zh-CN" dirty="0" smtClean="0"/>
              <a:t>originator</a:t>
            </a:r>
            <a:r>
              <a:rPr kumimoji="1" lang="zh-CN" altLang="en-US" dirty="0" smtClean="0"/>
              <a:t>可以根据保存的</a:t>
            </a:r>
            <a:r>
              <a:rPr kumimoji="1" lang="en-US" altLang="zh-CN" dirty="0" smtClean="0"/>
              <a:t>Memento</a:t>
            </a:r>
            <a:r>
              <a:rPr kumimoji="1" lang="zh-CN" altLang="en-US" dirty="0" smtClean="0"/>
              <a:t>信息还原到前一状态。有时一些对象的内部信息必须保存在对象以外的地方，但是必须要由对象自己读取，这时，使用备忘录可以把复杂的对象内部信息对其他的独享屏蔽起来，从而恰当地保持封装的边界。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622E50-B2BA-C44A-B1DB-53E39058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52675" cy="859241"/>
          </a:xfrm>
        </p:spPr>
        <p:txBody>
          <a:bodyPr>
            <a:normAutofit/>
          </a:bodyPr>
          <a:lstStyle/>
          <a:p>
            <a:r>
              <a:rPr kumimoji="1" lang="zh-CN" altLang="en-US" sz="4000" dirty="0" smtClean="0"/>
              <a:t>备忘录模式</a:t>
            </a:r>
            <a:endParaRPr kumimoji="1" lang="zh-CN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1100379" y="1627322"/>
            <a:ext cx="5005953" cy="5579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游戏角色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0378" y="2185261"/>
            <a:ext cx="5005954" cy="7697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zh-CN" altLang="en-US" dirty="0" smtClean="0">
                <a:solidFill>
                  <a:schemeClr val="tx1"/>
                </a:solidFill>
              </a:rPr>
              <a:t>生命力：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zh-CN" altLang="en-US" dirty="0" smtClean="0">
                <a:solidFill>
                  <a:schemeClr val="tx1"/>
                </a:solidFill>
              </a:rPr>
              <a:t>攻击力：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zh-CN" altLang="en-US" dirty="0" smtClean="0">
                <a:solidFill>
                  <a:schemeClr val="tx1"/>
                </a:solidFill>
              </a:rPr>
              <a:t>防御力：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00378" y="2955010"/>
            <a:ext cx="5005954" cy="8885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zh-CN" altLang="en-US" dirty="0" smtClean="0">
                <a:solidFill>
                  <a:schemeClr val="tx1"/>
                </a:solidFill>
              </a:rPr>
              <a:t>状态查看</a:t>
            </a:r>
            <a:r>
              <a:rPr lang="en-US" altLang="zh-CN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zh-CN" altLang="en-US" dirty="0" smtClean="0">
                <a:solidFill>
                  <a:schemeClr val="tx1"/>
                </a:solidFill>
              </a:rPr>
              <a:t>保存角色状态</a:t>
            </a:r>
            <a:r>
              <a:rPr lang="en-US" altLang="zh-CN" dirty="0" smtClean="0">
                <a:solidFill>
                  <a:schemeClr val="tx1"/>
                </a:solidFill>
              </a:rPr>
              <a:t>()</a:t>
            </a:r>
            <a:r>
              <a:rPr lang="zh-CN" altLang="en-US" dirty="0" smtClean="0">
                <a:solidFill>
                  <a:schemeClr val="tx1"/>
                </a:solidFill>
              </a:rPr>
              <a:t>：角色状态存储箱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zh-CN" altLang="en-US" dirty="0" smtClean="0">
                <a:solidFill>
                  <a:schemeClr val="tx1"/>
                </a:solidFill>
              </a:rPr>
              <a:t>回复角色状态</a:t>
            </a:r>
            <a:r>
              <a:rPr lang="en-US" altLang="zh-CN" dirty="0" smtClean="0">
                <a:solidFill>
                  <a:schemeClr val="tx1"/>
                </a:solidFill>
              </a:rPr>
              <a:t>(in memento </a:t>
            </a:r>
            <a:r>
              <a:rPr lang="zh-CN" altLang="en-US" dirty="0" smtClean="0">
                <a:solidFill>
                  <a:schemeClr val="tx1"/>
                </a:solidFill>
              </a:rPr>
              <a:t>：角色状态存储箱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99702" y="1697064"/>
            <a:ext cx="1828800" cy="4184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角色状态存储箱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99702" y="2115518"/>
            <a:ext cx="1828800" cy="8394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zh-CN" altLang="en-US" dirty="0" smtClean="0">
                <a:solidFill>
                  <a:schemeClr val="tx1"/>
                </a:solidFill>
              </a:rPr>
              <a:t>生命力：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zh-CN" altLang="en-US" dirty="0" smtClean="0">
                <a:solidFill>
                  <a:schemeClr val="tx1"/>
                </a:solidFill>
              </a:rPr>
              <a:t>攻击力：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zh-CN" altLang="en-US" dirty="0" smtClean="0">
                <a:solidFill>
                  <a:schemeClr val="tx1"/>
                </a:solidFill>
              </a:rPr>
              <a:t>防御力：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35491" y="4003733"/>
            <a:ext cx="4386021" cy="4184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角色状态管理者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35491" y="4427351"/>
            <a:ext cx="4386022" cy="4184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zh-CN" altLang="en-US" dirty="0" smtClean="0">
                <a:solidFill>
                  <a:schemeClr val="tx1"/>
                </a:solidFill>
              </a:rPr>
              <a:t>角色状态存储箱：角色状态存储箱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流程图: 决策 11"/>
          <p:cNvSpPr/>
          <p:nvPr/>
        </p:nvSpPr>
        <p:spPr>
          <a:xfrm>
            <a:off x="8849532" y="3843580"/>
            <a:ext cx="387458" cy="1601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12" idx="0"/>
            <a:endCxn id="9" idx="2"/>
          </p:cNvCxnSpPr>
          <p:nvPr/>
        </p:nvCxnSpPr>
        <p:spPr>
          <a:xfrm flipH="1" flipV="1">
            <a:off x="8214102" y="2955010"/>
            <a:ext cx="829159" cy="88857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  <a:endCxn id="9" idx="1"/>
          </p:cNvCxnSpPr>
          <p:nvPr/>
        </p:nvCxnSpPr>
        <p:spPr>
          <a:xfrm flipV="1">
            <a:off x="6106332" y="2535264"/>
            <a:ext cx="1193370" cy="3487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8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622E50-B2BA-C44A-B1DB-53E39058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52675" cy="859241"/>
          </a:xfrm>
        </p:spPr>
        <p:txBody>
          <a:bodyPr>
            <a:normAutofit/>
          </a:bodyPr>
          <a:lstStyle/>
          <a:p>
            <a:r>
              <a:rPr kumimoji="1" lang="zh-CN" altLang="en-US" sz="4000" dirty="0" smtClean="0"/>
              <a:t>备忘录模式</a:t>
            </a:r>
            <a:endParaRPr kumimoji="1"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8560D4F-1F64-DE4D-8100-C2043CC7D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感悟：曾经有一个精彩的游戏摆在我的面前，但是我没有好好珍惜。等到死于</a:t>
            </a:r>
            <a:r>
              <a:rPr kumimoji="1" lang="en-US" altLang="zh-CN" dirty="0" smtClean="0"/>
              <a:t>boss</a:t>
            </a:r>
            <a:r>
              <a:rPr kumimoji="1" lang="zh-CN" altLang="en-US" dirty="0" smtClean="0"/>
              <a:t>手下的时候才后悔莫及，尘世间最痛苦的事莫过于此。如果升天可以给我个机会再来一次的话，我会对你说三个字，“存进度”。如果非要把这个进度加上一个保险，我希望是刻成光盘，流传万年！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65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01572" y="-20334"/>
            <a:ext cx="2763947" cy="3446339"/>
            <a:chOff x="3295850" y="1908877"/>
            <a:chExt cx="3738030" cy="4660916"/>
          </a:xfrm>
        </p:grpSpPr>
        <p:sp>
          <p:nvSpPr>
            <p:cNvPr id="5" name="圆角矩形 4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52400">
                  <a:srgbClr val="0079DE"/>
                </a:gs>
                <a:gs pos="100000">
                  <a:srgbClr val="0060BF"/>
                </a:gs>
                <a:gs pos="0">
                  <a:srgbClr val="00B0F0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100000">
                    <a:srgbClr val="00B0F0"/>
                  </a:gs>
                  <a:gs pos="0">
                    <a:srgbClr val="0070C0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4373206" y="599036"/>
            <a:ext cx="5193268" cy="1001440"/>
          </a:xfrm>
          <a:prstGeom prst="roundRect">
            <a:avLst>
              <a:gd name="adj" fmla="val 9976"/>
            </a:avLst>
          </a:prstGeom>
          <a:solidFill>
            <a:srgbClr val="0079DE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1400"/>
          </a:p>
        </p:txBody>
      </p:sp>
      <p:grpSp>
        <p:nvGrpSpPr>
          <p:cNvPr id="10" name="组合 9"/>
          <p:cNvGrpSpPr/>
          <p:nvPr/>
        </p:nvGrpSpPr>
        <p:grpSpPr>
          <a:xfrm>
            <a:off x="4466924" y="1017512"/>
            <a:ext cx="158011" cy="158012"/>
            <a:chOff x="4486616" y="3001075"/>
            <a:chExt cx="274695" cy="274699"/>
          </a:xfrm>
        </p:grpSpPr>
        <p:sp>
          <p:nvSpPr>
            <p:cNvPr id="11" name="椭圆 10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067584" y="1017512"/>
            <a:ext cx="158011" cy="158012"/>
            <a:chOff x="4486616" y="3001075"/>
            <a:chExt cx="274695" cy="274699"/>
          </a:xfrm>
        </p:grpSpPr>
        <p:sp>
          <p:nvSpPr>
            <p:cNvPr id="14" name="椭圆 1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156327" y="1062395"/>
            <a:ext cx="384317" cy="61431"/>
            <a:chOff x="4318304" y="3089060"/>
            <a:chExt cx="384317" cy="61430"/>
          </a:xfrm>
        </p:grpSpPr>
        <p:sp>
          <p:nvSpPr>
            <p:cNvPr id="17" name="圆角矩形 1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456123" y="765586"/>
            <a:ext cx="3506545" cy="67710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外观模式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895234" y="737126"/>
            <a:ext cx="786564" cy="737835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21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2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3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4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5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6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7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8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868957" y="857442"/>
            <a:ext cx="601529" cy="562743"/>
            <a:chOff x="5030931" y="2884106"/>
            <a:chExt cx="601529" cy="562742"/>
          </a:xfrm>
        </p:grpSpPr>
        <p:sp>
          <p:nvSpPr>
            <p:cNvPr id="30" name="椭圆 29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030931" y="2902999"/>
              <a:ext cx="601529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rgbClr val="0079D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rgbClr val="0079DE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50197" y="2246812"/>
            <a:ext cx="90699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举个例子：小菜自己有点闲钱想要投资理财，于是就开始投资股票，看好一只快涨停的股票，买进去，第二天马上就跌了。明天再去换另一只好的股票，几天都不涨，等一卖出，马上就涨停。于是在大好的牛市行情里，他却练练亏损，这是典型的新股民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新股民买股票亏损的原因有很多：首先是股票众多，有一千多只，一会要看看</a:t>
            </a:r>
            <a:r>
              <a:rPr lang="en-US" altLang="zh-CN" dirty="0" smtClean="0"/>
              <a:t>K</a:t>
            </a:r>
            <a:r>
              <a:rPr lang="zh-CN" altLang="en-US" dirty="0" smtClean="0"/>
              <a:t>线指标，一会关注基本面，一会又要看看最近热门题材，头晕眼花，迷茫困惑。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股民想要在股市中盈利就需要找懂行的人帮忙才行，基金就是你的好帮手。它将投资者分散的资金集中起来，交由专业的基金经理人进行管理，投资于股票、债券、外汇等领域，而基金投资的收益归持有投资者所有，管理机构收取一定比例的托管管理费用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smtClean="0"/>
              <a:t>这样做的好处就是基金会购买几十只好的股票，不会因为某个股票的大跌而影响收益。众多投资者对众多股票的联系太多，反而不利于操作，这在软件中成为耦合性过高。而有了基金之后变成众多投资者只和基金打交道，关心基金的上涨和下跌就可以了，而实际操作却是基金经理人在与上千只股票和其他投资产品打交道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366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7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5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9" grpId="0"/>
          <p:bldP spid="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7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30" decel="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0" accel="100000" fill="hold">
                                              <p:stCondLst>
                                                <p:cond delay="63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 tmFilter="0, 0; .2, .5; .8, .5; 1, 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250" autoRev="1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7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5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9" grpId="0"/>
          <p:bldP spid="2" grpId="0"/>
        </p:bldLst>
      </p:timing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684</Words>
  <Application>Microsoft Office PowerPoint</Application>
  <PresentationFormat>自定义</PresentationFormat>
  <Paragraphs>76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PowerPoint 演示文稿</vt:lpstr>
      <vt:lpstr>PowerPoint 演示文稿</vt:lpstr>
      <vt:lpstr>PowerPoint 演示文稿</vt:lpstr>
      <vt:lpstr>代理设计模式</vt:lpstr>
      <vt:lpstr>PowerPoint 演示文稿</vt:lpstr>
      <vt:lpstr>备忘录模式</vt:lpstr>
      <vt:lpstr>备忘录模式</vt:lpstr>
      <vt:lpstr>备忘录模式</vt:lpstr>
      <vt:lpstr>PowerPoint 演示文稿</vt:lpstr>
      <vt:lpstr>PowerPoint 演示文稿</vt:lpstr>
      <vt:lpstr>外观模式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代理设计模式</dc:title>
  <dc:creator>池 毓泽</dc:creator>
  <cp:lastModifiedBy>shendu</cp:lastModifiedBy>
  <cp:revision>19</cp:revision>
  <dcterms:created xsi:type="dcterms:W3CDTF">2019-03-28T09:33:29Z</dcterms:created>
  <dcterms:modified xsi:type="dcterms:W3CDTF">2019-03-28T16:57:19Z</dcterms:modified>
</cp:coreProperties>
</file>