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56" r:id="rId5"/>
    <p:sldId id="263" r:id="rId6"/>
    <p:sldId id="264" r:id="rId7"/>
    <p:sldId id="268" r:id="rId8"/>
    <p:sldId id="269" r:id="rId9"/>
    <p:sldId id="265" r:id="rId10"/>
    <p:sldId id="266" r:id="rId11"/>
    <p:sldId id="267" r:id="rId12"/>
    <p:sldId id="270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59"/>
    <p:restoredTop sz="92683"/>
  </p:normalViewPr>
  <p:slideViewPr>
    <p:cSldViewPr snapToGrid="0" snapToObjects="1">
      <p:cViewPr varScale="1">
        <p:scale>
          <a:sx n="50" d="100"/>
          <a:sy n="50" d="100"/>
        </p:scale>
        <p:origin x="192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9589E-C0A5-4BBF-BDF6-0582312F2AC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DA7C-5114-4CED-BD47-F9FDAE60D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2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2FA61-627A-2442-AB9B-0D29068F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EDA92-E9DA-A542-8F1D-10314BC2D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38BA0-4593-634B-A085-831410B4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10C3B-EF99-A84D-BED1-E98A67F8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7729-0EA1-DB47-B9A7-CCD8BFFD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49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8713-2C1B-F74A-8FB5-73F18790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12B705-F4C7-534B-859B-17879EA9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34B98-A536-C349-A69F-82F18D7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EDF3F-7BB5-824A-B245-EDF622E2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AF9B-083F-2747-B78F-8800C8D2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2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53F053-D8F4-8C4F-B061-DAEC83A7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1B5DD6-4F8D-5D4C-9934-63B0F4DC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F4FDE-B9C7-6544-AADE-804EE80E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13625-4500-D44A-8F78-753747E2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10F83-04D8-6541-A9E1-2301D932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8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ADC8F-FD20-D145-BF75-21CA793F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B3F8D-C23A-B14F-BE94-D3E67A8F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76DEA-35C5-754D-815A-06FD54D1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08C17-E3E3-134A-A70A-0F8A3313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33508-4361-C545-BBAC-1AF88086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6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E71-A8E8-6643-A1BD-8A04144A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9EE18-7FA5-6E42-B925-172B3839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13684-CE64-5249-81E4-A566B114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0C45A-B74C-8342-B736-923DA605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3422C-432C-9A40-BB90-5ED4B910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80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05453-9BF4-524A-BE85-C22536C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4C25A-A508-FE47-9615-865480A6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968EA-C5A2-B648-8338-FF837532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A7E20-FACD-0748-B44F-098DB84D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0D198-5905-744F-8460-24D66F87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B9D4D-62A9-3B4A-8860-A671AA0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92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E38B1-27EB-9E49-914F-1DF18CA7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A85E8-EDE6-C043-BA5C-AE6F5D80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E14C9-CACE-C644-88D5-285B26BE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F8EDB8-2EAD-0740-9E27-78E069012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B8D57-CC74-E54A-8EBC-1D7A9142E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58328F-AD6F-2F4E-96A8-5967C7B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AD4F4-6B85-304D-92F5-4C87A18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E2C354-5D1F-7F41-B36C-BB96B775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1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0E128-C048-164D-9A99-807A42D3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D1BD48-E038-FE45-BD30-147F9383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978B5-6AF9-DE4A-9925-303A99AE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B00EB-F383-E947-9837-A363DED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3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909AEB-ABB5-1B4D-9C67-E1EAD81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6EBAA7-C6E5-8441-81B7-FD97983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24621A-7DA1-B249-B82C-1FA17A8E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2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E2007-7E12-D44C-A815-CBD58C46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16B34-7DD5-4247-BC73-990E86E9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56A1B-CDF9-504B-86C0-16BB8249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EFD9E-55E9-7546-864D-532FD1B1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4B70B-138B-B84A-AF27-8B88AEE0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7A268-141E-F34F-AD18-C3580109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4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002A-3103-A14B-B992-1639F47B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D16FE3-0461-8C49-AD68-A8758D6A9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D13D00-406A-E349-A0A4-A81B5A1B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15E71-4B61-3844-BFC3-9DF9083D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66B55-B3EA-5D4C-B7C4-1A87A68F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E5EDA-A079-CC41-80CF-4132650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49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F54EAD-A20B-3344-AD76-4BAB5008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38108-382A-C34C-A5EE-10BA3ADB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FB1BC-F149-FF44-B1B6-AA3844D52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5BC6-5D67-444A-9C79-05303B3C15A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D8D56-98A3-4A48-A53D-52BC53A7C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FB519-9918-364A-AA28-B9B27518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6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692"/>
          <p:cNvSpPr txBox="1"/>
          <p:nvPr/>
        </p:nvSpPr>
        <p:spPr>
          <a:xfrm>
            <a:off x="4415213" y="1097754"/>
            <a:ext cx="2708429" cy="86177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72863" y="5600701"/>
            <a:ext cx="246279" cy="33855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endParaRPr lang="zh-CN" altLang="en-US" sz="1400">
              <a:solidFill>
                <a:srgbClr val="0060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5213" y="31139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主讲人：池毓泽</a:t>
            </a:r>
          </a:p>
        </p:txBody>
      </p:sp>
    </p:spTree>
    <p:extLst>
      <p:ext uri="{BB962C8B-B14F-4D97-AF65-F5344CB8AC3E}">
        <p14:creationId xmlns:p14="http://schemas.microsoft.com/office/powerpoint/2010/main" val="27110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备忘录模式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60D4F-1F64-DE4D-8100-C2043CC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感悟：曾经有一个精彩的游戏摆在我的面前，但是我没有好好珍惜。等到死于</a:t>
            </a:r>
            <a:r>
              <a:rPr kumimoji="1" lang="en-US" altLang="zh-CN" dirty="0"/>
              <a:t>boss</a:t>
            </a:r>
            <a:r>
              <a:rPr kumimoji="1" lang="zh-CN" altLang="en-US" dirty="0"/>
              <a:t>手下的时候才后悔莫及，尘世间最痛苦的事莫过于此。如果上天可以给我个机会再来一次的话，我会对你说三个字，“存进度”。如果非要把这个进度加上一个保险，我希望是刻成光盘，流传万年！</a:t>
            </a:r>
          </a:p>
        </p:txBody>
      </p:sp>
    </p:spTree>
    <p:extLst>
      <p:ext uri="{BB962C8B-B14F-4D97-AF65-F5344CB8AC3E}">
        <p14:creationId xmlns:p14="http://schemas.microsoft.com/office/powerpoint/2010/main" val="250165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01572" y="-20334"/>
            <a:ext cx="2763947" cy="3446339"/>
            <a:chOff x="3295850" y="1908877"/>
            <a:chExt cx="3738030" cy="4660916"/>
          </a:xfrm>
        </p:grpSpPr>
        <p:sp>
          <p:nvSpPr>
            <p:cNvPr id="5" name="圆角矩形 4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2400">
                  <a:srgbClr val="0079DE"/>
                </a:gs>
                <a:gs pos="100000">
                  <a:srgbClr val="0060BF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373206" y="599036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400"/>
          </a:p>
        </p:txBody>
      </p:sp>
      <p:grpSp>
        <p:nvGrpSpPr>
          <p:cNvPr id="10" name="组合 9"/>
          <p:cNvGrpSpPr/>
          <p:nvPr/>
        </p:nvGrpSpPr>
        <p:grpSpPr>
          <a:xfrm>
            <a:off x="4466924" y="1017512"/>
            <a:ext cx="158011" cy="158012"/>
            <a:chOff x="4486616" y="3001075"/>
            <a:chExt cx="274695" cy="274699"/>
          </a:xfrm>
        </p:grpSpPr>
        <p:sp>
          <p:nvSpPr>
            <p:cNvPr id="11" name="椭圆 1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7584" y="1017512"/>
            <a:ext cx="158011" cy="158012"/>
            <a:chOff x="4486616" y="3001075"/>
            <a:chExt cx="274695" cy="274699"/>
          </a:xfrm>
        </p:grpSpPr>
        <p:sp>
          <p:nvSpPr>
            <p:cNvPr id="14" name="椭圆 1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56327" y="1062395"/>
            <a:ext cx="384317" cy="61431"/>
            <a:chOff x="4318304" y="3089060"/>
            <a:chExt cx="384317" cy="61430"/>
          </a:xfrm>
        </p:grpSpPr>
        <p:sp>
          <p:nvSpPr>
            <p:cNvPr id="17" name="圆角矩形 1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56123" y="765586"/>
            <a:ext cx="3506545" cy="67710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外观模式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895234" y="737126"/>
            <a:ext cx="786564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1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2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3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4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5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6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7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8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68957" y="857442"/>
            <a:ext cx="601529" cy="562743"/>
            <a:chOff x="5030931" y="2884106"/>
            <a:chExt cx="601529" cy="562742"/>
          </a:xfrm>
        </p:grpSpPr>
        <p:sp>
          <p:nvSpPr>
            <p:cNvPr id="30" name="椭圆 29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30931" y="2902999"/>
              <a:ext cx="60152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79D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rgbClr val="0079D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50197" y="2246812"/>
            <a:ext cx="9069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：小菜自己有点闲钱想要投资理财，于是就开始投资股票，看好一只快涨停的股票，买进去，第二天马上就跌了。明天再去换另一只好的股票，几天都不涨，等一卖出，马上就涨停。于是在大好的牛市行情里，他却连连亏损，这是典型的新股民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新股民买股票亏损的原因有很多：首先是股票众多，有一千多只，一会要看看</a:t>
            </a:r>
            <a:r>
              <a:rPr lang="en-US" altLang="zh-CN" dirty="0"/>
              <a:t>K</a:t>
            </a:r>
            <a:r>
              <a:rPr lang="zh-CN" altLang="en-US" dirty="0"/>
              <a:t>线指标，一会关注基本面，一会又要看看最近热门题材，头晕眼花，迷茫困惑。</a:t>
            </a:r>
            <a:endParaRPr lang="en-US" altLang="zh-CN" dirty="0"/>
          </a:p>
          <a:p>
            <a:r>
              <a:rPr lang="zh-CN" altLang="en-US" dirty="0"/>
              <a:t>新股民想要在股市中盈利就需要找懂行的人帮忙才行，基金就是你的好帮手。它将投资者分散的资金集中起来，交由专业的基金经理人进行管理，投资于股票、债券、外汇等领域，而基金投资的收益归持有投资者所有，管理机构收取一定比例的托管管理费用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这样做的好处就是基金会购买几十只好的股票，不会因为某个股票的大跌而影响收益。众多投资者对众多股票的联系太多，反而不利于操作，这在软件中成为耦合性过高。而有了基金之后变成众多投资者只和基金打交道，关心基金的上涨和下跌就可以了，而实际操作却是基金经理人在与上千只股票和其他投资产品打交道。</a:t>
            </a:r>
          </a:p>
        </p:txBody>
      </p:sp>
    </p:spTree>
    <p:extLst>
      <p:ext uri="{BB962C8B-B14F-4D97-AF65-F5344CB8AC3E}">
        <p14:creationId xmlns:p14="http://schemas.microsoft.com/office/powerpoint/2010/main" val="20613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外观模式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AC878D-6AAD-CA46-94BC-79983F5F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92250"/>
            <a:ext cx="5678610" cy="21541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267AF5-19E0-5743-8872-6D8D8E022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865" y="1224366"/>
            <a:ext cx="5672210" cy="36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7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外观模式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60D4F-1F64-DE4D-8100-C2043CC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外观模式</a:t>
            </a:r>
            <a:r>
              <a:rPr kumimoji="1" lang="en-US" altLang="zh-CN" dirty="0"/>
              <a:t>(Façade)</a:t>
            </a:r>
            <a:r>
              <a:rPr kumimoji="1" lang="zh-CN" altLang="en-US" dirty="0"/>
              <a:t>，为子系统提供一个一致的界面，此模式定义了一个高层接口，这个接口使得这一子系统更加容易使用。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4E217E-7205-CD4B-AC44-33438460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7158"/>
            <a:ext cx="5091828" cy="41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外观模式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60D4F-1F64-DE4D-8100-C2043CC7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4184882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何时使用外观模式：</a:t>
            </a:r>
            <a:endParaRPr kumimoji="1" lang="en-US" altLang="zh-CN" sz="2000" dirty="0"/>
          </a:p>
          <a:p>
            <a:r>
              <a:rPr kumimoji="1" lang="zh-CN" altLang="en-US" sz="2000" dirty="0"/>
              <a:t>首先在设计初期阶段，应该要有意识的将不同的两个层进行分离，比如经典的三层架构，就需要考虑在数据访问层和业务逻辑层、业务逻辑层和表现层的层与层之间建立外观</a:t>
            </a:r>
            <a:r>
              <a:rPr kumimoji="1" lang="en-US" altLang="zh-CN" sz="2000" dirty="0"/>
              <a:t>Façade</a:t>
            </a:r>
            <a:r>
              <a:rPr kumimoji="1" lang="zh-CN" altLang="en-US" sz="2000" dirty="0"/>
              <a:t>，这样的话就可以为复杂的子系统提供一个简单的接口，使得耦合大大降低。</a:t>
            </a:r>
            <a:endParaRPr kumimoji="1" lang="en-US" altLang="zh-CN" sz="2000" dirty="0"/>
          </a:p>
          <a:p>
            <a:r>
              <a:rPr kumimoji="1" lang="zh-CN" altLang="en-US" sz="2000" dirty="0"/>
              <a:t>在开发阶段，子系统往往不断的重构演化而变得越来越复杂，大多数的模式的使用也都会产生很多很小的类，这本是好事，但是也给外部调用他们的用户带来了使用上的困难，增加外观</a:t>
            </a:r>
            <a:r>
              <a:rPr kumimoji="1" lang="en-US" altLang="zh-CN" sz="2000" dirty="0"/>
              <a:t>Façade</a:t>
            </a:r>
            <a:r>
              <a:rPr kumimoji="1" lang="zh-CN" altLang="en-US" sz="2000" dirty="0"/>
              <a:t>可以提供一个简单的接口，减少它们之间的依赖。</a:t>
            </a:r>
            <a:endParaRPr kumimoji="1" lang="en-US" altLang="zh-CN" sz="2000" dirty="0"/>
          </a:p>
          <a:p>
            <a:r>
              <a:rPr kumimoji="1" lang="zh-CN" altLang="en-US" sz="2000" dirty="0"/>
              <a:t>第三，在维护一个遗留的大型系统时，可能这个系统已经非常难以维护和扩展了，但是又包含非常重要的功能，新的需求必须依赖它。此时使用外观模式也是非常合适的。你可以为新系统开发一个外观</a:t>
            </a:r>
            <a:r>
              <a:rPr kumimoji="1" lang="en-US" altLang="zh-CN" sz="2000" dirty="0"/>
              <a:t>Façade</a:t>
            </a:r>
            <a:r>
              <a:rPr kumimoji="1" lang="zh-CN" altLang="en-US" sz="2000" dirty="0"/>
              <a:t>类，来为“设计粗糙或高度复杂的遗留代码”提供一个简单的接口，让新系统与</a:t>
            </a:r>
            <a:r>
              <a:rPr kumimoji="1" lang="en-US" altLang="zh-CN" sz="2000" dirty="0"/>
              <a:t>Façade</a:t>
            </a:r>
            <a:r>
              <a:rPr kumimoji="1" lang="zh-CN" altLang="en-US" sz="2000" dirty="0"/>
              <a:t>对象交互，</a:t>
            </a:r>
            <a:r>
              <a:rPr kumimoji="1" lang="en-US" altLang="zh-CN" sz="2000" dirty="0"/>
              <a:t>Façade</a:t>
            </a:r>
            <a:r>
              <a:rPr kumimoji="1" lang="zh-CN" altLang="en-US" sz="2000" dirty="0"/>
              <a:t>与遗留代码交互所有复杂的工作。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6FBE41-A631-0148-A00C-CDA30F4B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79" y="5464098"/>
            <a:ext cx="3974412" cy="13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692"/>
          <p:cNvSpPr txBox="1"/>
          <p:nvPr/>
        </p:nvSpPr>
        <p:spPr>
          <a:xfrm>
            <a:off x="3326042" y="2278000"/>
            <a:ext cx="5786200" cy="86177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演示完毕，谢谢观看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72863" y="5600701"/>
            <a:ext cx="246279" cy="33855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endParaRPr lang="zh-CN" altLang="en-US" sz="1400">
              <a:solidFill>
                <a:srgbClr val="0060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2400" b="1" dirty="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目录页丨</a:t>
            </a:r>
            <a:r>
              <a:rPr lang="en-US" altLang="zh-CN" sz="2400" b="1" dirty="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rgbClr val="0079D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48100" y="1709102"/>
            <a:ext cx="3922405" cy="726415"/>
            <a:chOff x="3848100" y="1709102"/>
            <a:chExt cx="3922405" cy="726414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3848100" y="1709102"/>
              <a:ext cx="3922405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726969" y="1857039"/>
              <a:ext cx="2031325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代理设计模式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00207" y="2786665"/>
            <a:ext cx="3918293" cy="726415"/>
            <a:chOff x="4400206" y="2786664"/>
            <a:chExt cx="3918293" cy="726414"/>
          </a:xfrm>
        </p:grpSpPr>
        <p:sp>
          <p:nvSpPr>
            <p:cNvPr id="9" name="Freeform 19"/>
            <p:cNvSpPr>
              <a:spLocks/>
            </p:cNvSpPr>
            <p:nvPr/>
          </p:nvSpPr>
          <p:spPr bwMode="auto">
            <a:xfrm flipH="1">
              <a:off x="4400206" y="2786664"/>
              <a:ext cx="3918293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99803" y="2943871"/>
              <a:ext cx="1723549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备忘录模式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48100" y="3864226"/>
            <a:ext cx="3922405" cy="726415"/>
            <a:chOff x="3848100" y="3864226"/>
            <a:chExt cx="3922405" cy="726414"/>
          </a:xfrm>
        </p:grpSpPr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3848100" y="3864226"/>
              <a:ext cx="3922405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26969" y="3994491"/>
              <a:ext cx="1415772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外观模式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65343" y="1608790"/>
            <a:ext cx="2234864" cy="985476"/>
            <a:chOff x="2165343" y="1608789"/>
            <a:chExt cx="2234864" cy="985476"/>
          </a:xfrm>
        </p:grpSpPr>
        <p:sp>
          <p:nvSpPr>
            <p:cNvPr id="18" name="圆角矩形 17"/>
            <p:cNvSpPr/>
            <p:nvPr/>
          </p:nvSpPr>
          <p:spPr>
            <a:xfrm>
              <a:off x="2165343" y="1608789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060BF"/>
                </a:gs>
                <a:gs pos="52800">
                  <a:srgbClr val="0079DE"/>
                </a:gs>
                <a:gs pos="0">
                  <a:srgbClr val="00B0F0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2272446" y="1709102"/>
              <a:ext cx="1008373" cy="766040"/>
            </a:xfrm>
            <a:custGeom>
              <a:avLst/>
              <a:gdLst>
                <a:gd name="T0" fmla="*/ 206 w 524"/>
                <a:gd name="T1" fmla="*/ 0 h 398"/>
                <a:gd name="T2" fmla="*/ 199 w 524"/>
                <a:gd name="T3" fmla="*/ 0 h 398"/>
                <a:gd name="T4" fmla="*/ 195 w 524"/>
                <a:gd name="T5" fmla="*/ 0 h 398"/>
                <a:gd name="T6" fmla="*/ 190 w 524"/>
                <a:gd name="T7" fmla="*/ 0 h 398"/>
                <a:gd name="T8" fmla="*/ 0 w 524"/>
                <a:gd name="T9" fmla="*/ 199 h 398"/>
                <a:gd name="T10" fmla="*/ 190 w 524"/>
                <a:gd name="T11" fmla="*/ 398 h 398"/>
                <a:gd name="T12" fmla="*/ 195 w 524"/>
                <a:gd name="T13" fmla="*/ 398 h 398"/>
                <a:gd name="T14" fmla="*/ 199 w 524"/>
                <a:gd name="T15" fmla="*/ 398 h 398"/>
                <a:gd name="T16" fmla="*/ 206 w 524"/>
                <a:gd name="T17" fmla="*/ 398 h 398"/>
                <a:gd name="T18" fmla="*/ 524 w 524"/>
                <a:gd name="T19" fmla="*/ 199 h 398"/>
                <a:gd name="T20" fmla="*/ 206 w 524"/>
                <a:gd name="T2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4" h="398">
                  <a:moveTo>
                    <a:pt x="206" y="0"/>
                  </a:moveTo>
                  <a:cubicBezTo>
                    <a:pt x="204" y="0"/>
                    <a:pt x="201" y="0"/>
                    <a:pt x="199" y="0"/>
                  </a:cubicBezTo>
                  <a:cubicBezTo>
                    <a:pt x="198" y="0"/>
                    <a:pt x="196" y="0"/>
                    <a:pt x="195" y="0"/>
                  </a:cubicBezTo>
                  <a:cubicBezTo>
                    <a:pt x="193" y="0"/>
                    <a:pt x="192" y="0"/>
                    <a:pt x="190" y="0"/>
                  </a:cubicBezTo>
                  <a:cubicBezTo>
                    <a:pt x="84" y="5"/>
                    <a:pt x="0" y="92"/>
                    <a:pt x="0" y="199"/>
                  </a:cubicBezTo>
                  <a:cubicBezTo>
                    <a:pt x="0" y="306"/>
                    <a:pt x="84" y="393"/>
                    <a:pt x="190" y="398"/>
                  </a:cubicBezTo>
                  <a:cubicBezTo>
                    <a:pt x="192" y="398"/>
                    <a:pt x="193" y="398"/>
                    <a:pt x="195" y="398"/>
                  </a:cubicBezTo>
                  <a:cubicBezTo>
                    <a:pt x="196" y="398"/>
                    <a:pt x="198" y="398"/>
                    <a:pt x="199" y="398"/>
                  </a:cubicBezTo>
                  <a:cubicBezTo>
                    <a:pt x="201" y="398"/>
                    <a:pt x="204" y="398"/>
                    <a:pt x="206" y="398"/>
                  </a:cubicBezTo>
                  <a:cubicBezTo>
                    <a:pt x="401" y="394"/>
                    <a:pt x="524" y="199"/>
                    <a:pt x="524" y="199"/>
                  </a:cubicBezTo>
                  <a:cubicBezTo>
                    <a:pt x="524" y="199"/>
                    <a:pt x="401" y="4"/>
                    <a:pt x="206" y="0"/>
                  </a:cubicBez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solidFill>
              <a:srgbClr val="0079DE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43802" y="1839917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3516663" y="1840142"/>
              <a:ext cx="267848" cy="535695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65343" y="3763914"/>
            <a:ext cx="2234864" cy="985476"/>
            <a:chOff x="2165343" y="3763913"/>
            <a:chExt cx="2234864" cy="985476"/>
          </a:xfrm>
        </p:grpSpPr>
        <p:sp>
          <p:nvSpPr>
            <p:cNvPr id="31" name="圆角矩形 30"/>
            <p:cNvSpPr/>
            <p:nvPr/>
          </p:nvSpPr>
          <p:spPr>
            <a:xfrm>
              <a:off x="2165343" y="3763913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53000">
                  <a:srgbClr val="0079DE"/>
                </a:gs>
                <a:gs pos="0">
                  <a:srgbClr val="00B0F0"/>
                </a:gs>
                <a:gs pos="100000">
                  <a:srgbClr val="0060BF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272446" y="3864226"/>
              <a:ext cx="1008373" cy="766040"/>
              <a:chOff x="8489270" y="3429000"/>
              <a:chExt cx="1968500" cy="1495425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8489270" y="3429000"/>
                <a:ext cx="1968500" cy="1495425"/>
              </a:xfrm>
              <a:custGeom>
                <a:avLst/>
                <a:gdLst>
                  <a:gd name="T0" fmla="*/ 206 w 524"/>
                  <a:gd name="T1" fmla="*/ 0 h 398"/>
                  <a:gd name="T2" fmla="*/ 199 w 524"/>
                  <a:gd name="T3" fmla="*/ 0 h 398"/>
                  <a:gd name="T4" fmla="*/ 195 w 524"/>
                  <a:gd name="T5" fmla="*/ 0 h 398"/>
                  <a:gd name="T6" fmla="*/ 190 w 524"/>
                  <a:gd name="T7" fmla="*/ 0 h 398"/>
                  <a:gd name="T8" fmla="*/ 0 w 524"/>
                  <a:gd name="T9" fmla="*/ 199 h 398"/>
                  <a:gd name="T10" fmla="*/ 190 w 524"/>
                  <a:gd name="T11" fmla="*/ 398 h 398"/>
                  <a:gd name="T12" fmla="*/ 195 w 524"/>
                  <a:gd name="T13" fmla="*/ 398 h 398"/>
                  <a:gd name="T14" fmla="*/ 199 w 524"/>
                  <a:gd name="T15" fmla="*/ 398 h 398"/>
                  <a:gd name="T16" fmla="*/ 206 w 524"/>
                  <a:gd name="T17" fmla="*/ 398 h 398"/>
                  <a:gd name="T18" fmla="*/ 524 w 524"/>
                  <a:gd name="T19" fmla="*/ 199 h 398"/>
                  <a:gd name="T20" fmla="*/ 206 w 524"/>
                  <a:gd name="T2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4" h="398">
                    <a:moveTo>
                      <a:pt x="206" y="0"/>
                    </a:moveTo>
                    <a:cubicBezTo>
                      <a:pt x="204" y="0"/>
                      <a:pt x="201" y="0"/>
                      <a:pt x="199" y="0"/>
                    </a:cubicBezTo>
                    <a:cubicBezTo>
                      <a:pt x="198" y="0"/>
                      <a:pt x="196" y="0"/>
                      <a:pt x="195" y="0"/>
                    </a:cubicBezTo>
                    <a:cubicBezTo>
                      <a:pt x="193" y="0"/>
                      <a:pt x="192" y="0"/>
                      <a:pt x="190" y="0"/>
                    </a:cubicBezTo>
                    <a:cubicBezTo>
                      <a:pt x="84" y="5"/>
                      <a:pt x="0" y="92"/>
                      <a:pt x="0" y="199"/>
                    </a:cubicBezTo>
                    <a:cubicBezTo>
                      <a:pt x="0" y="306"/>
                      <a:pt x="84" y="393"/>
                      <a:pt x="190" y="398"/>
                    </a:cubicBezTo>
                    <a:cubicBezTo>
                      <a:pt x="192" y="398"/>
                      <a:pt x="193" y="398"/>
                      <a:pt x="195" y="398"/>
                    </a:cubicBezTo>
                    <a:cubicBezTo>
                      <a:pt x="196" y="398"/>
                      <a:pt x="198" y="398"/>
                      <a:pt x="199" y="398"/>
                    </a:cubicBezTo>
                    <a:cubicBezTo>
                      <a:pt x="201" y="398"/>
                      <a:pt x="204" y="398"/>
                      <a:pt x="206" y="398"/>
                    </a:cubicBezTo>
                    <a:cubicBezTo>
                      <a:pt x="401" y="394"/>
                      <a:pt x="524" y="199"/>
                      <a:pt x="524" y="199"/>
                    </a:cubicBezTo>
                    <a:cubicBezTo>
                      <a:pt x="524" y="199"/>
                      <a:pt x="401" y="4"/>
                      <a:pt x="20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676319" y="3601786"/>
                <a:ext cx="1149852" cy="1149852"/>
              </a:xfrm>
              <a:prstGeom prst="ellipse">
                <a:avLst/>
              </a:prstGeom>
              <a:solidFill>
                <a:srgbClr val="0079DE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443802" y="3995041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KSO_Shape"/>
            <p:cNvSpPr>
              <a:spLocks noChangeArrowheads="1"/>
            </p:cNvSpPr>
            <p:nvPr/>
          </p:nvSpPr>
          <p:spPr bwMode="auto">
            <a:xfrm>
              <a:off x="3443618" y="4105214"/>
              <a:ext cx="451840" cy="376534"/>
            </a:xfrm>
            <a:custGeom>
              <a:avLst/>
              <a:gdLst/>
              <a:ahLst/>
              <a:cxnLst/>
              <a:rect l="0" t="0" r="r" b="b"/>
              <a:pathLst>
                <a:path w="1450975" h="1209675">
                  <a:moveTo>
                    <a:pt x="180975" y="182562"/>
                  </a:moveTo>
                  <a:lnTo>
                    <a:pt x="1270000" y="182562"/>
                  </a:lnTo>
                  <a:lnTo>
                    <a:pt x="1270000" y="725487"/>
                  </a:lnTo>
                  <a:lnTo>
                    <a:pt x="180975" y="725487"/>
                  </a:lnTo>
                  <a:lnTo>
                    <a:pt x="180975" y="182562"/>
                  </a:lnTo>
                  <a:close/>
                  <a:moveTo>
                    <a:pt x="120672" y="120703"/>
                  </a:moveTo>
                  <a:lnTo>
                    <a:pt x="120672" y="785892"/>
                  </a:lnTo>
                  <a:lnTo>
                    <a:pt x="1330039" y="785892"/>
                  </a:lnTo>
                  <a:lnTo>
                    <a:pt x="1330039" y="120703"/>
                  </a:lnTo>
                  <a:lnTo>
                    <a:pt x="120672" y="120703"/>
                  </a:lnTo>
                  <a:close/>
                  <a:moveTo>
                    <a:pt x="114585" y="0"/>
                  </a:moveTo>
                  <a:lnTo>
                    <a:pt x="120672" y="0"/>
                  </a:lnTo>
                  <a:lnTo>
                    <a:pt x="1330039" y="0"/>
                  </a:lnTo>
                  <a:lnTo>
                    <a:pt x="1336390" y="0"/>
                  </a:lnTo>
                  <a:lnTo>
                    <a:pt x="1342476" y="529"/>
                  </a:lnTo>
                  <a:lnTo>
                    <a:pt x="1348298" y="1059"/>
                  </a:lnTo>
                  <a:lnTo>
                    <a:pt x="1354385" y="2382"/>
                  </a:lnTo>
                  <a:lnTo>
                    <a:pt x="1360207" y="3441"/>
                  </a:lnTo>
                  <a:lnTo>
                    <a:pt x="1366028" y="5294"/>
                  </a:lnTo>
                  <a:lnTo>
                    <a:pt x="1371586" y="7147"/>
                  </a:lnTo>
                  <a:lnTo>
                    <a:pt x="1376878" y="9264"/>
                  </a:lnTo>
                  <a:lnTo>
                    <a:pt x="1382436" y="11911"/>
                  </a:lnTo>
                  <a:lnTo>
                    <a:pt x="1387728" y="14558"/>
                  </a:lnTo>
                  <a:lnTo>
                    <a:pt x="1392492" y="17205"/>
                  </a:lnTo>
                  <a:lnTo>
                    <a:pt x="1397784" y="20646"/>
                  </a:lnTo>
                  <a:lnTo>
                    <a:pt x="1402283" y="24087"/>
                  </a:lnTo>
                  <a:lnTo>
                    <a:pt x="1406782" y="27529"/>
                  </a:lnTo>
                  <a:lnTo>
                    <a:pt x="1411545" y="31234"/>
                  </a:lnTo>
                  <a:lnTo>
                    <a:pt x="1415515" y="35205"/>
                  </a:lnTo>
                  <a:lnTo>
                    <a:pt x="1419749" y="39440"/>
                  </a:lnTo>
                  <a:lnTo>
                    <a:pt x="1423454" y="44205"/>
                  </a:lnTo>
                  <a:lnTo>
                    <a:pt x="1426894" y="48705"/>
                  </a:lnTo>
                  <a:lnTo>
                    <a:pt x="1430334" y="53204"/>
                  </a:lnTo>
                  <a:lnTo>
                    <a:pt x="1433510" y="58234"/>
                  </a:lnTo>
                  <a:lnTo>
                    <a:pt x="1436420" y="63263"/>
                  </a:lnTo>
                  <a:lnTo>
                    <a:pt x="1439067" y="68557"/>
                  </a:lnTo>
                  <a:lnTo>
                    <a:pt x="1441713" y="73586"/>
                  </a:lnTo>
                  <a:lnTo>
                    <a:pt x="1443830" y="79145"/>
                  </a:lnTo>
                  <a:lnTo>
                    <a:pt x="1445683" y="84968"/>
                  </a:lnTo>
                  <a:lnTo>
                    <a:pt x="1447006" y="90792"/>
                  </a:lnTo>
                  <a:lnTo>
                    <a:pt x="1448594" y="96615"/>
                  </a:lnTo>
                  <a:lnTo>
                    <a:pt x="1449652" y="102438"/>
                  </a:lnTo>
                  <a:lnTo>
                    <a:pt x="1450446" y="108527"/>
                  </a:lnTo>
                  <a:lnTo>
                    <a:pt x="1450711" y="114615"/>
                  </a:lnTo>
                  <a:lnTo>
                    <a:pt x="1450975" y="120703"/>
                  </a:lnTo>
                  <a:lnTo>
                    <a:pt x="1450975" y="785892"/>
                  </a:lnTo>
                  <a:lnTo>
                    <a:pt x="1450711" y="792245"/>
                  </a:lnTo>
                  <a:lnTo>
                    <a:pt x="1450446" y="798333"/>
                  </a:lnTo>
                  <a:lnTo>
                    <a:pt x="1449652" y="804421"/>
                  </a:lnTo>
                  <a:lnTo>
                    <a:pt x="1448594" y="810244"/>
                  </a:lnTo>
                  <a:lnTo>
                    <a:pt x="1447006" y="816068"/>
                  </a:lnTo>
                  <a:lnTo>
                    <a:pt x="1445683" y="821891"/>
                  </a:lnTo>
                  <a:lnTo>
                    <a:pt x="1443830" y="827714"/>
                  </a:lnTo>
                  <a:lnTo>
                    <a:pt x="1441713" y="833008"/>
                  </a:lnTo>
                  <a:lnTo>
                    <a:pt x="1439067" y="838302"/>
                  </a:lnTo>
                  <a:lnTo>
                    <a:pt x="1436420" y="843596"/>
                  </a:lnTo>
                  <a:lnTo>
                    <a:pt x="1433510" y="848626"/>
                  </a:lnTo>
                  <a:lnTo>
                    <a:pt x="1430334" y="853655"/>
                  </a:lnTo>
                  <a:lnTo>
                    <a:pt x="1426894" y="858155"/>
                  </a:lnTo>
                  <a:lnTo>
                    <a:pt x="1423454" y="862655"/>
                  </a:lnTo>
                  <a:lnTo>
                    <a:pt x="1419749" y="867419"/>
                  </a:lnTo>
                  <a:lnTo>
                    <a:pt x="1415515" y="871654"/>
                  </a:lnTo>
                  <a:lnTo>
                    <a:pt x="1411545" y="875625"/>
                  </a:lnTo>
                  <a:lnTo>
                    <a:pt x="1406782" y="879331"/>
                  </a:lnTo>
                  <a:lnTo>
                    <a:pt x="1402283" y="883036"/>
                  </a:lnTo>
                  <a:lnTo>
                    <a:pt x="1397784" y="886213"/>
                  </a:lnTo>
                  <a:lnTo>
                    <a:pt x="1392492" y="889389"/>
                  </a:lnTo>
                  <a:lnTo>
                    <a:pt x="1387728" y="892301"/>
                  </a:lnTo>
                  <a:lnTo>
                    <a:pt x="1382436" y="895213"/>
                  </a:lnTo>
                  <a:lnTo>
                    <a:pt x="1376878" y="897595"/>
                  </a:lnTo>
                  <a:lnTo>
                    <a:pt x="1371586" y="899713"/>
                  </a:lnTo>
                  <a:lnTo>
                    <a:pt x="1366028" y="901565"/>
                  </a:lnTo>
                  <a:lnTo>
                    <a:pt x="1360207" y="903418"/>
                  </a:lnTo>
                  <a:lnTo>
                    <a:pt x="1354385" y="904477"/>
                  </a:lnTo>
                  <a:lnTo>
                    <a:pt x="1348298" y="905536"/>
                  </a:lnTo>
                  <a:lnTo>
                    <a:pt x="1342476" y="906330"/>
                  </a:lnTo>
                  <a:lnTo>
                    <a:pt x="1336390" y="907124"/>
                  </a:lnTo>
                  <a:lnTo>
                    <a:pt x="1330039" y="907124"/>
                  </a:lnTo>
                  <a:lnTo>
                    <a:pt x="846557" y="907124"/>
                  </a:lnTo>
                  <a:lnTo>
                    <a:pt x="846557" y="1149059"/>
                  </a:lnTo>
                  <a:lnTo>
                    <a:pt x="906893" y="1149059"/>
                  </a:lnTo>
                  <a:lnTo>
                    <a:pt x="909539" y="1149059"/>
                  </a:lnTo>
                  <a:lnTo>
                    <a:pt x="912715" y="1149588"/>
                  </a:lnTo>
                  <a:lnTo>
                    <a:pt x="916155" y="1150118"/>
                  </a:lnTo>
                  <a:lnTo>
                    <a:pt x="920918" y="1150912"/>
                  </a:lnTo>
                  <a:lnTo>
                    <a:pt x="925946" y="1152235"/>
                  </a:lnTo>
                  <a:lnTo>
                    <a:pt x="931503" y="1154088"/>
                  </a:lnTo>
                  <a:lnTo>
                    <a:pt x="937061" y="1156471"/>
                  </a:lnTo>
                  <a:lnTo>
                    <a:pt x="942883" y="1159912"/>
                  </a:lnTo>
                  <a:lnTo>
                    <a:pt x="945529" y="1161765"/>
                  </a:lnTo>
                  <a:lnTo>
                    <a:pt x="948175" y="1163882"/>
                  </a:lnTo>
                  <a:lnTo>
                    <a:pt x="950821" y="1166265"/>
                  </a:lnTo>
                  <a:lnTo>
                    <a:pt x="953468" y="1168647"/>
                  </a:lnTo>
                  <a:lnTo>
                    <a:pt x="955585" y="1171559"/>
                  </a:lnTo>
                  <a:lnTo>
                    <a:pt x="957967" y="1174470"/>
                  </a:lnTo>
                  <a:lnTo>
                    <a:pt x="959819" y="1177911"/>
                  </a:lnTo>
                  <a:lnTo>
                    <a:pt x="961671" y="1181617"/>
                  </a:lnTo>
                  <a:lnTo>
                    <a:pt x="963524" y="1185588"/>
                  </a:lnTo>
                  <a:lnTo>
                    <a:pt x="964847" y="1189558"/>
                  </a:lnTo>
                  <a:lnTo>
                    <a:pt x="965905" y="1194058"/>
                  </a:lnTo>
                  <a:lnTo>
                    <a:pt x="966699" y="1198823"/>
                  </a:lnTo>
                  <a:lnTo>
                    <a:pt x="967229" y="1204117"/>
                  </a:lnTo>
                  <a:lnTo>
                    <a:pt x="967493" y="1209675"/>
                  </a:lnTo>
                  <a:lnTo>
                    <a:pt x="483482" y="1209675"/>
                  </a:lnTo>
                  <a:lnTo>
                    <a:pt x="484011" y="1206763"/>
                  </a:lnTo>
                  <a:lnTo>
                    <a:pt x="484011" y="1204117"/>
                  </a:lnTo>
                  <a:lnTo>
                    <a:pt x="484541" y="1200146"/>
                  </a:lnTo>
                  <a:lnTo>
                    <a:pt x="485334" y="1195646"/>
                  </a:lnTo>
                  <a:lnTo>
                    <a:pt x="486922" y="1190352"/>
                  </a:lnTo>
                  <a:lnTo>
                    <a:pt x="488775" y="1184793"/>
                  </a:lnTo>
                  <a:lnTo>
                    <a:pt x="491156" y="1179499"/>
                  </a:lnTo>
                  <a:lnTo>
                    <a:pt x="494332" y="1173676"/>
                  </a:lnTo>
                  <a:lnTo>
                    <a:pt x="496449" y="1170764"/>
                  </a:lnTo>
                  <a:lnTo>
                    <a:pt x="498566" y="1168117"/>
                  </a:lnTo>
                  <a:lnTo>
                    <a:pt x="500683" y="1165735"/>
                  </a:lnTo>
                  <a:lnTo>
                    <a:pt x="503329" y="1163353"/>
                  </a:lnTo>
                  <a:lnTo>
                    <a:pt x="506240" y="1160706"/>
                  </a:lnTo>
                  <a:lnTo>
                    <a:pt x="509151" y="1158588"/>
                  </a:lnTo>
                  <a:lnTo>
                    <a:pt x="512592" y="1156471"/>
                  </a:lnTo>
                  <a:lnTo>
                    <a:pt x="516296" y="1154618"/>
                  </a:lnTo>
                  <a:lnTo>
                    <a:pt x="520001" y="1153030"/>
                  </a:lnTo>
                  <a:lnTo>
                    <a:pt x="524235" y="1151706"/>
                  </a:lnTo>
                  <a:lnTo>
                    <a:pt x="528734" y="1150383"/>
                  </a:lnTo>
                  <a:lnTo>
                    <a:pt x="533497" y="1149853"/>
                  </a:lnTo>
                  <a:lnTo>
                    <a:pt x="538525" y="1149059"/>
                  </a:lnTo>
                  <a:lnTo>
                    <a:pt x="544083" y="1149059"/>
                  </a:lnTo>
                  <a:lnTo>
                    <a:pt x="604683" y="1149059"/>
                  </a:lnTo>
                  <a:lnTo>
                    <a:pt x="604683" y="907124"/>
                  </a:lnTo>
                  <a:lnTo>
                    <a:pt x="120672" y="907124"/>
                  </a:lnTo>
                  <a:lnTo>
                    <a:pt x="114585" y="907124"/>
                  </a:lnTo>
                  <a:lnTo>
                    <a:pt x="108499" y="906330"/>
                  </a:lnTo>
                  <a:lnTo>
                    <a:pt x="102412" y="905536"/>
                  </a:lnTo>
                  <a:lnTo>
                    <a:pt x="96590" y="904477"/>
                  </a:lnTo>
                  <a:lnTo>
                    <a:pt x="90769" y="903418"/>
                  </a:lnTo>
                  <a:lnTo>
                    <a:pt x="84947" y="901565"/>
                  </a:lnTo>
                  <a:lnTo>
                    <a:pt x="79389" y="899713"/>
                  </a:lnTo>
                  <a:lnTo>
                    <a:pt x="73832" y="897595"/>
                  </a:lnTo>
                  <a:lnTo>
                    <a:pt x="68539" y="895213"/>
                  </a:lnTo>
                  <a:lnTo>
                    <a:pt x="63511" y="892301"/>
                  </a:lnTo>
                  <a:lnTo>
                    <a:pt x="58219" y="889389"/>
                  </a:lnTo>
                  <a:lnTo>
                    <a:pt x="53455" y="886213"/>
                  </a:lnTo>
                  <a:lnTo>
                    <a:pt x="48427" y="883036"/>
                  </a:lnTo>
                  <a:lnTo>
                    <a:pt x="43929" y="879331"/>
                  </a:lnTo>
                  <a:lnTo>
                    <a:pt x="39695" y="875625"/>
                  </a:lnTo>
                  <a:lnTo>
                    <a:pt x="35461" y="871654"/>
                  </a:lnTo>
                  <a:lnTo>
                    <a:pt x="31491" y="867419"/>
                  </a:lnTo>
                  <a:lnTo>
                    <a:pt x="27786" y="862655"/>
                  </a:lnTo>
                  <a:lnTo>
                    <a:pt x="24081" y="858155"/>
                  </a:lnTo>
                  <a:lnTo>
                    <a:pt x="20641" y="853655"/>
                  </a:lnTo>
                  <a:lnTo>
                    <a:pt x="17466" y="848626"/>
                  </a:lnTo>
                  <a:lnTo>
                    <a:pt x="14555" y="843596"/>
                  </a:lnTo>
                  <a:lnTo>
                    <a:pt x="11908" y="838302"/>
                  </a:lnTo>
                  <a:lnTo>
                    <a:pt x="9527" y="833008"/>
                  </a:lnTo>
                  <a:lnTo>
                    <a:pt x="7410" y="827714"/>
                  </a:lnTo>
                  <a:lnTo>
                    <a:pt x="5557" y="821891"/>
                  </a:lnTo>
                  <a:lnTo>
                    <a:pt x="3705" y="816068"/>
                  </a:lnTo>
                  <a:lnTo>
                    <a:pt x="2382" y="810244"/>
                  </a:lnTo>
                  <a:lnTo>
                    <a:pt x="1323" y="804421"/>
                  </a:lnTo>
                  <a:lnTo>
                    <a:pt x="529" y="798333"/>
                  </a:lnTo>
                  <a:lnTo>
                    <a:pt x="0" y="792245"/>
                  </a:lnTo>
                  <a:lnTo>
                    <a:pt x="0" y="785892"/>
                  </a:lnTo>
                  <a:lnTo>
                    <a:pt x="0" y="120703"/>
                  </a:lnTo>
                  <a:lnTo>
                    <a:pt x="0" y="114615"/>
                  </a:lnTo>
                  <a:lnTo>
                    <a:pt x="529" y="108527"/>
                  </a:lnTo>
                  <a:lnTo>
                    <a:pt x="1323" y="102438"/>
                  </a:lnTo>
                  <a:lnTo>
                    <a:pt x="2382" y="96615"/>
                  </a:lnTo>
                  <a:lnTo>
                    <a:pt x="3705" y="90792"/>
                  </a:lnTo>
                  <a:lnTo>
                    <a:pt x="5557" y="84968"/>
                  </a:lnTo>
                  <a:lnTo>
                    <a:pt x="7410" y="79145"/>
                  </a:lnTo>
                  <a:lnTo>
                    <a:pt x="9527" y="73586"/>
                  </a:lnTo>
                  <a:lnTo>
                    <a:pt x="11908" y="68557"/>
                  </a:lnTo>
                  <a:lnTo>
                    <a:pt x="14555" y="63263"/>
                  </a:lnTo>
                  <a:lnTo>
                    <a:pt x="17466" y="58234"/>
                  </a:lnTo>
                  <a:lnTo>
                    <a:pt x="20641" y="53204"/>
                  </a:lnTo>
                  <a:lnTo>
                    <a:pt x="24081" y="48705"/>
                  </a:lnTo>
                  <a:lnTo>
                    <a:pt x="27786" y="44205"/>
                  </a:lnTo>
                  <a:lnTo>
                    <a:pt x="31491" y="39440"/>
                  </a:lnTo>
                  <a:lnTo>
                    <a:pt x="35461" y="35205"/>
                  </a:lnTo>
                  <a:lnTo>
                    <a:pt x="39695" y="31234"/>
                  </a:lnTo>
                  <a:lnTo>
                    <a:pt x="43929" y="27529"/>
                  </a:lnTo>
                  <a:lnTo>
                    <a:pt x="48427" y="24087"/>
                  </a:lnTo>
                  <a:lnTo>
                    <a:pt x="53455" y="20646"/>
                  </a:lnTo>
                  <a:lnTo>
                    <a:pt x="58219" y="17205"/>
                  </a:lnTo>
                  <a:lnTo>
                    <a:pt x="63511" y="14558"/>
                  </a:lnTo>
                  <a:lnTo>
                    <a:pt x="68539" y="11911"/>
                  </a:lnTo>
                  <a:lnTo>
                    <a:pt x="73832" y="9264"/>
                  </a:lnTo>
                  <a:lnTo>
                    <a:pt x="79389" y="7147"/>
                  </a:lnTo>
                  <a:lnTo>
                    <a:pt x="84947" y="5294"/>
                  </a:lnTo>
                  <a:lnTo>
                    <a:pt x="90769" y="3441"/>
                  </a:lnTo>
                  <a:lnTo>
                    <a:pt x="96590" y="2382"/>
                  </a:lnTo>
                  <a:lnTo>
                    <a:pt x="102412" y="1059"/>
                  </a:lnTo>
                  <a:lnTo>
                    <a:pt x="108499" y="529"/>
                  </a:lnTo>
                  <a:lnTo>
                    <a:pt x="114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24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770505" y="2686351"/>
            <a:ext cx="2234864" cy="985476"/>
            <a:chOff x="7770505" y="2686351"/>
            <a:chExt cx="2234864" cy="985476"/>
          </a:xfrm>
        </p:grpSpPr>
        <p:sp>
          <p:nvSpPr>
            <p:cNvPr id="38" name="圆角矩形 37"/>
            <p:cNvSpPr/>
            <p:nvPr/>
          </p:nvSpPr>
          <p:spPr>
            <a:xfrm flipH="1">
              <a:off x="7770505" y="2686351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52000">
                  <a:srgbClr val="0079DE"/>
                </a:gs>
                <a:gs pos="0">
                  <a:srgbClr val="00B0F0"/>
                </a:gs>
                <a:gs pos="100000">
                  <a:srgbClr val="0060BF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 flipH="1">
              <a:off x="8889893" y="2786664"/>
              <a:ext cx="1008373" cy="766040"/>
              <a:chOff x="8489270" y="3429000"/>
              <a:chExt cx="1968500" cy="1495425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8489270" y="3429000"/>
                <a:ext cx="1968500" cy="1495425"/>
              </a:xfrm>
              <a:custGeom>
                <a:avLst/>
                <a:gdLst>
                  <a:gd name="T0" fmla="*/ 206 w 524"/>
                  <a:gd name="T1" fmla="*/ 0 h 398"/>
                  <a:gd name="T2" fmla="*/ 199 w 524"/>
                  <a:gd name="T3" fmla="*/ 0 h 398"/>
                  <a:gd name="T4" fmla="*/ 195 w 524"/>
                  <a:gd name="T5" fmla="*/ 0 h 398"/>
                  <a:gd name="T6" fmla="*/ 190 w 524"/>
                  <a:gd name="T7" fmla="*/ 0 h 398"/>
                  <a:gd name="T8" fmla="*/ 0 w 524"/>
                  <a:gd name="T9" fmla="*/ 199 h 398"/>
                  <a:gd name="T10" fmla="*/ 190 w 524"/>
                  <a:gd name="T11" fmla="*/ 398 h 398"/>
                  <a:gd name="T12" fmla="*/ 195 w 524"/>
                  <a:gd name="T13" fmla="*/ 398 h 398"/>
                  <a:gd name="T14" fmla="*/ 199 w 524"/>
                  <a:gd name="T15" fmla="*/ 398 h 398"/>
                  <a:gd name="T16" fmla="*/ 206 w 524"/>
                  <a:gd name="T17" fmla="*/ 398 h 398"/>
                  <a:gd name="T18" fmla="*/ 524 w 524"/>
                  <a:gd name="T19" fmla="*/ 199 h 398"/>
                  <a:gd name="T20" fmla="*/ 206 w 524"/>
                  <a:gd name="T2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4" h="398">
                    <a:moveTo>
                      <a:pt x="206" y="0"/>
                    </a:moveTo>
                    <a:cubicBezTo>
                      <a:pt x="204" y="0"/>
                      <a:pt x="201" y="0"/>
                      <a:pt x="199" y="0"/>
                    </a:cubicBezTo>
                    <a:cubicBezTo>
                      <a:pt x="198" y="0"/>
                      <a:pt x="196" y="0"/>
                      <a:pt x="195" y="0"/>
                    </a:cubicBezTo>
                    <a:cubicBezTo>
                      <a:pt x="193" y="0"/>
                      <a:pt x="192" y="0"/>
                      <a:pt x="190" y="0"/>
                    </a:cubicBezTo>
                    <a:cubicBezTo>
                      <a:pt x="84" y="5"/>
                      <a:pt x="0" y="92"/>
                      <a:pt x="0" y="199"/>
                    </a:cubicBezTo>
                    <a:cubicBezTo>
                      <a:pt x="0" y="306"/>
                      <a:pt x="84" y="393"/>
                      <a:pt x="190" y="398"/>
                    </a:cubicBezTo>
                    <a:cubicBezTo>
                      <a:pt x="192" y="398"/>
                      <a:pt x="193" y="398"/>
                      <a:pt x="195" y="398"/>
                    </a:cubicBezTo>
                    <a:cubicBezTo>
                      <a:pt x="196" y="398"/>
                      <a:pt x="198" y="398"/>
                      <a:pt x="199" y="398"/>
                    </a:cubicBezTo>
                    <a:cubicBezTo>
                      <a:pt x="201" y="398"/>
                      <a:pt x="204" y="398"/>
                      <a:pt x="206" y="398"/>
                    </a:cubicBezTo>
                    <a:cubicBezTo>
                      <a:pt x="401" y="394"/>
                      <a:pt x="524" y="199"/>
                      <a:pt x="524" y="199"/>
                    </a:cubicBezTo>
                    <a:cubicBezTo>
                      <a:pt x="524" y="199"/>
                      <a:pt x="401" y="4"/>
                      <a:pt x="20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676319" y="3601786"/>
                <a:ext cx="1149852" cy="1149852"/>
              </a:xfrm>
              <a:prstGeom prst="ellipse">
                <a:avLst/>
              </a:prstGeom>
              <a:solidFill>
                <a:srgbClr val="0079DE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 flipH="1">
              <a:off x="9288972" y="2917479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8116745" y="2906737"/>
              <a:ext cx="517612" cy="525894"/>
              <a:chOff x="3619500" y="2434166"/>
              <a:chExt cx="590102" cy="599547"/>
            </a:xfrm>
            <a:solidFill>
              <a:schemeClr val="bg1"/>
            </a:solidFill>
          </p:grpSpPr>
          <p:sp>
            <p:nvSpPr>
              <p:cNvPr id="42" name="KSO_Shape"/>
              <p:cNvSpPr/>
              <p:nvPr/>
            </p:nvSpPr>
            <p:spPr>
              <a:xfrm>
                <a:off x="3619500" y="2476500"/>
                <a:ext cx="557213" cy="557213"/>
              </a:xfrm>
              <a:prstGeom prst="pi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KSO_Shape"/>
              <p:cNvSpPr/>
              <p:nvPr/>
            </p:nvSpPr>
            <p:spPr>
              <a:xfrm rot="17344659">
                <a:off x="3652389" y="2434166"/>
                <a:ext cx="557213" cy="557213"/>
              </a:xfrm>
              <a:prstGeom prst="pie">
                <a:avLst>
                  <a:gd name="adj1" fmla="val 20720386"/>
                  <a:gd name="adj2" fmla="val 40651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8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01572" y="-20334"/>
            <a:ext cx="2763947" cy="3446339"/>
            <a:chOff x="3295850" y="1908877"/>
            <a:chExt cx="3738030" cy="4660916"/>
          </a:xfrm>
        </p:grpSpPr>
        <p:sp>
          <p:nvSpPr>
            <p:cNvPr id="5" name="圆角矩形 4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2400">
                  <a:srgbClr val="0079DE"/>
                </a:gs>
                <a:gs pos="100000">
                  <a:srgbClr val="0060BF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373206" y="599036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400"/>
          </a:p>
        </p:txBody>
      </p:sp>
      <p:grpSp>
        <p:nvGrpSpPr>
          <p:cNvPr id="10" name="组合 9"/>
          <p:cNvGrpSpPr/>
          <p:nvPr/>
        </p:nvGrpSpPr>
        <p:grpSpPr>
          <a:xfrm>
            <a:off x="4466924" y="1017512"/>
            <a:ext cx="158011" cy="158012"/>
            <a:chOff x="4486616" y="3001075"/>
            <a:chExt cx="274695" cy="274699"/>
          </a:xfrm>
        </p:grpSpPr>
        <p:sp>
          <p:nvSpPr>
            <p:cNvPr id="11" name="椭圆 1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7584" y="1017512"/>
            <a:ext cx="158011" cy="158012"/>
            <a:chOff x="4486616" y="3001075"/>
            <a:chExt cx="274695" cy="274699"/>
          </a:xfrm>
        </p:grpSpPr>
        <p:sp>
          <p:nvSpPr>
            <p:cNvPr id="14" name="椭圆 1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56327" y="1062395"/>
            <a:ext cx="384317" cy="61431"/>
            <a:chOff x="4318304" y="3089060"/>
            <a:chExt cx="384317" cy="61430"/>
          </a:xfrm>
        </p:grpSpPr>
        <p:sp>
          <p:nvSpPr>
            <p:cNvPr id="17" name="圆角矩形 1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56123" y="765586"/>
            <a:ext cx="3506545" cy="67710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895234" y="737126"/>
            <a:ext cx="786564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1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2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3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4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5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6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7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8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68957" y="857442"/>
            <a:ext cx="601529" cy="562743"/>
            <a:chOff x="5030931" y="2884106"/>
            <a:chExt cx="601529" cy="562742"/>
          </a:xfrm>
        </p:grpSpPr>
        <p:sp>
          <p:nvSpPr>
            <p:cNvPr id="30" name="椭圆 29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30931" y="2902999"/>
              <a:ext cx="60152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79DE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rgbClr val="0079D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50197" y="2246812"/>
            <a:ext cx="9069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举个例子：</a:t>
            </a:r>
            <a:endParaRPr lang="en-US" altLang="zh-CN" dirty="0"/>
          </a:p>
          <a:p>
            <a:r>
              <a:rPr lang="zh-CN" altLang="en-US" dirty="0"/>
              <a:t>人物：娇娇、戴励、卓贾易。</a:t>
            </a:r>
            <a:endParaRPr lang="en-US" altLang="zh-CN" dirty="0"/>
          </a:p>
          <a:p>
            <a:r>
              <a:rPr lang="zh-CN" altLang="en-US" dirty="0"/>
              <a:t>事件：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卓贾易要追求娇娇，想要送礼物给娇娇，但是自己比较害羞不想亲自送给娇娇，于是卓贾易就让好朋友戴励去帮忙把礼物送到娇娇的手上。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戴励先后帮卓贾易送了洋娃娃、鲜花、巧克力。于是娇娇就喜欢上了戴励，终于娇娇和戴励幸福的在一起了。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到这里可以知道了一个设计模式：</a:t>
            </a:r>
            <a:r>
              <a:rPr lang="zh-CN" altLang="en-US" dirty="0">
                <a:solidFill>
                  <a:schemeClr val="accent1"/>
                </a:solidFill>
              </a:rPr>
              <a:t>代理模式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9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6B2EB-882D-2F42-B3FC-0240A226E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515" y="548427"/>
            <a:ext cx="7960963" cy="815423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代理设计模式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635432" y="1697061"/>
            <a:ext cx="1720312" cy="542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追求者</a:t>
            </a:r>
          </a:p>
        </p:txBody>
      </p:sp>
      <p:sp>
        <p:nvSpPr>
          <p:cNvPr id="6" name="矩形 5"/>
          <p:cNvSpPr/>
          <p:nvPr/>
        </p:nvSpPr>
        <p:spPr>
          <a:xfrm>
            <a:off x="635432" y="2239503"/>
            <a:ext cx="1720312" cy="968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送鲜花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送巧克力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3546530" y="1697061"/>
            <a:ext cx="1720312" cy="542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被追求者</a:t>
            </a:r>
          </a:p>
        </p:txBody>
      </p:sp>
      <p:sp>
        <p:nvSpPr>
          <p:cNvPr id="9" name="矩形 8"/>
          <p:cNvSpPr/>
          <p:nvPr/>
        </p:nvSpPr>
        <p:spPr>
          <a:xfrm>
            <a:off x="3546530" y="2239503"/>
            <a:ext cx="1720312" cy="968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2060"/>
                </a:solidFill>
              </a:rPr>
              <a:t>姓名：</a:t>
            </a:r>
            <a:r>
              <a:rPr lang="en-US" altLang="zh-CN" dirty="0">
                <a:solidFill>
                  <a:srgbClr val="002060"/>
                </a:solidFill>
              </a:rPr>
              <a:t>String</a:t>
            </a:r>
          </a:p>
        </p:txBody>
      </p:sp>
      <p:cxnSp>
        <p:nvCxnSpPr>
          <p:cNvPr id="11" name="直接箭头连接符 10"/>
          <p:cNvCxnSpPr>
            <a:stCxn id="6" idx="3"/>
            <a:endCxn id="9" idx="1"/>
          </p:cNvCxnSpPr>
          <p:nvPr/>
        </p:nvCxnSpPr>
        <p:spPr>
          <a:xfrm>
            <a:off x="2355744" y="2723826"/>
            <a:ext cx="119078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6870" y="11791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没有代理模式</a:t>
            </a:r>
          </a:p>
        </p:txBody>
      </p:sp>
      <p:sp>
        <p:nvSpPr>
          <p:cNvPr id="19" name="矩形 18"/>
          <p:cNvSpPr/>
          <p:nvPr/>
        </p:nvSpPr>
        <p:spPr>
          <a:xfrm>
            <a:off x="9988659" y="4187122"/>
            <a:ext cx="1720312" cy="542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代理</a:t>
            </a:r>
          </a:p>
        </p:txBody>
      </p:sp>
      <p:sp>
        <p:nvSpPr>
          <p:cNvPr id="20" name="矩形 19"/>
          <p:cNvSpPr/>
          <p:nvPr/>
        </p:nvSpPr>
        <p:spPr>
          <a:xfrm>
            <a:off x="9988659" y="4729564"/>
            <a:ext cx="1720312" cy="968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送鲜花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送巧克力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21" name="矩形 20"/>
          <p:cNvSpPr/>
          <p:nvPr/>
        </p:nvSpPr>
        <p:spPr>
          <a:xfrm>
            <a:off x="6548035" y="4187122"/>
            <a:ext cx="1720312" cy="542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追求者</a:t>
            </a:r>
          </a:p>
        </p:txBody>
      </p:sp>
      <p:sp>
        <p:nvSpPr>
          <p:cNvPr id="22" name="矩形 21"/>
          <p:cNvSpPr/>
          <p:nvPr/>
        </p:nvSpPr>
        <p:spPr>
          <a:xfrm>
            <a:off x="6548035" y="4729564"/>
            <a:ext cx="1720312" cy="968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送鲜花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送巧克力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23" name="矩形 22"/>
          <p:cNvSpPr/>
          <p:nvPr/>
        </p:nvSpPr>
        <p:spPr>
          <a:xfrm>
            <a:off x="8268347" y="1883040"/>
            <a:ext cx="1720312" cy="542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&lt;interface&gt;</a:t>
            </a:r>
          </a:p>
          <a:p>
            <a:pPr algn="ctr"/>
            <a:r>
              <a:rPr lang="zh-CN" altLang="en-US" dirty="0">
                <a:solidFill>
                  <a:srgbClr val="002060"/>
                </a:solidFill>
              </a:rPr>
              <a:t>送礼物</a:t>
            </a:r>
          </a:p>
        </p:txBody>
      </p:sp>
      <p:sp>
        <p:nvSpPr>
          <p:cNvPr id="24" name="矩形 23"/>
          <p:cNvSpPr/>
          <p:nvPr/>
        </p:nvSpPr>
        <p:spPr>
          <a:xfrm>
            <a:off x="8268347" y="2425482"/>
            <a:ext cx="1720312" cy="968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送鲜花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送巧克力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</p:txBody>
      </p:sp>
      <p:cxnSp>
        <p:nvCxnSpPr>
          <p:cNvPr id="30" name="直接箭头连接符 29"/>
          <p:cNvCxnSpPr>
            <a:stCxn id="21" idx="0"/>
            <a:endCxn id="24" idx="1"/>
          </p:cNvCxnSpPr>
          <p:nvPr/>
        </p:nvCxnSpPr>
        <p:spPr>
          <a:xfrm flipV="1">
            <a:off x="7408191" y="2909805"/>
            <a:ext cx="860156" cy="127731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3"/>
            <a:endCxn id="20" idx="1"/>
          </p:cNvCxnSpPr>
          <p:nvPr/>
        </p:nvCxnSpPr>
        <p:spPr>
          <a:xfrm>
            <a:off x="8268347" y="5213887"/>
            <a:ext cx="17203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9" idx="0"/>
            <a:endCxn id="24" idx="3"/>
          </p:cNvCxnSpPr>
          <p:nvPr/>
        </p:nvCxnSpPr>
        <p:spPr>
          <a:xfrm flipH="1" flipV="1">
            <a:off x="9988659" y="2909805"/>
            <a:ext cx="860156" cy="127731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01572" y="-20334"/>
            <a:ext cx="2763947" cy="3446339"/>
            <a:chOff x="3295850" y="1908877"/>
            <a:chExt cx="3738030" cy="4660916"/>
          </a:xfrm>
        </p:grpSpPr>
        <p:sp>
          <p:nvSpPr>
            <p:cNvPr id="5" name="圆角矩形 4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2400">
                  <a:srgbClr val="0079DE"/>
                </a:gs>
                <a:gs pos="100000">
                  <a:srgbClr val="0060BF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373206" y="599036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400"/>
          </a:p>
        </p:txBody>
      </p:sp>
      <p:grpSp>
        <p:nvGrpSpPr>
          <p:cNvPr id="10" name="组合 9"/>
          <p:cNvGrpSpPr/>
          <p:nvPr/>
        </p:nvGrpSpPr>
        <p:grpSpPr>
          <a:xfrm>
            <a:off x="4466924" y="1017512"/>
            <a:ext cx="158011" cy="158012"/>
            <a:chOff x="4486616" y="3001075"/>
            <a:chExt cx="274695" cy="274699"/>
          </a:xfrm>
        </p:grpSpPr>
        <p:sp>
          <p:nvSpPr>
            <p:cNvPr id="11" name="椭圆 1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7584" y="1017512"/>
            <a:ext cx="158011" cy="158012"/>
            <a:chOff x="4486616" y="3001075"/>
            <a:chExt cx="274695" cy="274699"/>
          </a:xfrm>
        </p:grpSpPr>
        <p:sp>
          <p:nvSpPr>
            <p:cNvPr id="14" name="椭圆 1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56327" y="1062395"/>
            <a:ext cx="384317" cy="61431"/>
            <a:chOff x="4318304" y="3089060"/>
            <a:chExt cx="384317" cy="61430"/>
          </a:xfrm>
        </p:grpSpPr>
        <p:sp>
          <p:nvSpPr>
            <p:cNvPr id="17" name="圆角矩形 1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56123" y="765586"/>
            <a:ext cx="3506545" cy="67710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895234" y="737126"/>
            <a:ext cx="786564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1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2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3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4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5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6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7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8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68957" y="857442"/>
            <a:ext cx="601529" cy="562743"/>
            <a:chOff x="5030931" y="2884106"/>
            <a:chExt cx="601529" cy="562742"/>
          </a:xfrm>
        </p:grpSpPr>
        <p:sp>
          <p:nvSpPr>
            <p:cNvPr id="30" name="椭圆 29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30931" y="2902999"/>
              <a:ext cx="60152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79D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rgbClr val="0079D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50197" y="2246812"/>
            <a:ext cx="9069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举个例子：在玩小霸王游戏的时候，一开始的关卡是比较容易，随着游戏的进度到后面难度会越来越大，也越来越有挑战，在挑战</a:t>
            </a:r>
            <a:r>
              <a:rPr lang="en-US" altLang="zh-CN" dirty="0"/>
              <a:t>BOSS</a:t>
            </a:r>
            <a:r>
              <a:rPr lang="zh-CN" altLang="en-US" dirty="0"/>
              <a:t>的时候英雄挂掉了；于是从头开始继续挑战</a:t>
            </a:r>
            <a:r>
              <a:rPr lang="en-US" altLang="zh-CN" dirty="0"/>
              <a:t>……</a:t>
            </a:r>
            <a:r>
              <a:rPr lang="zh-CN" altLang="en-US" dirty="0"/>
              <a:t>。循环往复就开始抓狂。</a:t>
            </a:r>
            <a:endParaRPr lang="en-US" altLang="zh-CN" dirty="0"/>
          </a:p>
          <a:p>
            <a:r>
              <a:rPr lang="zh-CN" altLang="en-US" dirty="0"/>
              <a:t>于是就想：如果再见到</a:t>
            </a:r>
            <a:r>
              <a:rPr lang="en-US" altLang="zh-CN" dirty="0"/>
              <a:t>boss</a:t>
            </a:r>
            <a:r>
              <a:rPr lang="zh-CN" altLang="en-US" dirty="0"/>
              <a:t>前能否进行先存档，然后在通关失败之后，可以返回到存档的进度继续进行。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开发需求：游戏的某一个场景，一游戏角色有生命力、攻击力、防御力等等数据，在打</a:t>
            </a:r>
            <a:r>
              <a:rPr lang="en-US" altLang="zh-CN" dirty="0"/>
              <a:t>boss</a:t>
            </a:r>
            <a:r>
              <a:rPr lang="zh-CN" altLang="en-US" dirty="0"/>
              <a:t>前后数据会发生变化。我们允许玩家如果感觉与</a:t>
            </a:r>
            <a:r>
              <a:rPr lang="en-US" altLang="zh-CN" dirty="0"/>
              <a:t>boss</a:t>
            </a:r>
            <a:r>
              <a:rPr lang="zh-CN" altLang="en-US" dirty="0"/>
              <a:t>决斗的效果不理想可以让游戏回复到决斗前。</a:t>
            </a:r>
          </a:p>
        </p:txBody>
      </p:sp>
    </p:spTree>
    <p:extLst>
      <p:ext uri="{BB962C8B-B14F-4D97-AF65-F5344CB8AC3E}">
        <p14:creationId xmlns:p14="http://schemas.microsoft.com/office/powerpoint/2010/main" val="20079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备忘录模式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598075-0BF8-5F46-BCBF-1CF53D7F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4" y="1082907"/>
            <a:ext cx="4659541" cy="30318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4F795E-BA94-854E-92B7-F4EAE1EAF727}"/>
              </a:ext>
            </a:extLst>
          </p:cNvPr>
          <p:cNvSpPr txBox="1"/>
          <p:nvPr/>
        </p:nvSpPr>
        <p:spPr>
          <a:xfrm>
            <a:off x="5330283" y="2029522"/>
            <a:ext cx="630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这样的写法可以实现需求，但是问题很多。</a:t>
            </a:r>
            <a:endParaRPr kumimoji="1" lang="en-US" altLang="zh-CN" dirty="0"/>
          </a:p>
          <a:p>
            <a:r>
              <a:rPr kumimoji="1" lang="zh-CN" altLang="en-US" dirty="0"/>
              <a:t>主要的问题在于客户端的调用，把整个游戏角色的细节暴露给了客户端，你的客户端职责就太大了，需要知道角色的生命力、攻击力、防御力这些细节，还要对它进行“备份”。以后需要增加新的属性比如“魔法值”就需要更改客户端的代码。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正确的做法是把角色的信息进行封装，只提供必要的接口被调用，以体现职责的分离。</a:t>
            </a:r>
          </a:p>
        </p:txBody>
      </p:sp>
    </p:spTree>
    <p:extLst>
      <p:ext uri="{BB962C8B-B14F-4D97-AF65-F5344CB8AC3E}">
        <p14:creationId xmlns:p14="http://schemas.microsoft.com/office/powerpoint/2010/main" val="3603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备忘录模式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60D4F-1F64-DE4D-8100-C2043CC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备忘录模式的实现：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Originator</a:t>
            </a:r>
            <a:r>
              <a:rPr kumimoji="1" lang="zh-CN" altLang="en-US" sz="2000" dirty="0"/>
              <a:t>（发起人）：负责创建一个备忘录</a:t>
            </a:r>
            <a:r>
              <a:rPr kumimoji="1" lang="en-US" altLang="zh-CN" sz="2000" dirty="0"/>
              <a:t>Memento</a:t>
            </a:r>
            <a:r>
              <a:rPr kumimoji="1" lang="zh-CN" altLang="en-US" sz="2000" dirty="0"/>
              <a:t>，用以记录当前时刻它的内部状态，并可使用备忘录恢复内部状态。</a:t>
            </a:r>
            <a:r>
              <a:rPr kumimoji="1" lang="en-US" altLang="zh-CN" sz="2000" dirty="0"/>
              <a:t>Originator</a:t>
            </a:r>
            <a:r>
              <a:rPr kumimoji="1" lang="zh-CN" altLang="en-US" sz="2000" dirty="0"/>
              <a:t>可根据需要决定</a:t>
            </a:r>
            <a:r>
              <a:rPr kumimoji="1" lang="en-US" altLang="zh-CN" sz="2000" dirty="0"/>
              <a:t>Memento</a:t>
            </a:r>
            <a:r>
              <a:rPr kumimoji="1" lang="zh-CN" altLang="en-US" sz="2000" dirty="0"/>
              <a:t>存储</a:t>
            </a:r>
            <a:r>
              <a:rPr kumimoji="1" lang="en-US" altLang="zh-CN" sz="2000" dirty="0"/>
              <a:t>Originator</a:t>
            </a:r>
            <a:r>
              <a:rPr kumimoji="1" lang="zh-CN" altLang="en-US" sz="2000" dirty="0"/>
              <a:t>的哪些状态。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Memento</a:t>
            </a:r>
            <a:r>
              <a:rPr kumimoji="1" lang="zh-CN" altLang="en-US" sz="2000" dirty="0"/>
              <a:t>（备忘录）：负责存储</a:t>
            </a:r>
            <a:r>
              <a:rPr kumimoji="1" lang="en-US" altLang="zh-CN" sz="2000" dirty="0"/>
              <a:t>Originator</a:t>
            </a:r>
            <a:r>
              <a:rPr kumimoji="1" lang="zh-CN" altLang="en-US" sz="2000" dirty="0"/>
              <a:t>对象的内部状态，并可防止</a:t>
            </a:r>
            <a:r>
              <a:rPr kumimoji="1" lang="en-US" altLang="zh-CN" sz="2000" dirty="0"/>
              <a:t>Originator</a:t>
            </a:r>
            <a:r>
              <a:rPr kumimoji="1" lang="zh-CN" altLang="en-US" sz="2000" dirty="0"/>
              <a:t>以外的其他对象访问备忘录</a:t>
            </a:r>
            <a:r>
              <a:rPr kumimoji="1" lang="en-US" altLang="zh-CN" sz="2000" dirty="0"/>
              <a:t>Memento</a:t>
            </a:r>
            <a:r>
              <a:rPr kumimoji="1" lang="zh-CN" altLang="en-US" sz="2000" dirty="0"/>
              <a:t>。备忘录有两个接口，</a:t>
            </a:r>
            <a:r>
              <a:rPr kumimoji="1" lang="en-US" altLang="zh-CN" sz="2000" dirty="0"/>
              <a:t>Caretaker</a:t>
            </a:r>
            <a:r>
              <a:rPr kumimoji="1" lang="zh-CN" altLang="en-US" sz="2000" dirty="0"/>
              <a:t>只能看到备忘录的窄接口，它只能将备忘录传递给其他对象。</a:t>
            </a:r>
            <a:r>
              <a:rPr kumimoji="1" lang="en-US" altLang="zh-CN" sz="2000" dirty="0"/>
              <a:t>Originator</a:t>
            </a:r>
            <a:r>
              <a:rPr kumimoji="1" lang="zh-CN" altLang="en-US" sz="2000" dirty="0"/>
              <a:t>能看到一个宽接口，允许它访问返回到先前状态所需的所有数据。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Caretaker</a:t>
            </a:r>
            <a:r>
              <a:rPr kumimoji="1" lang="zh-CN" altLang="en-US" sz="2000" dirty="0"/>
              <a:t>（管理者）：负责保存好备忘录</a:t>
            </a:r>
            <a:r>
              <a:rPr kumimoji="1" lang="en-US" altLang="zh-CN" sz="2000" dirty="0"/>
              <a:t>Memento</a:t>
            </a:r>
            <a:r>
              <a:rPr kumimoji="1" lang="zh-CN" altLang="en-US" sz="2000" dirty="0"/>
              <a:t>，不能对备忘录的内容进行操作和检查。</a:t>
            </a:r>
          </a:p>
        </p:txBody>
      </p:sp>
    </p:spTree>
    <p:extLst>
      <p:ext uri="{BB962C8B-B14F-4D97-AF65-F5344CB8AC3E}">
        <p14:creationId xmlns:p14="http://schemas.microsoft.com/office/powerpoint/2010/main" val="301645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备忘录模式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60D4F-1F64-DE4D-8100-C2043CC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备忘录模式：在不破坏封装性的前提下，捕获一个对象的内部状态，并在该对象之外保存这个状态。这样以后就可将该对象恢复到原先保存的状态。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应用场景：</a:t>
            </a:r>
            <a:r>
              <a:rPr kumimoji="1" lang="en-US" altLang="zh-CN" dirty="0"/>
              <a:t>Memento</a:t>
            </a:r>
            <a:r>
              <a:rPr kumimoji="1" lang="zh-CN" altLang="en-US" dirty="0"/>
              <a:t>模式比较适用于功能比较复杂的，但需要维护或记录属性历史的类，或者需要保存的属性只是众多属性中的一小部分时，</a:t>
            </a:r>
            <a:r>
              <a:rPr kumimoji="1" lang="en-US" altLang="zh-CN" dirty="0"/>
              <a:t>originator</a:t>
            </a:r>
            <a:r>
              <a:rPr kumimoji="1" lang="zh-CN" altLang="en-US" dirty="0"/>
              <a:t>可以根据保存的</a:t>
            </a:r>
            <a:r>
              <a:rPr kumimoji="1" lang="en-US" altLang="zh-CN" dirty="0"/>
              <a:t>Memento</a:t>
            </a:r>
            <a:r>
              <a:rPr kumimoji="1" lang="zh-CN" altLang="en-US" dirty="0"/>
              <a:t>信息还原到前一状态。有时一些对象的内部信息必须保存在对象以外的地方，但是必须要由对象自己读取，这时，使用备忘录可以把复杂的对象内部信息对其他的独享屏蔽起来，从而恰当地保持封装的边界。</a:t>
            </a:r>
          </a:p>
        </p:txBody>
      </p:sp>
    </p:spTree>
    <p:extLst>
      <p:ext uri="{BB962C8B-B14F-4D97-AF65-F5344CB8AC3E}">
        <p14:creationId xmlns:p14="http://schemas.microsoft.com/office/powerpoint/2010/main" val="264462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备忘录模式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1100379" y="1627322"/>
            <a:ext cx="5005953" cy="557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游戏角色</a:t>
            </a:r>
          </a:p>
        </p:txBody>
      </p:sp>
      <p:sp>
        <p:nvSpPr>
          <p:cNvPr id="6" name="矩形 5"/>
          <p:cNvSpPr/>
          <p:nvPr/>
        </p:nvSpPr>
        <p:spPr>
          <a:xfrm>
            <a:off x="1100378" y="2185261"/>
            <a:ext cx="5005954" cy="7697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生命力：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攻击力：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防御力：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0378" y="2955010"/>
            <a:ext cx="5005954" cy="888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状态查看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保存角色状态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：角色状态存储箱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回复角色状态</a:t>
            </a:r>
            <a:r>
              <a:rPr lang="en-US" altLang="zh-CN" dirty="0">
                <a:solidFill>
                  <a:schemeClr val="tx1"/>
                </a:solidFill>
              </a:rPr>
              <a:t>(in memento </a:t>
            </a:r>
            <a:r>
              <a:rPr lang="zh-CN" altLang="en-US" dirty="0">
                <a:solidFill>
                  <a:schemeClr val="tx1"/>
                </a:solidFill>
              </a:rPr>
              <a:t>：角色状态存储箱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99702" y="1697064"/>
            <a:ext cx="1828800" cy="418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角色状态存储箱</a:t>
            </a:r>
          </a:p>
        </p:txBody>
      </p:sp>
      <p:sp>
        <p:nvSpPr>
          <p:cNvPr id="9" name="矩形 8"/>
          <p:cNvSpPr/>
          <p:nvPr/>
        </p:nvSpPr>
        <p:spPr>
          <a:xfrm>
            <a:off x="7299702" y="2115518"/>
            <a:ext cx="1828800" cy="839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生命力：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攻击力：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防御力：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5491" y="4003733"/>
            <a:ext cx="4386021" cy="418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角色状态管理者</a:t>
            </a:r>
          </a:p>
        </p:txBody>
      </p:sp>
      <p:sp>
        <p:nvSpPr>
          <p:cNvPr id="11" name="矩形 10"/>
          <p:cNvSpPr/>
          <p:nvPr/>
        </p:nvSpPr>
        <p:spPr>
          <a:xfrm>
            <a:off x="6935491" y="4427351"/>
            <a:ext cx="4386022" cy="418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角色状态存储箱：角色状态存储箱</a:t>
            </a:r>
          </a:p>
        </p:txBody>
      </p:sp>
      <p:sp>
        <p:nvSpPr>
          <p:cNvPr id="12" name="流程图: 决策 11"/>
          <p:cNvSpPr/>
          <p:nvPr/>
        </p:nvSpPr>
        <p:spPr>
          <a:xfrm>
            <a:off x="8849532" y="3843580"/>
            <a:ext cx="387458" cy="1601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0"/>
            <a:endCxn id="9" idx="2"/>
          </p:cNvCxnSpPr>
          <p:nvPr/>
        </p:nvCxnSpPr>
        <p:spPr>
          <a:xfrm flipH="1" flipV="1">
            <a:off x="8214102" y="2955010"/>
            <a:ext cx="829159" cy="8885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9" idx="1"/>
          </p:cNvCxnSpPr>
          <p:nvPr/>
        </p:nvCxnSpPr>
        <p:spPr>
          <a:xfrm flipV="1">
            <a:off x="6106332" y="2535264"/>
            <a:ext cx="1193370" cy="3487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6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1022</Words>
  <Application>Microsoft Macintosh PowerPoint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代理设计模式</vt:lpstr>
      <vt:lpstr>PowerPoint 演示文稿</vt:lpstr>
      <vt:lpstr>备忘录模式</vt:lpstr>
      <vt:lpstr>备忘录模式</vt:lpstr>
      <vt:lpstr>备忘录模式</vt:lpstr>
      <vt:lpstr>备忘录模式</vt:lpstr>
      <vt:lpstr>备忘录模式</vt:lpstr>
      <vt:lpstr>PowerPoint 演示文稿</vt:lpstr>
      <vt:lpstr>外观模式</vt:lpstr>
      <vt:lpstr>外观模式</vt:lpstr>
      <vt:lpstr>外观模式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代理设计模式</dc:title>
  <dc:creator>池 毓泽</dc:creator>
  <cp:lastModifiedBy>池 毓泽</cp:lastModifiedBy>
  <cp:revision>32</cp:revision>
  <dcterms:created xsi:type="dcterms:W3CDTF">2019-03-28T09:33:29Z</dcterms:created>
  <dcterms:modified xsi:type="dcterms:W3CDTF">2019-03-29T08:01:40Z</dcterms:modified>
</cp:coreProperties>
</file>