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64" r:id="rId4"/>
    <p:sldId id="259" r:id="rId5"/>
    <p:sldId id="267" r:id="rId6"/>
    <p:sldId id="260" r:id="rId7"/>
    <p:sldId id="268" r:id="rId8"/>
    <p:sldId id="261" r:id="rId9"/>
    <p:sldId id="270" r:id="rId10"/>
    <p:sldId id="269" r:id="rId11"/>
    <p:sldId id="271" r:id="rId12"/>
    <p:sldId id="277" r:id="rId13"/>
    <p:sldId id="278" r:id="rId14"/>
    <p:sldId id="272" r:id="rId15"/>
    <p:sldId id="273" r:id="rId16"/>
    <p:sldId id="274" r:id="rId17"/>
    <p:sldId id="275" r:id="rId18"/>
    <p:sldId id="257"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448" autoAdjust="0"/>
  </p:normalViewPr>
  <p:slideViewPr>
    <p:cSldViewPr snapToGrid="0">
      <p:cViewPr varScale="1">
        <p:scale>
          <a:sx n="88" d="100"/>
          <a:sy n="88" d="100"/>
        </p:scale>
        <p:origin x="22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D8B37B-5847-49EC-B41E-4BEF5AAC8B00}" type="datetimeFigureOut">
              <a:rPr lang="zh-CN" altLang="en-US" smtClean="0"/>
              <a:t>2019/6/27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B89F69-5C45-47A5-B3B0-2C090EA8F8FB}" type="slidenum">
              <a:rPr lang="zh-CN" altLang="en-US" smtClean="0"/>
              <a:t>‹#›</a:t>
            </a:fld>
            <a:endParaRPr lang="zh-CN" altLang="en-US"/>
          </a:p>
        </p:txBody>
      </p:sp>
    </p:spTree>
    <p:extLst>
      <p:ext uri="{BB962C8B-B14F-4D97-AF65-F5344CB8AC3E}">
        <p14:creationId xmlns:p14="http://schemas.microsoft.com/office/powerpoint/2010/main" val="3319546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RDF</a:t>
            </a:r>
            <a:r>
              <a:rPr lang="zh-CN" altLang="en-US" dirty="0"/>
              <a:t>以三元组的方式来存储数据而且不包含属性信息</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图数据库一般以属性图为基本的表示形式，所以实体和关系可以包含属性，这就意味着更容易表达现实的业务场景。</a:t>
            </a:r>
          </a:p>
        </p:txBody>
      </p:sp>
      <p:sp>
        <p:nvSpPr>
          <p:cNvPr id="4" name="灯片编号占位符 3"/>
          <p:cNvSpPr>
            <a:spLocks noGrp="1"/>
          </p:cNvSpPr>
          <p:nvPr>
            <p:ph type="sldNum" sz="quarter" idx="5"/>
          </p:nvPr>
        </p:nvSpPr>
        <p:spPr/>
        <p:txBody>
          <a:bodyPr/>
          <a:lstStyle/>
          <a:p>
            <a:fld id="{9AB89F69-5C45-47A5-B3B0-2C090EA8F8FB}" type="slidenum">
              <a:rPr lang="zh-CN" altLang="en-US" smtClean="0"/>
              <a:t>2</a:t>
            </a:fld>
            <a:endParaRPr lang="zh-CN" altLang="en-US"/>
          </a:p>
        </p:txBody>
      </p:sp>
    </p:spTree>
    <p:extLst>
      <p:ext uri="{BB962C8B-B14F-4D97-AF65-F5344CB8AC3E}">
        <p14:creationId xmlns:p14="http://schemas.microsoft.com/office/powerpoint/2010/main" val="4095078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B89F69-5C45-47A5-B3B0-2C090EA8F8FB}" type="slidenum">
              <a:rPr lang="zh-CN" altLang="en-US" smtClean="0"/>
              <a:t>3</a:t>
            </a:fld>
            <a:endParaRPr lang="zh-CN" altLang="en-US"/>
          </a:p>
        </p:txBody>
      </p:sp>
    </p:spTree>
    <p:extLst>
      <p:ext uri="{BB962C8B-B14F-4D97-AF65-F5344CB8AC3E}">
        <p14:creationId xmlns:p14="http://schemas.microsoft.com/office/powerpoint/2010/main" val="3277088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明确节点类别，节点属性，节点间关系</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注意事项</a:t>
            </a:r>
            <a:endParaRPr lang="en-US" altLang="zh-CN" sz="1200" dirty="0"/>
          </a:p>
          <a:p>
            <a:r>
              <a:rPr lang="en-US" altLang="zh-CN" dirty="0"/>
              <a:t>1.</a:t>
            </a:r>
            <a:r>
              <a:rPr lang="zh-CN" altLang="en-US" dirty="0"/>
              <a:t>注意保存中文</a:t>
            </a:r>
            <a:r>
              <a:rPr lang="en-US" altLang="zh-CN" dirty="0" err="1"/>
              <a:t>concept_details.to_csv</a:t>
            </a:r>
            <a:r>
              <a:rPr lang="en-US" altLang="zh-CN" dirty="0"/>
              <a:t>(</a:t>
            </a:r>
            <a:r>
              <a:rPr lang="en-US" altLang="zh-CN" sz="1200" kern="1200" dirty="0">
                <a:solidFill>
                  <a:schemeClr val="tx1"/>
                </a:solidFill>
                <a:effectLst/>
                <a:latin typeface="+mn-lt"/>
                <a:ea typeface="+mn-ea"/>
                <a:cs typeface="+mn-cs"/>
              </a:rPr>
              <a:t>'concept.csv', encoding</a:t>
            </a:r>
            <a:r>
              <a:rPr lang="en-US" altLang="zh-CN" dirty="0"/>
              <a:t>=</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gbk</a:t>
            </a:r>
            <a:r>
              <a:rPr lang="en-US" altLang="zh-CN" sz="1200" kern="1200" dirty="0">
                <a:solidFill>
                  <a:schemeClr val="tx1"/>
                </a:solidFill>
                <a:effectLst/>
                <a:latin typeface="+mn-lt"/>
                <a:ea typeface="+mn-ea"/>
                <a:cs typeface="+mn-cs"/>
              </a:rPr>
              <a:t>’</a:t>
            </a:r>
            <a:r>
              <a:rPr lang="en-US" altLang="zh-CN" dirty="0"/>
              <a:t>)</a:t>
            </a:r>
          </a:p>
          <a:p>
            <a:r>
              <a:rPr lang="en-US" altLang="zh-CN" dirty="0"/>
              <a:t>2.</a:t>
            </a:r>
            <a:r>
              <a:rPr lang="zh-CN" altLang="en-US" dirty="0"/>
              <a:t>股东数据需要去重操作</a:t>
            </a:r>
            <a:endParaRPr lang="en-US" altLang="zh-CN" dirty="0"/>
          </a:p>
          <a:p>
            <a:r>
              <a:rPr lang="zh-CN" altLang="en-US" dirty="0"/>
              <a:t>法人代表；总经理；董秘；注册资本；注册日期；所在省份</a:t>
            </a:r>
            <a:r>
              <a:rPr lang="en-US" altLang="zh-CN" dirty="0"/>
              <a:t>…</a:t>
            </a:r>
          </a:p>
        </p:txBody>
      </p:sp>
      <p:sp>
        <p:nvSpPr>
          <p:cNvPr id="4" name="灯片编号占位符 3"/>
          <p:cNvSpPr>
            <a:spLocks noGrp="1"/>
          </p:cNvSpPr>
          <p:nvPr>
            <p:ph type="sldNum" sz="quarter" idx="5"/>
          </p:nvPr>
        </p:nvSpPr>
        <p:spPr/>
        <p:txBody>
          <a:bodyPr/>
          <a:lstStyle/>
          <a:p>
            <a:fld id="{9AB89F69-5C45-47A5-B3B0-2C090EA8F8FB}" type="slidenum">
              <a:rPr lang="zh-CN" altLang="en-US" smtClean="0"/>
              <a:t>4</a:t>
            </a:fld>
            <a:endParaRPr lang="zh-CN" altLang="en-US"/>
          </a:p>
        </p:txBody>
      </p:sp>
    </p:spTree>
    <p:extLst>
      <p:ext uri="{BB962C8B-B14F-4D97-AF65-F5344CB8AC3E}">
        <p14:creationId xmlns:p14="http://schemas.microsoft.com/office/powerpoint/2010/main" val="2547507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明确节点类别，节点属性，节点间关系</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注意事项</a:t>
            </a:r>
            <a:endParaRPr lang="en-US" altLang="zh-CN" sz="1200" dirty="0"/>
          </a:p>
          <a:p>
            <a:r>
              <a:rPr lang="en-US" altLang="zh-CN" dirty="0"/>
              <a:t>1.</a:t>
            </a:r>
            <a:r>
              <a:rPr lang="zh-CN" altLang="en-US" dirty="0"/>
              <a:t>注意保存中文</a:t>
            </a:r>
            <a:r>
              <a:rPr lang="en-US" altLang="zh-CN" dirty="0" err="1"/>
              <a:t>concept_details.to_csv</a:t>
            </a:r>
            <a:r>
              <a:rPr lang="en-US" altLang="zh-CN" dirty="0"/>
              <a:t>(</a:t>
            </a:r>
            <a:r>
              <a:rPr lang="en-US" altLang="zh-CN" sz="1200" kern="1200" dirty="0">
                <a:solidFill>
                  <a:schemeClr val="tx1"/>
                </a:solidFill>
                <a:effectLst/>
                <a:latin typeface="+mn-lt"/>
                <a:ea typeface="+mn-ea"/>
                <a:cs typeface="+mn-cs"/>
              </a:rPr>
              <a:t>'concept.csv', encoding</a:t>
            </a:r>
            <a:r>
              <a:rPr lang="en-US" altLang="zh-CN" dirty="0"/>
              <a:t>=</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gbk</a:t>
            </a:r>
            <a:r>
              <a:rPr lang="en-US" altLang="zh-CN" sz="1200" kern="1200" dirty="0">
                <a:solidFill>
                  <a:schemeClr val="tx1"/>
                </a:solidFill>
                <a:effectLst/>
                <a:latin typeface="+mn-lt"/>
                <a:ea typeface="+mn-ea"/>
                <a:cs typeface="+mn-cs"/>
              </a:rPr>
              <a:t>’</a:t>
            </a:r>
            <a:r>
              <a:rPr lang="en-US" altLang="zh-CN" dirty="0"/>
              <a:t>)</a:t>
            </a:r>
          </a:p>
          <a:p>
            <a:r>
              <a:rPr lang="en-US" altLang="zh-CN" dirty="0"/>
              <a:t>2.</a:t>
            </a:r>
            <a:r>
              <a:rPr lang="zh-CN" altLang="en-US" dirty="0"/>
              <a:t>股东数据需要去重操作</a:t>
            </a:r>
            <a:endParaRPr lang="en-US" altLang="zh-CN" dirty="0"/>
          </a:p>
          <a:p>
            <a:r>
              <a:rPr lang="zh-CN" altLang="en-US" dirty="0"/>
              <a:t>法人代表；总经理；董秘；注册资本；注册日期；所在省份</a:t>
            </a:r>
            <a:r>
              <a:rPr lang="en-US" altLang="zh-CN" dirty="0"/>
              <a:t>…</a:t>
            </a:r>
          </a:p>
        </p:txBody>
      </p:sp>
      <p:sp>
        <p:nvSpPr>
          <p:cNvPr id="4" name="灯片编号占位符 3"/>
          <p:cNvSpPr>
            <a:spLocks noGrp="1"/>
          </p:cNvSpPr>
          <p:nvPr>
            <p:ph type="sldNum" sz="quarter" idx="5"/>
          </p:nvPr>
        </p:nvSpPr>
        <p:spPr/>
        <p:txBody>
          <a:bodyPr/>
          <a:lstStyle/>
          <a:p>
            <a:fld id="{9AB89F69-5C45-47A5-B3B0-2C090EA8F8FB}" type="slidenum">
              <a:rPr lang="zh-CN" altLang="en-US" smtClean="0"/>
              <a:t>5</a:t>
            </a:fld>
            <a:endParaRPr lang="zh-CN" altLang="en-US"/>
          </a:p>
        </p:txBody>
      </p:sp>
    </p:spTree>
    <p:extLst>
      <p:ext uri="{BB962C8B-B14F-4D97-AF65-F5344CB8AC3E}">
        <p14:creationId xmlns:p14="http://schemas.microsoft.com/office/powerpoint/2010/main" val="3815964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Cit</a:t>
            </a:r>
            <a:r>
              <a:rPr lang="zh-CN" altLang="en-US" dirty="0"/>
              <a:t>表示第</a:t>
            </a:r>
            <a:r>
              <a:rPr lang="en-US" altLang="zh-CN" dirty="0" err="1"/>
              <a:t>i</a:t>
            </a:r>
            <a:r>
              <a:rPr lang="zh-CN" altLang="en-US" dirty="0"/>
              <a:t>支股票第</a:t>
            </a:r>
            <a:r>
              <a:rPr lang="en-US" altLang="zh-CN" dirty="0"/>
              <a:t>t</a:t>
            </a:r>
            <a:r>
              <a:rPr lang="zh-CN" altLang="en-US" dirty="0"/>
              <a:t>日的收盘价</a:t>
            </a:r>
            <a:endParaRPr lang="en-US" altLang="zh-CN" dirty="0"/>
          </a:p>
        </p:txBody>
      </p:sp>
      <p:sp>
        <p:nvSpPr>
          <p:cNvPr id="4" name="灯片编号占位符 3"/>
          <p:cNvSpPr>
            <a:spLocks noGrp="1"/>
          </p:cNvSpPr>
          <p:nvPr>
            <p:ph type="sldNum" sz="quarter" idx="5"/>
          </p:nvPr>
        </p:nvSpPr>
        <p:spPr/>
        <p:txBody>
          <a:bodyPr/>
          <a:lstStyle/>
          <a:p>
            <a:fld id="{9AB89F69-5C45-47A5-B3B0-2C090EA8F8FB}" type="slidenum">
              <a:rPr lang="zh-CN" altLang="en-US" smtClean="0"/>
              <a:t>6</a:t>
            </a:fld>
            <a:endParaRPr lang="zh-CN" altLang="en-US"/>
          </a:p>
        </p:txBody>
      </p:sp>
    </p:spTree>
    <p:extLst>
      <p:ext uri="{BB962C8B-B14F-4D97-AF65-F5344CB8AC3E}">
        <p14:creationId xmlns:p14="http://schemas.microsoft.com/office/powerpoint/2010/main" val="3786060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B89F69-5C45-47A5-B3B0-2C090EA8F8FB}" type="slidenum">
              <a:rPr lang="zh-CN" altLang="en-US" smtClean="0"/>
              <a:t>7</a:t>
            </a:fld>
            <a:endParaRPr lang="zh-CN" altLang="en-US"/>
          </a:p>
        </p:txBody>
      </p:sp>
    </p:spTree>
    <p:extLst>
      <p:ext uri="{BB962C8B-B14F-4D97-AF65-F5344CB8AC3E}">
        <p14:creationId xmlns:p14="http://schemas.microsoft.com/office/powerpoint/2010/main" val="1452200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）下载</a:t>
            </a:r>
            <a:r>
              <a:rPr lang="en-US" altLang="zh-CN" sz="1200" b="0" i="0" kern="1200" dirty="0">
                <a:solidFill>
                  <a:schemeClr val="tx1"/>
                </a:solidFill>
                <a:effectLst/>
                <a:latin typeface="+mn-lt"/>
                <a:ea typeface="+mn-ea"/>
                <a:cs typeface="+mn-cs"/>
              </a:rPr>
              <a:t>graph-algorithms-algo-3.5.4.0.jar</a:t>
            </a:r>
            <a:r>
              <a:rPr lang="zh-CN" altLang="en-US" sz="1200" b="0" i="0" kern="1200" dirty="0">
                <a:solidFill>
                  <a:schemeClr val="tx1"/>
                </a:solidFill>
                <a:effectLst/>
                <a:latin typeface="+mn-lt"/>
                <a:ea typeface="+mn-ea"/>
                <a:cs typeface="+mn-cs"/>
              </a:rPr>
              <a:t>复制到对应数据库的</a:t>
            </a:r>
            <a:r>
              <a:rPr lang="en-US" altLang="zh-CN" sz="1200" b="0" i="0" kern="1200" dirty="0">
                <a:solidFill>
                  <a:schemeClr val="tx1"/>
                </a:solidFill>
                <a:effectLst/>
                <a:latin typeface="+mn-lt"/>
                <a:ea typeface="+mn-ea"/>
                <a:cs typeface="+mn-cs"/>
              </a:rPr>
              <a:t>plugin</a:t>
            </a:r>
            <a:r>
              <a:rPr lang="zh-CN" altLang="en-US" sz="1200" b="0" i="0" kern="1200" dirty="0">
                <a:solidFill>
                  <a:schemeClr val="tx1"/>
                </a:solidFill>
                <a:effectLst/>
                <a:latin typeface="+mn-lt"/>
                <a:ea typeface="+mn-ea"/>
                <a:cs typeface="+mn-cs"/>
              </a:rPr>
              <a:t>文件夹下</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）修改数据库目录下的</a:t>
            </a:r>
            <a:r>
              <a:rPr lang="en-US" altLang="zh-CN" sz="1200" b="0" i="0" kern="1200" dirty="0">
                <a:solidFill>
                  <a:schemeClr val="tx1"/>
                </a:solidFill>
                <a:effectLst/>
                <a:latin typeface="+mn-lt"/>
                <a:ea typeface="+mn-ea"/>
                <a:cs typeface="+mn-cs"/>
              </a:rPr>
              <a:t>conf</a:t>
            </a:r>
            <a:r>
              <a:rPr lang="zh-CN" altLang="en-US" sz="1200" b="0" i="0" kern="1200" dirty="0">
                <a:solidFill>
                  <a:schemeClr val="tx1"/>
                </a:solidFill>
                <a:effectLst/>
                <a:latin typeface="+mn-lt"/>
                <a:ea typeface="+mn-ea"/>
                <a:cs typeface="+mn-cs"/>
              </a:rPr>
              <a:t>中</a:t>
            </a:r>
            <a:r>
              <a:rPr lang="en-US" altLang="zh-CN" sz="1200" b="0" i="0" kern="1200" dirty="0">
                <a:solidFill>
                  <a:schemeClr val="tx1"/>
                </a:solidFill>
                <a:effectLst/>
                <a:latin typeface="+mn-lt"/>
                <a:ea typeface="+mn-ea"/>
                <a:cs typeface="+mn-cs"/>
              </a:rPr>
              <a:t>neo4j.conf</a:t>
            </a:r>
            <a:r>
              <a:rPr lang="zh-CN" altLang="en-US" sz="1200" b="0" i="0" kern="1200" dirty="0">
                <a:solidFill>
                  <a:schemeClr val="tx1"/>
                </a:solidFill>
                <a:effectLst/>
                <a:latin typeface="+mn-lt"/>
                <a:ea typeface="+mn-ea"/>
                <a:cs typeface="+mn-cs"/>
              </a:rPr>
              <a:t>，添加</a:t>
            </a:r>
            <a:r>
              <a:rPr lang="en-US" altLang="zh-CN" sz="1200" b="0" i="0" kern="1200" dirty="0">
                <a:solidFill>
                  <a:schemeClr val="tx1"/>
                </a:solidFill>
                <a:effectLst/>
                <a:latin typeface="+mn-lt"/>
                <a:ea typeface="+mn-ea"/>
                <a:cs typeface="+mn-cs"/>
              </a:rPr>
              <a:t>dbms.security.procedures.unrestricted=algo.*</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t>其中</a:t>
            </a:r>
            <a:r>
              <a:rPr lang="en-US" altLang="zh-CN" sz="1200" b="1" dirty="0">
                <a:solidFill>
                  <a:srgbClr val="C7254E"/>
                </a:solidFill>
                <a:latin typeface="Arial Unicode MS"/>
              </a:rPr>
              <a:t>N(u)</a:t>
            </a:r>
            <a:r>
              <a:rPr lang="zh-CN" altLang="en-US" sz="1200" b="1" dirty="0"/>
              <a:t>是与节点</a:t>
            </a:r>
            <a:r>
              <a:rPr lang="en-US" altLang="zh-CN" sz="1200" b="1" dirty="0">
                <a:solidFill>
                  <a:srgbClr val="C7254E"/>
                </a:solidFill>
                <a:latin typeface="Arial Unicode MS"/>
              </a:rPr>
              <a:t>u</a:t>
            </a:r>
            <a:r>
              <a:rPr lang="zh-CN" altLang="en-US" sz="1200" b="1" dirty="0"/>
              <a:t>相邻的节点集合。</a:t>
            </a:r>
            <a:r>
              <a:rPr lang="en-US" altLang="zh-CN" sz="1200" b="1" dirty="0">
                <a:solidFill>
                  <a:srgbClr val="C7254E"/>
                </a:solidFill>
                <a:latin typeface="Arial Unicode MS"/>
              </a:rPr>
              <a:t>A(x,y)</a:t>
            </a:r>
            <a:r>
              <a:rPr lang="zh-CN" altLang="en-US" sz="1200" b="1" dirty="0"/>
              <a:t>为</a:t>
            </a:r>
            <a:r>
              <a:rPr lang="en-US" altLang="zh-CN" sz="1200" b="1" dirty="0"/>
              <a:t>0</a:t>
            </a:r>
            <a:r>
              <a:rPr lang="zh-CN" altLang="en-US" sz="1200" b="1" dirty="0"/>
              <a:t>表明节点</a:t>
            </a:r>
            <a:r>
              <a:rPr lang="en-US" altLang="zh-CN" sz="1200" b="1" dirty="0"/>
              <a:t>x</a:t>
            </a:r>
            <a:r>
              <a:rPr lang="zh-CN" altLang="en-US" sz="1200" b="1" dirty="0"/>
              <a:t>和</a:t>
            </a:r>
            <a:r>
              <a:rPr lang="en-US" altLang="zh-CN" sz="1200" b="1" dirty="0"/>
              <a:t>y</a:t>
            </a:r>
            <a:r>
              <a:rPr lang="zh-CN" altLang="en-US" sz="1200" b="1" dirty="0"/>
              <a:t>不接近，该值越高表明两个节点间的亲密度越大。</a:t>
            </a:r>
            <a:endParaRPr kumimoji="0" lang="zh-CN" altLang="zh-CN" sz="1200" b="1" i="0" u="none" strike="noStrike" cap="none" normalizeH="0" baseline="0" dirty="0">
              <a:ln>
                <a:noFill/>
              </a:ln>
              <a:solidFill>
                <a:schemeClr val="tx1"/>
              </a:solidFill>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9AB89F69-5C45-47A5-B3B0-2C090EA8F8FB}" type="slidenum">
              <a:rPr lang="zh-CN" altLang="en-US" smtClean="0"/>
              <a:t>14</a:t>
            </a:fld>
            <a:endParaRPr lang="zh-CN" altLang="en-US"/>
          </a:p>
        </p:txBody>
      </p:sp>
    </p:spTree>
    <p:extLst>
      <p:ext uri="{BB962C8B-B14F-4D97-AF65-F5344CB8AC3E}">
        <p14:creationId xmlns:p14="http://schemas.microsoft.com/office/powerpoint/2010/main" val="2225104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a:t>
            </a:r>
            <a:r>
              <a:rPr lang="zh-CN" altLang="en-US" dirty="0"/>
              <a:t>（</a:t>
            </a:r>
            <a:r>
              <a:rPr lang="en-US" altLang="zh-CN" dirty="0"/>
              <a:t>p</a:t>
            </a:r>
            <a:r>
              <a:rPr lang="zh-CN" altLang="en-US" dirty="0"/>
              <a:t>）</a:t>
            </a:r>
            <a:r>
              <a:rPr lang="en-US" altLang="zh-CN" dirty="0"/>
              <a:t>= 3</a:t>
            </a:r>
            <a:endParaRPr lang="zh-CN" altLang="en-US" dirty="0"/>
          </a:p>
        </p:txBody>
      </p:sp>
      <p:sp>
        <p:nvSpPr>
          <p:cNvPr id="4" name="灯片编号占位符 3"/>
          <p:cNvSpPr>
            <a:spLocks noGrp="1"/>
          </p:cNvSpPr>
          <p:nvPr>
            <p:ph type="sldNum" sz="quarter" idx="5"/>
          </p:nvPr>
        </p:nvSpPr>
        <p:spPr/>
        <p:txBody>
          <a:bodyPr/>
          <a:lstStyle/>
          <a:p>
            <a:fld id="{9AB89F69-5C45-47A5-B3B0-2C090EA8F8FB}" type="slidenum">
              <a:rPr lang="zh-CN" altLang="en-US" smtClean="0"/>
              <a:t>15</a:t>
            </a:fld>
            <a:endParaRPr lang="zh-CN" altLang="en-US"/>
          </a:p>
        </p:txBody>
      </p:sp>
    </p:spTree>
    <p:extLst>
      <p:ext uri="{BB962C8B-B14F-4D97-AF65-F5344CB8AC3E}">
        <p14:creationId xmlns:p14="http://schemas.microsoft.com/office/powerpoint/2010/main" val="1463427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3 </a:t>
            </a:r>
            <a:r>
              <a:rPr lang="zh-CN" altLang="en-US" dirty="0"/>
              <a:t>实体统一，也就是说有些实体写法上不一样，但其实是指向同一个实体。比如“</a:t>
            </a:r>
            <a:r>
              <a:rPr lang="en-US" altLang="zh-CN" dirty="0"/>
              <a:t>NYC”</a:t>
            </a:r>
            <a:r>
              <a:rPr lang="zh-CN" altLang="en-US" dirty="0"/>
              <a:t>和“</a:t>
            </a:r>
            <a:r>
              <a:rPr lang="en-US" altLang="zh-CN" dirty="0"/>
              <a:t>New York”</a:t>
            </a:r>
            <a:r>
              <a:rPr lang="zh-CN" altLang="en-US" dirty="0"/>
              <a:t>表面上是不同的字符串，但其实指的都是纽约这个城市，需要合并，实体统一不仅可以减少实体的种类，也可以降低图谱的稀疏性（</a:t>
            </a:r>
            <a:r>
              <a:rPr lang="en-US" altLang="zh-CN" dirty="0"/>
              <a:t>Sparsity</a:t>
            </a:r>
            <a:r>
              <a:rPr lang="zh-CN" altLang="en-US" dirty="0"/>
              <a:t>）。</a:t>
            </a:r>
            <a:endParaRPr lang="en-US" altLang="zh-CN" dirty="0"/>
          </a:p>
          <a:p>
            <a:r>
              <a:rPr lang="en-US" altLang="zh-CN" dirty="0"/>
              <a:t>4 </a:t>
            </a:r>
            <a:r>
              <a:rPr lang="zh-CN" altLang="en-US" dirty="0"/>
              <a:t>指代消解，也是文本中出现的“</a:t>
            </a:r>
            <a:r>
              <a:rPr lang="en-US" altLang="zh-CN" dirty="0"/>
              <a:t>it”, “he”, “she”</a:t>
            </a:r>
            <a:r>
              <a:rPr lang="zh-CN" altLang="en-US" dirty="0"/>
              <a:t>这些词到底指向哪个实体，比如在本文里两个被标记出来的“</a:t>
            </a:r>
            <a:r>
              <a:rPr lang="en-US" altLang="zh-CN" dirty="0"/>
              <a:t>it”</a:t>
            </a:r>
            <a:r>
              <a:rPr lang="zh-CN" altLang="en-US" dirty="0"/>
              <a:t>都指向“</a:t>
            </a:r>
            <a:r>
              <a:rPr lang="en-US" altLang="zh-CN" dirty="0"/>
              <a:t>hotel”</a:t>
            </a:r>
            <a:r>
              <a:rPr lang="zh-CN" altLang="en-US" dirty="0"/>
              <a:t>这个实体。</a:t>
            </a:r>
          </a:p>
        </p:txBody>
      </p:sp>
      <p:sp>
        <p:nvSpPr>
          <p:cNvPr id="4" name="灯片编号占位符 3"/>
          <p:cNvSpPr>
            <a:spLocks noGrp="1"/>
          </p:cNvSpPr>
          <p:nvPr>
            <p:ph type="sldNum" sz="quarter" idx="5"/>
          </p:nvPr>
        </p:nvSpPr>
        <p:spPr/>
        <p:txBody>
          <a:bodyPr/>
          <a:lstStyle/>
          <a:p>
            <a:fld id="{9AB89F69-5C45-47A5-B3B0-2C090EA8F8FB}" type="slidenum">
              <a:rPr lang="zh-CN" altLang="en-US" smtClean="0"/>
              <a:t>18</a:t>
            </a:fld>
            <a:endParaRPr lang="zh-CN" altLang="en-US"/>
          </a:p>
        </p:txBody>
      </p:sp>
    </p:spTree>
    <p:extLst>
      <p:ext uri="{BB962C8B-B14F-4D97-AF65-F5344CB8AC3E}">
        <p14:creationId xmlns:p14="http://schemas.microsoft.com/office/powerpoint/2010/main" val="558322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6BE775-6F6C-4EE5-9E13-079DA9C65A0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89C6103-DEDC-4A9E-BD90-CE615AA1EB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41A6B5B-0DC2-476C-B23F-BEDB98858BC3}"/>
              </a:ext>
            </a:extLst>
          </p:cNvPr>
          <p:cNvSpPr>
            <a:spLocks noGrp="1"/>
          </p:cNvSpPr>
          <p:nvPr>
            <p:ph type="dt" sz="half" idx="10"/>
          </p:nvPr>
        </p:nvSpPr>
        <p:spPr/>
        <p:txBody>
          <a:bodyPr/>
          <a:lstStyle/>
          <a:p>
            <a:fld id="{B07C4523-080C-47A0-B616-944830DD6E76}" type="datetimeFigureOut">
              <a:rPr lang="zh-CN" altLang="en-US" smtClean="0"/>
              <a:t>2019/6/27</a:t>
            </a:fld>
            <a:endParaRPr lang="zh-CN" altLang="en-US"/>
          </a:p>
        </p:txBody>
      </p:sp>
      <p:sp>
        <p:nvSpPr>
          <p:cNvPr id="5" name="页脚占位符 4">
            <a:extLst>
              <a:ext uri="{FF2B5EF4-FFF2-40B4-BE49-F238E27FC236}">
                <a16:creationId xmlns:a16="http://schemas.microsoft.com/office/drawing/2014/main" id="{6BC610E7-6FC6-4447-8F0A-9FC519C3EC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E7EF97-5DBA-4E7D-9D51-2F6D8E2AA984}"/>
              </a:ext>
            </a:extLst>
          </p:cNvPr>
          <p:cNvSpPr>
            <a:spLocks noGrp="1"/>
          </p:cNvSpPr>
          <p:nvPr>
            <p:ph type="sldNum" sz="quarter" idx="12"/>
          </p:nvPr>
        </p:nvSpPr>
        <p:spPr/>
        <p:txBody>
          <a:bodyPr/>
          <a:lstStyle/>
          <a:p>
            <a:fld id="{AC88E2E4-2889-4BE1-945C-2D61B755CF45}" type="slidenum">
              <a:rPr lang="zh-CN" altLang="en-US" smtClean="0"/>
              <a:t>‹#›</a:t>
            </a:fld>
            <a:endParaRPr lang="zh-CN" altLang="en-US"/>
          </a:p>
        </p:txBody>
      </p:sp>
    </p:spTree>
    <p:extLst>
      <p:ext uri="{BB962C8B-B14F-4D97-AF65-F5344CB8AC3E}">
        <p14:creationId xmlns:p14="http://schemas.microsoft.com/office/powerpoint/2010/main" val="218779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C123D-24F5-45C0-899E-DBC74A20A09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A53057B-A361-454E-8E05-0E0D749A2DC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A0A782-3204-40FB-9AC1-0DB7F2626BD1}"/>
              </a:ext>
            </a:extLst>
          </p:cNvPr>
          <p:cNvSpPr>
            <a:spLocks noGrp="1"/>
          </p:cNvSpPr>
          <p:nvPr>
            <p:ph type="dt" sz="half" idx="10"/>
          </p:nvPr>
        </p:nvSpPr>
        <p:spPr/>
        <p:txBody>
          <a:bodyPr/>
          <a:lstStyle/>
          <a:p>
            <a:fld id="{B07C4523-080C-47A0-B616-944830DD6E76}" type="datetimeFigureOut">
              <a:rPr lang="zh-CN" altLang="en-US" smtClean="0"/>
              <a:t>2019/6/27</a:t>
            </a:fld>
            <a:endParaRPr lang="zh-CN" altLang="en-US"/>
          </a:p>
        </p:txBody>
      </p:sp>
      <p:sp>
        <p:nvSpPr>
          <p:cNvPr id="5" name="页脚占位符 4">
            <a:extLst>
              <a:ext uri="{FF2B5EF4-FFF2-40B4-BE49-F238E27FC236}">
                <a16:creationId xmlns:a16="http://schemas.microsoft.com/office/drawing/2014/main" id="{60711863-89C5-4B5C-A89A-E34CDACC41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EB0E8D-2D18-4B3F-8786-7F7B6259E9B4}"/>
              </a:ext>
            </a:extLst>
          </p:cNvPr>
          <p:cNvSpPr>
            <a:spLocks noGrp="1"/>
          </p:cNvSpPr>
          <p:nvPr>
            <p:ph type="sldNum" sz="quarter" idx="12"/>
          </p:nvPr>
        </p:nvSpPr>
        <p:spPr/>
        <p:txBody>
          <a:bodyPr/>
          <a:lstStyle/>
          <a:p>
            <a:fld id="{AC88E2E4-2889-4BE1-945C-2D61B755CF45}" type="slidenum">
              <a:rPr lang="zh-CN" altLang="en-US" smtClean="0"/>
              <a:t>‹#›</a:t>
            </a:fld>
            <a:endParaRPr lang="zh-CN" altLang="en-US"/>
          </a:p>
        </p:txBody>
      </p:sp>
    </p:spTree>
    <p:extLst>
      <p:ext uri="{BB962C8B-B14F-4D97-AF65-F5344CB8AC3E}">
        <p14:creationId xmlns:p14="http://schemas.microsoft.com/office/powerpoint/2010/main" val="839244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55BA5E0-4906-4BA1-AB1E-9CFEDC53A25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4398418-617F-43D8-BBE7-AADD090FA83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B9AFF5E-5374-4A60-9071-0872F3CA1A1C}"/>
              </a:ext>
            </a:extLst>
          </p:cNvPr>
          <p:cNvSpPr>
            <a:spLocks noGrp="1"/>
          </p:cNvSpPr>
          <p:nvPr>
            <p:ph type="dt" sz="half" idx="10"/>
          </p:nvPr>
        </p:nvSpPr>
        <p:spPr/>
        <p:txBody>
          <a:bodyPr/>
          <a:lstStyle/>
          <a:p>
            <a:fld id="{B07C4523-080C-47A0-B616-944830DD6E76}" type="datetimeFigureOut">
              <a:rPr lang="zh-CN" altLang="en-US" smtClean="0"/>
              <a:t>2019/6/27</a:t>
            </a:fld>
            <a:endParaRPr lang="zh-CN" altLang="en-US"/>
          </a:p>
        </p:txBody>
      </p:sp>
      <p:sp>
        <p:nvSpPr>
          <p:cNvPr id="5" name="页脚占位符 4">
            <a:extLst>
              <a:ext uri="{FF2B5EF4-FFF2-40B4-BE49-F238E27FC236}">
                <a16:creationId xmlns:a16="http://schemas.microsoft.com/office/drawing/2014/main" id="{5014FD0D-A2E2-4A14-9905-DF16B30D93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A110E0-5B2F-430D-839E-CA36CFDCEF47}"/>
              </a:ext>
            </a:extLst>
          </p:cNvPr>
          <p:cNvSpPr>
            <a:spLocks noGrp="1"/>
          </p:cNvSpPr>
          <p:nvPr>
            <p:ph type="sldNum" sz="quarter" idx="12"/>
          </p:nvPr>
        </p:nvSpPr>
        <p:spPr/>
        <p:txBody>
          <a:bodyPr/>
          <a:lstStyle/>
          <a:p>
            <a:fld id="{AC88E2E4-2889-4BE1-945C-2D61B755CF45}" type="slidenum">
              <a:rPr lang="zh-CN" altLang="en-US" smtClean="0"/>
              <a:t>‹#›</a:t>
            </a:fld>
            <a:endParaRPr lang="zh-CN" altLang="en-US"/>
          </a:p>
        </p:txBody>
      </p:sp>
    </p:spTree>
    <p:extLst>
      <p:ext uri="{BB962C8B-B14F-4D97-AF65-F5344CB8AC3E}">
        <p14:creationId xmlns:p14="http://schemas.microsoft.com/office/powerpoint/2010/main" val="274893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22C8CD-5F5D-418D-B6E7-C9975CB6329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6DB5E5-E056-4B76-95DA-8D7DE89EAB9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E0BE429-80FA-44FF-8D7A-8596899C752A}"/>
              </a:ext>
            </a:extLst>
          </p:cNvPr>
          <p:cNvSpPr>
            <a:spLocks noGrp="1"/>
          </p:cNvSpPr>
          <p:nvPr>
            <p:ph type="dt" sz="half" idx="10"/>
          </p:nvPr>
        </p:nvSpPr>
        <p:spPr/>
        <p:txBody>
          <a:bodyPr/>
          <a:lstStyle/>
          <a:p>
            <a:fld id="{B07C4523-080C-47A0-B616-944830DD6E76}" type="datetimeFigureOut">
              <a:rPr lang="zh-CN" altLang="en-US" smtClean="0"/>
              <a:t>2019/6/27</a:t>
            </a:fld>
            <a:endParaRPr lang="zh-CN" altLang="en-US"/>
          </a:p>
        </p:txBody>
      </p:sp>
      <p:sp>
        <p:nvSpPr>
          <p:cNvPr id="5" name="页脚占位符 4">
            <a:extLst>
              <a:ext uri="{FF2B5EF4-FFF2-40B4-BE49-F238E27FC236}">
                <a16:creationId xmlns:a16="http://schemas.microsoft.com/office/drawing/2014/main" id="{E037E6D4-6C3A-440B-A25A-08E1EEE91F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B689DC-600F-4CD4-8C4E-A3CCA84F06E1}"/>
              </a:ext>
            </a:extLst>
          </p:cNvPr>
          <p:cNvSpPr>
            <a:spLocks noGrp="1"/>
          </p:cNvSpPr>
          <p:nvPr>
            <p:ph type="sldNum" sz="quarter" idx="12"/>
          </p:nvPr>
        </p:nvSpPr>
        <p:spPr/>
        <p:txBody>
          <a:bodyPr/>
          <a:lstStyle/>
          <a:p>
            <a:fld id="{AC88E2E4-2889-4BE1-945C-2D61B755CF45}" type="slidenum">
              <a:rPr lang="zh-CN" altLang="en-US" smtClean="0"/>
              <a:t>‹#›</a:t>
            </a:fld>
            <a:endParaRPr lang="zh-CN" altLang="en-US"/>
          </a:p>
        </p:txBody>
      </p:sp>
    </p:spTree>
    <p:extLst>
      <p:ext uri="{BB962C8B-B14F-4D97-AF65-F5344CB8AC3E}">
        <p14:creationId xmlns:p14="http://schemas.microsoft.com/office/powerpoint/2010/main" val="2149372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2328A5-5FFC-4BDC-8C09-DA902B0DB15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D7054D9-23BF-488B-8ABE-E3AF4EBF98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0FBD4CD-EB57-4700-A299-7F4C52A5F00C}"/>
              </a:ext>
            </a:extLst>
          </p:cNvPr>
          <p:cNvSpPr>
            <a:spLocks noGrp="1"/>
          </p:cNvSpPr>
          <p:nvPr>
            <p:ph type="dt" sz="half" idx="10"/>
          </p:nvPr>
        </p:nvSpPr>
        <p:spPr/>
        <p:txBody>
          <a:bodyPr/>
          <a:lstStyle/>
          <a:p>
            <a:fld id="{B07C4523-080C-47A0-B616-944830DD6E76}" type="datetimeFigureOut">
              <a:rPr lang="zh-CN" altLang="en-US" smtClean="0"/>
              <a:t>2019/6/27</a:t>
            </a:fld>
            <a:endParaRPr lang="zh-CN" altLang="en-US"/>
          </a:p>
        </p:txBody>
      </p:sp>
      <p:sp>
        <p:nvSpPr>
          <p:cNvPr id="5" name="页脚占位符 4">
            <a:extLst>
              <a:ext uri="{FF2B5EF4-FFF2-40B4-BE49-F238E27FC236}">
                <a16:creationId xmlns:a16="http://schemas.microsoft.com/office/drawing/2014/main" id="{A00770EA-9249-4FA5-B62F-0D1875975A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384513-8641-445E-BDFD-F16785DDC362}"/>
              </a:ext>
            </a:extLst>
          </p:cNvPr>
          <p:cNvSpPr>
            <a:spLocks noGrp="1"/>
          </p:cNvSpPr>
          <p:nvPr>
            <p:ph type="sldNum" sz="quarter" idx="12"/>
          </p:nvPr>
        </p:nvSpPr>
        <p:spPr/>
        <p:txBody>
          <a:bodyPr/>
          <a:lstStyle/>
          <a:p>
            <a:fld id="{AC88E2E4-2889-4BE1-945C-2D61B755CF45}" type="slidenum">
              <a:rPr lang="zh-CN" altLang="en-US" smtClean="0"/>
              <a:t>‹#›</a:t>
            </a:fld>
            <a:endParaRPr lang="zh-CN" altLang="en-US"/>
          </a:p>
        </p:txBody>
      </p:sp>
    </p:spTree>
    <p:extLst>
      <p:ext uri="{BB962C8B-B14F-4D97-AF65-F5344CB8AC3E}">
        <p14:creationId xmlns:p14="http://schemas.microsoft.com/office/powerpoint/2010/main" val="412982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ED7D1-29D3-4C37-9E22-8225D4A6BDB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E60125B-9F66-4726-8E69-8BC8F1BD9E9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4824EBE-D0B7-4E4D-BD01-3E6B48584CB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91A6D97-E3E2-403C-A76A-D1B231654999}"/>
              </a:ext>
            </a:extLst>
          </p:cNvPr>
          <p:cNvSpPr>
            <a:spLocks noGrp="1"/>
          </p:cNvSpPr>
          <p:nvPr>
            <p:ph type="dt" sz="half" idx="10"/>
          </p:nvPr>
        </p:nvSpPr>
        <p:spPr/>
        <p:txBody>
          <a:bodyPr/>
          <a:lstStyle/>
          <a:p>
            <a:fld id="{B07C4523-080C-47A0-B616-944830DD6E76}" type="datetimeFigureOut">
              <a:rPr lang="zh-CN" altLang="en-US" smtClean="0"/>
              <a:t>2019/6/27</a:t>
            </a:fld>
            <a:endParaRPr lang="zh-CN" altLang="en-US"/>
          </a:p>
        </p:txBody>
      </p:sp>
      <p:sp>
        <p:nvSpPr>
          <p:cNvPr id="6" name="页脚占位符 5">
            <a:extLst>
              <a:ext uri="{FF2B5EF4-FFF2-40B4-BE49-F238E27FC236}">
                <a16:creationId xmlns:a16="http://schemas.microsoft.com/office/drawing/2014/main" id="{CC83F0CD-4AED-41B3-9FF1-B9214F9574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74F8596-182A-49B4-9888-DDA181E5FF4F}"/>
              </a:ext>
            </a:extLst>
          </p:cNvPr>
          <p:cNvSpPr>
            <a:spLocks noGrp="1"/>
          </p:cNvSpPr>
          <p:nvPr>
            <p:ph type="sldNum" sz="quarter" idx="12"/>
          </p:nvPr>
        </p:nvSpPr>
        <p:spPr/>
        <p:txBody>
          <a:bodyPr/>
          <a:lstStyle/>
          <a:p>
            <a:fld id="{AC88E2E4-2889-4BE1-945C-2D61B755CF45}" type="slidenum">
              <a:rPr lang="zh-CN" altLang="en-US" smtClean="0"/>
              <a:t>‹#›</a:t>
            </a:fld>
            <a:endParaRPr lang="zh-CN" altLang="en-US"/>
          </a:p>
        </p:txBody>
      </p:sp>
    </p:spTree>
    <p:extLst>
      <p:ext uri="{BB962C8B-B14F-4D97-AF65-F5344CB8AC3E}">
        <p14:creationId xmlns:p14="http://schemas.microsoft.com/office/powerpoint/2010/main" val="415212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C885FA-9AF1-4229-8363-3610646BFBB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2B347D0-02BA-41C6-89EE-AA6C921623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7A7E866-C784-4EF2-984D-A4278F09D9F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2B5C554-C829-4C64-B483-9227C60677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0BFDE67-6A69-4D89-B190-7B8484EF72B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66416A8-4FD2-4038-A9FC-F3E866449475}"/>
              </a:ext>
            </a:extLst>
          </p:cNvPr>
          <p:cNvSpPr>
            <a:spLocks noGrp="1"/>
          </p:cNvSpPr>
          <p:nvPr>
            <p:ph type="dt" sz="half" idx="10"/>
          </p:nvPr>
        </p:nvSpPr>
        <p:spPr/>
        <p:txBody>
          <a:bodyPr/>
          <a:lstStyle/>
          <a:p>
            <a:fld id="{B07C4523-080C-47A0-B616-944830DD6E76}" type="datetimeFigureOut">
              <a:rPr lang="zh-CN" altLang="en-US" smtClean="0"/>
              <a:t>2019/6/27</a:t>
            </a:fld>
            <a:endParaRPr lang="zh-CN" altLang="en-US"/>
          </a:p>
        </p:txBody>
      </p:sp>
      <p:sp>
        <p:nvSpPr>
          <p:cNvPr id="8" name="页脚占位符 7">
            <a:extLst>
              <a:ext uri="{FF2B5EF4-FFF2-40B4-BE49-F238E27FC236}">
                <a16:creationId xmlns:a16="http://schemas.microsoft.com/office/drawing/2014/main" id="{5F06D751-4A95-4815-885D-225EF1CB041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2442DDA-FB6D-4DDB-865F-86A3826B720D}"/>
              </a:ext>
            </a:extLst>
          </p:cNvPr>
          <p:cNvSpPr>
            <a:spLocks noGrp="1"/>
          </p:cNvSpPr>
          <p:nvPr>
            <p:ph type="sldNum" sz="quarter" idx="12"/>
          </p:nvPr>
        </p:nvSpPr>
        <p:spPr/>
        <p:txBody>
          <a:bodyPr/>
          <a:lstStyle/>
          <a:p>
            <a:fld id="{AC88E2E4-2889-4BE1-945C-2D61B755CF45}" type="slidenum">
              <a:rPr lang="zh-CN" altLang="en-US" smtClean="0"/>
              <a:t>‹#›</a:t>
            </a:fld>
            <a:endParaRPr lang="zh-CN" altLang="en-US"/>
          </a:p>
        </p:txBody>
      </p:sp>
    </p:spTree>
    <p:extLst>
      <p:ext uri="{BB962C8B-B14F-4D97-AF65-F5344CB8AC3E}">
        <p14:creationId xmlns:p14="http://schemas.microsoft.com/office/powerpoint/2010/main" val="1656748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3C6FB4-0A59-4F2C-B0EC-E70529173A3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936990A-A8A4-4C87-9586-6707D19DD1B0}"/>
              </a:ext>
            </a:extLst>
          </p:cNvPr>
          <p:cNvSpPr>
            <a:spLocks noGrp="1"/>
          </p:cNvSpPr>
          <p:nvPr>
            <p:ph type="dt" sz="half" idx="10"/>
          </p:nvPr>
        </p:nvSpPr>
        <p:spPr/>
        <p:txBody>
          <a:bodyPr/>
          <a:lstStyle/>
          <a:p>
            <a:fld id="{B07C4523-080C-47A0-B616-944830DD6E76}" type="datetimeFigureOut">
              <a:rPr lang="zh-CN" altLang="en-US" smtClean="0"/>
              <a:t>2019/6/27</a:t>
            </a:fld>
            <a:endParaRPr lang="zh-CN" altLang="en-US"/>
          </a:p>
        </p:txBody>
      </p:sp>
      <p:sp>
        <p:nvSpPr>
          <p:cNvPr id="4" name="页脚占位符 3">
            <a:extLst>
              <a:ext uri="{FF2B5EF4-FFF2-40B4-BE49-F238E27FC236}">
                <a16:creationId xmlns:a16="http://schemas.microsoft.com/office/drawing/2014/main" id="{F1BCFC4F-D0F4-43DB-BDC9-BDEFF897634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EFEE597-4FD3-4ED8-90D3-74F10DDA95AB}"/>
              </a:ext>
            </a:extLst>
          </p:cNvPr>
          <p:cNvSpPr>
            <a:spLocks noGrp="1"/>
          </p:cNvSpPr>
          <p:nvPr>
            <p:ph type="sldNum" sz="quarter" idx="12"/>
          </p:nvPr>
        </p:nvSpPr>
        <p:spPr/>
        <p:txBody>
          <a:bodyPr/>
          <a:lstStyle/>
          <a:p>
            <a:fld id="{AC88E2E4-2889-4BE1-945C-2D61B755CF45}" type="slidenum">
              <a:rPr lang="zh-CN" altLang="en-US" smtClean="0"/>
              <a:t>‹#›</a:t>
            </a:fld>
            <a:endParaRPr lang="zh-CN" altLang="en-US"/>
          </a:p>
        </p:txBody>
      </p:sp>
    </p:spTree>
    <p:extLst>
      <p:ext uri="{BB962C8B-B14F-4D97-AF65-F5344CB8AC3E}">
        <p14:creationId xmlns:p14="http://schemas.microsoft.com/office/powerpoint/2010/main" val="678371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7144502-AB52-4B81-B44A-65FB49762C5C}"/>
              </a:ext>
            </a:extLst>
          </p:cNvPr>
          <p:cNvSpPr>
            <a:spLocks noGrp="1"/>
          </p:cNvSpPr>
          <p:nvPr>
            <p:ph type="dt" sz="half" idx="10"/>
          </p:nvPr>
        </p:nvSpPr>
        <p:spPr/>
        <p:txBody>
          <a:bodyPr/>
          <a:lstStyle/>
          <a:p>
            <a:fld id="{B07C4523-080C-47A0-B616-944830DD6E76}" type="datetimeFigureOut">
              <a:rPr lang="zh-CN" altLang="en-US" smtClean="0"/>
              <a:t>2019/6/27</a:t>
            </a:fld>
            <a:endParaRPr lang="zh-CN" altLang="en-US"/>
          </a:p>
        </p:txBody>
      </p:sp>
      <p:sp>
        <p:nvSpPr>
          <p:cNvPr id="3" name="页脚占位符 2">
            <a:extLst>
              <a:ext uri="{FF2B5EF4-FFF2-40B4-BE49-F238E27FC236}">
                <a16:creationId xmlns:a16="http://schemas.microsoft.com/office/drawing/2014/main" id="{E83B277C-C6F0-4CD5-A5CE-FEF57C823A2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B2E1A3C-AC5B-4F08-8215-56A97F4BFE05}"/>
              </a:ext>
            </a:extLst>
          </p:cNvPr>
          <p:cNvSpPr>
            <a:spLocks noGrp="1"/>
          </p:cNvSpPr>
          <p:nvPr>
            <p:ph type="sldNum" sz="quarter" idx="12"/>
          </p:nvPr>
        </p:nvSpPr>
        <p:spPr/>
        <p:txBody>
          <a:bodyPr/>
          <a:lstStyle/>
          <a:p>
            <a:fld id="{AC88E2E4-2889-4BE1-945C-2D61B755CF45}" type="slidenum">
              <a:rPr lang="zh-CN" altLang="en-US" smtClean="0"/>
              <a:t>‹#›</a:t>
            </a:fld>
            <a:endParaRPr lang="zh-CN" altLang="en-US"/>
          </a:p>
        </p:txBody>
      </p:sp>
    </p:spTree>
    <p:extLst>
      <p:ext uri="{BB962C8B-B14F-4D97-AF65-F5344CB8AC3E}">
        <p14:creationId xmlns:p14="http://schemas.microsoft.com/office/powerpoint/2010/main" val="2815989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AFAC32-B9D1-4BC5-949A-522717A9815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96C4C64-0635-452D-88F0-C32B6B294F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27FE0B8-C763-4E78-9516-DB45F15CB9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DC7EFAE-CF9B-4FE5-9E41-182E242B88D8}"/>
              </a:ext>
            </a:extLst>
          </p:cNvPr>
          <p:cNvSpPr>
            <a:spLocks noGrp="1"/>
          </p:cNvSpPr>
          <p:nvPr>
            <p:ph type="dt" sz="half" idx="10"/>
          </p:nvPr>
        </p:nvSpPr>
        <p:spPr/>
        <p:txBody>
          <a:bodyPr/>
          <a:lstStyle/>
          <a:p>
            <a:fld id="{B07C4523-080C-47A0-B616-944830DD6E76}" type="datetimeFigureOut">
              <a:rPr lang="zh-CN" altLang="en-US" smtClean="0"/>
              <a:t>2019/6/27</a:t>
            </a:fld>
            <a:endParaRPr lang="zh-CN" altLang="en-US"/>
          </a:p>
        </p:txBody>
      </p:sp>
      <p:sp>
        <p:nvSpPr>
          <p:cNvPr id="6" name="页脚占位符 5">
            <a:extLst>
              <a:ext uri="{FF2B5EF4-FFF2-40B4-BE49-F238E27FC236}">
                <a16:creationId xmlns:a16="http://schemas.microsoft.com/office/drawing/2014/main" id="{C5F48B9B-5E5D-416C-AABD-75083FAF11E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5B48E68-D9B5-423B-9DBA-9F4E919C44C1}"/>
              </a:ext>
            </a:extLst>
          </p:cNvPr>
          <p:cNvSpPr>
            <a:spLocks noGrp="1"/>
          </p:cNvSpPr>
          <p:nvPr>
            <p:ph type="sldNum" sz="quarter" idx="12"/>
          </p:nvPr>
        </p:nvSpPr>
        <p:spPr/>
        <p:txBody>
          <a:bodyPr/>
          <a:lstStyle/>
          <a:p>
            <a:fld id="{AC88E2E4-2889-4BE1-945C-2D61B755CF45}" type="slidenum">
              <a:rPr lang="zh-CN" altLang="en-US" smtClean="0"/>
              <a:t>‹#›</a:t>
            </a:fld>
            <a:endParaRPr lang="zh-CN" altLang="en-US"/>
          </a:p>
        </p:txBody>
      </p:sp>
    </p:spTree>
    <p:extLst>
      <p:ext uri="{BB962C8B-B14F-4D97-AF65-F5344CB8AC3E}">
        <p14:creationId xmlns:p14="http://schemas.microsoft.com/office/powerpoint/2010/main" val="765781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61FE1D-2F56-47D2-AAD9-07BE7050296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ECF2570-8938-4721-A385-5C5D314DB8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2950466-FCE5-4D26-9242-B6D21C9FD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3ABD2A4-9294-41C1-AA87-7991D398C9A4}"/>
              </a:ext>
            </a:extLst>
          </p:cNvPr>
          <p:cNvSpPr>
            <a:spLocks noGrp="1"/>
          </p:cNvSpPr>
          <p:nvPr>
            <p:ph type="dt" sz="half" idx="10"/>
          </p:nvPr>
        </p:nvSpPr>
        <p:spPr/>
        <p:txBody>
          <a:bodyPr/>
          <a:lstStyle/>
          <a:p>
            <a:fld id="{B07C4523-080C-47A0-B616-944830DD6E76}" type="datetimeFigureOut">
              <a:rPr lang="zh-CN" altLang="en-US" smtClean="0"/>
              <a:t>2019/6/27</a:t>
            </a:fld>
            <a:endParaRPr lang="zh-CN" altLang="en-US"/>
          </a:p>
        </p:txBody>
      </p:sp>
      <p:sp>
        <p:nvSpPr>
          <p:cNvPr id="6" name="页脚占位符 5">
            <a:extLst>
              <a:ext uri="{FF2B5EF4-FFF2-40B4-BE49-F238E27FC236}">
                <a16:creationId xmlns:a16="http://schemas.microsoft.com/office/drawing/2014/main" id="{E1D72D88-45FA-401E-B6E4-86C4B848947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2EE253-FBE3-4EA2-A785-0CEA020F1758}"/>
              </a:ext>
            </a:extLst>
          </p:cNvPr>
          <p:cNvSpPr>
            <a:spLocks noGrp="1"/>
          </p:cNvSpPr>
          <p:nvPr>
            <p:ph type="sldNum" sz="quarter" idx="12"/>
          </p:nvPr>
        </p:nvSpPr>
        <p:spPr/>
        <p:txBody>
          <a:bodyPr/>
          <a:lstStyle/>
          <a:p>
            <a:fld id="{AC88E2E4-2889-4BE1-945C-2D61B755CF45}" type="slidenum">
              <a:rPr lang="zh-CN" altLang="en-US" smtClean="0"/>
              <a:t>‹#›</a:t>
            </a:fld>
            <a:endParaRPr lang="zh-CN" altLang="en-US"/>
          </a:p>
        </p:txBody>
      </p:sp>
    </p:spTree>
    <p:extLst>
      <p:ext uri="{BB962C8B-B14F-4D97-AF65-F5344CB8AC3E}">
        <p14:creationId xmlns:p14="http://schemas.microsoft.com/office/powerpoint/2010/main" val="549232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8CEB2C0-0FEC-4ED7-AF33-454C52C24E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FE03DD3-C837-47C4-BC93-41EC081FDD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A1769C3-D688-4BBB-8939-1508B4FD44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7C4523-080C-47A0-B616-944830DD6E76}" type="datetimeFigureOut">
              <a:rPr lang="zh-CN" altLang="en-US" smtClean="0"/>
              <a:t>2019/6/27</a:t>
            </a:fld>
            <a:endParaRPr lang="zh-CN" altLang="en-US"/>
          </a:p>
        </p:txBody>
      </p:sp>
      <p:sp>
        <p:nvSpPr>
          <p:cNvPr id="5" name="页脚占位符 4">
            <a:extLst>
              <a:ext uri="{FF2B5EF4-FFF2-40B4-BE49-F238E27FC236}">
                <a16:creationId xmlns:a16="http://schemas.microsoft.com/office/drawing/2014/main" id="{750FA627-03C1-4893-BE12-3C9ABE69C2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A306BBB-893B-4D61-8ABD-401B6A5E9F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88E2E4-2889-4BE1-945C-2D61B755CF45}" type="slidenum">
              <a:rPr lang="zh-CN" altLang="en-US" smtClean="0"/>
              <a:t>‹#›</a:t>
            </a:fld>
            <a:endParaRPr lang="zh-CN" altLang="en-US"/>
          </a:p>
        </p:txBody>
      </p:sp>
    </p:spTree>
    <p:extLst>
      <p:ext uri="{BB962C8B-B14F-4D97-AF65-F5344CB8AC3E}">
        <p14:creationId xmlns:p14="http://schemas.microsoft.com/office/powerpoint/2010/main" val="2509599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8" Type="http://schemas.openxmlformats.org/officeDocument/2006/relationships/hyperlink" Target="https://neo4j.com/docs/graph-algorithms/current/algorithms/label-propagation/" TargetMode="External"/><Relationship Id="rId13" Type="http://schemas.openxmlformats.org/officeDocument/2006/relationships/hyperlink" Target="https://neo4j.com/docs/graph-algorithms/current/algorithms/shortest-path/" TargetMode="External"/><Relationship Id="rId18" Type="http://schemas.openxmlformats.org/officeDocument/2006/relationships/hyperlink" Target="https://neo4j.com/docs/graph-algorithms/current/algorithms/random-walk/" TargetMode="External"/><Relationship Id="rId26" Type="http://schemas.openxmlformats.org/officeDocument/2006/relationships/hyperlink" Target="https://neo4j.com/docs/graph-algorithms/current/algorithms/linkprediction-preferential-attachment/" TargetMode="External"/><Relationship Id="rId3" Type="http://schemas.openxmlformats.org/officeDocument/2006/relationships/hyperlink" Target="https://neo4j.com/docs/graph-algorithms/current/algorithms/article-rank/" TargetMode="External"/><Relationship Id="rId21" Type="http://schemas.openxmlformats.org/officeDocument/2006/relationships/hyperlink" Target="https://neo4j.com/docs/graph-algorithms/current/algorithms/similarity-pearson/" TargetMode="External"/><Relationship Id="rId7" Type="http://schemas.openxmlformats.org/officeDocument/2006/relationships/hyperlink" Target="https://neo4j.com/docs/graph-algorithms/current/algorithms/louvain/" TargetMode="External"/><Relationship Id="rId12" Type="http://schemas.openxmlformats.org/officeDocument/2006/relationships/hyperlink" Target="https://neo4j.com/docs/graph-algorithms/current/algorithms/minimum-weight-spanning-tree/" TargetMode="External"/><Relationship Id="rId17" Type="http://schemas.openxmlformats.org/officeDocument/2006/relationships/hyperlink" Target="https://neo4j.com/docs/graph-algorithms/current/algorithms/yen-s-k-shortest-path/" TargetMode="External"/><Relationship Id="rId25" Type="http://schemas.openxmlformats.org/officeDocument/2006/relationships/hyperlink" Target="https://neo4j.com/docs/graph-algorithms/current/algorithms/linkprediction-common-neighbors/" TargetMode="External"/><Relationship Id="rId2" Type="http://schemas.openxmlformats.org/officeDocument/2006/relationships/hyperlink" Target="https://neo4j.com/docs/graph-algorithms/current/algorithms/page-rank/" TargetMode="External"/><Relationship Id="rId16" Type="http://schemas.openxmlformats.org/officeDocument/2006/relationships/hyperlink" Target="https://neo4j.com/docs/graph-algorithms/current/algorithms/a_star/" TargetMode="External"/><Relationship Id="rId20" Type="http://schemas.openxmlformats.org/officeDocument/2006/relationships/hyperlink" Target="https://neo4j.com/docs/graph-algorithms/current/algorithms/similarity-cosine/" TargetMode="External"/><Relationship Id="rId29" Type="http://schemas.openxmlformats.org/officeDocument/2006/relationships/hyperlink" Target="https://neo4j.com/docs/graph-algorithms/current/algorithms/linkprediction-total-neighbors/" TargetMode="External"/><Relationship Id="rId1" Type="http://schemas.openxmlformats.org/officeDocument/2006/relationships/slideLayout" Target="../slideLayouts/slideLayout2.xml"/><Relationship Id="rId6" Type="http://schemas.openxmlformats.org/officeDocument/2006/relationships/hyperlink" Target="https://neo4j.com/docs/graph-algorithms/current/algorithms/harmonic-centrality/" TargetMode="External"/><Relationship Id="rId11" Type="http://schemas.openxmlformats.org/officeDocument/2006/relationships/hyperlink" Target="https://neo4j.com/docs/graph-algorithms/current/algorithms/triangle-counting-clustering-coefficient/" TargetMode="External"/><Relationship Id="rId24" Type="http://schemas.openxmlformats.org/officeDocument/2006/relationships/hyperlink" Target="https://neo4j.com/docs/graph-algorithms/current/algorithms/linkprediction-adamic-adar/" TargetMode="External"/><Relationship Id="rId5" Type="http://schemas.openxmlformats.org/officeDocument/2006/relationships/hyperlink" Target="https://neo4j.com/docs/graph-algorithms/current/algorithms/closeness-centrality/" TargetMode="External"/><Relationship Id="rId15" Type="http://schemas.openxmlformats.org/officeDocument/2006/relationships/hyperlink" Target="https://neo4j.com/docs/graph-algorithms/current/algorithms/all-pairs-shortest-path/" TargetMode="External"/><Relationship Id="rId23" Type="http://schemas.openxmlformats.org/officeDocument/2006/relationships/hyperlink" Target="https://neo4j.com/docs/graph-algorithms/current/algorithms/similarity-overlap/" TargetMode="External"/><Relationship Id="rId28" Type="http://schemas.openxmlformats.org/officeDocument/2006/relationships/hyperlink" Target="https://neo4j.com/docs/graph-algorithms/current/algorithms/linkprediction-same-community/" TargetMode="External"/><Relationship Id="rId10" Type="http://schemas.openxmlformats.org/officeDocument/2006/relationships/hyperlink" Target="https://neo4j.com/docs/graph-algorithms/current/algorithms/strongly-connected-components/" TargetMode="External"/><Relationship Id="rId19" Type="http://schemas.openxmlformats.org/officeDocument/2006/relationships/hyperlink" Target="https://neo4j.com/docs/graph-algorithms/current/algorithms/similarity-jaccard/" TargetMode="External"/><Relationship Id="rId4" Type="http://schemas.openxmlformats.org/officeDocument/2006/relationships/hyperlink" Target="https://neo4j.com/docs/graph-algorithms/current/algorithms/betweenness-centrality/" TargetMode="External"/><Relationship Id="rId9" Type="http://schemas.openxmlformats.org/officeDocument/2006/relationships/hyperlink" Target="https://neo4j.com/docs/graph-algorithms/current/algorithms/connected-components/" TargetMode="External"/><Relationship Id="rId14" Type="http://schemas.openxmlformats.org/officeDocument/2006/relationships/hyperlink" Target="https://neo4j.com/docs/graph-algorithms/current/algorithms/single-source-shortest-path/" TargetMode="External"/><Relationship Id="rId22" Type="http://schemas.openxmlformats.org/officeDocument/2006/relationships/hyperlink" Target="https://neo4j.com/docs/graph-algorithms/current/algorithms/similarity-euclidean/" TargetMode="External"/><Relationship Id="rId27" Type="http://schemas.openxmlformats.org/officeDocument/2006/relationships/hyperlink" Target="https://neo4j.com/docs/graph-algorithms/current/algorithms/linkprediction-resource-allocation/" TargetMode="External"/><Relationship Id="rId30" Type="http://schemas.openxmlformats.org/officeDocument/2006/relationships/hyperlink" Target="https://neo4j.com/docs/graph-algorithms/current/algorithms/one-hot-encodin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140B5F9-F975-4793-9BEC-9118E79529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5583" y="1098129"/>
            <a:ext cx="3941618" cy="4483590"/>
          </a:xfrm>
          <a:prstGeom prst="rect">
            <a:avLst/>
          </a:prstGeom>
        </p:spPr>
      </p:pic>
      <p:sp>
        <p:nvSpPr>
          <p:cNvPr id="2" name="标题 1">
            <a:extLst>
              <a:ext uri="{FF2B5EF4-FFF2-40B4-BE49-F238E27FC236}">
                <a16:creationId xmlns:a16="http://schemas.microsoft.com/office/drawing/2014/main" id="{2E382D9E-F97C-438F-8125-5BD2C901E994}"/>
              </a:ext>
            </a:extLst>
          </p:cNvPr>
          <p:cNvSpPr>
            <a:spLocks noGrp="1"/>
          </p:cNvSpPr>
          <p:nvPr>
            <p:ph type="ctrTitle"/>
          </p:nvPr>
        </p:nvSpPr>
        <p:spPr>
          <a:xfrm>
            <a:off x="1492304" y="2651176"/>
            <a:ext cx="6359091" cy="805339"/>
          </a:xfrm>
          <a:solidFill>
            <a:schemeClr val="bg1"/>
          </a:solidFill>
        </p:spPr>
        <p:txBody>
          <a:bodyPr>
            <a:normAutofit/>
          </a:bodyPr>
          <a:lstStyle/>
          <a:p>
            <a:r>
              <a:rPr lang="zh-CN" altLang="en-US" sz="4000" b="1"/>
              <a:t>小型金融</a:t>
            </a:r>
            <a:r>
              <a:rPr lang="zh-CN" altLang="en-US" sz="4000" b="1" dirty="0"/>
              <a:t>知识图谱搭建示范</a:t>
            </a:r>
          </a:p>
        </p:txBody>
      </p:sp>
    </p:spTree>
    <p:extLst>
      <p:ext uri="{BB962C8B-B14F-4D97-AF65-F5344CB8AC3E}">
        <p14:creationId xmlns:p14="http://schemas.microsoft.com/office/powerpoint/2010/main" val="1671926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F468390-737E-4877-BA67-27F4E7CFD7F8}"/>
              </a:ext>
            </a:extLst>
          </p:cNvPr>
          <p:cNvSpPr>
            <a:spLocks noGrp="1"/>
          </p:cNvSpPr>
          <p:nvPr>
            <p:ph type="title"/>
          </p:nvPr>
        </p:nvSpPr>
        <p:spPr>
          <a:xfrm>
            <a:off x="415636" y="368299"/>
            <a:ext cx="4648200" cy="625475"/>
          </a:xfrm>
        </p:spPr>
        <p:txBody>
          <a:bodyPr>
            <a:normAutofit/>
          </a:bodyPr>
          <a:lstStyle/>
          <a:p>
            <a:r>
              <a:rPr lang="zh-CN" altLang="en-US" sz="3200" b="1" dirty="0">
                <a:solidFill>
                  <a:srgbClr val="0070C0"/>
                </a:solidFill>
                <a:latin typeface="黑体" panose="02010609060101010101" pitchFamily="49" charset="-122"/>
                <a:ea typeface="黑体" panose="02010609060101010101" pitchFamily="49" charset="-122"/>
              </a:rPr>
              <a:t>数据存储（创建关系）</a:t>
            </a:r>
          </a:p>
        </p:txBody>
      </p:sp>
      <p:pic>
        <p:nvPicPr>
          <p:cNvPr id="7" name="图片 6">
            <a:extLst>
              <a:ext uri="{FF2B5EF4-FFF2-40B4-BE49-F238E27FC236}">
                <a16:creationId xmlns:a16="http://schemas.microsoft.com/office/drawing/2014/main" id="{BE402676-326F-47F1-B025-AE56149BA826}"/>
              </a:ext>
            </a:extLst>
          </p:cNvPr>
          <p:cNvPicPr>
            <a:picLocks noChangeAspect="1"/>
          </p:cNvPicPr>
          <p:nvPr/>
        </p:nvPicPr>
        <p:blipFill>
          <a:blip r:embed="rId2"/>
          <a:stretch>
            <a:fillRect/>
          </a:stretch>
        </p:blipFill>
        <p:spPr>
          <a:xfrm>
            <a:off x="154709" y="1420394"/>
            <a:ext cx="5534891" cy="4856142"/>
          </a:xfrm>
          <a:prstGeom prst="rect">
            <a:avLst/>
          </a:prstGeom>
        </p:spPr>
      </p:pic>
      <p:pic>
        <p:nvPicPr>
          <p:cNvPr id="2" name="图片 1">
            <a:extLst>
              <a:ext uri="{FF2B5EF4-FFF2-40B4-BE49-F238E27FC236}">
                <a16:creationId xmlns:a16="http://schemas.microsoft.com/office/drawing/2014/main" id="{1070EA48-98E2-4DD8-A57E-C531C6D66E84}"/>
              </a:ext>
            </a:extLst>
          </p:cNvPr>
          <p:cNvPicPr>
            <a:picLocks noChangeAspect="1"/>
          </p:cNvPicPr>
          <p:nvPr/>
        </p:nvPicPr>
        <p:blipFill>
          <a:blip r:embed="rId3"/>
          <a:stretch>
            <a:fillRect/>
          </a:stretch>
        </p:blipFill>
        <p:spPr>
          <a:xfrm>
            <a:off x="6692365" y="2315028"/>
            <a:ext cx="5344926" cy="27306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箭头: 虚尾 5">
            <a:extLst>
              <a:ext uri="{FF2B5EF4-FFF2-40B4-BE49-F238E27FC236}">
                <a16:creationId xmlns:a16="http://schemas.microsoft.com/office/drawing/2014/main" id="{BD810D00-AE22-44DD-BC35-7E4E6747FA47}"/>
              </a:ext>
            </a:extLst>
          </p:cNvPr>
          <p:cNvSpPr/>
          <p:nvPr/>
        </p:nvSpPr>
        <p:spPr>
          <a:xfrm>
            <a:off x="5833426" y="3371142"/>
            <a:ext cx="734291" cy="491837"/>
          </a:xfrm>
          <a:prstGeom prst="strip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72126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199CE17-DDE6-44CD-B435-C0E4815B2CA2}"/>
              </a:ext>
            </a:extLst>
          </p:cNvPr>
          <p:cNvSpPr>
            <a:spLocks noGrp="1"/>
          </p:cNvSpPr>
          <p:nvPr>
            <p:ph type="title"/>
          </p:nvPr>
        </p:nvSpPr>
        <p:spPr>
          <a:xfrm>
            <a:off x="415636" y="368299"/>
            <a:ext cx="4648200" cy="625475"/>
          </a:xfrm>
        </p:spPr>
        <p:txBody>
          <a:bodyPr>
            <a:normAutofit/>
          </a:bodyPr>
          <a:lstStyle/>
          <a:p>
            <a:r>
              <a:rPr lang="zh-CN" altLang="en-US" sz="3200" b="1" dirty="0">
                <a:solidFill>
                  <a:srgbClr val="0070C0"/>
                </a:solidFill>
                <a:latin typeface="黑体" panose="02010609060101010101" pitchFamily="49" charset="-122"/>
                <a:ea typeface="黑体" panose="02010609060101010101" pitchFamily="49" charset="-122"/>
              </a:rPr>
              <a:t>数据可视化查询</a:t>
            </a:r>
          </a:p>
        </p:txBody>
      </p:sp>
      <p:pic>
        <p:nvPicPr>
          <p:cNvPr id="5" name="图片 4">
            <a:extLst>
              <a:ext uri="{FF2B5EF4-FFF2-40B4-BE49-F238E27FC236}">
                <a16:creationId xmlns:a16="http://schemas.microsoft.com/office/drawing/2014/main" id="{5FD07EC4-31CB-45DF-B89F-F91FA75C6689}"/>
              </a:ext>
            </a:extLst>
          </p:cNvPr>
          <p:cNvPicPr>
            <a:picLocks noChangeAspect="1"/>
          </p:cNvPicPr>
          <p:nvPr/>
        </p:nvPicPr>
        <p:blipFill>
          <a:blip r:embed="rId2"/>
          <a:stretch>
            <a:fillRect/>
          </a:stretch>
        </p:blipFill>
        <p:spPr>
          <a:xfrm>
            <a:off x="2039257" y="1523217"/>
            <a:ext cx="7685314" cy="5016802"/>
          </a:xfrm>
          <a:prstGeom prst="rect">
            <a:avLst/>
          </a:prstGeom>
        </p:spPr>
      </p:pic>
      <p:sp>
        <p:nvSpPr>
          <p:cNvPr id="6" name="文本框 5">
            <a:extLst>
              <a:ext uri="{FF2B5EF4-FFF2-40B4-BE49-F238E27FC236}">
                <a16:creationId xmlns:a16="http://schemas.microsoft.com/office/drawing/2014/main" id="{9790D92F-7D7D-4BC5-B3CD-30985729BD1C}"/>
              </a:ext>
            </a:extLst>
          </p:cNvPr>
          <p:cNvSpPr txBox="1"/>
          <p:nvPr/>
        </p:nvSpPr>
        <p:spPr>
          <a:xfrm>
            <a:off x="477578" y="1073829"/>
            <a:ext cx="9533379" cy="369332"/>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查询与“平安银行”相关信息（所属概念板块、发布公告、属于深股通</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沪股通、股东信息）</a:t>
            </a:r>
          </a:p>
        </p:txBody>
      </p:sp>
    </p:spTree>
    <p:extLst>
      <p:ext uri="{BB962C8B-B14F-4D97-AF65-F5344CB8AC3E}">
        <p14:creationId xmlns:p14="http://schemas.microsoft.com/office/powerpoint/2010/main" val="3505686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199CE17-DDE6-44CD-B435-C0E4815B2CA2}"/>
              </a:ext>
            </a:extLst>
          </p:cNvPr>
          <p:cNvSpPr>
            <a:spLocks noGrp="1"/>
          </p:cNvSpPr>
          <p:nvPr>
            <p:ph type="title"/>
          </p:nvPr>
        </p:nvSpPr>
        <p:spPr>
          <a:xfrm>
            <a:off x="415636" y="368299"/>
            <a:ext cx="4648200" cy="625475"/>
          </a:xfrm>
        </p:spPr>
        <p:txBody>
          <a:bodyPr>
            <a:normAutofit/>
          </a:bodyPr>
          <a:lstStyle/>
          <a:p>
            <a:r>
              <a:rPr lang="zh-CN" altLang="en-US" sz="3200" b="1" dirty="0">
                <a:solidFill>
                  <a:srgbClr val="0070C0"/>
                </a:solidFill>
                <a:latin typeface="黑体" panose="02010609060101010101" pitchFamily="49" charset="-122"/>
                <a:ea typeface="黑体" panose="02010609060101010101" pitchFamily="49" charset="-122"/>
              </a:rPr>
              <a:t>数据可视化查询</a:t>
            </a:r>
          </a:p>
        </p:txBody>
      </p:sp>
      <p:pic>
        <p:nvPicPr>
          <p:cNvPr id="3" name="图片 2">
            <a:extLst>
              <a:ext uri="{FF2B5EF4-FFF2-40B4-BE49-F238E27FC236}">
                <a16:creationId xmlns:a16="http://schemas.microsoft.com/office/drawing/2014/main" id="{2E5E175E-2697-44EC-B1BF-2B4DAC8973E4}"/>
              </a:ext>
            </a:extLst>
          </p:cNvPr>
          <p:cNvPicPr>
            <a:picLocks noChangeAspect="1"/>
          </p:cNvPicPr>
          <p:nvPr/>
        </p:nvPicPr>
        <p:blipFill>
          <a:blip r:embed="rId2"/>
          <a:stretch>
            <a:fillRect/>
          </a:stretch>
        </p:blipFill>
        <p:spPr>
          <a:xfrm>
            <a:off x="1414133" y="1523217"/>
            <a:ext cx="9094155" cy="5153354"/>
          </a:xfrm>
          <a:prstGeom prst="rect">
            <a:avLst/>
          </a:prstGeom>
        </p:spPr>
      </p:pic>
      <p:sp>
        <p:nvSpPr>
          <p:cNvPr id="5" name="文本框 4">
            <a:extLst>
              <a:ext uri="{FF2B5EF4-FFF2-40B4-BE49-F238E27FC236}">
                <a16:creationId xmlns:a16="http://schemas.microsoft.com/office/drawing/2014/main" id="{934791B8-6CEF-4019-8929-347414475E2E}"/>
              </a:ext>
            </a:extLst>
          </p:cNvPr>
          <p:cNvSpPr txBox="1"/>
          <p:nvPr/>
        </p:nvSpPr>
        <p:spPr>
          <a:xfrm>
            <a:off x="477578" y="1153885"/>
            <a:ext cx="6417141" cy="369332"/>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插入股票间相关系数之后，显示与“平安银行”所有相关信息</a:t>
            </a:r>
          </a:p>
        </p:txBody>
      </p:sp>
    </p:spTree>
    <p:extLst>
      <p:ext uri="{BB962C8B-B14F-4D97-AF65-F5344CB8AC3E}">
        <p14:creationId xmlns:p14="http://schemas.microsoft.com/office/powerpoint/2010/main" val="1044986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199CE17-DDE6-44CD-B435-C0E4815B2CA2}"/>
              </a:ext>
            </a:extLst>
          </p:cNvPr>
          <p:cNvSpPr>
            <a:spLocks noGrp="1"/>
          </p:cNvSpPr>
          <p:nvPr>
            <p:ph type="title"/>
          </p:nvPr>
        </p:nvSpPr>
        <p:spPr>
          <a:xfrm>
            <a:off x="415636" y="368299"/>
            <a:ext cx="4648200" cy="625475"/>
          </a:xfrm>
        </p:spPr>
        <p:txBody>
          <a:bodyPr>
            <a:normAutofit/>
          </a:bodyPr>
          <a:lstStyle/>
          <a:p>
            <a:r>
              <a:rPr lang="zh-CN" altLang="en-US" sz="3200" b="1" dirty="0">
                <a:solidFill>
                  <a:srgbClr val="0070C0"/>
                </a:solidFill>
                <a:latin typeface="黑体" panose="02010609060101010101" pitchFamily="49" charset="-122"/>
                <a:ea typeface="黑体" panose="02010609060101010101" pitchFamily="49" charset="-122"/>
              </a:rPr>
              <a:t>数据可视化查询</a:t>
            </a:r>
          </a:p>
        </p:txBody>
      </p:sp>
      <p:pic>
        <p:nvPicPr>
          <p:cNvPr id="2" name="图片 1">
            <a:extLst>
              <a:ext uri="{FF2B5EF4-FFF2-40B4-BE49-F238E27FC236}">
                <a16:creationId xmlns:a16="http://schemas.microsoft.com/office/drawing/2014/main" id="{0E027A04-38D0-42DC-8A58-9559665304B0}"/>
              </a:ext>
            </a:extLst>
          </p:cNvPr>
          <p:cNvPicPr>
            <a:picLocks noChangeAspect="1"/>
          </p:cNvPicPr>
          <p:nvPr/>
        </p:nvPicPr>
        <p:blipFill>
          <a:blip r:embed="rId2"/>
          <a:stretch>
            <a:fillRect/>
          </a:stretch>
        </p:blipFill>
        <p:spPr>
          <a:xfrm>
            <a:off x="1625600" y="1763376"/>
            <a:ext cx="8797418" cy="4209252"/>
          </a:xfrm>
          <a:prstGeom prst="rect">
            <a:avLst/>
          </a:prstGeom>
        </p:spPr>
      </p:pic>
      <p:sp>
        <p:nvSpPr>
          <p:cNvPr id="5" name="文本框 4">
            <a:extLst>
              <a:ext uri="{FF2B5EF4-FFF2-40B4-BE49-F238E27FC236}">
                <a16:creationId xmlns:a16="http://schemas.microsoft.com/office/drawing/2014/main" id="{45B09197-0448-422A-AFB8-560F2C66F2A4}"/>
              </a:ext>
            </a:extLst>
          </p:cNvPr>
          <p:cNvSpPr txBox="1"/>
          <p:nvPr/>
        </p:nvSpPr>
        <p:spPr>
          <a:xfrm>
            <a:off x="477578" y="1153885"/>
            <a:ext cx="5609228" cy="369332"/>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查询“平安银行”与“万科</a:t>
            </a:r>
            <a:r>
              <a:rPr lang="en-US" altLang="zh-CN" dirty="0">
                <a:latin typeface="黑体" panose="02010609060101010101" pitchFamily="49" charset="-122"/>
                <a:ea typeface="黑体" panose="02010609060101010101" pitchFamily="49" charset="-122"/>
              </a:rPr>
              <a:t>A</a:t>
            </a:r>
            <a:r>
              <a:rPr lang="zh-CN" altLang="en-US" dirty="0">
                <a:latin typeface="黑体" panose="02010609060101010101" pitchFamily="49" charset="-122"/>
                <a:ea typeface="黑体" panose="02010609060101010101" pitchFamily="49" charset="-122"/>
              </a:rPr>
              <a:t>”的对数收益的相关系数</a:t>
            </a:r>
          </a:p>
        </p:txBody>
      </p:sp>
    </p:spTree>
    <p:extLst>
      <p:ext uri="{BB962C8B-B14F-4D97-AF65-F5344CB8AC3E}">
        <p14:creationId xmlns:p14="http://schemas.microsoft.com/office/powerpoint/2010/main" val="4004127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199CE17-DDE6-44CD-B435-C0E4815B2CA2}"/>
              </a:ext>
            </a:extLst>
          </p:cNvPr>
          <p:cNvSpPr>
            <a:spLocks noGrp="1"/>
          </p:cNvSpPr>
          <p:nvPr>
            <p:ph type="title"/>
          </p:nvPr>
        </p:nvSpPr>
        <p:spPr>
          <a:xfrm>
            <a:off x="415636" y="368299"/>
            <a:ext cx="4648200" cy="625475"/>
          </a:xfrm>
        </p:spPr>
        <p:txBody>
          <a:bodyPr>
            <a:normAutofit/>
          </a:bodyPr>
          <a:lstStyle/>
          <a:p>
            <a:r>
              <a:rPr lang="zh-CN" altLang="en-US" sz="3200" b="1" dirty="0">
                <a:solidFill>
                  <a:srgbClr val="0070C0"/>
                </a:solidFill>
                <a:latin typeface="黑体" panose="02010609060101010101" pitchFamily="49" charset="-122"/>
                <a:ea typeface="黑体" panose="02010609060101010101" pitchFamily="49" charset="-122"/>
              </a:rPr>
              <a:t>链路预测算法</a:t>
            </a:r>
          </a:p>
        </p:txBody>
      </p:sp>
      <p:sp>
        <p:nvSpPr>
          <p:cNvPr id="2" name="矩形 1">
            <a:extLst>
              <a:ext uri="{FF2B5EF4-FFF2-40B4-BE49-F238E27FC236}">
                <a16:creationId xmlns:a16="http://schemas.microsoft.com/office/drawing/2014/main" id="{93FDAAA4-C377-4B4B-9EA9-7DDA087D450C}"/>
              </a:ext>
            </a:extLst>
          </p:cNvPr>
          <p:cNvSpPr/>
          <p:nvPr/>
        </p:nvSpPr>
        <p:spPr>
          <a:xfrm>
            <a:off x="415636" y="1283916"/>
            <a:ext cx="10676321" cy="1200329"/>
          </a:xfrm>
          <a:prstGeom prst="rect">
            <a:avLst/>
          </a:prstGeom>
        </p:spPr>
        <p:txBody>
          <a:bodyPr wrap="none">
            <a:spAutoFit/>
          </a:bodyPr>
          <a:lstStyle/>
          <a:p>
            <a:r>
              <a:rPr lang="zh-CN" altLang="en-US" dirty="0">
                <a:latin typeface="黑体" panose="02010609060101010101" pitchFamily="49" charset="-122"/>
                <a:ea typeface="黑体" panose="02010609060101010101" pitchFamily="49" charset="-122"/>
              </a:rPr>
              <a:t>使用</a:t>
            </a:r>
            <a:r>
              <a:rPr lang="en-US" altLang="zh-CN" dirty="0">
                <a:latin typeface="黑体" panose="02010609060101010101" pitchFamily="49" charset="-122"/>
                <a:ea typeface="黑体" panose="02010609060101010101" pitchFamily="49" charset="-122"/>
              </a:rPr>
              <a:t>neo4j</a:t>
            </a:r>
            <a:r>
              <a:rPr lang="zh-CN" altLang="en-US" dirty="0">
                <a:latin typeface="黑体" panose="02010609060101010101" pitchFamily="49" charset="-122"/>
                <a:ea typeface="黑体" panose="02010609060101010101" pitchFamily="49" charset="-122"/>
              </a:rPr>
              <a:t>附带的图算法，其中链路预测部分主要基于判断相邻的两个节点之间的亲密程度作为评判标准</a:t>
            </a:r>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pPr marL="342900" indent="-342900">
              <a:buFont typeface="+mj-lt"/>
              <a:buAutoNum type="arabicPeriod"/>
            </a:pPr>
            <a:r>
              <a:rPr lang="en-US" altLang="zh-CN" dirty="0">
                <a:latin typeface="黑体" panose="02010609060101010101" pitchFamily="49" charset="-122"/>
                <a:ea typeface="黑体" panose="02010609060101010101" pitchFamily="49" charset="-122"/>
              </a:rPr>
              <a:t>The Adamic Adar algorithm</a:t>
            </a:r>
          </a:p>
        </p:txBody>
      </p:sp>
      <p:sp>
        <p:nvSpPr>
          <p:cNvPr id="14" name="Rectangle 8">
            <a:extLst>
              <a:ext uri="{FF2B5EF4-FFF2-40B4-BE49-F238E27FC236}">
                <a16:creationId xmlns:a16="http://schemas.microsoft.com/office/drawing/2014/main" id="{B13C4428-E1B0-4FDD-9035-DD7A82598E87}"/>
              </a:ext>
            </a:extLst>
          </p:cNvPr>
          <p:cNvSpPr>
            <a:spLocks noChangeArrowheads="1"/>
          </p:cNvSpPr>
          <p:nvPr/>
        </p:nvSpPr>
        <p:spPr bwMode="auto">
          <a:xfrm>
            <a:off x="755071" y="3881463"/>
            <a:ext cx="10259291"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pic>
        <p:nvPicPr>
          <p:cNvPr id="5" name="图片 4">
            <a:extLst>
              <a:ext uri="{FF2B5EF4-FFF2-40B4-BE49-F238E27FC236}">
                <a16:creationId xmlns:a16="http://schemas.microsoft.com/office/drawing/2014/main" id="{D7BDC277-58BC-4CA3-8687-D4234AD47D65}"/>
              </a:ext>
            </a:extLst>
          </p:cNvPr>
          <p:cNvPicPr>
            <a:picLocks noChangeAspect="1"/>
          </p:cNvPicPr>
          <p:nvPr/>
        </p:nvPicPr>
        <p:blipFill>
          <a:blip r:embed="rId3"/>
          <a:stretch>
            <a:fillRect/>
          </a:stretch>
        </p:blipFill>
        <p:spPr>
          <a:xfrm>
            <a:off x="1561675" y="2774387"/>
            <a:ext cx="8840416" cy="2725095"/>
          </a:xfrm>
          <a:prstGeom prst="rect">
            <a:avLst/>
          </a:prstGeom>
        </p:spPr>
      </p:pic>
    </p:spTree>
    <p:extLst>
      <p:ext uri="{BB962C8B-B14F-4D97-AF65-F5344CB8AC3E}">
        <p14:creationId xmlns:p14="http://schemas.microsoft.com/office/powerpoint/2010/main" val="1571144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912B2FE-7E9F-41FE-A168-466EF34C315B}"/>
              </a:ext>
            </a:extLst>
          </p:cNvPr>
          <p:cNvSpPr/>
          <p:nvPr/>
        </p:nvSpPr>
        <p:spPr>
          <a:xfrm>
            <a:off x="755071" y="1652446"/>
            <a:ext cx="4038601" cy="28931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400" b="1" dirty="0">
                <a:latin typeface="Arial" panose="020B0604020202020204" pitchFamily="34" charset="0"/>
              </a:rPr>
              <a:t>Sample</a:t>
            </a:r>
          </a:p>
          <a:p>
            <a:r>
              <a:rPr lang="en-US" altLang="zh-CN" sz="1400" dirty="0">
                <a:solidFill>
                  <a:schemeClr val="bg1">
                    <a:lumMod val="50000"/>
                  </a:schemeClr>
                </a:solidFill>
                <a:latin typeface="Arial" panose="020B0604020202020204" pitchFamily="34" charset="0"/>
              </a:rPr>
              <a:t>MERGE (</a:t>
            </a:r>
            <a:r>
              <a:rPr lang="en-US" altLang="zh-CN" sz="1400" dirty="0" err="1">
                <a:solidFill>
                  <a:schemeClr val="bg1">
                    <a:lumMod val="50000"/>
                  </a:schemeClr>
                </a:solidFill>
                <a:latin typeface="Arial" panose="020B0604020202020204" pitchFamily="34" charset="0"/>
              </a:rPr>
              <a:t>zhen:Person</a:t>
            </a:r>
            <a:r>
              <a:rPr lang="en-US" altLang="zh-CN" sz="1400" dirty="0">
                <a:solidFill>
                  <a:schemeClr val="bg1">
                    <a:lumMod val="50000"/>
                  </a:schemeClr>
                </a:solidFill>
                <a:latin typeface="Arial" panose="020B0604020202020204" pitchFamily="34" charset="0"/>
              </a:rPr>
              <a:t> {name: "Zhen"})</a:t>
            </a:r>
          </a:p>
          <a:p>
            <a:r>
              <a:rPr lang="en-US" altLang="zh-CN" sz="1400" dirty="0">
                <a:solidFill>
                  <a:schemeClr val="bg1">
                    <a:lumMod val="50000"/>
                  </a:schemeClr>
                </a:solidFill>
                <a:latin typeface="Arial" panose="020B0604020202020204" pitchFamily="34" charset="0"/>
              </a:rPr>
              <a:t>MERGE (</a:t>
            </a:r>
            <a:r>
              <a:rPr lang="en-US" altLang="zh-CN" sz="1400" dirty="0" err="1">
                <a:solidFill>
                  <a:schemeClr val="bg1">
                    <a:lumMod val="50000"/>
                  </a:schemeClr>
                </a:solidFill>
                <a:latin typeface="Arial" panose="020B0604020202020204" pitchFamily="34" charset="0"/>
              </a:rPr>
              <a:t>praveena:Person</a:t>
            </a:r>
            <a:r>
              <a:rPr lang="en-US" altLang="zh-CN" sz="1400" dirty="0">
                <a:solidFill>
                  <a:schemeClr val="bg1">
                    <a:lumMod val="50000"/>
                  </a:schemeClr>
                </a:solidFill>
                <a:latin typeface="Arial" panose="020B0604020202020204" pitchFamily="34" charset="0"/>
              </a:rPr>
              <a:t> {name: "</a:t>
            </a:r>
            <a:r>
              <a:rPr lang="en-US" altLang="zh-CN" sz="1400" dirty="0" err="1">
                <a:solidFill>
                  <a:schemeClr val="bg1">
                    <a:lumMod val="50000"/>
                  </a:schemeClr>
                </a:solidFill>
                <a:latin typeface="Arial" panose="020B0604020202020204" pitchFamily="34" charset="0"/>
              </a:rPr>
              <a:t>Praveena</a:t>
            </a:r>
            <a:r>
              <a:rPr lang="en-US" altLang="zh-CN" sz="1400" dirty="0">
                <a:solidFill>
                  <a:schemeClr val="bg1">
                    <a:lumMod val="50000"/>
                  </a:schemeClr>
                </a:solidFill>
                <a:latin typeface="Arial" panose="020B0604020202020204" pitchFamily="34" charset="0"/>
              </a:rPr>
              <a:t>"})</a:t>
            </a:r>
          </a:p>
          <a:p>
            <a:r>
              <a:rPr lang="en-US" altLang="zh-CN" sz="1400" dirty="0">
                <a:solidFill>
                  <a:schemeClr val="bg1">
                    <a:lumMod val="50000"/>
                  </a:schemeClr>
                </a:solidFill>
                <a:latin typeface="Arial" panose="020B0604020202020204" pitchFamily="34" charset="0"/>
              </a:rPr>
              <a:t>MERGE (</a:t>
            </a:r>
            <a:r>
              <a:rPr lang="en-US" altLang="zh-CN" sz="1400" dirty="0" err="1">
                <a:solidFill>
                  <a:schemeClr val="bg1">
                    <a:lumMod val="50000"/>
                  </a:schemeClr>
                </a:solidFill>
                <a:latin typeface="Arial" panose="020B0604020202020204" pitchFamily="34" charset="0"/>
              </a:rPr>
              <a:t>michael:Person</a:t>
            </a:r>
            <a:r>
              <a:rPr lang="en-US" altLang="zh-CN" sz="1400" dirty="0">
                <a:solidFill>
                  <a:schemeClr val="bg1">
                    <a:lumMod val="50000"/>
                  </a:schemeClr>
                </a:solidFill>
                <a:latin typeface="Arial" panose="020B0604020202020204" pitchFamily="34" charset="0"/>
              </a:rPr>
              <a:t> {name: "Michael"})</a:t>
            </a:r>
          </a:p>
          <a:p>
            <a:r>
              <a:rPr lang="en-US" altLang="zh-CN" sz="1400" dirty="0">
                <a:solidFill>
                  <a:schemeClr val="bg1">
                    <a:lumMod val="50000"/>
                  </a:schemeClr>
                </a:solidFill>
                <a:latin typeface="Arial" panose="020B0604020202020204" pitchFamily="34" charset="0"/>
              </a:rPr>
              <a:t>MERGE (</a:t>
            </a:r>
            <a:r>
              <a:rPr lang="en-US" altLang="zh-CN" sz="1400" dirty="0" err="1">
                <a:solidFill>
                  <a:schemeClr val="bg1">
                    <a:lumMod val="50000"/>
                  </a:schemeClr>
                </a:solidFill>
                <a:latin typeface="Arial" panose="020B0604020202020204" pitchFamily="34" charset="0"/>
              </a:rPr>
              <a:t>arya:Person</a:t>
            </a:r>
            <a:r>
              <a:rPr lang="en-US" altLang="zh-CN" sz="1400" dirty="0">
                <a:solidFill>
                  <a:schemeClr val="bg1">
                    <a:lumMod val="50000"/>
                  </a:schemeClr>
                </a:solidFill>
                <a:latin typeface="Arial" panose="020B0604020202020204" pitchFamily="34" charset="0"/>
              </a:rPr>
              <a:t> {name: "Arya"})</a:t>
            </a:r>
          </a:p>
          <a:p>
            <a:r>
              <a:rPr lang="en-US" altLang="zh-CN" sz="1400" dirty="0">
                <a:solidFill>
                  <a:schemeClr val="bg1">
                    <a:lumMod val="50000"/>
                  </a:schemeClr>
                </a:solidFill>
                <a:latin typeface="Arial" panose="020B0604020202020204" pitchFamily="34" charset="0"/>
              </a:rPr>
              <a:t>MERGE (</a:t>
            </a:r>
            <a:r>
              <a:rPr lang="en-US" altLang="zh-CN" sz="1400" dirty="0" err="1">
                <a:solidFill>
                  <a:schemeClr val="bg1">
                    <a:lumMod val="50000"/>
                  </a:schemeClr>
                </a:solidFill>
                <a:latin typeface="Arial" panose="020B0604020202020204" pitchFamily="34" charset="0"/>
              </a:rPr>
              <a:t>karin:Person</a:t>
            </a:r>
            <a:r>
              <a:rPr lang="en-US" altLang="zh-CN" sz="1400" dirty="0">
                <a:solidFill>
                  <a:schemeClr val="bg1">
                    <a:lumMod val="50000"/>
                  </a:schemeClr>
                </a:solidFill>
                <a:latin typeface="Arial" panose="020B0604020202020204" pitchFamily="34" charset="0"/>
              </a:rPr>
              <a:t> {name: "Karin"})</a:t>
            </a:r>
          </a:p>
          <a:p>
            <a:endParaRPr lang="en-US" altLang="zh-CN" sz="1400" dirty="0">
              <a:solidFill>
                <a:schemeClr val="bg1">
                  <a:lumMod val="50000"/>
                </a:schemeClr>
              </a:solidFill>
              <a:latin typeface="Arial" panose="020B0604020202020204" pitchFamily="34" charset="0"/>
            </a:endParaRPr>
          </a:p>
          <a:p>
            <a:r>
              <a:rPr lang="en-US" altLang="zh-CN" sz="1400" dirty="0">
                <a:solidFill>
                  <a:schemeClr val="bg1">
                    <a:lumMod val="50000"/>
                  </a:schemeClr>
                </a:solidFill>
                <a:latin typeface="Arial" panose="020B0604020202020204" pitchFamily="34" charset="0"/>
              </a:rPr>
              <a:t>MERGE (</a:t>
            </a:r>
            <a:r>
              <a:rPr lang="en-US" altLang="zh-CN" sz="1400" dirty="0" err="1">
                <a:solidFill>
                  <a:schemeClr val="bg1">
                    <a:lumMod val="50000"/>
                  </a:schemeClr>
                </a:solidFill>
                <a:latin typeface="Arial" panose="020B0604020202020204" pitchFamily="34" charset="0"/>
              </a:rPr>
              <a:t>zhen</a:t>
            </a:r>
            <a:r>
              <a:rPr lang="en-US" altLang="zh-CN" sz="1400" dirty="0">
                <a:solidFill>
                  <a:schemeClr val="bg1">
                    <a:lumMod val="50000"/>
                  </a:schemeClr>
                </a:solidFill>
                <a:latin typeface="Arial" panose="020B0604020202020204" pitchFamily="34" charset="0"/>
              </a:rPr>
              <a:t>)-[:FRIENDS]-(</a:t>
            </a:r>
            <a:r>
              <a:rPr lang="en-US" altLang="zh-CN" sz="1400" dirty="0" err="1">
                <a:solidFill>
                  <a:schemeClr val="bg1">
                    <a:lumMod val="50000"/>
                  </a:schemeClr>
                </a:solidFill>
                <a:latin typeface="Arial" panose="020B0604020202020204" pitchFamily="34" charset="0"/>
              </a:rPr>
              <a:t>arya</a:t>
            </a:r>
            <a:r>
              <a:rPr lang="en-US" altLang="zh-CN" sz="1400" dirty="0">
                <a:solidFill>
                  <a:schemeClr val="bg1">
                    <a:lumMod val="50000"/>
                  </a:schemeClr>
                </a:solidFill>
                <a:latin typeface="Arial" panose="020B0604020202020204" pitchFamily="34" charset="0"/>
              </a:rPr>
              <a:t>)</a:t>
            </a:r>
          </a:p>
          <a:p>
            <a:r>
              <a:rPr lang="en-US" altLang="zh-CN" sz="1400" dirty="0">
                <a:solidFill>
                  <a:schemeClr val="bg1">
                    <a:lumMod val="50000"/>
                  </a:schemeClr>
                </a:solidFill>
                <a:latin typeface="Arial" panose="020B0604020202020204" pitchFamily="34" charset="0"/>
              </a:rPr>
              <a:t>MERGE (</a:t>
            </a:r>
            <a:r>
              <a:rPr lang="en-US" altLang="zh-CN" sz="1400" dirty="0" err="1">
                <a:solidFill>
                  <a:schemeClr val="bg1">
                    <a:lumMod val="50000"/>
                  </a:schemeClr>
                </a:solidFill>
                <a:latin typeface="Arial" panose="020B0604020202020204" pitchFamily="34" charset="0"/>
              </a:rPr>
              <a:t>zhen</a:t>
            </a:r>
            <a:r>
              <a:rPr lang="en-US" altLang="zh-CN" sz="1400" dirty="0">
                <a:solidFill>
                  <a:schemeClr val="bg1">
                    <a:lumMod val="50000"/>
                  </a:schemeClr>
                </a:solidFill>
                <a:latin typeface="Arial" panose="020B0604020202020204" pitchFamily="34" charset="0"/>
              </a:rPr>
              <a:t>)-[:FRIENDS]-(</a:t>
            </a:r>
            <a:r>
              <a:rPr lang="en-US" altLang="zh-CN" sz="1400" dirty="0" err="1">
                <a:solidFill>
                  <a:schemeClr val="bg1">
                    <a:lumMod val="50000"/>
                  </a:schemeClr>
                </a:solidFill>
                <a:latin typeface="Arial" panose="020B0604020202020204" pitchFamily="34" charset="0"/>
              </a:rPr>
              <a:t>praveena</a:t>
            </a:r>
            <a:r>
              <a:rPr lang="en-US" altLang="zh-CN" sz="1400" dirty="0">
                <a:solidFill>
                  <a:schemeClr val="bg1">
                    <a:lumMod val="50000"/>
                  </a:schemeClr>
                </a:solidFill>
                <a:latin typeface="Arial" panose="020B0604020202020204" pitchFamily="34" charset="0"/>
              </a:rPr>
              <a:t>)</a:t>
            </a:r>
          </a:p>
          <a:p>
            <a:r>
              <a:rPr lang="en-US" altLang="zh-CN" sz="1400" dirty="0">
                <a:solidFill>
                  <a:schemeClr val="bg1">
                    <a:lumMod val="50000"/>
                  </a:schemeClr>
                </a:solidFill>
                <a:latin typeface="Arial" panose="020B0604020202020204" pitchFamily="34" charset="0"/>
              </a:rPr>
              <a:t>MERGE (</a:t>
            </a:r>
            <a:r>
              <a:rPr lang="en-US" altLang="zh-CN" sz="1400" dirty="0" err="1">
                <a:solidFill>
                  <a:schemeClr val="bg1">
                    <a:lumMod val="50000"/>
                  </a:schemeClr>
                </a:solidFill>
                <a:latin typeface="Arial" panose="020B0604020202020204" pitchFamily="34" charset="0"/>
              </a:rPr>
              <a:t>praveena</a:t>
            </a:r>
            <a:r>
              <a:rPr lang="en-US" altLang="zh-CN" sz="1400" dirty="0">
                <a:solidFill>
                  <a:schemeClr val="bg1">
                    <a:lumMod val="50000"/>
                  </a:schemeClr>
                </a:solidFill>
                <a:latin typeface="Arial" panose="020B0604020202020204" pitchFamily="34" charset="0"/>
              </a:rPr>
              <a:t>)-[:WORKS_WITH]-(</a:t>
            </a:r>
            <a:r>
              <a:rPr lang="en-US" altLang="zh-CN" sz="1400" dirty="0" err="1">
                <a:solidFill>
                  <a:schemeClr val="bg1">
                    <a:lumMod val="50000"/>
                  </a:schemeClr>
                </a:solidFill>
                <a:latin typeface="Arial" panose="020B0604020202020204" pitchFamily="34" charset="0"/>
              </a:rPr>
              <a:t>karin</a:t>
            </a:r>
            <a:r>
              <a:rPr lang="en-US" altLang="zh-CN" sz="1400" dirty="0">
                <a:solidFill>
                  <a:schemeClr val="bg1">
                    <a:lumMod val="50000"/>
                  </a:schemeClr>
                </a:solidFill>
                <a:latin typeface="Arial" panose="020B0604020202020204" pitchFamily="34" charset="0"/>
              </a:rPr>
              <a:t>)</a:t>
            </a:r>
          </a:p>
          <a:p>
            <a:r>
              <a:rPr lang="en-US" altLang="zh-CN" sz="1400" dirty="0">
                <a:solidFill>
                  <a:schemeClr val="bg1">
                    <a:lumMod val="50000"/>
                  </a:schemeClr>
                </a:solidFill>
                <a:latin typeface="Arial" panose="020B0604020202020204" pitchFamily="34" charset="0"/>
              </a:rPr>
              <a:t>MERGE (</a:t>
            </a:r>
            <a:r>
              <a:rPr lang="en-US" altLang="zh-CN" sz="1400" dirty="0" err="1">
                <a:solidFill>
                  <a:schemeClr val="bg1">
                    <a:lumMod val="50000"/>
                  </a:schemeClr>
                </a:solidFill>
                <a:latin typeface="Arial" panose="020B0604020202020204" pitchFamily="34" charset="0"/>
              </a:rPr>
              <a:t>praveena</a:t>
            </a:r>
            <a:r>
              <a:rPr lang="en-US" altLang="zh-CN" sz="1400" dirty="0">
                <a:solidFill>
                  <a:schemeClr val="bg1">
                    <a:lumMod val="50000"/>
                  </a:schemeClr>
                </a:solidFill>
                <a:latin typeface="Arial" panose="020B0604020202020204" pitchFamily="34" charset="0"/>
              </a:rPr>
              <a:t>)-[:FRIENDS]-(</a:t>
            </a:r>
            <a:r>
              <a:rPr lang="en-US" altLang="zh-CN" sz="1400" dirty="0" err="1">
                <a:solidFill>
                  <a:schemeClr val="bg1">
                    <a:lumMod val="50000"/>
                  </a:schemeClr>
                </a:solidFill>
                <a:latin typeface="Arial" panose="020B0604020202020204" pitchFamily="34" charset="0"/>
              </a:rPr>
              <a:t>michael</a:t>
            </a:r>
            <a:r>
              <a:rPr lang="en-US" altLang="zh-CN" sz="1400" dirty="0">
                <a:solidFill>
                  <a:schemeClr val="bg1">
                    <a:lumMod val="50000"/>
                  </a:schemeClr>
                </a:solidFill>
                <a:latin typeface="Arial" panose="020B0604020202020204" pitchFamily="34" charset="0"/>
              </a:rPr>
              <a:t>)</a:t>
            </a:r>
          </a:p>
          <a:p>
            <a:r>
              <a:rPr lang="en-US" altLang="zh-CN" sz="1400" dirty="0">
                <a:solidFill>
                  <a:schemeClr val="bg1">
                    <a:lumMod val="50000"/>
                  </a:schemeClr>
                </a:solidFill>
                <a:latin typeface="Arial" panose="020B0604020202020204" pitchFamily="34" charset="0"/>
              </a:rPr>
              <a:t>MERGE (</a:t>
            </a:r>
            <a:r>
              <a:rPr lang="en-US" altLang="zh-CN" sz="1400" dirty="0" err="1">
                <a:solidFill>
                  <a:schemeClr val="bg1">
                    <a:lumMod val="50000"/>
                  </a:schemeClr>
                </a:solidFill>
                <a:latin typeface="Arial" panose="020B0604020202020204" pitchFamily="34" charset="0"/>
              </a:rPr>
              <a:t>michael</a:t>
            </a:r>
            <a:r>
              <a:rPr lang="en-US" altLang="zh-CN" sz="1400" dirty="0">
                <a:solidFill>
                  <a:schemeClr val="bg1">
                    <a:lumMod val="50000"/>
                  </a:schemeClr>
                </a:solidFill>
                <a:latin typeface="Arial" panose="020B0604020202020204" pitchFamily="34" charset="0"/>
              </a:rPr>
              <a:t>)-[:WORKS_WITH]-(</a:t>
            </a:r>
            <a:r>
              <a:rPr lang="en-US" altLang="zh-CN" sz="1400" dirty="0" err="1">
                <a:solidFill>
                  <a:schemeClr val="bg1">
                    <a:lumMod val="50000"/>
                  </a:schemeClr>
                </a:solidFill>
                <a:latin typeface="Arial" panose="020B0604020202020204" pitchFamily="34" charset="0"/>
              </a:rPr>
              <a:t>karin</a:t>
            </a:r>
            <a:r>
              <a:rPr lang="en-US" altLang="zh-CN" sz="1400" dirty="0">
                <a:solidFill>
                  <a:schemeClr val="bg1">
                    <a:lumMod val="50000"/>
                  </a:schemeClr>
                </a:solidFill>
                <a:latin typeface="Arial" panose="020B0604020202020204" pitchFamily="34" charset="0"/>
              </a:rPr>
              <a:t>)</a:t>
            </a:r>
          </a:p>
          <a:p>
            <a:r>
              <a:rPr lang="en-US" altLang="zh-CN" sz="1400" dirty="0">
                <a:solidFill>
                  <a:schemeClr val="bg1">
                    <a:lumMod val="50000"/>
                  </a:schemeClr>
                </a:solidFill>
                <a:latin typeface="Arial" panose="020B0604020202020204" pitchFamily="34" charset="0"/>
              </a:rPr>
              <a:t>MERGE (</a:t>
            </a:r>
            <a:r>
              <a:rPr lang="en-US" altLang="zh-CN" sz="1400" dirty="0" err="1">
                <a:solidFill>
                  <a:schemeClr val="bg1">
                    <a:lumMod val="50000"/>
                  </a:schemeClr>
                </a:solidFill>
                <a:latin typeface="Arial" panose="020B0604020202020204" pitchFamily="34" charset="0"/>
              </a:rPr>
              <a:t>arya</a:t>
            </a:r>
            <a:r>
              <a:rPr lang="en-US" altLang="zh-CN" sz="1400" dirty="0">
                <a:solidFill>
                  <a:schemeClr val="bg1">
                    <a:lumMod val="50000"/>
                  </a:schemeClr>
                </a:solidFill>
                <a:latin typeface="Arial" panose="020B0604020202020204" pitchFamily="34" charset="0"/>
              </a:rPr>
              <a:t>)-[:FRIENDS]-(</a:t>
            </a:r>
            <a:r>
              <a:rPr lang="en-US" altLang="zh-CN" sz="1400" dirty="0" err="1">
                <a:solidFill>
                  <a:schemeClr val="bg1">
                    <a:lumMod val="50000"/>
                  </a:schemeClr>
                </a:solidFill>
                <a:latin typeface="Arial" panose="020B0604020202020204" pitchFamily="34" charset="0"/>
              </a:rPr>
              <a:t>karin</a:t>
            </a:r>
            <a:r>
              <a:rPr lang="en-US" altLang="zh-CN" sz="1400" dirty="0">
                <a:solidFill>
                  <a:schemeClr val="bg1">
                    <a:lumMod val="50000"/>
                  </a:schemeClr>
                </a:solidFill>
                <a:latin typeface="Arial" panose="020B0604020202020204" pitchFamily="34" charset="0"/>
              </a:rPr>
              <a:t>)</a:t>
            </a:r>
            <a:endParaRPr lang="zh-CN" altLang="en-US" sz="1400" dirty="0">
              <a:solidFill>
                <a:schemeClr val="bg1">
                  <a:lumMod val="50000"/>
                </a:schemeClr>
              </a:solidFill>
              <a:latin typeface="Arial" panose="020B0604020202020204" pitchFamily="34" charset="0"/>
            </a:endParaRPr>
          </a:p>
        </p:txBody>
      </p:sp>
      <p:sp>
        <p:nvSpPr>
          <p:cNvPr id="5" name="矩形 4">
            <a:extLst>
              <a:ext uri="{FF2B5EF4-FFF2-40B4-BE49-F238E27FC236}">
                <a16:creationId xmlns:a16="http://schemas.microsoft.com/office/drawing/2014/main" id="{3C1D6D8D-5071-41A2-BD98-EEC689949163}"/>
              </a:ext>
            </a:extLst>
          </p:cNvPr>
          <p:cNvSpPr/>
          <p:nvPr/>
        </p:nvSpPr>
        <p:spPr>
          <a:xfrm>
            <a:off x="742986" y="4759981"/>
            <a:ext cx="5340929" cy="73866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400" dirty="0">
                <a:solidFill>
                  <a:schemeClr val="bg1">
                    <a:lumMod val="50000"/>
                  </a:schemeClr>
                </a:solidFill>
                <a:latin typeface="Arial" panose="020B0604020202020204" pitchFamily="34" charset="0"/>
              </a:rPr>
              <a:t>MATCH (p1:Person {name: 'Michael'})</a:t>
            </a:r>
          </a:p>
          <a:p>
            <a:r>
              <a:rPr lang="en-US" altLang="zh-CN" sz="1400" dirty="0">
                <a:solidFill>
                  <a:schemeClr val="bg1">
                    <a:lumMod val="50000"/>
                  </a:schemeClr>
                </a:solidFill>
                <a:latin typeface="Arial" panose="020B0604020202020204" pitchFamily="34" charset="0"/>
              </a:rPr>
              <a:t>MATCH (p2:Person {name: 'Karin'})</a:t>
            </a:r>
          </a:p>
          <a:p>
            <a:r>
              <a:rPr lang="en-US" altLang="zh-CN" sz="1400" dirty="0">
                <a:solidFill>
                  <a:schemeClr val="bg1">
                    <a:lumMod val="50000"/>
                  </a:schemeClr>
                </a:solidFill>
                <a:latin typeface="Arial" panose="020B0604020202020204" pitchFamily="34" charset="0"/>
              </a:rPr>
              <a:t>RETURN </a:t>
            </a:r>
            <a:r>
              <a:rPr lang="en-US" altLang="zh-CN" sz="1400" dirty="0" err="1">
                <a:solidFill>
                  <a:schemeClr val="bg1">
                    <a:lumMod val="50000"/>
                  </a:schemeClr>
                </a:solidFill>
                <a:latin typeface="Arial" panose="020B0604020202020204" pitchFamily="34" charset="0"/>
              </a:rPr>
              <a:t>algo.linkprediction.adamicAdar</a:t>
            </a:r>
            <a:r>
              <a:rPr lang="en-US" altLang="zh-CN" sz="1400" dirty="0">
                <a:solidFill>
                  <a:schemeClr val="bg1">
                    <a:lumMod val="50000"/>
                  </a:schemeClr>
                </a:solidFill>
                <a:latin typeface="Arial" panose="020B0604020202020204" pitchFamily="34" charset="0"/>
              </a:rPr>
              <a:t>(p1, p2) AS score</a:t>
            </a:r>
            <a:endParaRPr lang="zh-CN" altLang="en-US" sz="1400" dirty="0">
              <a:solidFill>
                <a:schemeClr val="bg1">
                  <a:lumMod val="50000"/>
                </a:schemeClr>
              </a:solidFill>
              <a:latin typeface="Arial" panose="020B0604020202020204" pitchFamily="34" charset="0"/>
            </a:endParaRPr>
          </a:p>
        </p:txBody>
      </p:sp>
      <p:sp>
        <p:nvSpPr>
          <p:cNvPr id="6" name="矩形 5">
            <a:extLst>
              <a:ext uri="{FF2B5EF4-FFF2-40B4-BE49-F238E27FC236}">
                <a16:creationId xmlns:a16="http://schemas.microsoft.com/office/drawing/2014/main" id="{3CC5A985-D6BF-4EE8-97AC-DD4C85395EFB}"/>
              </a:ext>
            </a:extLst>
          </p:cNvPr>
          <p:cNvSpPr/>
          <p:nvPr/>
        </p:nvSpPr>
        <p:spPr>
          <a:xfrm>
            <a:off x="379228" y="1138444"/>
            <a:ext cx="3323346" cy="369332"/>
          </a:xfrm>
          <a:prstGeom prst="rect">
            <a:avLst/>
          </a:prstGeom>
        </p:spPr>
        <p:txBody>
          <a:bodyPr wrap="none">
            <a:spAutoFit/>
          </a:bodyPr>
          <a:lstStyle/>
          <a:p>
            <a:pPr marL="342900" indent="-342900">
              <a:buFont typeface="+mj-lt"/>
              <a:buAutoNum type="arabicPeriod"/>
            </a:pPr>
            <a:r>
              <a:rPr lang="en-US" altLang="zh-CN" dirty="0">
                <a:solidFill>
                  <a:srgbClr val="3D5360"/>
                </a:solidFill>
                <a:latin typeface="Open Sans"/>
              </a:rPr>
              <a:t>The Adamic Adar algorithm</a:t>
            </a:r>
            <a:endParaRPr lang="en-US" altLang="zh-CN" b="0" i="0" dirty="0">
              <a:solidFill>
                <a:srgbClr val="3D5360"/>
              </a:solidFill>
              <a:effectLst/>
              <a:latin typeface="Open Sans"/>
            </a:endParaRPr>
          </a:p>
        </p:txBody>
      </p:sp>
      <p:sp>
        <p:nvSpPr>
          <p:cNvPr id="7" name="标题 1">
            <a:extLst>
              <a:ext uri="{FF2B5EF4-FFF2-40B4-BE49-F238E27FC236}">
                <a16:creationId xmlns:a16="http://schemas.microsoft.com/office/drawing/2014/main" id="{35DAA630-7156-4B02-933B-214B378EDDF4}"/>
              </a:ext>
            </a:extLst>
          </p:cNvPr>
          <p:cNvSpPr>
            <a:spLocks noGrp="1"/>
          </p:cNvSpPr>
          <p:nvPr>
            <p:ph type="title"/>
          </p:nvPr>
        </p:nvSpPr>
        <p:spPr>
          <a:xfrm>
            <a:off x="415636" y="368299"/>
            <a:ext cx="4648200" cy="625475"/>
          </a:xfrm>
        </p:spPr>
        <p:txBody>
          <a:bodyPr>
            <a:normAutofit/>
          </a:bodyPr>
          <a:lstStyle/>
          <a:p>
            <a:r>
              <a:rPr lang="zh-CN" altLang="en-US" sz="3200" b="1" dirty="0">
                <a:solidFill>
                  <a:srgbClr val="0070C0"/>
                </a:solidFill>
                <a:latin typeface="黑体" panose="02010609060101010101" pitchFamily="49" charset="-122"/>
                <a:ea typeface="黑体" panose="02010609060101010101" pitchFamily="49" charset="-122"/>
              </a:rPr>
              <a:t>链路预测算法</a:t>
            </a:r>
          </a:p>
        </p:txBody>
      </p:sp>
      <p:sp>
        <p:nvSpPr>
          <p:cNvPr id="10" name="矩形 9">
            <a:extLst>
              <a:ext uri="{FF2B5EF4-FFF2-40B4-BE49-F238E27FC236}">
                <a16:creationId xmlns:a16="http://schemas.microsoft.com/office/drawing/2014/main" id="{FFBA21F6-479F-43FF-9308-CD02F795018E}"/>
              </a:ext>
            </a:extLst>
          </p:cNvPr>
          <p:cNvSpPr/>
          <p:nvPr/>
        </p:nvSpPr>
        <p:spPr>
          <a:xfrm>
            <a:off x="742986" y="5713080"/>
            <a:ext cx="6096000" cy="954107"/>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altLang="zh-CN" sz="1400" dirty="0">
                <a:solidFill>
                  <a:schemeClr val="bg1">
                    <a:lumMod val="50000"/>
                  </a:schemeClr>
                </a:solidFill>
                <a:latin typeface="Arial" panose="020B0604020202020204" pitchFamily="34" charset="0"/>
              </a:rPr>
              <a:t>MATCH (p1:Person {name: 'Michael'})</a:t>
            </a:r>
          </a:p>
          <a:p>
            <a:r>
              <a:rPr lang="en-US" altLang="zh-CN" sz="1400" dirty="0">
                <a:solidFill>
                  <a:schemeClr val="bg1">
                    <a:lumMod val="50000"/>
                  </a:schemeClr>
                </a:solidFill>
                <a:latin typeface="Arial" panose="020B0604020202020204" pitchFamily="34" charset="0"/>
              </a:rPr>
              <a:t>MATCH (p2:Person {name: 'Karin'})</a:t>
            </a:r>
          </a:p>
          <a:p>
            <a:r>
              <a:rPr lang="en-US" altLang="zh-CN" sz="1400" dirty="0">
                <a:solidFill>
                  <a:schemeClr val="bg1">
                    <a:lumMod val="50000"/>
                  </a:schemeClr>
                </a:solidFill>
                <a:latin typeface="Arial" panose="020B0604020202020204" pitchFamily="34" charset="0"/>
              </a:rPr>
              <a:t>RETURN </a:t>
            </a:r>
            <a:r>
              <a:rPr lang="en-US" altLang="zh-CN" sz="1400" dirty="0" err="1">
                <a:solidFill>
                  <a:schemeClr val="bg1">
                    <a:lumMod val="50000"/>
                  </a:schemeClr>
                </a:solidFill>
                <a:latin typeface="Arial" panose="020B0604020202020204" pitchFamily="34" charset="0"/>
              </a:rPr>
              <a:t>algo.linkprediction.adamicAdar</a:t>
            </a:r>
            <a:r>
              <a:rPr lang="en-US" altLang="zh-CN" sz="1400" dirty="0">
                <a:solidFill>
                  <a:schemeClr val="bg1">
                    <a:lumMod val="50000"/>
                  </a:schemeClr>
                </a:solidFill>
                <a:latin typeface="Arial" panose="020B0604020202020204" pitchFamily="34" charset="0"/>
              </a:rPr>
              <a:t>(p1, p2, {</a:t>
            </a:r>
            <a:r>
              <a:rPr lang="en-US" altLang="zh-CN" sz="1400" dirty="0" err="1">
                <a:solidFill>
                  <a:schemeClr val="bg1">
                    <a:lumMod val="50000"/>
                  </a:schemeClr>
                </a:solidFill>
                <a:latin typeface="Arial" panose="020B0604020202020204" pitchFamily="34" charset="0"/>
              </a:rPr>
              <a:t>relationshipQuery</a:t>
            </a:r>
            <a:r>
              <a:rPr lang="en-US" altLang="zh-CN" sz="1400" dirty="0">
                <a:solidFill>
                  <a:schemeClr val="bg1">
                    <a:lumMod val="50000"/>
                  </a:schemeClr>
                </a:solidFill>
                <a:latin typeface="Arial" panose="020B0604020202020204" pitchFamily="34" charset="0"/>
              </a:rPr>
              <a:t>: "FRIENDS"}) AS score</a:t>
            </a:r>
            <a:endParaRPr lang="zh-CN" altLang="en-US" sz="1400" dirty="0">
              <a:solidFill>
                <a:schemeClr val="bg1">
                  <a:lumMod val="50000"/>
                </a:schemeClr>
              </a:solidFill>
              <a:latin typeface="Arial" panose="020B0604020202020204" pitchFamily="34" charset="0"/>
            </a:endParaRPr>
          </a:p>
        </p:txBody>
      </p:sp>
      <p:sp>
        <p:nvSpPr>
          <p:cNvPr id="13" name="箭头: 虚尾 12">
            <a:extLst>
              <a:ext uri="{FF2B5EF4-FFF2-40B4-BE49-F238E27FC236}">
                <a16:creationId xmlns:a16="http://schemas.microsoft.com/office/drawing/2014/main" id="{0B568AFC-DD15-4C16-91F1-E09201C20AB8}"/>
              </a:ext>
            </a:extLst>
          </p:cNvPr>
          <p:cNvSpPr/>
          <p:nvPr/>
        </p:nvSpPr>
        <p:spPr>
          <a:xfrm>
            <a:off x="6648754" y="4995754"/>
            <a:ext cx="1494546" cy="505691"/>
          </a:xfrm>
          <a:prstGeom prst="strip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4" name="箭头: 虚尾 13">
            <a:extLst>
              <a:ext uri="{FF2B5EF4-FFF2-40B4-BE49-F238E27FC236}">
                <a16:creationId xmlns:a16="http://schemas.microsoft.com/office/drawing/2014/main" id="{2BF8951E-A283-41B3-B2D1-AB962D9BE27C}"/>
              </a:ext>
            </a:extLst>
          </p:cNvPr>
          <p:cNvSpPr/>
          <p:nvPr/>
        </p:nvSpPr>
        <p:spPr>
          <a:xfrm>
            <a:off x="7211291" y="5915865"/>
            <a:ext cx="969818" cy="505691"/>
          </a:xfrm>
          <a:prstGeom prst="strip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F231A84C-ACC1-4CEB-83C4-9D9B6133A42B}"/>
              </a:ext>
            </a:extLst>
          </p:cNvPr>
          <p:cNvPicPr>
            <a:picLocks noChangeAspect="1"/>
          </p:cNvPicPr>
          <p:nvPr/>
        </p:nvPicPr>
        <p:blipFill>
          <a:blip r:embed="rId3"/>
          <a:stretch>
            <a:fillRect/>
          </a:stretch>
        </p:blipFill>
        <p:spPr>
          <a:xfrm>
            <a:off x="7233083" y="823658"/>
            <a:ext cx="4371818" cy="38792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箭头: 虚尾 14">
            <a:extLst>
              <a:ext uri="{FF2B5EF4-FFF2-40B4-BE49-F238E27FC236}">
                <a16:creationId xmlns:a16="http://schemas.microsoft.com/office/drawing/2014/main" id="{4747F74E-CFA7-4F39-869C-E56AC4DAA15B}"/>
              </a:ext>
            </a:extLst>
          </p:cNvPr>
          <p:cNvSpPr/>
          <p:nvPr/>
        </p:nvSpPr>
        <p:spPr>
          <a:xfrm>
            <a:off x="5869168" y="2628187"/>
            <a:ext cx="969818" cy="505691"/>
          </a:xfrm>
          <a:prstGeom prst="strip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F11229F-66BD-4A08-BD40-E894D82A49C5}"/>
              </a:ext>
            </a:extLst>
          </p:cNvPr>
          <p:cNvSpPr/>
          <p:nvPr/>
        </p:nvSpPr>
        <p:spPr>
          <a:xfrm>
            <a:off x="8628753" y="1379373"/>
            <a:ext cx="929106" cy="91616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8D83E6FA-655D-4F80-A9E2-2EABA00A6B05}"/>
              </a:ext>
            </a:extLst>
          </p:cNvPr>
          <p:cNvSpPr/>
          <p:nvPr/>
        </p:nvSpPr>
        <p:spPr>
          <a:xfrm>
            <a:off x="10116827" y="993774"/>
            <a:ext cx="929106" cy="91616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91D731B9-D2B0-40C3-840F-2A8383FB8571}"/>
              </a:ext>
            </a:extLst>
          </p:cNvPr>
          <p:cNvPicPr>
            <a:picLocks noChangeAspect="1"/>
          </p:cNvPicPr>
          <p:nvPr/>
        </p:nvPicPr>
        <p:blipFill>
          <a:blip r:embed="rId4"/>
          <a:stretch>
            <a:fillRect/>
          </a:stretch>
        </p:blipFill>
        <p:spPr>
          <a:xfrm>
            <a:off x="8576233" y="5864226"/>
            <a:ext cx="2011938" cy="7061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 name="图片 19">
            <a:extLst>
              <a:ext uri="{FF2B5EF4-FFF2-40B4-BE49-F238E27FC236}">
                <a16:creationId xmlns:a16="http://schemas.microsoft.com/office/drawing/2014/main" id="{22A28475-2606-42DE-914D-308DCC022D6D}"/>
              </a:ext>
            </a:extLst>
          </p:cNvPr>
          <p:cNvPicPr>
            <a:picLocks noChangeAspect="1"/>
          </p:cNvPicPr>
          <p:nvPr/>
        </p:nvPicPr>
        <p:blipFill>
          <a:blip r:embed="rId5"/>
          <a:stretch>
            <a:fillRect/>
          </a:stretch>
        </p:blipFill>
        <p:spPr>
          <a:xfrm>
            <a:off x="8571604" y="4872992"/>
            <a:ext cx="2016567" cy="7061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5" name="矩形 24">
            <a:extLst>
              <a:ext uri="{FF2B5EF4-FFF2-40B4-BE49-F238E27FC236}">
                <a16:creationId xmlns:a16="http://schemas.microsoft.com/office/drawing/2014/main" id="{04FAB78E-6279-48F7-A5A9-0C7688B406C2}"/>
              </a:ext>
            </a:extLst>
          </p:cNvPr>
          <p:cNvSpPr/>
          <p:nvPr/>
        </p:nvSpPr>
        <p:spPr>
          <a:xfrm>
            <a:off x="6838986" y="4714801"/>
            <a:ext cx="966931" cy="369332"/>
          </a:xfrm>
          <a:prstGeom prst="rect">
            <a:avLst/>
          </a:prstGeom>
        </p:spPr>
        <p:txBody>
          <a:bodyPr wrap="none">
            <a:spAutoFit/>
          </a:bodyPr>
          <a:lstStyle/>
          <a:p>
            <a:r>
              <a:rPr lang="en-US" altLang="zh-CN" dirty="0">
                <a:latin typeface="Arial" panose="020B0604020202020204" pitchFamily="34" charset="0"/>
              </a:rPr>
              <a:t>1/log(3)</a:t>
            </a:r>
            <a:endParaRPr lang="zh-CN" altLang="en-US" dirty="0"/>
          </a:p>
        </p:txBody>
      </p:sp>
    </p:spTree>
    <p:extLst>
      <p:ext uri="{BB962C8B-B14F-4D97-AF65-F5344CB8AC3E}">
        <p14:creationId xmlns:p14="http://schemas.microsoft.com/office/powerpoint/2010/main" val="3934280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B5F519D-6C3A-4203-B9DF-46A6F8A50D1D}"/>
              </a:ext>
            </a:extLst>
          </p:cNvPr>
          <p:cNvSpPr>
            <a:spLocks noGrp="1"/>
          </p:cNvSpPr>
          <p:nvPr>
            <p:ph type="title"/>
          </p:nvPr>
        </p:nvSpPr>
        <p:spPr>
          <a:xfrm>
            <a:off x="415635" y="368299"/>
            <a:ext cx="7523019" cy="625475"/>
          </a:xfrm>
        </p:spPr>
        <p:txBody>
          <a:bodyPr>
            <a:normAutofit/>
          </a:bodyPr>
          <a:lstStyle/>
          <a:p>
            <a:r>
              <a:rPr lang="zh-CN" altLang="en-US" sz="3200" b="1" dirty="0">
                <a:solidFill>
                  <a:srgbClr val="0070C0"/>
                </a:solidFill>
                <a:latin typeface="黑体" panose="02010609060101010101" pitchFamily="49" charset="-122"/>
                <a:ea typeface="黑体" panose="02010609060101010101" pitchFamily="49" charset="-122"/>
              </a:rPr>
              <a:t>链路预测算法</a:t>
            </a:r>
          </a:p>
        </p:txBody>
      </p:sp>
      <p:sp>
        <p:nvSpPr>
          <p:cNvPr id="2" name="矩形 1">
            <a:extLst>
              <a:ext uri="{FF2B5EF4-FFF2-40B4-BE49-F238E27FC236}">
                <a16:creationId xmlns:a16="http://schemas.microsoft.com/office/drawing/2014/main" id="{179C1DF9-3BCC-4649-85EA-587F6AA68CB7}"/>
              </a:ext>
            </a:extLst>
          </p:cNvPr>
          <p:cNvSpPr/>
          <p:nvPr/>
        </p:nvSpPr>
        <p:spPr>
          <a:xfrm>
            <a:off x="2193583" y="659066"/>
            <a:ext cx="4942191" cy="5451621"/>
          </a:xfrm>
          <a:prstGeom prst="rect">
            <a:avLst/>
          </a:prstGeom>
        </p:spPr>
        <p:txBody>
          <a:bodyPr wrap="square">
            <a:spAutoFit/>
          </a:bodyPr>
          <a:lstStyle/>
          <a:p>
            <a:pPr>
              <a:lnSpc>
                <a:spcPct val="150000"/>
              </a:lnSpc>
            </a:pPr>
            <a:endParaRPr lang="en-US" altLang="zh-CN" dirty="0"/>
          </a:p>
          <a:p>
            <a:pPr>
              <a:lnSpc>
                <a:spcPct val="150000"/>
              </a:lnSpc>
            </a:pPr>
            <a:endParaRPr lang="en-US" altLang="zh-CN" dirty="0"/>
          </a:p>
          <a:p>
            <a:pPr>
              <a:lnSpc>
                <a:spcPct val="150000"/>
              </a:lnSpc>
            </a:pPr>
            <a:r>
              <a:rPr lang="zh-CN" altLang="en-US" dirty="0"/>
              <a:t>（</a:t>
            </a:r>
            <a:r>
              <a:rPr lang="en-US" altLang="zh-CN" dirty="0"/>
              <a:t>1</a:t>
            </a:r>
            <a:r>
              <a:rPr lang="zh-CN" altLang="en-US" dirty="0"/>
              <a:t>）</a:t>
            </a:r>
            <a:r>
              <a:rPr lang="en-US" altLang="zh-CN" dirty="0"/>
              <a:t>Adamic Adar</a:t>
            </a:r>
          </a:p>
          <a:p>
            <a:pPr>
              <a:lnSpc>
                <a:spcPct val="150000"/>
              </a:lnSpc>
            </a:pPr>
            <a:endParaRPr lang="en-US" altLang="zh-CN" dirty="0"/>
          </a:p>
          <a:p>
            <a:pPr>
              <a:lnSpc>
                <a:spcPct val="150000"/>
              </a:lnSpc>
            </a:pPr>
            <a:r>
              <a:rPr lang="zh-CN" altLang="en-US" dirty="0"/>
              <a:t>（</a:t>
            </a:r>
            <a:r>
              <a:rPr lang="en-US" altLang="zh-CN" dirty="0"/>
              <a:t>2</a:t>
            </a:r>
            <a:r>
              <a:rPr lang="zh-CN" altLang="en-US" dirty="0"/>
              <a:t>）</a:t>
            </a:r>
            <a:r>
              <a:rPr lang="en-US" altLang="zh-CN" dirty="0"/>
              <a:t>Common Neighbors</a:t>
            </a:r>
          </a:p>
          <a:p>
            <a:pPr>
              <a:lnSpc>
                <a:spcPct val="150000"/>
              </a:lnSpc>
            </a:pPr>
            <a:br>
              <a:rPr lang="en-US" altLang="zh-CN" dirty="0"/>
            </a:br>
            <a:r>
              <a:rPr lang="zh-CN" altLang="en-US" dirty="0"/>
              <a:t>（</a:t>
            </a:r>
            <a:r>
              <a:rPr lang="en-US" altLang="zh-CN" dirty="0"/>
              <a:t>3</a:t>
            </a:r>
            <a:r>
              <a:rPr lang="zh-CN" altLang="en-US" dirty="0"/>
              <a:t>）</a:t>
            </a:r>
            <a:r>
              <a:rPr lang="en-US" altLang="zh-CN" dirty="0"/>
              <a:t>Preferential Attachment</a:t>
            </a:r>
          </a:p>
          <a:p>
            <a:pPr>
              <a:lnSpc>
                <a:spcPct val="150000"/>
              </a:lnSpc>
            </a:pPr>
            <a:endParaRPr lang="en-US" altLang="zh-CN" dirty="0"/>
          </a:p>
          <a:p>
            <a:pPr>
              <a:lnSpc>
                <a:spcPct val="150000"/>
              </a:lnSpc>
            </a:pPr>
            <a:r>
              <a:rPr lang="zh-CN" altLang="en-US" dirty="0"/>
              <a:t>（</a:t>
            </a:r>
            <a:r>
              <a:rPr lang="en-US" altLang="zh-CN" dirty="0"/>
              <a:t>4</a:t>
            </a:r>
            <a:r>
              <a:rPr lang="zh-CN" altLang="en-US" dirty="0"/>
              <a:t>）</a:t>
            </a:r>
            <a:r>
              <a:rPr lang="en-US" altLang="zh-CN" dirty="0"/>
              <a:t>Resource Allocation</a:t>
            </a:r>
            <a:br>
              <a:rPr lang="en-US" altLang="zh-CN" dirty="0"/>
            </a:br>
            <a:endParaRPr lang="en-US" altLang="zh-CN" dirty="0"/>
          </a:p>
          <a:p>
            <a:pPr>
              <a:lnSpc>
                <a:spcPct val="150000"/>
              </a:lnSpc>
            </a:pPr>
            <a:r>
              <a:rPr lang="zh-CN" altLang="en-US" dirty="0"/>
              <a:t>（</a:t>
            </a:r>
            <a:r>
              <a:rPr lang="en-US" altLang="zh-CN" dirty="0"/>
              <a:t>5</a:t>
            </a:r>
            <a:r>
              <a:rPr lang="zh-CN" altLang="en-US" dirty="0"/>
              <a:t>）</a:t>
            </a:r>
            <a:r>
              <a:rPr lang="en-US" altLang="zh-CN" dirty="0"/>
              <a:t>Same Community</a:t>
            </a:r>
            <a:br>
              <a:rPr lang="en-US" altLang="zh-CN" dirty="0"/>
            </a:br>
            <a:endParaRPr lang="en-US" altLang="zh-CN" dirty="0"/>
          </a:p>
          <a:p>
            <a:pPr>
              <a:lnSpc>
                <a:spcPct val="150000"/>
              </a:lnSpc>
            </a:pPr>
            <a:r>
              <a:rPr lang="zh-CN" altLang="en-US" dirty="0"/>
              <a:t>（</a:t>
            </a:r>
            <a:r>
              <a:rPr lang="en-US" altLang="zh-CN" dirty="0"/>
              <a:t>6</a:t>
            </a:r>
            <a:r>
              <a:rPr lang="zh-CN" altLang="en-US" dirty="0"/>
              <a:t>）</a:t>
            </a:r>
            <a:r>
              <a:rPr lang="en-US" altLang="zh-CN" dirty="0"/>
              <a:t>Total Neighbors</a:t>
            </a:r>
            <a:endParaRPr lang="zh-CN" altLang="en-US" dirty="0"/>
          </a:p>
        </p:txBody>
      </p:sp>
      <p:pic>
        <p:nvPicPr>
          <p:cNvPr id="5" name="图片 4">
            <a:extLst>
              <a:ext uri="{FF2B5EF4-FFF2-40B4-BE49-F238E27FC236}">
                <a16:creationId xmlns:a16="http://schemas.microsoft.com/office/drawing/2014/main" id="{69AF43C4-F30D-4596-AFF5-A88310EA319F}"/>
              </a:ext>
            </a:extLst>
          </p:cNvPr>
          <p:cNvPicPr>
            <a:picLocks noChangeAspect="1"/>
          </p:cNvPicPr>
          <p:nvPr/>
        </p:nvPicPr>
        <p:blipFill>
          <a:blip r:embed="rId2"/>
          <a:stretch>
            <a:fillRect/>
          </a:stretch>
        </p:blipFill>
        <p:spPr>
          <a:xfrm>
            <a:off x="6015313" y="2389730"/>
            <a:ext cx="3174661" cy="399360"/>
          </a:xfrm>
          <a:prstGeom prst="rect">
            <a:avLst/>
          </a:prstGeom>
        </p:spPr>
      </p:pic>
      <p:pic>
        <p:nvPicPr>
          <p:cNvPr id="6" name="图片 5">
            <a:extLst>
              <a:ext uri="{FF2B5EF4-FFF2-40B4-BE49-F238E27FC236}">
                <a16:creationId xmlns:a16="http://schemas.microsoft.com/office/drawing/2014/main" id="{0DD9FF43-B13F-4B6E-A299-841462CEB5C0}"/>
              </a:ext>
            </a:extLst>
          </p:cNvPr>
          <p:cNvPicPr>
            <a:picLocks noChangeAspect="1"/>
          </p:cNvPicPr>
          <p:nvPr/>
        </p:nvPicPr>
        <p:blipFill>
          <a:blip r:embed="rId3"/>
          <a:stretch>
            <a:fillRect/>
          </a:stretch>
        </p:blipFill>
        <p:spPr>
          <a:xfrm>
            <a:off x="5968798" y="3198584"/>
            <a:ext cx="3267692" cy="372587"/>
          </a:xfrm>
          <a:prstGeom prst="rect">
            <a:avLst/>
          </a:prstGeom>
        </p:spPr>
      </p:pic>
      <p:pic>
        <p:nvPicPr>
          <p:cNvPr id="7" name="图片 6">
            <a:extLst>
              <a:ext uri="{FF2B5EF4-FFF2-40B4-BE49-F238E27FC236}">
                <a16:creationId xmlns:a16="http://schemas.microsoft.com/office/drawing/2014/main" id="{903F3F92-3283-484D-9AE3-2E5888251704}"/>
              </a:ext>
            </a:extLst>
          </p:cNvPr>
          <p:cNvPicPr>
            <a:picLocks noChangeAspect="1"/>
          </p:cNvPicPr>
          <p:nvPr/>
        </p:nvPicPr>
        <p:blipFill>
          <a:blip r:embed="rId4"/>
          <a:stretch>
            <a:fillRect/>
          </a:stretch>
        </p:blipFill>
        <p:spPr>
          <a:xfrm>
            <a:off x="5968798" y="3863742"/>
            <a:ext cx="3465064" cy="824796"/>
          </a:xfrm>
          <a:prstGeom prst="rect">
            <a:avLst/>
          </a:prstGeom>
        </p:spPr>
      </p:pic>
      <p:pic>
        <p:nvPicPr>
          <p:cNvPr id="8" name="图片 7">
            <a:extLst>
              <a:ext uri="{FF2B5EF4-FFF2-40B4-BE49-F238E27FC236}">
                <a16:creationId xmlns:a16="http://schemas.microsoft.com/office/drawing/2014/main" id="{01C20A29-30C0-4DCE-96A9-176F3391E520}"/>
              </a:ext>
            </a:extLst>
          </p:cNvPr>
          <p:cNvPicPr>
            <a:picLocks noChangeAspect="1"/>
          </p:cNvPicPr>
          <p:nvPr/>
        </p:nvPicPr>
        <p:blipFill>
          <a:blip r:embed="rId5"/>
          <a:stretch>
            <a:fillRect/>
          </a:stretch>
        </p:blipFill>
        <p:spPr>
          <a:xfrm>
            <a:off x="6171965" y="5752869"/>
            <a:ext cx="3349131" cy="433662"/>
          </a:xfrm>
          <a:prstGeom prst="rect">
            <a:avLst/>
          </a:prstGeom>
        </p:spPr>
      </p:pic>
      <p:pic>
        <p:nvPicPr>
          <p:cNvPr id="9" name="图片 8">
            <a:extLst>
              <a:ext uri="{FF2B5EF4-FFF2-40B4-BE49-F238E27FC236}">
                <a16:creationId xmlns:a16="http://schemas.microsoft.com/office/drawing/2014/main" id="{E83D291F-914C-4E1D-AAAE-3F49D0BADF1B}"/>
              </a:ext>
            </a:extLst>
          </p:cNvPr>
          <p:cNvPicPr>
            <a:picLocks noChangeAspect="1"/>
          </p:cNvPicPr>
          <p:nvPr/>
        </p:nvPicPr>
        <p:blipFill>
          <a:blip r:embed="rId6"/>
          <a:stretch>
            <a:fillRect/>
          </a:stretch>
        </p:blipFill>
        <p:spPr>
          <a:xfrm>
            <a:off x="5968798" y="1398351"/>
            <a:ext cx="3465064" cy="771501"/>
          </a:xfrm>
          <a:prstGeom prst="rect">
            <a:avLst/>
          </a:prstGeom>
        </p:spPr>
      </p:pic>
      <p:graphicFrame>
        <p:nvGraphicFramePr>
          <p:cNvPr id="10" name="表格 10">
            <a:extLst>
              <a:ext uri="{FF2B5EF4-FFF2-40B4-BE49-F238E27FC236}">
                <a16:creationId xmlns:a16="http://schemas.microsoft.com/office/drawing/2014/main" id="{A826A2CF-0B22-4699-924C-AC81664A56B4}"/>
              </a:ext>
            </a:extLst>
          </p:cNvPr>
          <p:cNvGraphicFramePr>
            <a:graphicFrameLocks noGrp="1"/>
          </p:cNvGraphicFramePr>
          <p:nvPr>
            <p:extLst>
              <p:ext uri="{D42A27DB-BD31-4B8C-83A1-F6EECF244321}">
                <p14:modId xmlns:p14="http://schemas.microsoft.com/office/powerpoint/2010/main" val="3368337266"/>
              </p:ext>
            </p:extLst>
          </p:nvPr>
        </p:nvGraphicFramePr>
        <p:xfrm>
          <a:off x="1555778" y="1347463"/>
          <a:ext cx="8327564" cy="5036124"/>
        </p:xfrm>
        <a:graphic>
          <a:graphicData uri="http://schemas.openxmlformats.org/drawingml/2006/table">
            <a:tbl>
              <a:tblPr firstRow="1" bandRow="1">
                <a:tableStyleId>{5940675A-B579-460E-94D1-54222C63F5DA}</a:tableStyleId>
              </a:tblPr>
              <a:tblGrid>
                <a:gridCol w="4163782">
                  <a:extLst>
                    <a:ext uri="{9D8B030D-6E8A-4147-A177-3AD203B41FA5}">
                      <a16:colId xmlns:a16="http://schemas.microsoft.com/office/drawing/2014/main" val="1277452207"/>
                    </a:ext>
                  </a:extLst>
                </a:gridCol>
                <a:gridCol w="4163782">
                  <a:extLst>
                    <a:ext uri="{9D8B030D-6E8A-4147-A177-3AD203B41FA5}">
                      <a16:colId xmlns:a16="http://schemas.microsoft.com/office/drawing/2014/main" val="2948060409"/>
                    </a:ext>
                  </a:extLst>
                </a:gridCol>
              </a:tblGrid>
              <a:tr h="839354">
                <a:tc>
                  <a:txBody>
                    <a:bodyPr/>
                    <a:lstStyle/>
                    <a:p>
                      <a:endParaRPr lang="en-US" altLang="zh-CN" dirty="0"/>
                    </a:p>
                    <a:p>
                      <a:endParaRPr lang="zh-CN" altLang="en-US" dirty="0"/>
                    </a:p>
                  </a:txBody>
                  <a:tcPr/>
                </a:tc>
                <a:tc>
                  <a:txBody>
                    <a:bodyPr/>
                    <a:lstStyle/>
                    <a:p>
                      <a:endParaRPr lang="zh-CN" altLang="en-US" dirty="0"/>
                    </a:p>
                  </a:txBody>
                  <a:tcPr/>
                </a:tc>
                <a:extLst>
                  <a:ext uri="{0D108BD9-81ED-4DB2-BD59-A6C34878D82A}">
                    <a16:rowId xmlns:a16="http://schemas.microsoft.com/office/drawing/2014/main" val="3024339045"/>
                  </a:ext>
                </a:extLst>
              </a:tr>
              <a:tr h="839354">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448688052"/>
                  </a:ext>
                </a:extLst>
              </a:tr>
              <a:tr h="839354">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005934322"/>
                  </a:ext>
                </a:extLst>
              </a:tr>
              <a:tr h="839354">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916369170"/>
                  </a:ext>
                </a:extLst>
              </a:tr>
              <a:tr h="839354">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863677186"/>
                  </a:ext>
                </a:extLst>
              </a:tr>
              <a:tr h="839354">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419196556"/>
                  </a:ext>
                </a:extLst>
              </a:tr>
            </a:tbl>
          </a:graphicData>
        </a:graphic>
      </p:graphicFrame>
    </p:spTree>
    <p:extLst>
      <p:ext uri="{BB962C8B-B14F-4D97-AF65-F5344CB8AC3E}">
        <p14:creationId xmlns:p14="http://schemas.microsoft.com/office/powerpoint/2010/main" val="4208843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CC60FCF-1210-4DFE-9A41-F5AD647E3099}"/>
              </a:ext>
            </a:extLst>
          </p:cNvPr>
          <p:cNvSpPr/>
          <p:nvPr/>
        </p:nvSpPr>
        <p:spPr>
          <a:xfrm>
            <a:off x="689429" y="993774"/>
            <a:ext cx="11502571" cy="8133380"/>
          </a:xfrm>
          <a:prstGeom prst="rect">
            <a:avLst/>
          </a:prstGeom>
        </p:spPr>
        <p:txBody>
          <a:bodyPr wrap="square" numCol="2">
            <a:spAutoFit/>
          </a:bodyPr>
          <a:lstStyle/>
          <a:p>
            <a:pPr>
              <a:lnSpc>
                <a:spcPct val="150000"/>
              </a:lnSpc>
            </a:pPr>
            <a:r>
              <a:rPr lang="zh-CN" altLang="en-US" sz="1200" b="1" dirty="0">
                <a:solidFill>
                  <a:srgbClr val="4D4D4D"/>
                </a:solidFill>
                <a:latin typeface="Microsoft YaHei" panose="020B0503020204020204" pitchFamily="34" charset="-122"/>
                <a:ea typeface="Microsoft YaHei" panose="020B0503020204020204" pitchFamily="34" charset="-122"/>
              </a:rPr>
              <a:t>中心度算法</a:t>
            </a:r>
            <a:r>
              <a:rPr lang="en-US" altLang="zh-CN" sz="1200" b="1" dirty="0">
                <a:solidFill>
                  <a:srgbClr val="4D4D4D"/>
                </a:solidFill>
                <a:latin typeface="Microsoft YaHei" panose="020B0503020204020204" pitchFamily="34" charset="-122"/>
                <a:ea typeface="Microsoft YaHei" panose="020B0503020204020204" pitchFamily="34" charset="-122"/>
              </a:rPr>
              <a:t>(Centralities)</a:t>
            </a:r>
            <a:r>
              <a:rPr lang="zh-CN" altLang="en-US" sz="1200" b="1" dirty="0">
                <a:solidFill>
                  <a:srgbClr val="4D4D4D"/>
                </a:solidFill>
                <a:latin typeface="Microsoft YaHei" panose="020B0503020204020204" pitchFamily="34" charset="-122"/>
                <a:ea typeface="Microsoft YaHei" panose="020B0503020204020204" pitchFamily="34" charset="-122"/>
              </a:rPr>
              <a:t>：</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1</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2"/>
              </a:rPr>
              <a:t>PageRank </a:t>
            </a:r>
            <a:r>
              <a:rPr lang="en-US" altLang="zh-CN" sz="1200" dirty="0">
                <a:solidFill>
                  <a:srgbClr val="4D4D4D"/>
                </a:solidFill>
                <a:latin typeface="Microsoft YaHei" panose="020B0503020204020204" pitchFamily="34" charset="-122"/>
                <a:ea typeface="Microsoft YaHei" panose="020B0503020204020204" pitchFamily="34" charset="-122"/>
              </a:rPr>
              <a:t>(</a:t>
            </a:r>
            <a:r>
              <a:rPr lang="zh-CN" altLang="en-US" sz="1200" dirty="0">
                <a:solidFill>
                  <a:srgbClr val="4D4D4D"/>
                </a:solidFill>
                <a:latin typeface="Microsoft YaHei" panose="020B0503020204020204" pitchFamily="34" charset="-122"/>
                <a:ea typeface="Microsoft YaHei" panose="020B0503020204020204" pitchFamily="34" charset="-122"/>
              </a:rPr>
              <a:t>页面排名</a:t>
            </a:r>
            <a:r>
              <a:rPr lang="en-US" altLang="zh-CN" sz="1200" dirty="0">
                <a:solidFill>
                  <a:srgbClr val="4D4D4D"/>
                </a:solidFill>
                <a:latin typeface="Microsoft YaHei" panose="020B0503020204020204" pitchFamily="34" charset="-122"/>
                <a:ea typeface="Microsoft YaHei" panose="020B0503020204020204" pitchFamily="34" charset="-122"/>
              </a:rPr>
              <a:t>)</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2</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err="1">
                <a:solidFill>
                  <a:srgbClr val="6795B5"/>
                </a:solidFill>
                <a:latin typeface="Microsoft YaHei" panose="020B0503020204020204" pitchFamily="34" charset="-122"/>
                <a:ea typeface="Microsoft YaHei" panose="020B0503020204020204" pitchFamily="34" charset="-122"/>
                <a:hlinkClick r:id="rId3"/>
              </a:rPr>
              <a:t>ArticleRank</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3</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4"/>
              </a:rPr>
              <a:t>Betweenness Centrality</a:t>
            </a:r>
            <a:r>
              <a:rPr lang="en-US" altLang="zh-CN" sz="1200" dirty="0">
                <a:solidFill>
                  <a:srgbClr val="4D4D4D"/>
                </a:solidFill>
                <a:latin typeface="Microsoft YaHei" panose="020B0503020204020204" pitchFamily="34" charset="-122"/>
                <a:ea typeface="Microsoft YaHei" panose="020B0503020204020204" pitchFamily="34" charset="-122"/>
              </a:rPr>
              <a:t> (</a:t>
            </a:r>
            <a:r>
              <a:rPr lang="zh-CN" altLang="en-US" sz="1200" dirty="0">
                <a:solidFill>
                  <a:srgbClr val="4D4D4D"/>
                </a:solidFill>
                <a:latin typeface="Microsoft YaHei" panose="020B0503020204020204" pitchFamily="34" charset="-122"/>
                <a:ea typeface="Microsoft YaHei" panose="020B0503020204020204" pitchFamily="34" charset="-122"/>
              </a:rPr>
              <a:t>中介中心度</a:t>
            </a:r>
            <a:r>
              <a:rPr lang="en-US" altLang="zh-CN" sz="1200" dirty="0">
                <a:solidFill>
                  <a:srgbClr val="4D4D4D"/>
                </a:solidFill>
                <a:latin typeface="Microsoft YaHei" panose="020B0503020204020204" pitchFamily="34" charset="-122"/>
                <a:ea typeface="Microsoft YaHei" panose="020B0503020204020204" pitchFamily="34" charset="-122"/>
              </a:rPr>
              <a:t>)</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4</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5"/>
              </a:rPr>
              <a:t>Closeness Centrality</a:t>
            </a:r>
            <a:r>
              <a:rPr lang="en-US" altLang="zh-CN" sz="1200" dirty="0">
                <a:solidFill>
                  <a:srgbClr val="4D4D4D"/>
                </a:solidFill>
                <a:latin typeface="Microsoft YaHei" panose="020B0503020204020204" pitchFamily="34" charset="-122"/>
                <a:ea typeface="Microsoft YaHei" panose="020B0503020204020204" pitchFamily="34" charset="-122"/>
              </a:rPr>
              <a:t> (</a:t>
            </a:r>
            <a:r>
              <a:rPr lang="zh-CN" altLang="en-US" sz="1200" dirty="0">
                <a:solidFill>
                  <a:srgbClr val="4D4D4D"/>
                </a:solidFill>
                <a:latin typeface="Microsoft YaHei" panose="020B0503020204020204" pitchFamily="34" charset="-122"/>
                <a:ea typeface="Microsoft YaHei" panose="020B0503020204020204" pitchFamily="34" charset="-122"/>
              </a:rPr>
              <a:t>接近中心度</a:t>
            </a:r>
            <a:r>
              <a:rPr lang="en-US" altLang="zh-CN" sz="1200" dirty="0">
                <a:solidFill>
                  <a:srgbClr val="4D4D4D"/>
                </a:solidFill>
                <a:latin typeface="Microsoft YaHei" panose="020B0503020204020204" pitchFamily="34" charset="-122"/>
                <a:ea typeface="Microsoft YaHei" panose="020B0503020204020204" pitchFamily="34" charset="-122"/>
              </a:rPr>
              <a:t>)</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5</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6"/>
              </a:rPr>
              <a:t>Harmonic Centrality</a:t>
            </a:r>
            <a:endParaRPr lang="en-US" altLang="zh-CN" sz="1200" dirty="0">
              <a:solidFill>
                <a:srgbClr val="4D4D4D"/>
              </a:solidFill>
              <a:latin typeface="Microsoft YaHei" panose="020B0503020204020204" pitchFamily="34" charset="-122"/>
              <a:ea typeface="Microsoft YaHei" panose="020B0503020204020204" pitchFamily="34" charset="-122"/>
            </a:endParaRPr>
          </a:p>
          <a:p>
            <a:pPr>
              <a:lnSpc>
                <a:spcPct val="150000"/>
              </a:lnSpc>
            </a:pPr>
            <a:r>
              <a:rPr lang="zh-CN" altLang="en-US" sz="1200" b="1" dirty="0">
                <a:solidFill>
                  <a:srgbClr val="4D4D4D"/>
                </a:solidFill>
                <a:latin typeface="Microsoft YaHei" panose="020B0503020204020204" pitchFamily="34" charset="-122"/>
                <a:ea typeface="Microsoft YaHei" panose="020B0503020204020204" pitchFamily="34" charset="-122"/>
              </a:rPr>
              <a:t>社区检测算法</a:t>
            </a:r>
            <a:r>
              <a:rPr lang="en-US" altLang="zh-CN" sz="1200" b="1" dirty="0">
                <a:solidFill>
                  <a:srgbClr val="4D4D4D"/>
                </a:solidFill>
                <a:latin typeface="Microsoft YaHei" panose="020B0503020204020204" pitchFamily="34" charset="-122"/>
                <a:ea typeface="Microsoft YaHei" panose="020B0503020204020204" pitchFamily="34" charset="-122"/>
              </a:rPr>
              <a:t>(Community detection)</a:t>
            </a:r>
            <a:r>
              <a:rPr lang="zh-CN" altLang="en-US" sz="1200" b="1" dirty="0">
                <a:solidFill>
                  <a:srgbClr val="4D4D4D"/>
                </a:solidFill>
                <a:latin typeface="Microsoft YaHei" panose="020B0503020204020204" pitchFamily="34" charset="-122"/>
                <a:ea typeface="Microsoft YaHei" panose="020B0503020204020204" pitchFamily="34" charset="-122"/>
              </a:rPr>
              <a:t>：</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1</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7"/>
              </a:rPr>
              <a:t>Louvain</a:t>
            </a:r>
            <a:r>
              <a:rPr lang="en-US" altLang="zh-CN" sz="1200" dirty="0">
                <a:solidFill>
                  <a:srgbClr val="4D4D4D"/>
                </a:solidFill>
                <a:latin typeface="Microsoft YaHei" panose="020B0503020204020204" pitchFamily="34" charset="-122"/>
                <a:ea typeface="Microsoft YaHei" panose="020B0503020204020204" pitchFamily="34" charset="-122"/>
              </a:rPr>
              <a:t> (</a:t>
            </a:r>
            <a:r>
              <a:rPr lang="zh-CN" altLang="en-US" sz="1200" dirty="0">
                <a:solidFill>
                  <a:srgbClr val="4D4D4D"/>
                </a:solidFill>
                <a:latin typeface="Microsoft YaHei" panose="020B0503020204020204" pitchFamily="34" charset="-122"/>
                <a:ea typeface="Microsoft YaHei" panose="020B0503020204020204" pitchFamily="34" charset="-122"/>
              </a:rPr>
              <a:t>鲁汶算法</a:t>
            </a:r>
            <a:r>
              <a:rPr lang="en-US" altLang="zh-CN" sz="1200" dirty="0">
                <a:solidFill>
                  <a:srgbClr val="4D4D4D"/>
                </a:solidFill>
                <a:latin typeface="Microsoft YaHei" panose="020B0503020204020204" pitchFamily="34" charset="-122"/>
                <a:ea typeface="Microsoft YaHei" panose="020B0503020204020204" pitchFamily="34" charset="-122"/>
              </a:rPr>
              <a:t>)</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2</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8"/>
              </a:rPr>
              <a:t>Label Propagation</a:t>
            </a:r>
            <a:r>
              <a:rPr lang="en-US" altLang="zh-CN" sz="1200" dirty="0">
                <a:solidFill>
                  <a:srgbClr val="4D4D4D"/>
                </a:solidFill>
                <a:latin typeface="Microsoft YaHei" panose="020B0503020204020204" pitchFamily="34" charset="-122"/>
                <a:ea typeface="Microsoft YaHei" panose="020B0503020204020204" pitchFamily="34" charset="-122"/>
              </a:rPr>
              <a:t> (</a:t>
            </a:r>
            <a:r>
              <a:rPr lang="zh-CN" altLang="en-US" sz="1200" dirty="0">
                <a:solidFill>
                  <a:srgbClr val="4D4D4D"/>
                </a:solidFill>
                <a:latin typeface="Microsoft YaHei" panose="020B0503020204020204" pitchFamily="34" charset="-122"/>
                <a:ea typeface="Microsoft YaHei" panose="020B0503020204020204" pitchFamily="34" charset="-122"/>
              </a:rPr>
              <a:t>标签传播</a:t>
            </a:r>
            <a:r>
              <a:rPr lang="en-US" altLang="zh-CN" sz="1200" dirty="0">
                <a:solidFill>
                  <a:srgbClr val="4D4D4D"/>
                </a:solidFill>
                <a:latin typeface="Microsoft YaHei" panose="020B0503020204020204" pitchFamily="34" charset="-122"/>
                <a:ea typeface="Microsoft YaHei" panose="020B0503020204020204" pitchFamily="34" charset="-122"/>
              </a:rPr>
              <a:t>)</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3</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9"/>
              </a:rPr>
              <a:t>Connected Components</a:t>
            </a:r>
            <a:r>
              <a:rPr lang="en-US" altLang="zh-CN" sz="1200" dirty="0">
                <a:solidFill>
                  <a:srgbClr val="4D4D4D"/>
                </a:solidFill>
                <a:latin typeface="Microsoft YaHei" panose="020B0503020204020204" pitchFamily="34" charset="-122"/>
                <a:ea typeface="Microsoft YaHei" panose="020B0503020204020204" pitchFamily="34" charset="-122"/>
              </a:rPr>
              <a:t> (</a:t>
            </a:r>
            <a:r>
              <a:rPr lang="zh-CN" altLang="en-US" sz="1200" dirty="0">
                <a:solidFill>
                  <a:srgbClr val="4D4D4D"/>
                </a:solidFill>
                <a:latin typeface="Microsoft YaHei" panose="020B0503020204020204" pitchFamily="34" charset="-122"/>
                <a:ea typeface="Microsoft YaHei" panose="020B0503020204020204" pitchFamily="34" charset="-122"/>
              </a:rPr>
              <a:t>连通组件</a:t>
            </a:r>
            <a:r>
              <a:rPr lang="en-US" altLang="zh-CN" sz="1200" dirty="0">
                <a:solidFill>
                  <a:srgbClr val="4D4D4D"/>
                </a:solidFill>
                <a:latin typeface="Microsoft YaHei" panose="020B0503020204020204" pitchFamily="34" charset="-122"/>
                <a:ea typeface="Microsoft YaHei" panose="020B0503020204020204" pitchFamily="34" charset="-122"/>
              </a:rPr>
              <a:t>)</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4</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10"/>
              </a:rPr>
              <a:t>Strongly Connected Components </a:t>
            </a:r>
            <a:r>
              <a:rPr lang="en-US" altLang="zh-CN" sz="1200" dirty="0">
                <a:solidFill>
                  <a:srgbClr val="4D4D4D"/>
                </a:solidFill>
                <a:latin typeface="Microsoft YaHei" panose="020B0503020204020204" pitchFamily="34" charset="-122"/>
                <a:ea typeface="Microsoft YaHei" panose="020B0503020204020204" pitchFamily="34" charset="-122"/>
              </a:rPr>
              <a:t>(</a:t>
            </a:r>
            <a:r>
              <a:rPr lang="zh-CN" altLang="en-US" sz="1200" dirty="0">
                <a:solidFill>
                  <a:srgbClr val="4D4D4D"/>
                </a:solidFill>
                <a:latin typeface="Microsoft YaHei" panose="020B0503020204020204" pitchFamily="34" charset="-122"/>
                <a:ea typeface="Microsoft YaHei" panose="020B0503020204020204" pitchFamily="34" charset="-122"/>
              </a:rPr>
              <a:t>强连通组件</a:t>
            </a:r>
            <a:r>
              <a:rPr lang="en-US" altLang="zh-CN" sz="1200" dirty="0">
                <a:solidFill>
                  <a:srgbClr val="4D4D4D"/>
                </a:solidFill>
                <a:latin typeface="Microsoft YaHei" panose="020B0503020204020204" pitchFamily="34" charset="-122"/>
                <a:ea typeface="Microsoft YaHei" panose="020B0503020204020204" pitchFamily="34" charset="-122"/>
              </a:rPr>
              <a:t>)</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5</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11"/>
              </a:rPr>
              <a:t>Triangle Counting / Clustering Coefficient</a:t>
            </a:r>
            <a:r>
              <a:rPr lang="en-US" altLang="zh-CN" sz="1200" dirty="0">
                <a:solidFill>
                  <a:srgbClr val="4D4D4D"/>
                </a:solidFill>
                <a:latin typeface="Microsoft YaHei" panose="020B0503020204020204" pitchFamily="34" charset="-122"/>
                <a:ea typeface="Microsoft YaHei" panose="020B0503020204020204" pitchFamily="34" charset="-122"/>
              </a:rPr>
              <a:t> (</a:t>
            </a:r>
            <a:r>
              <a:rPr lang="zh-CN" altLang="en-US" sz="1200" dirty="0">
                <a:solidFill>
                  <a:srgbClr val="4D4D4D"/>
                </a:solidFill>
                <a:latin typeface="Microsoft YaHei" panose="020B0503020204020204" pitchFamily="34" charset="-122"/>
                <a:ea typeface="Microsoft YaHei" panose="020B0503020204020204" pitchFamily="34" charset="-122"/>
              </a:rPr>
              <a:t>三角计数</a:t>
            </a:r>
            <a:r>
              <a:rPr lang="en-US" altLang="zh-CN" sz="1200" dirty="0">
                <a:solidFill>
                  <a:srgbClr val="4D4D4D"/>
                </a:solidFill>
                <a:latin typeface="Microsoft YaHei" panose="020B0503020204020204" pitchFamily="34" charset="-122"/>
                <a:ea typeface="Microsoft YaHei" panose="020B0503020204020204" pitchFamily="34" charset="-122"/>
              </a:rPr>
              <a:t>/</a:t>
            </a:r>
            <a:r>
              <a:rPr lang="zh-CN" altLang="en-US" sz="1200" dirty="0">
                <a:solidFill>
                  <a:srgbClr val="4D4D4D"/>
                </a:solidFill>
                <a:latin typeface="Microsoft YaHei" panose="020B0503020204020204" pitchFamily="34" charset="-122"/>
                <a:ea typeface="Microsoft YaHei" panose="020B0503020204020204" pitchFamily="34" charset="-122"/>
              </a:rPr>
              <a:t>聚类系数</a:t>
            </a:r>
            <a:r>
              <a:rPr lang="en-US" altLang="zh-CN" sz="1200" dirty="0">
                <a:solidFill>
                  <a:srgbClr val="4D4D4D"/>
                </a:solidFill>
                <a:latin typeface="Microsoft YaHei" panose="020B0503020204020204" pitchFamily="34" charset="-122"/>
                <a:ea typeface="Microsoft YaHei" panose="020B0503020204020204" pitchFamily="34" charset="-122"/>
              </a:rPr>
              <a:t>)</a:t>
            </a:r>
          </a:p>
          <a:p>
            <a:pPr>
              <a:lnSpc>
                <a:spcPct val="150000"/>
              </a:lnSpc>
            </a:pPr>
            <a:r>
              <a:rPr lang="zh-CN" altLang="en-US" sz="1200" b="1" dirty="0">
                <a:solidFill>
                  <a:srgbClr val="4D4D4D"/>
                </a:solidFill>
                <a:latin typeface="Microsoft YaHei" panose="020B0503020204020204" pitchFamily="34" charset="-122"/>
                <a:ea typeface="Microsoft YaHei" panose="020B0503020204020204" pitchFamily="34" charset="-122"/>
              </a:rPr>
              <a:t>路径搜索算法</a:t>
            </a:r>
            <a:r>
              <a:rPr lang="en-US" altLang="zh-CN" sz="1200" b="1" dirty="0">
                <a:solidFill>
                  <a:srgbClr val="4D4D4D"/>
                </a:solidFill>
                <a:latin typeface="Microsoft YaHei" panose="020B0503020204020204" pitchFamily="34" charset="-122"/>
                <a:ea typeface="Microsoft YaHei" panose="020B0503020204020204" pitchFamily="34" charset="-122"/>
              </a:rPr>
              <a:t>(Path finding)</a:t>
            </a:r>
            <a:r>
              <a:rPr lang="zh-CN" altLang="en-US" sz="1200" b="1" dirty="0">
                <a:solidFill>
                  <a:srgbClr val="4D4D4D"/>
                </a:solidFill>
                <a:latin typeface="Microsoft YaHei" panose="020B0503020204020204" pitchFamily="34" charset="-122"/>
                <a:ea typeface="Microsoft YaHei" panose="020B0503020204020204" pitchFamily="34" charset="-122"/>
              </a:rPr>
              <a:t>：</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1</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12"/>
              </a:rPr>
              <a:t>Minimum Weight Spanning Tree</a:t>
            </a:r>
            <a:r>
              <a:rPr lang="en-US" altLang="zh-CN" sz="1200" dirty="0">
                <a:solidFill>
                  <a:srgbClr val="4D4D4D"/>
                </a:solidFill>
                <a:latin typeface="Microsoft YaHei" panose="020B0503020204020204" pitchFamily="34" charset="-122"/>
                <a:ea typeface="Microsoft YaHei" panose="020B0503020204020204" pitchFamily="34" charset="-122"/>
              </a:rPr>
              <a:t> (</a:t>
            </a:r>
            <a:r>
              <a:rPr lang="zh-CN" altLang="en-US" sz="1200" dirty="0">
                <a:solidFill>
                  <a:srgbClr val="4D4D4D"/>
                </a:solidFill>
                <a:latin typeface="Microsoft YaHei" panose="020B0503020204020204" pitchFamily="34" charset="-122"/>
                <a:ea typeface="Microsoft YaHei" panose="020B0503020204020204" pitchFamily="34" charset="-122"/>
              </a:rPr>
              <a:t>最小权重生成树</a:t>
            </a:r>
            <a:r>
              <a:rPr lang="en-US" altLang="zh-CN" sz="1200" dirty="0">
                <a:solidFill>
                  <a:srgbClr val="4D4D4D"/>
                </a:solidFill>
                <a:latin typeface="Microsoft YaHei" panose="020B0503020204020204" pitchFamily="34" charset="-122"/>
                <a:ea typeface="Microsoft YaHei" panose="020B0503020204020204" pitchFamily="34" charset="-122"/>
              </a:rPr>
              <a:t>)</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2</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13"/>
              </a:rPr>
              <a:t>Shortest Path</a:t>
            </a:r>
            <a:r>
              <a:rPr lang="en-US" altLang="zh-CN" sz="1200" dirty="0">
                <a:solidFill>
                  <a:srgbClr val="4D4D4D"/>
                </a:solidFill>
                <a:latin typeface="Microsoft YaHei" panose="020B0503020204020204" pitchFamily="34" charset="-122"/>
                <a:ea typeface="Microsoft YaHei" panose="020B0503020204020204" pitchFamily="34" charset="-122"/>
              </a:rPr>
              <a:t> (</a:t>
            </a:r>
            <a:r>
              <a:rPr lang="zh-CN" altLang="en-US" sz="1200" dirty="0">
                <a:solidFill>
                  <a:srgbClr val="4D4D4D"/>
                </a:solidFill>
                <a:latin typeface="Microsoft YaHei" panose="020B0503020204020204" pitchFamily="34" charset="-122"/>
                <a:ea typeface="Microsoft YaHei" panose="020B0503020204020204" pitchFamily="34" charset="-122"/>
              </a:rPr>
              <a:t>最短路径</a:t>
            </a:r>
            <a:r>
              <a:rPr lang="en-US" altLang="zh-CN" sz="1200" dirty="0">
                <a:solidFill>
                  <a:srgbClr val="4D4D4D"/>
                </a:solidFill>
                <a:latin typeface="Microsoft YaHei" panose="020B0503020204020204" pitchFamily="34" charset="-122"/>
                <a:ea typeface="Microsoft YaHei" panose="020B0503020204020204" pitchFamily="34" charset="-122"/>
              </a:rPr>
              <a:t>)</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3</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14"/>
              </a:rPr>
              <a:t>Single Source Shortest Path </a:t>
            </a:r>
            <a:r>
              <a:rPr lang="en-US" altLang="zh-CN" sz="1200" dirty="0">
                <a:solidFill>
                  <a:srgbClr val="4D4D4D"/>
                </a:solidFill>
                <a:latin typeface="Microsoft YaHei" panose="020B0503020204020204" pitchFamily="34" charset="-122"/>
                <a:ea typeface="Microsoft YaHei" panose="020B0503020204020204" pitchFamily="34" charset="-122"/>
              </a:rPr>
              <a:t>(</a:t>
            </a:r>
            <a:r>
              <a:rPr lang="zh-CN" altLang="en-US" sz="1200" dirty="0">
                <a:solidFill>
                  <a:srgbClr val="4D4D4D"/>
                </a:solidFill>
                <a:latin typeface="Microsoft YaHei" panose="020B0503020204020204" pitchFamily="34" charset="-122"/>
                <a:ea typeface="Microsoft YaHei" panose="020B0503020204020204" pitchFamily="34" charset="-122"/>
              </a:rPr>
              <a:t>单源最短路径</a:t>
            </a:r>
            <a:r>
              <a:rPr lang="en-US" altLang="zh-CN" sz="1200" dirty="0">
                <a:solidFill>
                  <a:srgbClr val="4D4D4D"/>
                </a:solidFill>
                <a:latin typeface="Microsoft YaHei" panose="020B0503020204020204" pitchFamily="34" charset="-122"/>
                <a:ea typeface="Microsoft YaHei" panose="020B0503020204020204" pitchFamily="34" charset="-122"/>
              </a:rPr>
              <a:t>)</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4</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15"/>
              </a:rPr>
              <a:t>All Pairs Shortest Path </a:t>
            </a:r>
            <a:r>
              <a:rPr lang="en-US" altLang="zh-CN" sz="1200" dirty="0">
                <a:solidFill>
                  <a:srgbClr val="4D4D4D"/>
                </a:solidFill>
                <a:latin typeface="Microsoft YaHei" panose="020B0503020204020204" pitchFamily="34" charset="-122"/>
                <a:ea typeface="Microsoft YaHei" panose="020B0503020204020204" pitchFamily="34" charset="-122"/>
              </a:rPr>
              <a:t>(</a:t>
            </a:r>
            <a:r>
              <a:rPr lang="zh-CN" altLang="en-US" sz="1200" dirty="0">
                <a:solidFill>
                  <a:srgbClr val="4D4D4D"/>
                </a:solidFill>
                <a:latin typeface="Microsoft YaHei" panose="020B0503020204020204" pitchFamily="34" charset="-122"/>
                <a:ea typeface="Microsoft YaHei" panose="020B0503020204020204" pitchFamily="34" charset="-122"/>
              </a:rPr>
              <a:t>全顶点对最短路径</a:t>
            </a:r>
            <a:r>
              <a:rPr lang="en-US" altLang="zh-CN" sz="1200" dirty="0">
                <a:solidFill>
                  <a:srgbClr val="4D4D4D"/>
                </a:solidFill>
                <a:latin typeface="Microsoft YaHei" panose="020B0503020204020204" pitchFamily="34" charset="-122"/>
                <a:ea typeface="Microsoft YaHei" panose="020B0503020204020204" pitchFamily="34" charset="-122"/>
              </a:rPr>
              <a:t>)</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5</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16"/>
              </a:rPr>
              <a:t>A*</a:t>
            </a:r>
            <a:r>
              <a:rPr lang="en-US" altLang="zh-CN" sz="1200" dirty="0">
                <a:solidFill>
                  <a:srgbClr val="4D4D4D"/>
                </a:solidFill>
                <a:latin typeface="Microsoft YaHei" panose="020B0503020204020204" pitchFamily="34" charset="-122"/>
                <a:ea typeface="Microsoft YaHei" panose="020B0503020204020204" pitchFamily="34" charset="-122"/>
              </a:rPr>
              <a:t> </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6</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17"/>
              </a:rPr>
              <a:t>Yen’s K-shortest paths</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7</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18"/>
              </a:rPr>
              <a:t>Random Walk</a:t>
            </a:r>
            <a:r>
              <a:rPr lang="en-US" altLang="zh-CN" sz="1200" dirty="0">
                <a:solidFill>
                  <a:srgbClr val="4D4D4D"/>
                </a:solidFill>
                <a:latin typeface="Microsoft YaHei" panose="020B0503020204020204" pitchFamily="34" charset="-122"/>
                <a:ea typeface="Microsoft YaHei" panose="020B0503020204020204" pitchFamily="34" charset="-122"/>
              </a:rPr>
              <a:t> (</a:t>
            </a:r>
            <a:r>
              <a:rPr lang="zh-CN" altLang="en-US" sz="1200" dirty="0">
                <a:solidFill>
                  <a:srgbClr val="4D4D4D"/>
                </a:solidFill>
                <a:latin typeface="Microsoft YaHei" panose="020B0503020204020204" pitchFamily="34" charset="-122"/>
                <a:ea typeface="Microsoft YaHei" panose="020B0503020204020204" pitchFamily="34" charset="-122"/>
              </a:rPr>
              <a:t>随机漫步</a:t>
            </a:r>
            <a:r>
              <a:rPr lang="en-US" altLang="zh-CN" sz="1200" dirty="0">
                <a:solidFill>
                  <a:srgbClr val="4D4D4D"/>
                </a:solidFill>
                <a:latin typeface="Microsoft YaHei" panose="020B0503020204020204" pitchFamily="34" charset="-122"/>
                <a:ea typeface="Microsoft YaHei" panose="020B0503020204020204" pitchFamily="34" charset="-122"/>
              </a:rPr>
              <a:t>)</a:t>
            </a:r>
          </a:p>
          <a:p>
            <a:pPr>
              <a:lnSpc>
                <a:spcPct val="150000"/>
              </a:lnSpc>
            </a:pPr>
            <a:endParaRPr lang="en-US" altLang="zh-CN" sz="1200" b="1" dirty="0">
              <a:solidFill>
                <a:srgbClr val="4D4D4D"/>
              </a:solidFill>
              <a:latin typeface="Microsoft YaHei" panose="020B0503020204020204" pitchFamily="34" charset="-122"/>
              <a:ea typeface="Microsoft YaHei" panose="020B0503020204020204" pitchFamily="34" charset="-122"/>
            </a:endParaRPr>
          </a:p>
          <a:p>
            <a:pPr>
              <a:lnSpc>
                <a:spcPct val="150000"/>
              </a:lnSpc>
            </a:pPr>
            <a:endParaRPr lang="en-US" altLang="zh-CN" sz="1200" b="1" dirty="0">
              <a:solidFill>
                <a:srgbClr val="4D4D4D"/>
              </a:solidFill>
              <a:latin typeface="Microsoft YaHei" panose="020B0503020204020204" pitchFamily="34" charset="-122"/>
              <a:ea typeface="Microsoft YaHei" panose="020B0503020204020204" pitchFamily="34" charset="-122"/>
            </a:endParaRPr>
          </a:p>
          <a:p>
            <a:pPr>
              <a:lnSpc>
                <a:spcPct val="150000"/>
              </a:lnSpc>
            </a:pPr>
            <a:endParaRPr lang="en-US" altLang="zh-CN" sz="1200" b="1" dirty="0">
              <a:solidFill>
                <a:srgbClr val="4D4D4D"/>
              </a:solidFill>
              <a:latin typeface="Microsoft YaHei" panose="020B0503020204020204" pitchFamily="34" charset="-122"/>
              <a:ea typeface="Microsoft YaHei" panose="020B0503020204020204" pitchFamily="34" charset="-122"/>
            </a:endParaRPr>
          </a:p>
          <a:p>
            <a:pPr>
              <a:lnSpc>
                <a:spcPct val="150000"/>
              </a:lnSpc>
            </a:pPr>
            <a:endParaRPr lang="en-US" altLang="zh-CN" sz="1200" b="1" dirty="0">
              <a:solidFill>
                <a:srgbClr val="4D4D4D"/>
              </a:solidFill>
              <a:latin typeface="Microsoft YaHei" panose="020B0503020204020204" pitchFamily="34" charset="-122"/>
              <a:ea typeface="Microsoft YaHei" panose="020B0503020204020204" pitchFamily="34" charset="-122"/>
            </a:endParaRPr>
          </a:p>
          <a:p>
            <a:pPr>
              <a:lnSpc>
                <a:spcPct val="150000"/>
              </a:lnSpc>
            </a:pPr>
            <a:endParaRPr lang="en-US" altLang="zh-CN" sz="1200" b="1" dirty="0">
              <a:solidFill>
                <a:srgbClr val="4D4D4D"/>
              </a:solidFill>
              <a:latin typeface="Microsoft YaHei" panose="020B0503020204020204" pitchFamily="34" charset="-122"/>
              <a:ea typeface="Microsoft YaHei" panose="020B0503020204020204" pitchFamily="34" charset="-122"/>
            </a:endParaRPr>
          </a:p>
          <a:p>
            <a:pPr>
              <a:lnSpc>
                <a:spcPct val="150000"/>
              </a:lnSpc>
            </a:pPr>
            <a:endParaRPr lang="en-US" altLang="zh-CN" sz="1200" b="1" dirty="0">
              <a:solidFill>
                <a:srgbClr val="4D4D4D"/>
              </a:solidFill>
              <a:latin typeface="Microsoft YaHei" panose="020B0503020204020204" pitchFamily="34" charset="-122"/>
              <a:ea typeface="Microsoft YaHei" panose="020B0503020204020204" pitchFamily="34" charset="-122"/>
            </a:endParaRPr>
          </a:p>
          <a:p>
            <a:pPr>
              <a:lnSpc>
                <a:spcPct val="150000"/>
              </a:lnSpc>
            </a:pPr>
            <a:endParaRPr lang="en-US" altLang="zh-CN" sz="1200" b="1" dirty="0">
              <a:solidFill>
                <a:srgbClr val="4D4D4D"/>
              </a:solidFill>
              <a:latin typeface="Microsoft YaHei" panose="020B0503020204020204" pitchFamily="34" charset="-122"/>
              <a:ea typeface="Microsoft YaHei" panose="020B0503020204020204" pitchFamily="34" charset="-122"/>
            </a:endParaRPr>
          </a:p>
          <a:p>
            <a:pPr>
              <a:lnSpc>
                <a:spcPct val="150000"/>
              </a:lnSpc>
            </a:pPr>
            <a:endParaRPr lang="en-US" altLang="zh-CN" sz="1200" b="1" dirty="0">
              <a:solidFill>
                <a:srgbClr val="4D4D4D"/>
              </a:solidFill>
              <a:latin typeface="Microsoft YaHei" panose="020B0503020204020204" pitchFamily="34" charset="-122"/>
              <a:ea typeface="Microsoft YaHei" panose="020B0503020204020204" pitchFamily="34" charset="-122"/>
            </a:endParaRPr>
          </a:p>
          <a:p>
            <a:pPr>
              <a:lnSpc>
                <a:spcPct val="150000"/>
              </a:lnSpc>
            </a:pPr>
            <a:endParaRPr lang="en-US" altLang="zh-CN" sz="1200" b="1" dirty="0">
              <a:solidFill>
                <a:srgbClr val="4D4D4D"/>
              </a:solidFill>
              <a:latin typeface="Microsoft YaHei" panose="020B0503020204020204" pitchFamily="34" charset="-122"/>
              <a:ea typeface="Microsoft YaHei" panose="020B0503020204020204" pitchFamily="34" charset="-122"/>
            </a:endParaRPr>
          </a:p>
          <a:p>
            <a:pPr>
              <a:lnSpc>
                <a:spcPct val="150000"/>
              </a:lnSpc>
            </a:pPr>
            <a:r>
              <a:rPr lang="zh-CN" altLang="en-US" sz="1200" b="1" dirty="0">
                <a:solidFill>
                  <a:srgbClr val="4D4D4D"/>
                </a:solidFill>
                <a:latin typeface="Microsoft YaHei" panose="020B0503020204020204" pitchFamily="34" charset="-122"/>
                <a:ea typeface="Microsoft YaHei" panose="020B0503020204020204" pitchFamily="34" charset="-122"/>
              </a:rPr>
              <a:t>相似性算法</a:t>
            </a:r>
            <a:r>
              <a:rPr lang="en-US" altLang="zh-CN" sz="1200" b="1" dirty="0">
                <a:solidFill>
                  <a:srgbClr val="4D4D4D"/>
                </a:solidFill>
                <a:latin typeface="Microsoft YaHei" panose="020B0503020204020204" pitchFamily="34" charset="-122"/>
                <a:ea typeface="Microsoft YaHei" panose="020B0503020204020204" pitchFamily="34" charset="-122"/>
              </a:rPr>
              <a:t>(Similarity)</a:t>
            </a:r>
            <a:r>
              <a:rPr lang="zh-CN" altLang="en-US" sz="1200" b="1" dirty="0">
                <a:solidFill>
                  <a:srgbClr val="4D4D4D"/>
                </a:solidFill>
                <a:latin typeface="Microsoft YaHei" panose="020B0503020204020204" pitchFamily="34" charset="-122"/>
                <a:ea typeface="Microsoft YaHei" panose="020B0503020204020204" pitchFamily="34" charset="-122"/>
              </a:rPr>
              <a:t>：</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1</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19"/>
              </a:rPr>
              <a:t>Jaccard Similarity</a:t>
            </a:r>
            <a:r>
              <a:rPr lang="en-US" altLang="zh-CN" sz="1200" dirty="0">
                <a:solidFill>
                  <a:srgbClr val="4D4D4D"/>
                </a:solidFill>
                <a:latin typeface="Microsoft YaHei" panose="020B0503020204020204" pitchFamily="34" charset="-122"/>
                <a:ea typeface="Microsoft YaHei" panose="020B0503020204020204" pitchFamily="34" charset="-122"/>
              </a:rPr>
              <a:t> (Jaccard</a:t>
            </a:r>
            <a:r>
              <a:rPr lang="zh-CN" altLang="en-US" sz="1200" dirty="0">
                <a:solidFill>
                  <a:srgbClr val="4D4D4D"/>
                </a:solidFill>
                <a:latin typeface="Microsoft YaHei" panose="020B0503020204020204" pitchFamily="34" charset="-122"/>
                <a:ea typeface="Microsoft YaHei" panose="020B0503020204020204" pitchFamily="34" charset="-122"/>
              </a:rPr>
              <a:t>相似度</a:t>
            </a:r>
            <a:r>
              <a:rPr lang="en-US" altLang="zh-CN" sz="1200" dirty="0">
                <a:solidFill>
                  <a:srgbClr val="4D4D4D"/>
                </a:solidFill>
                <a:latin typeface="Microsoft YaHei" panose="020B0503020204020204" pitchFamily="34" charset="-122"/>
                <a:ea typeface="Microsoft YaHei" panose="020B0503020204020204" pitchFamily="34" charset="-122"/>
              </a:rPr>
              <a:t>)</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2</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20"/>
              </a:rPr>
              <a:t>Cosine Similarity</a:t>
            </a:r>
            <a:r>
              <a:rPr lang="en-US" altLang="zh-CN" sz="1200" dirty="0">
                <a:solidFill>
                  <a:srgbClr val="4D4D4D"/>
                </a:solidFill>
                <a:latin typeface="Microsoft YaHei" panose="020B0503020204020204" pitchFamily="34" charset="-122"/>
                <a:ea typeface="Microsoft YaHei" panose="020B0503020204020204" pitchFamily="34" charset="-122"/>
              </a:rPr>
              <a:t> (</a:t>
            </a:r>
            <a:r>
              <a:rPr lang="zh-CN" altLang="en-US" sz="1200" dirty="0">
                <a:solidFill>
                  <a:srgbClr val="4D4D4D"/>
                </a:solidFill>
                <a:latin typeface="Microsoft YaHei" panose="020B0503020204020204" pitchFamily="34" charset="-122"/>
                <a:ea typeface="Microsoft YaHei" panose="020B0503020204020204" pitchFamily="34" charset="-122"/>
              </a:rPr>
              <a:t>余弦相似度</a:t>
            </a:r>
            <a:r>
              <a:rPr lang="en-US" altLang="zh-CN" sz="1200" dirty="0">
                <a:solidFill>
                  <a:srgbClr val="4D4D4D"/>
                </a:solidFill>
                <a:latin typeface="Microsoft YaHei" panose="020B0503020204020204" pitchFamily="34" charset="-122"/>
                <a:ea typeface="Microsoft YaHei" panose="020B0503020204020204" pitchFamily="34" charset="-122"/>
              </a:rPr>
              <a:t>)</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3</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21"/>
              </a:rPr>
              <a:t>Pearson Similarity</a:t>
            </a:r>
            <a:r>
              <a:rPr lang="en-US" altLang="zh-CN" sz="1200" dirty="0">
                <a:solidFill>
                  <a:srgbClr val="4D4D4D"/>
                </a:solidFill>
                <a:latin typeface="Microsoft YaHei" panose="020B0503020204020204" pitchFamily="34" charset="-122"/>
                <a:ea typeface="Microsoft YaHei" panose="020B0503020204020204" pitchFamily="34" charset="-122"/>
              </a:rPr>
              <a:t> (Pearson</a:t>
            </a:r>
            <a:r>
              <a:rPr lang="zh-CN" altLang="en-US" sz="1200" dirty="0">
                <a:solidFill>
                  <a:srgbClr val="4D4D4D"/>
                </a:solidFill>
                <a:latin typeface="Microsoft YaHei" panose="020B0503020204020204" pitchFamily="34" charset="-122"/>
                <a:ea typeface="Microsoft YaHei" panose="020B0503020204020204" pitchFamily="34" charset="-122"/>
              </a:rPr>
              <a:t>相似度</a:t>
            </a:r>
            <a:r>
              <a:rPr lang="en-US" altLang="zh-CN" sz="1200" dirty="0">
                <a:solidFill>
                  <a:srgbClr val="4D4D4D"/>
                </a:solidFill>
                <a:latin typeface="Microsoft YaHei" panose="020B0503020204020204" pitchFamily="34" charset="-122"/>
                <a:ea typeface="Microsoft YaHei" panose="020B0503020204020204" pitchFamily="34" charset="-122"/>
              </a:rPr>
              <a:t>)</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4</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22"/>
              </a:rPr>
              <a:t>Euclidean Distance </a:t>
            </a:r>
            <a:r>
              <a:rPr lang="en-US" altLang="zh-CN" sz="1200" dirty="0">
                <a:solidFill>
                  <a:srgbClr val="4D4D4D"/>
                </a:solidFill>
                <a:latin typeface="Microsoft YaHei" panose="020B0503020204020204" pitchFamily="34" charset="-122"/>
                <a:ea typeface="Microsoft YaHei" panose="020B0503020204020204" pitchFamily="34" charset="-122"/>
              </a:rPr>
              <a:t>(</a:t>
            </a:r>
            <a:r>
              <a:rPr lang="zh-CN" altLang="en-US" sz="1200" dirty="0">
                <a:solidFill>
                  <a:srgbClr val="4D4D4D"/>
                </a:solidFill>
                <a:latin typeface="Microsoft YaHei" panose="020B0503020204020204" pitchFamily="34" charset="-122"/>
                <a:ea typeface="Microsoft YaHei" panose="020B0503020204020204" pitchFamily="34" charset="-122"/>
              </a:rPr>
              <a:t>欧氏距离</a:t>
            </a:r>
            <a:r>
              <a:rPr lang="en-US" altLang="zh-CN" sz="1200" dirty="0">
                <a:solidFill>
                  <a:srgbClr val="4D4D4D"/>
                </a:solidFill>
                <a:latin typeface="Microsoft YaHei" panose="020B0503020204020204" pitchFamily="34" charset="-122"/>
                <a:ea typeface="Microsoft YaHei" panose="020B0503020204020204" pitchFamily="34" charset="-122"/>
              </a:rPr>
              <a:t>)</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5</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23"/>
              </a:rPr>
              <a:t>Overlap Similarity</a:t>
            </a:r>
            <a:r>
              <a:rPr lang="en-US" altLang="zh-CN" sz="1200" dirty="0">
                <a:solidFill>
                  <a:srgbClr val="4D4D4D"/>
                </a:solidFill>
                <a:latin typeface="Microsoft YaHei" panose="020B0503020204020204" pitchFamily="34" charset="-122"/>
                <a:ea typeface="Microsoft YaHei" panose="020B0503020204020204" pitchFamily="34" charset="-122"/>
              </a:rPr>
              <a:t> (</a:t>
            </a:r>
            <a:r>
              <a:rPr lang="zh-CN" altLang="en-US" sz="1200" dirty="0">
                <a:solidFill>
                  <a:srgbClr val="4D4D4D"/>
                </a:solidFill>
                <a:latin typeface="Microsoft YaHei" panose="020B0503020204020204" pitchFamily="34" charset="-122"/>
                <a:ea typeface="Microsoft YaHei" panose="020B0503020204020204" pitchFamily="34" charset="-122"/>
              </a:rPr>
              <a:t>重叠相似度</a:t>
            </a:r>
            <a:r>
              <a:rPr lang="en-US" altLang="zh-CN" sz="1200" dirty="0">
                <a:solidFill>
                  <a:srgbClr val="4D4D4D"/>
                </a:solidFill>
                <a:latin typeface="Microsoft YaHei" panose="020B0503020204020204" pitchFamily="34" charset="-122"/>
                <a:ea typeface="Microsoft YaHei" panose="020B0503020204020204" pitchFamily="34" charset="-122"/>
              </a:rPr>
              <a:t>)</a:t>
            </a:r>
          </a:p>
          <a:p>
            <a:pPr>
              <a:lnSpc>
                <a:spcPct val="150000"/>
              </a:lnSpc>
            </a:pPr>
            <a:r>
              <a:rPr lang="zh-CN" altLang="en-US" sz="1200" b="1" dirty="0">
                <a:solidFill>
                  <a:srgbClr val="4D4D4D"/>
                </a:solidFill>
                <a:latin typeface="Microsoft YaHei" panose="020B0503020204020204" pitchFamily="34" charset="-122"/>
                <a:ea typeface="Microsoft YaHei" panose="020B0503020204020204" pitchFamily="34" charset="-122"/>
              </a:rPr>
              <a:t>链接预测</a:t>
            </a:r>
            <a:r>
              <a:rPr lang="en-US" altLang="zh-CN" sz="1200" b="1" dirty="0">
                <a:solidFill>
                  <a:srgbClr val="4D4D4D"/>
                </a:solidFill>
                <a:latin typeface="Microsoft YaHei" panose="020B0503020204020204" pitchFamily="34" charset="-122"/>
                <a:ea typeface="Microsoft YaHei" panose="020B0503020204020204" pitchFamily="34" charset="-122"/>
              </a:rPr>
              <a:t>(Link Prediction)</a:t>
            </a:r>
            <a:r>
              <a:rPr lang="zh-CN" altLang="en-US" sz="1200" b="1" dirty="0">
                <a:solidFill>
                  <a:srgbClr val="4D4D4D"/>
                </a:solidFill>
                <a:latin typeface="Microsoft YaHei" panose="020B0503020204020204" pitchFamily="34" charset="-122"/>
                <a:ea typeface="Microsoft YaHei" panose="020B0503020204020204" pitchFamily="34" charset="-122"/>
              </a:rPr>
              <a:t>：</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1</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24"/>
              </a:rPr>
              <a:t>Adamic Adar</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2</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25"/>
              </a:rPr>
              <a:t>Common Neighbors</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3</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26"/>
              </a:rPr>
              <a:t>Preferential Attachment</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4</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27"/>
              </a:rPr>
              <a:t>Resource Allocation</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5</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28"/>
              </a:rPr>
              <a:t>Same Community</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6</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29"/>
              </a:rPr>
              <a:t>Total Neighbors</a:t>
            </a:r>
            <a:endParaRPr lang="en-US" altLang="zh-CN" sz="1200" dirty="0">
              <a:solidFill>
                <a:srgbClr val="4D4D4D"/>
              </a:solidFill>
              <a:latin typeface="Microsoft YaHei" panose="020B0503020204020204" pitchFamily="34" charset="-122"/>
              <a:ea typeface="Microsoft YaHei" panose="020B0503020204020204" pitchFamily="34" charset="-122"/>
            </a:endParaRPr>
          </a:p>
          <a:p>
            <a:pPr>
              <a:lnSpc>
                <a:spcPct val="150000"/>
              </a:lnSpc>
            </a:pPr>
            <a:r>
              <a:rPr lang="zh-CN" altLang="en-US" sz="1200" b="1" dirty="0">
                <a:solidFill>
                  <a:srgbClr val="4D4D4D"/>
                </a:solidFill>
                <a:latin typeface="Microsoft YaHei" panose="020B0503020204020204" pitchFamily="34" charset="-122"/>
                <a:ea typeface="Microsoft YaHei" panose="020B0503020204020204" pitchFamily="34" charset="-122"/>
              </a:rPr>
              <a:t>预处理算法</a:t>
            </a:r>
            <a:r>
              <a:rPr lang="en-US" altLang="zh-CN" sz="1200" b="1" dirty="0">
                <a:solidFill>
                  <a:srgbClr val="4D4D4D"/>
                </a:solidFill>
                <a:latin typeface="Microsoft YaHei" panose="020B0503020204020204" pitchFamily="34" charset="-122"/>
                <a:ea typeface="Microsoft YaHei" panose="020B0503020204020204" pitchFamily="34" charset="-122"/>
              </a:rPr>
              <a:t>(Preprocessing)</a:t>
            </a:r>
            <a:r>
              <a:rPr lang="zh-CN" altLang="en-US" sz="1200" b="1" dirty="0">
                <a:solidFill>
                  <a:srgbClr val="4D4D4D"/>
                </a:solidFill>
                <a:latin typeface="Microsoft YaHei" panose="020B0503020204020204" pitchFamily="34" charset="-122"/>
                <a:ea typeface="Microsoft YaHei" panose="020B0503020204020204" pitchFamily="34" charset="-122"/>
              </a:rPr>
              <a:t>：</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1</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30"/>
              </a:rPr>
              <a:t>One Hot Encoding</a:t>
            </a:r>
            <a:endParaRPr lang="en-US" altLang="zh-CN" sz="1200" b="0" i="0" dirty="0">
              <a:solidFill>
                <a:srgbClr val="4D4D4D"/>
              </a:solidFill>
              <a:effectLst/>
              <a:latin typeface="Microsoft YaHei" panose="020B0503020204020204" pitchFamily="34" charset="-122"/>
              <a:ea typeface="Microsoft YaHei" panose="020B0503020204020204" pitchFamily="34" charset="-122"/>
            </a:endParaRPr>
          </a:p>
        </p:txBody>
      </p:sp>
      <p:sp>
        <p:nvSpPr>
          <p:cNvPr id="3" name="标题 1">
            <a:extLst>
              <a:ext uri="{FF2B5EF4-FFF2-40B4-BE49-F238E27FC236}">
                <a16:creationId xmlns:a16="http://schemas.microsoft.com/office/drawing/2014/main" id="{36488E72-9E3C-4DBC-A966-E53E10E61343}"/>
              </a:ext>
            </a:extLst>
          </p:cNvPr>
          <p:cNvSpPr>
            <a:spLocks noGrp="1"/>
          </p:cNvSpPr>
          <p:nvPr>
            <p:ph type="title"/>
          </p:nvPr>
        </p:nvSpPr>
        <p:spPr>
          <a:xfrm>
            <a:off x="415635" y="368299"/>
            <a:ext cx="7523019" cy="625475"/>
          </a:xfrm>
        </p:spPr>
        <p:txBody>
          <a:bodyPr>
            <a:normAutofit/>
          </a:bodyPr>
          <a:lstStyle/>
          <a:p>
            <a:r>
              <a:rPr lang="zh-CN" altLang="en-US" sz="3200" b="1" dirty="0">
                <a:solidFill>
                  <a:srgbClr val="0070C0"/>
                </a:solidFill>
                <a:latin typeface="黑体" panose="02010609060101010101" pitchFamily="49" charset="-122"/>
                <a:ea typeface="黑体" panose="02010609060101010101" pitchFamily="49" charset="-122"/>
              </a:rPr>
              <a:t>其他算法</a:t>
            </a:r>
          </a:p>
        </p:txBody>
      </p:sp>
    </p:spTree>
    <p:extLst>
      <p:ext uri="{BB962C8B-B14F-4D97-AF65-F5344CB8AC3E}">
        <p14:creationId xmlns:p14="http://schemas.microsoft.com/office/powerpoint/2010/main" val="356482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F305F7-6112-4855-AF8D-7720A6E9A703}"/>
              </a:ext>
            </a:extLst>
          </p:cNvPr>
          <p:cNvSpPr>
            <a:spLocks noGrp="1"/>
          </p:cNvSpPr>
          <p:nvPr>
            <p:ph type="title"/>
          </p:nvPr>
        </p:nvSpPr>
        <p:spPr>
          <a:xfrm>
            <a:off x="415636" y="368299"/>
            <a:ext cx="7574478" cy="625475"/>
          </a:xfrm>
        </p:spPr>
        <p:txBody>
          <a:bodyPr>
            <a:normAutofit/>
          </a:bodyPr>
          <a:lstStyle/>
          <a:p>
            <a:r>
              <a:rPr lang="zh-CN" altLang="en-US" sz="3200" b="1" dirty="0">
                <a:solidFill>
                  <a:srgbClr val="0070C0"/>
                </a:solidFill>
                <a:latin typeface="黑体" panose="02010609060101010101" pitchFamily="49" charset="-122"/>
                <a:ea typeface="黑体" panose="02010609060101010101" pitchFamily="49" charset="-122"/>
              </a:rPr>
              <a:t>补充：</a:t>
            </a:r>
            <a:r>
              <a:rPr lang="en-US" altLang="zh-CN" sz="3200" b="1" dirty="0">
                <a:solidFill>
                  <a:srgbClr val="0070C0"/>
                </a:solidFill>
                <a:latin typeface="黑体" panose="02010609060101010101" pitchFamily="49" charset="-122"/>
                <a:ea typeface="黑体" panose="02010609060101010101" pitchFamily="49" charset="-122"/>
              </a:rPr>
              <a:t>NLP</a:t>
            </a:r>
            <a:r>
              <a:rPr lang="zh-CN" altLang="en-US" sz="3200" b="1" dirty="0">
                <a:solidFill>
                  <a:srgbClr val="0070C0"/>
                </a:solidFill>
                <a:latin typeface="黑体" panose="02010609060101010101" pitchFamily="49" charset="-122"/>
                <a:ea typeface="黑体" panose="02010609060101010101" pitchFamily="49" charset="-122"/>
              </a:rPr>
              <a:t>方向</a:t>
            </a:r>
            <a:r>
              <a:rPr lang="en-US" altLang="zh-CN" sz="3200" b="1" dirty="0">
                <a:solidFill>
                  <a:srgbClr val="0070C0"/>
                </a:solidFill>
                <a:latin typeface="黑体" panose="02010609060101010101" pitchFamily="49" charset="-122"/>
                <a:ea typeface="黑体" panose="02010609060101010101" pitchFamily="49" charset="-122"/>
              </a:rPr>
              <a:t>-</a:t>
            </a:r>
            <a:r>
              <a:rPr lang="zh-CN" altLang="en-US" sz="3200" b="1" dirty="0">
                <a:solidFill>
                  <a:srgbClr val="0070C0"/>
                </a:solidFill>
                <a:latin typeface="黑体" panose="02010609060101010101" pitchFamily="49" charset="-122"/>
                <a:ea typeface="黑体" panose="02010609060101010101" pitchFamily="49" charset="-122"/>
              </a:rPr>
              <a:t>知识图谱</a:t>
            </a:r>
          </a:p>
        </p:txBody>
      </p:sp>
      <p:sp>
        <p:nvSpPr>
          <p:cNvPr id="3" name="内容占位符 2">
            <a:extLst>
              <a:ext uri="{FF2B5EF4-FFF2-40B4-BE49-F238E27FC236}">
                <a16:creationId xmlns:a16="http://schemas.microsoft.com/office/drawing/2014/main" id="{CB8CC74B-59CC-4177-B3E8-C68E565EAD25}"/>
              </a:ext>
            </a:extLst>
          </p:cNvPr>
          <p:cNvSpPr>
            <a:spLocks noGrp="1"/>
          </p:cNvSpPr>
          <p:nvPr>
            <p:ph idx="1"/>
          </p:nvPr>
        </p:nvSpPr>
        <p:spPr>
          <a:xfrm>
            <a:off x="415636" y="1368447"/>
            <a:ext cx="1219199" cy="338555"/>
          </a:xfrm>
        </p:spPr>
        <p:txBody>
          <a:bodyPr>
            <a:normAutofit/>
          </a:bodyPr>
          <a:lstStyle/>
          <a:p>
            <a:pPr marL="0" indent="0">
              <a:buNone/>
            </a:pPr>
            <a:r>
              <a:rPr lang="zh-CN" altLang="en-US" sz="1600" b="1" dirty="0"/>
              <a:t>构建过程</a:t>
            </a:r>
            <a:r>
              <a:rPr lang="zh-CN" altLang="en-US" sz="1600" dirty="0"/>
              <a:t>：</a:t>
            </a:r>
            <a:endParaRPr lang="en-US" altLang="zh-CN" sz="1600" dirty="0"/>
          </a:p>
          <a:p>
            <a:pPr marL="0" indent="0">
              <a:buNone/>
            </a:pPr>
            <a:endParaRPr lang="en-US" altLang="zh-CN" sz="1600" dirty="0"/>
          </a:p>
          <a:p>
            <a:pPr marL="0" indent="0">
              <a:buNone/>
            </a:pPr>
            <a:endParaRPr lang="en-US" altLang="zh-CN" sz="1600" dirty="0"/>
          </a:p>
          <a:p>
            <a:pPr marL="0" indent="0">
              <a:buNone/>
            </a:pPr>
            <a:endParaRPr lang="en-US" altLang="zh-CN" sz="1600" dirty="0"/>
          </a:p>
          <a:p>
            <a:pPr marL="0" indent="0">
              <a:buNone/>
            </a:pPr>
            <a:endParaRPr lang="en-US" altLang="zh-CN" sz="1600" dirty="0"/>
          </a:p>
          <a:p>
            <a:pPr marL="0" indent="0">
              <a:buNone/>
            </a:pPr>
            <a:endParaRPr lang="en-US" altLang="zh-CN" sz="1600" dirty="0"/>
          </a:p>
          <a:p>
            <a:pPr marL="0" indent="0">
              <a:buNone/>
            </a:pPr>
            <a:endParaRPr lang="en-US" altLang="zh-CN" sz="1600" dirty="0"/>
          </a:p>
          <a:p>
            <a:pPr marL="0" indent="0">
              <a:buNone/>
            </a:pPr>
            <a:endParaRPr lang="en-US" altLang="zh-CN" sz="1600" dirty="0"/>
          </a:p>
          <a:p>
            <a:pPr marL="0" indent="0">
              <a:buNone/>
            </a:pPr>
            <a:endParaRPr lang="en-US" altLang="zh-CN" sz="1600" dirty="0"/>
          </a:p>
        </p:txBody>
      </p:sp>
      <p:sp>
        <p:nvSpPr>
          <p:cNvPr id="6" name="矩形 5">
            <a:extLst>
              <a:ext uri="{FF2B5EF4-FFF2-40B4-BE49-F238E27FC236}">
                <a16:creationId xmlns:a16="http://schemas.microsoft.com/office/drawing/2014/main" id="{ABAFE3CF-DDBE-41E0-ACCC-F2C2D56E2BEC}"/>
              </a:ext>
            </a:extLst>
          </p:cNvPr>
          <p:cNvSpPr/>
          <p:nvPr/>
        </p:nvSpPr>
        <p:spPr>
          <a:xfrm>
            <a:off x="415636" y="935912"/>
            <a:ext cx="6830291" cy="338554"/>
          </a:xfrm>
          <a:prstGeom prst="rect">
            <a:avLst/>
          </a:prstGeom>
        </p:spPr>
        <p:txBody>
          <a:bodyPr wrap="square">
            <a:spAutoFit/>
          </a:bodyPr>
          <a:lstStyle/>
          <a:p>
            <a:r>
              <a:rPr lang="zh-CN" altLang="en-US" sz="1600" b="1" dirty="0"/>
              <a:t>定义</a:t>
            </a:r>
            <a:r>
              <a:rPr lang="zh-CN" altLang="en-US" sz="1600" dirty="0"/>
              <a:t>：知识图谱本质上是语义网络（</a:t>
            </a:r>
            <a:r>
              <a:rPr lang="en-US" altLang="zh-CN" sz="1600" dirty="0"/>
              <a:t>Semantic Network</a:t>
            </a:r>
            <a:r>
              <a:rPr lang="zh-CN" altLang="en-US" sz="1600" dirty="0"/>
              <a:t>）的知识库</a:t>
            </a:r>
            <a:endParaRPr lang="en-US" altLang="zh-CN" sz="1600" dirty="0"/>
          </a:p>
        </p:txBody>
      </p:sp>
      <p:sp>
        <p:nvSpPr>
          <p:cNvPr id="7" name="矩形 6">
            <a:extLst>
              <a:ext uri="{FF2B5EF4-FFF2-40B4-BE49-F238E27FC236}">
                <a16:creationId xmlns:a16="http://schemas.microsoft.com/office/drawing/2014/main" id="{9B68D941-2AA9-41A6-AED7-DC0BF23C6DFB}"/>
              </a:ext>
            </a:extLst>
          </p:cNvPr>
          <p:cNvSpPr/>
          <p:nvPr/>
        </p:nvSpPr>
        <p:spPr>
          <a:xfrm>
            <a:off x="7245927" y="5409046"/>
            <a:ext cx="3699165" cy="338554"/>
          </a:xfrm>
          <a:prstGeom prst="rect">
            <a:avLst/>
          </a:prstGeom>
        </p:spPr>
        <p:txBody>
          <a:bodyPr wrap="square">
            <a:spAutoFit/>
          </a:bodyPr>
          <a:lstStyle/>
          <a:p>
            <a:r>
              <a:rPr lang="zh-CN" altLang="en-US" sz="1600" dirty="0"/>
              <a:t>指代消解（</a:t>
            </a:r>
            <a:r>
              <a:rPr lang="en-US" altLang="zh-CN" sz="1600" dirty="0"/>
              <a:t>Coreference Resolution</a:t>
            </a:r>
            <a:r>
              <a:rPr lang="zh-CN" altLang="en-US" sz="1600" dirty="0"/>
              <a:t>）</a:t>
            </a:r>
            <a:endParaRPr lang="en-US" altLang="zh-CN" sz="1600" dirty="0"/>
          </a:p>
        </p:txBody>
      </p:sp>
      <p:pic>
        <p:nvPicPr>
          <p:cNvPr id="9" name="图片 8">
            <a:extLst>
              <a:ext uri="{FF2B5EF4-FFF2-40B4-BE49-F238E27FC236}">
                <a16:creationId xmlns:a16="http://schemas.microsoft.com/office/drawing/2014/main" id="{54132134-F5D8-43BA-A89F-5EAFBDECDC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646" y="1732030"/>
            <a:ext cx="5857850" cy="2394396"/>
          </a:xfrm>
          <a:prstGeom prst="rect">
            <a:avLst/>
          </a:prstGeom>
        </p:spPr>
      </p:pic>
      <p:sp>
        <p:nvSpPr>
          <p:cNvPr id="10" name="矩形 9">
            <a:extLst>
              <a:ext uri="{FF2B5EF4-FFF2-40B4-BE49-F238E27FC236}">
                <a16:creationId xmlns:a16="http://schemas.microsoft.com/office/drawing/2014/main" id="{B4E4CAD7-1E21-4678-89DD-CED86770C9DF}"/>
              </a:ext>
            </a:extLst>
          </p:cNvPr>
          <p:cNvSpPr/>
          <p:nvPr/>
        </p:nvSpPr>
        <p:spPr>
          <a:xfrm>
            <a:off x="7245927" y="1987239"/>
            <a:ext cx="4011034" cy="338554"/>
          </a:xfrm>
          <a:prstGeom prst="rect">
            <a:avLst/>
          </a:prstGeom>
        </p:spPr>
        <p:txBody>
          <a:bodyPr wrap="none">
            <a:spAutoFit/>
          </a:bodyPr>
          <a:lstStyle/>
          <a:p>
            <a:r>
              <a:rPr lang="zh-CN" altLang="en-US" sz="1600" dirty="0"/>
              <a:t>命名实体识别（</a:t>
            </a:r>
            <a:r>
              <a:rPr lang="en-US" altLang="zh-CN" sz="1600" dirty="0"/>
              <a:t>Name Entity Recognition</a:t>
            </a:r>
            <a:r>
              <a:rPr lang="zh-CN" altLang="en-US" sz="1600" dirty="0"/>
              <a:t>）</a:t>
            </a:r>
            <a:endParaRPr lang="en-US" altLang="zh-CN" sz="1600" dirty="0"/>
          </a:p>
        </p:txBody>
      </p:sp>
      <p:sp>
        <p:nvSpPr>
          <p:cNvPr id="11" name="矩形 10">
            <a:extLst>
              <a:ext uri="{FF2B5EF4-FFF2-40B4-BE49-F238E27FC236}">
                <a16:creationId xmlns:a16="http://schemas.microsoft.com/office/drawing/2014/main" id="{70BD009D-24E3-4820-BDC9-4DACF90EE757}"/>
              </a:ext>
            </a:extLst>
          </p:cNvPr>
          <p:cNvSpPr/>
          <p:nvPr/>
        </p:nvSpPr>
        <p:spPr>
          <a:xfrm>
            <a:off x="7245927" y="3036205"/>
            <a:ext cx="3600666" cy="338554"/>
          </a:xfrm>
          <a:prstGeom prst="rect">
            <a:avLst/>
          </a:prstGeom>
        </p:spPr>
        <p:txBody>
          <a:bodyPr wrap="none">
            <a:spAutoFit/>
          </a:bodyPr>
          <a:lstStyle/>
          <a:p>
            <a:r>
              <a:rPr lang="zh-CN" altLang="en-US" sz="1600" dirty="0"/>
              <a:t>关系抽取（</a:t>
            </a:r>
            <a:r>
              <a:rPr lang="en-US" altLang="zh-CN" sz="1600" dirty="0"/>
              <a:t>Name Entity Recognition</a:t>
            </a:r>
            <a:r>
              <a:rPr lang="zh-CN" altLang="en-US" sz="1600" dirty="0"/>
              <a:t>）</a:t>
            </a:r>
            <a:endParaRPr lang="en-US" altLang="zh-CN" sz="1600" dirty="0"/>
          </a:p>
        </p:txBody>
      </p:sp>
      <p:pic>
        <p:nvPicPr>
          <p:cNvPr id="13" name="图片 12">
            <a:extLst>
              <a:ext uri="{FF2B5EF4-FFF2-40B4-BE49-F238E27FC236}">
                <a16:creationId xmlns:a16="http://schemas.microsoft.com/office/drawing/2014/main" id="{ADA1DA73-C35C-4A58-B0F0-B7C300153C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152" y="4101398"/>
            <a:ext cx="6156839" cy="2239550"/>
          </a:xfrm>
          <a:prstGeom prst="rect">
            <a:avLst/>
          </a:prstGeom>
        </p:spPr>
      </p:pic>
      <p:sp>
        <p:nvSpPr>
          <p:cNvPr id="14" name="矩形 13">
            <a:extLst>
              <a:ext uri="{FF2B5EF4-FFF2-40B4-BE49-F238E27FC236}">
                <a16:creationId xmlns:a16="http://schemas.microsoft.com/office/drawing/2014/main" id="{C9AA8A04-AB33-480E-87CF-EA45ECD65673}"/>
              </a:ext>
            </a:extLst>
          </p:cNvPr>
          <p:cNvSpPr/>
          <p:nvPr/>
        </p:nvSpPr>
        <p:spPr>
          <a:xfrm>
            <a:off x="7245927" y="4329998"/>
            <a:ext cx="2943434" cy="338554"/>
          </a:xfrm>
          <a:prstGeom prst="rect">
            <a:avLst/>
          </a:prstGeom>
        </p:spPr>
        <p:txBody>
          <a:bodyPr wrap="none">
            <a:spAutoFit/>
          </a:bodyPr>
          <a:lstStyle/>
          <a:p>
            <a:r>
              <a:rPr lang="zh-CN" altLang="en-US" sz="1600" dirty="0"/>
              <a:t>实体统一（</a:t>
            </a:r>
            <a:r>
              <a:rPr lang="en-US" altLang="zh-CN" sz="1600" dirty="0"/>
              <a:t>Entity Resolution</a:t>
            </a:r>
            <a:r>
              <a:rPr lang="zh-CN" altLang="en-US" sz="1600" dirty="0"/>
              <a:t>） </a:t>
            </a:r>
            <a:endParaRPr lang="en-US" altLang="zh-CN" sz="1600" dirty="0"/>
          </a:p>
        </p:txBody>
      </p:sp>
      <p:sp>
        <p:nvSpPr>
          <p:cNvPr id="15" name="箭头: 下 14">
            <a:extLst>
              <a:ext uri="{FF2B5EF4-FFF2-40B4-BE49-F238E27FC236}">
                <a16:creationId xmlns:a16="http://schemas.microsoft.com/office/drawing/2014/main" id="{AA914426-6736-4345-9BEA-65E55FF14562}"/>
              </a:ext>
            </a:extLst>
          </p:cNvPr>
          <p:cNvSpPr/>
          <p:nvPr/>
        </p:nvSpPr>
        <p:spPr>
          <a:xfrm>
            <a:off x="8526966" y="2423532"/>
            <a:ext cx="401444" cy="64275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6" name="箭头: 下 15">
            <a:extLst>
              <a:ext uri="{FF2B5EF4-FFF2-40B4-BE49-F238E27FC236}">
                <a16:creationId xmlns:a16="http://schemas.microsoft.com/office/drawing/2014/main" id="{5BCC6861-8960-4FB3-AF99-19E46D479135}"/>
              </a:ext>
            </a:extLst>
          </p:cNvPr>
          <p:cNvSpPr/>
          <p:nvPr/>
        </p:nvSpPr>
        <p:spPr>
          <a:xfrm>
            <a:off x="8526966" y="3531001"/>
            <a:ext cx="401444" cy="64275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 name="箭头: 下 16">
            <a:extLst>
              <a:ext uri="{FF2B5EF4-FFF2-40B4-BE49-F238E27FC236}">
                <a16:creationId xmlns:a16="http://schemas.microsoft.com/office/drawing/2014/main" id="{E75EC4D1-5CA9-43F5-877B-6ECFD986339C}"/>
              </a:ext>
            </a:extLst>
          </p:cNvPr>
          <p:cNvSpPr/>
          <p:nvPr/>
        </p:nvSpPr>
        <p:spPr>
          <a:xfrm>
            <a:off x="8526966" y="4807617"/>
            <a:ext cx="401444" cy="64275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15175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A1012E3-5772-41B5-89CF-4B87EA8B1AC4}"/>
              </a:ext>
            </a:extLst>
          </p:cNvPr>
          <p:cNvSpPr>
            <a:spLocks noGrp="1"/>
          </p:cNvSpPr>
          <p:nvPr>
            <p:ph type="title"/>
          </p:nvPr>
        </p:nvSpPr>
        <p:spPr>
          <a:xfrm>
            <a:off x="415636" y="368299"/>
            <a:ext cx="3830782" cy="625475"/>
          </a:xfrm>
        </p:spPr>
        <p:txBody>
          <a:bodyPr>
            <a:normAutofit/>
          </a:bodyPr>
          <a:lstStyle/>
          <a:p>
            <a:r>
              <a:rPr lang="zh-CN" altLang="en-US" sz="3200" b="1" dirty="0">
                <a:solidFill>
                  <a:srgbClr val="0070C0"/>
                </a:solidFill>
                <a:latin typeface="黑体" panose="02010609060101010101" pitchFamily="49" charset="-122"/>
                <a:ea typeface="黑体" panose="02010609060101010101" pitchFamily="49" charset="-122"/>
              </a:rPr>
              <a:t>知识图谱存储方式</a:t>
            </a:r>
          </a:p>
        </p:txBody>
      </p:sp>
      <p:sp>
        <p:nvSpPr>
          <p:cNvPr id="5" name="矩形 4">
            <a:extLst>
              <a:ext uri="{FF2B5EF4-FFF2-40B4-BE49-F238E27FC236}">
                <a16:creationId xmlns:a16="http://schemas.microsoft.com/office/drawing/2014/main" id="{D9EA9355-8268-4A2B-8E42-A8B05508963A}"/>
              </a:ext>
            </a:extLst>
          </p:cNvPr>
          <p:cNvSpPr/>
          <p:nvPr/>
        </p:nvSpPr>
        <p:spPr>
          <a:xfrm>
            <a:off x="2800597" y="1297077"/>
            <a:ext cx="3240973" cy="1578317"/>
          </a:xfrm>
          <a:prstGeom prst="rect">
            <a:avLst/>
          </a:prstGeom>
        </p:spPr>
        <p:txBody>
          <a:bodyPr wrap="square">
            <a:spAutoFit/>
          </a:bodyPr>
          <a:lstStyle/>
          <a:p>
            <a:pPr>
              <a:lnSpc>
                <a:spcPct val="150000"/>
              </a:lnSpc>
            </a:pPr>
            <a:r>
              <a:rPr lang="zh-CN" altLang="en-US" b="1" dirty="0"/>
              <a:t>存储方式</a:t>
            </a:r>
            <a:endParaRPr lang="en-US" altLang="zh-CN" b="1" dirty="0"/>
          </a:p>
          <a:p>
            <a:pPr>
              <a:lnSpc>
                <a:spcPct val="150000"/>
              </a:lnSpc>
            </a:pPr>
            <a:r>
              <a:rPr lang="en-US" altLang="zh-CN" sz="1600" dirty="0"/>
              <a:t>1. </a:t>
            </a:r>
            <a:r>
              <a:rPr lang="zh-CN" altLang="en-US" sz="1600" dirty="0"/>
              <a:t>基于</a:t>
            </a:r>
            <a:r>
              <a:rPr lang="en-US" altLang="zh-CN" sz="1600" dirty="0"/>
              <a:t>RDF</a:t>
            </a:r>
            <a:r>
              <a:rPr lang="zh-CN" altLang="en-US" sz="1600" dirty="0"/>
              <a:t>的存储</a:t>
            </a:r>
            <a:endParaRPr lang="en-US" altLang="zh-CN" sz="1600" dirty="0"/>
          </a:p>
          <a:p>
            <a:pPr>
              <a:lnSpc>
                <a:spcPct val="150000"/>
              </a:lnSpc>
            </a:pPr>
            <a:r>
              <a:rPr lang="en-US" altLang="zh-CN" sz="1600" dirty="0">
                <a:solidFill>
                  <a:schemeClr val="accent2">
                    <a:lumMod val="75000"/>
                  </a:schemeClr>
                </a:solidFill>
              </a:rPr>
              <a:t>2. </a:t>
            </a:r>
            <a:r>
              <a:rPr lang="zh-CN" altLang="en-US" sz="1600" dirty="0">
                <a:solidFill>
                  <a:schemeClr val="accent2">
                    <a:lumMod val="75000"/>
                  </a:schemeClr>
                </a:solidFill>
              </a:rPr>
              <a:t>基于图数据库的存储</a:t>
            </a:r>
          </a:p>
          <a:p>
            <a:pPr>
              <a:lnSpc>
                <a:spcPct val="150000"/>
              </a:lnSpc>
            </a:pPr>
            <a:endParaRPr lang="zh-CN" altLang="en-US" sz="1600" dirty="0"/>
          </a:p>
        </p:txBody>
      </p:sp>
      <p:pic>
        <p:nvPicPr>
          <p:cNvPr id="11" name="图片 10">
            <a:extLst>
              <a:ext uri="{FF2B5EF4-FFF2-40B4-BE49-F238E27FC236}">
                <a16:creationId xmlns:a16="http://schemas.microsoft.com/office/drawing/2014/main" id="{39951B51-A5C3-4CB9-9061-E48BF72A54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4451" y="3258038"/>
            <a:ext cx="6219903" cy="2348013"/>
          </a:xfrm>
          <a:prstGeom prst="rect">
            <a:avLst/>
          </a:prstGeom>
        </p:spPr>
      </p:pic>
      <p:sp>
        <p:nvSpPr>
          <p:cNvPr id="12" name="矩形 11">
            <a:extLst>
              <a:ext uri="{FF2B5EF4-FFF2-40B4-BE49-F238E27FC236}">
                <a16:creationId xmlns:a16="http://schemas.microsoft.com/office/drawing/2014/main" id="{D8FF26FA-195F-4499-96E9-760D97531BEA}"/>
              </a:ext>
            </a:extLst>
          </p:cNvPr>
          <p:cNvSpPr/>
          <p:nvPr/>
        </p:nvSpPr>
        <p:spPr>
          <a:xfrm>
            <a:off x="2800596" y="2874356"/>
            <a:ext cx="1134095" cy="369332"/>
          </a:xfrm>
          <a:prstGeom prst="rect">
            <a:avLst/>
          </a:prstGeom>
        </p:spPr>
        <p:txBody>
          <a:bodyPr wrap="square">
            <a:spAutoFit/>
          </a:bodyPr>
          <a:lstStyle/>
          <a:p>
            <a:r>
              <a:rPr lang="zh-CN" altLang="en-US" b="1" dirty="0"/>
              <a:t>方式对比</a:t>
            </a:r>
            <a:endParaRPr lang="zh-CN" altLang="en-US" dirty="0"/>
          </a:p>
        </p:txBody>
      </p:sp>
      <p:cxnSp>
        <p:nvCxnSpPr>
          <p:cNvPr id="17" name="直接连接符 16">
            <a:extLst>
              <a:ext uri="{FF2B5EF4-FFF2-40B4-BE49-F238E27FC236}">
                <a16:creationId xmlns:a16="http://schemas.microsoft.com/office/drawing/2014/main" id="{C29A8A47-BDC5-4D4A-BF7C-6406AED5C1D5}"/>
              </a:ext>
            </a:extLst>
          </p:cNvPr>
          <p:cNvCxnSpPr/>
          <p:nvPr/>
        </p:nvCxnSpPr>
        <p:spPr>
          <a:xfrm>
            <a:off x="2872441" y="3352121"/>
            <a:ext cx="609204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9" name="直接连接符 18">
            <a:extLst>
              <a:ext uri="{FF2B5EF4-FFF2-40B4-BE49-F238E27FC236}">
                <a16:creationId xmlns:a16="http://schemas.microsoft.com/office/drawing/2014/main" id="{E2AA6F95-DA87-4F67-8285-936A11843BDF}"/>
              </a:ext>
            </a:extLst>
          </p:cNvPr>
          <p:cNvCxnSpPr/>
          <p:nvPr/>
        </p:nvCxnSpPr>
        <p:spPr>
          <a:xfrm>
            <a:off x="5666441" y="3352121"/>
            <a:ext cx="0" cy="2322508"/>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63068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E0D288E-A842-4ECF-B9F9-2850E3B5E014}"/>
              </a:ext>
            </a:extLst>
          </p:cNvPr>
          <p:cNvSpPr>
            <a:spLocks noGrp="1"/>
          </p:cNvSpPr>
          <p:nvPr>
            <p:ph type="title"/>
          </p:nvPr>
        </p:nvSpPr>
        <p:spPr>
          <a:xfrm>
            <a:off x="415636" y="368299"/>
            <a:ext cx="3941619" cy="625475"/>
          </a:xfrm>
        </p:spPr>
        <p:txBody>
          <a:bodyPr>
            <a:normAutofit/>
          </a:bodyPr>
          <a:lstStyle/>
          <a:p>
            <a:r>
              <a:rPr lang="zh-CN" altLang="en-US" sz="3200" b="1" dirty="0">
                <a:solidFill>
                  <a:srgbClr val="0070C0"/>
                </a:solidFill>
                <a:latin typeface="黑体" panose="02010609060101010101" pitchFamily="49" charset="-122"/>
                <a:ea typeface="黑体" panose="02010609060101010101" pitchFamily="49" charset="-122"/>
              </a:rPr>
              <a:t>知识图谱构建流程</a:t>
            </a:r>
          </a:p>
        </p:txBody>
      </p:sp>
      <p:sp>
        <p:nvSpPr>
          <p:cNvPr id="5" name="矩形 4">
            <a:extLst>
              <a:ext uri="{FF2B5EF4-FFF2-40B4-BE49-F238E27FC236}">
                <a16:creationId xmlns:a16="http://schemas.microsoft.com/office/drawing/2014/main" id="{CB0C56BF-B474-4B7D-9298-F3E971B653B8}"/>
              </a:ext>
            </a:extLst>
          </p:cNvPr>
          <p:cNvSpPr/>
          <p:nvPr/>
        </p:nvSpPr>
        <p:spPr>
          <a:xfrm>
            <a:off x="524575" y="993774"/>
            <a:ext cx="10433711" cy="5847755"/>
          </a:xfrm>
          <a:prstGeom prst="rect">
            <a:avLst/>
          </a:prstGeom>
        </p:spPr>
        <p:txBody>
          <a:bodyPr wrap="square">
            <a:spAutoFit/>
          </a:bodyPr>
          <a:lstStyle/>
          <a:p>
            <a:pPr marL="342900" indent="-342900">
              <a:buFont typeface="+mj-lt"/>
              <a:buAutoNum type="arabicPeriod"/>
            </a:pPr>
            <a:r>
              <a:rPr lang="zh-CN" altLang="en-US" sz="1600" dirty="0"/>
              <a:t>数据获取</a:t>
            </a:r>
            <a:endParaRPr lang="en-US" altLang="zh-CN" sz="1600" dirty="0"/>
          </a:p>
          <a:p>
            <a:pPr marL="800100" lvl="1" indent="-342900">
              <a:buFont typeface="Wingdings" panose="05000000000000000000" pitchFamily="2" charset="2"/>
              <a:buChar char="n"/>
            </a:pPr>
            <a:r>
              <a:rPr lang="zh-CN" altLang="en-US" sz="1400" dirty="0">
                <a:solidFill>
                  <a:srgbClr val="0070C0"/>
                </a:solidFill>
              </a:rPr>
              <a:t>股票基本信息</a:t>
            </a:r>
          </a:p>
          <a:p>
            <a:pPr marL="800100" lvl="1" indent="-342900">
              <a:buFont typeface="Wingdings" panose="05000000000000000000" pitchFamily="2" charset="2"/>
              <a:buChar char="n"/>
            </a:pPr>
            <a:r>
              <a:rPr lang="zh-CN" altLang="en-US" sz="1400" dirty="0">
                <a:solidFill>
                  <a:srgbClr val="0070C0"/>
                </a:solidFill>
              </a:rPr>
              <a:t>股票</a:t>
            </a:r>
            <a:r>
              <a:rPr lang="en-US" altLang="zh-CN" sz="1400" dirty="0">
                <a:solidFill>
                  <a:srgbClr val="0070C0"/>
                </a:solidFill>
              </a:rPr>
              <a:t>Top10</a:t>
            </a:r>
            <a:r>
              <a:rPr lang="zh-CN" altLang="en-US" sz="1400" dirty="0">
                <a:solidFill>
                  <a:srgbClr val="0070C0"/>
                </a:solidFill>
              </a:rPr>
              <a:t>股东信息</a:t>
            </a:r>
          </a:p>
          <a:p>
            <a:pPr marL="800100" lvl="1" indent="-342900">
              <a:buFont typeface="Wingdings" panose="05000000000000000000" pitchFamily="2" charset="2"/>
              <a:buChar char="n"/>
            </a:pPr>
            <a:r>
              <a:rPr lang="zh-CN" altLang="en-US" sz="1400" dirty="0">
                <a:solidFill>
                  <a:srgbClr val="0070C0"/>
                </a:solidFill>
              </a:rPr>
              <a:t>股票概念信息</a:t>
            </a:r>
            <a:endParaRPr lang="en-US" altLang="zh-CN" sz="1400" dirty="0">
              <a:solidFill>
                <a:srgbClr val="0070C0"/>
              </a:solidFill>
            </a:endParaRPr>
          </a:p>
          <a:p>
            <a:pPr marL="800100" lvl="1" indent="-342900">
              <a:buFont typeface="Wingdings" panose="05000000000000000000" pitchFamily="2" charset="2"/>
              <a:buChar char="n"/>
            </a:pPr>
            <a:r>
              <a:rPr lang="zh-CN" altLang="en-US" sz="1400" dirty="0">
                <a:solidFill>
                  <a:srgbClr val="0070C0"/>
                </a:solidFill>
              </a:rPr>
              <a:t>股票公告信息</a:t>
            </a:r>
            <a:endParaRPr lang="en-US" altLang="zh-CN" sz="1400" dirty="0">
              <a:solidFill>
                <a:srgbClr val="0070C0"/>
              </a:solidFill>
            </a:endParaRPr>
          </a:p>
          <a:p>
            <a:pPr marL="800100" lvl="1" indent="-342900">
              <a:buFont typeface="Wingdings" panose="05000000000000000000" pitchFamily="2" charset="2"/>
              <a:buChar char="n"/>
            </a:pPr>
            <a:r>
              <a:rPr lang="zh-CN" altLang="en-US" sz="1400" dirty="0">
                <a:solidFill>
                  <a:srgbClr val="0070C0"/>
                </a:solidFill>
              </a:rPr>
              <a:t>财经新闻信息（该数据集已获取但需进一步处理，未存入图数据库）</a:t>
            </a:r>
            <a:endParaRPr lang="en-US" altLang="zh-CN" sz="1400" dirty="0">
              <a:solidFill>
                <a:srgbClr val="0070C0"/>
              </a:solidFill>
            </a:endParaRPr>
          </a:p>
          <a:p>
            <a:pPr marL="800100" lvl="1" indent="-342900">
              <a:buFont typeface="Wingdings" panose="05000000000000000000" pitchFamily="2" charset="2"/>
              <a:buChar char="n"/>
            </a:pPr>
            <a:r>
              <a:rPr lang="zh-CN" altLang="en-US" sz="1400" dirty="0">
                <a:solidFill>
                  <a:srgbClr val="0070C0"/>
                </a:solidFill>
              </a:rPr>
              <a:t>概念信息</a:t>
            </a:r>
            <a:endParaRPr lang="en-US" altLang="zh-CN" sz="1400" dirty="0">
              <a:solidFill>
                <a:srgbClr val="0070C0"/>
              </a:solidFill>
            </a:endParaRPr>
          </a:p>
          <a:p>
            <a:pPr marL="800100" lvl="1" indent="-342900">
              <a:buFont typeface="Wingdings" panose="05000000000000000000" pitchFamily="2" charset="2"/>
              <a:buChar char="n"/>
            </a:pPr>
            <a:r>
              <a:rPr lang="zh-CN" altLang="en-US" sz="1400" dirty="0">
                <a:solidFill>
                  <a:srgbClr val="0070C0"/>
                </a:solidFill>
              </a:rPr>
              <a:t>股票价格信息</a:t>
            </a:r>
            <a:endParaRPr lang="en-US" altLang="zh-CN" sz="1400" dirty="0">
              <a:solidFill>
                <a:srgbClr val="0070C0"/>
              </a:solidFill>
            </a:endParaRPr>
          </a:p>
          <a:p>
            <a:pPr marL="342900" indent="-342900">
              <a:buFont typeface="+mj-lt"/>
              <a:buAutoNum type="arabicPeriod"/>
            </a:pPr>
            <a:r>
              <a:rPr lang="zh-CN" altLang="en-US" sz="1600" dirty="0"/>
              <a:t>数据预处理</a:t>
            </a:r>
            <a:endParaRPr lang="en-US" altLang="zh-CN" sz="1600" dirty="0"/>
          </a:p>
          <a:p>
            <a:pPr marL="800100" lvl="1" indent="-342900">
              <a:buFont typeface="Wingdings" panose="05000000000000000000" pitchFamily="2" charset="2"/>
              <a:buChar char="n"/>
            </a:pPr>
            <a:r>
              <a:rPr lang="zh-CN" altLang="en-US" sz="1400" dirty="0">
                <a:solidFill>
                  <a:srgbClr val="0070C0"/>
                </a:solidFill>
              </a:rPr>
              <a:t>基本信息存在空值</a:t>
            </a:r>
            <a:endParaRPr lang="en-US" altLang="zh-CN" sz="1400" dirty="0">
              <a:solidFill>
                <a:srgbClr val="0070C0"/>
              </a:solidFill>
            </a:endParaRPr>
          </a:p>
          <a:p>
            <a:pPr marL="800100" lvl="1" indent="-342900">
              <a:buFont typeface="Wingdings" panose="05000000000000000000" pitchFamily="2" charset="2"/>
              <a:buChar char="n"/>
            </a:pPr>
            <a:r>
              <a:rPr lang="zh-CN" altLang="en-US" sz="1400" dirty="0">
                <a:solidFill>
                  <a:srgbClr val="0070C0"/>
                </a:solidFill>
              </a:rPr>
              <a:t>股东信息存在重复数据</a:t>
            </a:r>
            <a:endParaRPr lang="en-US" altLang="zh-CN" sz="1400" dirty="0">
              <a:solidFill>
                <a:srgbClr val="0070C0"/>
              </a:solidFill>
            </a:endParaRPr>
          </a:p>
          <a:p>
            <a:pPr marL="800100" lvl="1" indent="-342900">
              <a:buFont typeface="Wingdings" panose="05000000000000000000" pitchFamily="2" charset="2"/>
              <a:buChar char="n"/>
            </a:pPr>
            <a:r>
              <a:rPr lang="en-US" altLang="zh-CN" sz="1400" dirty="0">
                <a:solidFill>
                  <a:srgbClr val="0070C0"/>
                </a:solidFill>
              </a:rPr>
              <a:t>CSV</a:t>
            </a:r>
            <a:r>
              <a:rPr lang="zh-CN" altLang="en-US" sz="1400" dirty="0">
                <a:solidFill>
                  <a:srgbClr val="0070C0"/>
                </a:solidFill>
              </a:rPr>
              <a:t>文件格式更改为</a:t>
            </a:r>
            <a:r>
              <a:rPr lang="en-US" altLang="zh-CN" sz="1400" dirty="0">
                <a:solidFill>
                  <a:srgbClr val="0070C0"/>
                </a:solidFill>
              </a:rPr>
              <a:t>UTF-8</a:t>
            </a:r>
            <a:r>
              <a:rPr lang="zh-CN" altLang="en-US" sz="1400" dirty="0">
                <a:solidFill>
                  <a:srgbClr val="0070C0"/>
                </a:solidFill>
              </a:rPr>
              <a:t>格式</a:t>
            </a:r>
            <a:endParaRPr lang="en-US" altLang="zh-CN" sz="1400" dirty="0">
              <a:solidFill>
                <a:srgbClr val="0070C0"/>
              </a:solidFill>
            </a:endParaRPr>
          </a:p>
          <a:p>
            <a:pPr marL="800100" lvl="1" indent="-342900">
              <a:buFont typeface="Wingdings" panose="05000000000000000000" pitchFamily="2" charset="2"/>
              <a:buChar char="n"/>
            </a:pPr>
            <a:r>
              <a:rPr lang="zh-CN" altLang="en-US" sz="1400" dirty="0">
                <a:solidFill>
                  <a:srgbClr val="0070C0"/>
                </a:solidFill>
              </a:rPr>
              <a:t>计算股票对数收益</a:t>
            </a:r>
            <a:endParaRPr lang="en-US" altLang="zh-CN" sz="1400" dirty="0">
              <a:solidFill>
                <a:srgbClr val="0070C0"/>
              </a:solidFill>
            </a:endParaRPr>
          </a:p>
          <a:p>
            <a:pPr marL="800100" lvl="1" indent="-342900">
              <a:buFont typeface="Wingdings" panose="05000000000000000000" pitchFamily="2" charset="2"/>
              <a:buChar char="n"/>
            </a:pPr>
            <a:r>
              <a:rPr lang="zh-CN" altLang="en-US" sz="1400" dirty="0">
                <a:solidFill>
                  <a:srgbClr val="0070C0"/>
                </a:solidFill>
              </a:rPr>
              <a:t>保留股票价格交易日为</a:t>
            </a:r>
            <a:r>
              <a:rPr lang="en-US" altLang="zh-CN" sz="1400" dirty="0">
                <a:solidFill>
                  <a:srgbClr val="0070C0"/>
                </a:solidFill>
              </a:rPr>
              <a:t>242</a:t>
            </a:r>
            <a:r>
              <a:rPr lang="zh-CN" altLang="en-US" sz="1400" dirty="0">
                <a:solidFill>
                  <a:srgbClr val="0070C0"/>
                </a:solidFill>
              </a:rPr>
              <a:t>（众数）</a:t>
            </a:r>
            <a:r>
              <a:rPr lang="en-US" altLang="zh-CN" sz="1400" dirty="0">
                <a:solidFill>
                  <a:srgbClr val="0070C0"/>
                </a:solidFill>
              </a:rPr>
              <a:t>&amp;</a:t>
            </a:r>
            <a:r>
              <a:rPr lang="zh-CN" altLang="en-US" sz="1400" dirty="0">
                <a:solidFill>
                  <a:srgbClr val="0070C0"/>
                </a:solidFill>
              </a:rPr>
              <a:t>计算皮尔逊相关系数</a:t>
            </a:r>
            <a:endParaRPr lang="en-US" altLang="zh-CN" sz="1400" dirty="0">
              <a:solidFill>
                <a:srgbClr val="0070C0"/>
              </a:solidFill>
            </a:endParaRPr>
          </a:p>
          <a:p>
            <a:pPr marL="342900" indent="-342900">
              <a:buFont typeface="+mj-lt"/>
              <a:buAutoNum type="arabicPeriod"/>
            </a:pPr>
            <a:r>
              <a:rPr lang="zh-CN" altLang="en-US" sz="1600" dirty="0"/>
              <a:t>数据存储</a:t>
            </a:r>
            <a:endParaRPr lang="en-US" altLang="zh-CN" sz="1600" dirty="0">
              <a:sym typeface="Wingdings" panose="05000000000000000000" pitchFamily="2" charset="2"/>
            </a:endParaRPr>
          </a:p>
          <a:p>
            <a:pPr marL="800100" lvl="1" indent="-342900">
              <a:buFont typeface="Wingdings" panose="05000000000000000000" pitchFamily="2" charset="2"/>
              <a:buChar char="n"/>
            </a:pPr>
            <a:r>
              <a:rPr lang="zh-CN" altLang="en-US" sz="1400" dirty="0">
                <a:solidFill>
                  <a:srgbClr val="0070C0"/>
                </a:solidFill>
              </a:rPr>
              <a:t>明确实体</a:t>
            </a:r>
            <a:r>
              <a:rPr lang="en-US" altLang="zh-CN" sz="1400" dirty="0">
                <a:solidFill>
                  <a:srgbClr val="0070C0"/>
                </a:solidFill>
              </a:rPr>
              <a:t>&amp;</a:t>
            </a:r>
            <a:r>
              <a:rPr lang="zh-CN" altLang="en-US" sz="1400" dirty="0">
                <a:solidFill>
                  <a:srgbClr val="0070C0"/>
                </a:solidFill>
              </a:rPr>
              <a:t>关系</a:t>
            </a:r>
            <a:endParaRPr lang="en-US" altLang="zh-CN" sz="1400" dirty="0">
              <a:solidFill>
                <a:srgbClr val="0070C0"/>
              </a:solidFill>
            </a:endParaRPr>
          </a:p>
          <a:p>
            <a:pPr marL="800100" lvl="1" indent="-342900">
              <a:buFont typeface="Wingdings" panose="05000000000000000000" pitchFamily="2" charset="2"/>
              <a:buChar char="n"/>
            </a:pPr>
            <a:r>
              <a:rPr lang="zh-CN" altLang="en-US" sz="1400" dirty="0">
                <a:solidFill>
                  <a:srgbClr val="0070C0"/>
                </a:solidFill>
              </a:rPr>
              <a:t>使用</a:t>
            </a:r>
            <a:r>
              <a:rPr lang="en-US" altLang="zh-CN" sz="1400" dirty="0">
                <a:solidFill>
                  <a:srgbClr val="0070C0"/>
                </a:solidFill>
              </a:rPr>
              <a:t>py2neo</a:t>
            </a:r>
            <a:r>
              <a:rPr lang="zh-CN" altLang="en-US" sz="1400" dirty="0">
                <a:solidFill>
                  <a:srgbClr val="0070C0"/>
                </a:solidFill>
              </a:rPr>
              <a:t>交互</a:t>
            </a:r>
            <a:r>
              <a:rPr lang="en-US" altLang="zh-CN" sz="1400" dirty="0">
                <a:solidFill>
                  <a:srgbClr val="0070C0"/>
                </a:solidFill>
              </a:rPr>
              <a:t>neo4j</a:t>
            </a:r>
            <a:r>
              <a:rPr lang="zh-CN" altLang="en-US" sz="1400" dirty="0">
                <a:solidFill>
                  <a:srgbClr val="0070C0"/>
                </a:solidFill>
              </a:rPr>
              <a:t>创建节点和关系</a:t>
            </a:r>
          </a:p>
          <a:p>
            <a:pPr marL="342900" indent="-342900">
              <a:buFont typeface="+mj-lt"/>
              <a:buAutoNum type="arabicPeriod"/>
            </a:pPr>
            <a:r>
              <a:rPr lang="zh-CN" altLang="en-US" sz="1600" dirty="0"/>
              <a:t>数据可视化查询</a:t>
            </a:r>
            <a:endParaRPr lang="en-US" altLang="zh-CN" sz="1600" dirty="0"/>
          </a:p>
          <a:p>
            <a:pPr marL="800100" lvl="1" indent="-342900">
              <a:buFont typeface="Wingdings" panose="05000000000000000000" pitchFamily="2" charset="2"/>
              <a:buChar char="n"/>
            </a:pPr>
            <a:r>
              <a:rPr lang="zh-CN" altLang="en-US" sz="1400" dirty="0">
                <a:solidFill>
                  <a:srgbClr val="0070C0"/>
                </a:solidFill>
              </a:rPr>
              <a:t>基于</a:t>
            </a:r>
            <a:r>
              <a:rPr lang="en-US" altLang="zh-CN" sz="1400" dirty="0" err="1">
                <a:solidFill>
                  <a:srgbClr val="0070C0"/>
                </a:solidFill>
              </a:rPr>
              <a:t>Crypher</a:t>
            </a:r>
            <a:r>
              <a:rPr lang="zh-CN" altLang="en-US" sz="1400" dirty="0">
                <a:solidFill>
                  <a:srgbClr val="0070C0"/>
                </a:solidFill>
              </a:rPr>
              <a:t>语言</a:t>
            </a:r>
            <a:endParaRPr lang="en-US" altLang="zh-CN" sz="1600" dirty="0">
              <a:solidFill>
                <a:srgbClr val="0070C0"/>
              </a:solidFill>
            </a:endParaRPr>
          </a:p>
          <a:p>
            <a:pPr marL="342900" indent="-342900">
              <a:buFont typeface="+mj-lt"/>
              <a:buAutoNum type="arabicPeriod"/>
            </a:pPr>
            <a:r>
              <a:rPr lang="zh-CN" altLang="en-US" sz="1600" dirty="0"/>
              <a:t>相关应用</a:t>
            </a:r>
            <a:endParaRPr lang="en-US" altLang="zh-CN" sz="1600" dirty="0"/>
          </a:p>
          <a:p>
            <a:pPr marL="800100" lvl="1" indent="-342900">
              <a:buFont typeface="Wingdings" panose="05000000000000000000" pitchFamily="2" charset="2"/>
              <a:buChar char="n"/>
            </a:pPr>
            <a:r>
              <a:rPr lang="zh-CN" altLang="en-US" sz="1400" dirty="0">
                <a:solidFill>
                  <a:schemeClr val="bg1">
                    <a:lumMod val="50000"/>
                  </a:schemeClr>
                </a:solidFill>
              </a:rPr>
              <a:t>中心度算法</a:t>
            </a:r>
            <a:r>
              <a:rPr lang="en-US" altLang="zh-CN" sz="1400" dirty="0">
                <a:solidFill>
                  <a:schemeClr val="bg1">
                    <a:lumMod val="50000"/>
                  </a:schemeClr>
                </a:solidFill>
              </a:rPr>
              <a:t>(Centralities)</a:t>
            </a:r>
          </a:p>
          <a:p>
            <a:pPr marL="800100" lvl="1" indent="-342900">
              <a:buFont typeface="Wingdings" panose="05000000000000000000" pitchFamily="2" charset="2"/>
              <a:buChar char="n"/>
            </a:pPr>
            <a:r>
              <a:rPr lang="zh-CN" altLang="en-US" sz="1400" dirty="0">
                <a:solidFill>
                  <a:schemeClr val="bg1">
                    <a:lumMod val="50000"/>
                  </a:schemeClr>
                </a:solidFill>
              </a:rPr>
              <a:t>社区检测算法</a:t>
            </a:r>
            <a:r>
              <a:rPr lang="en-US" altLang="zh-CN" sz="1400" dirty="0">
                <a:solidFill>
                  <a:schemeClr val="bg1">
                    <a:lumMod val="50000"/>
                  </a:schemeClr>
                </a:solidFill>
              </a:rPr>
              <a:t>(Community detection)</a:t>
            </a:r>
          </a:p>
          <a:p>
            <a:pPr marL="800100" lvl="1" indent="-342900">
              <a:buFont typeface="Wingdings" panose="05000000000000000000" pitchFamily="2" charset="2"/>
              <a:buChar char="n"/>
            </a:pPr>
            <a:r>
              <a:rPr lang="zh-CN" altLang="en-US" sz="1400" dirty="0">
                <a:solidFill>
                  <a:schemeClr val="bg1">
                    <a:lumMod val="50000"/>
                  </a:schemeClr>
                </a:solidFill>
              </a:rPr>
              <a:t>路径搜索算法</a:t>
            </a:r>
            <a:r>
              <a:rPr lang="en-US" altLang="zh-CN" sz="1400" dirty="0">
                <a:solidFill>
                  <a:schemeClr val="bg1">
                    <a:lumMod val="50000"/>
                  </a:schemeClr>
                </a:solidFill>
              </a:rPr>
              <a:t>(Path finding)</a:t>
            </a:r>
          </a:p>
          <a:p>
            <a:pPr marL="800100" lvl="1" indent="-342900">
              <a:buFont typeface="Wingdings" panose="05000000000000000000" pitchFamily="2" charset="2"/>
              <a:buChar char="n"/>
            </a:pPr>
            <a:r>
              <a:rPr lang="zh-CN" altLang="en-US" sz="1400" dirty="0">
                <a:solidFill>
                  <a:schemeClr val="bg1">
                    <a:lumMod val="50000"/>
                  </a:schemeClr>
                </a:solidFill>
              </a:rPr>
              <a:t>相似性算法</a:t>
            </a:r>
            <a:r>
              <a:rPr lang="en-US" altLang="zh-CN" sz="1400" dirty="0">
                <a:solidFill>
                  <a:schemeClr val="bg1">
                    <a:lumMod val="50000"/>
                  </a:schemeClr>
                </a:solidFill>
              </a:rPr>
              <a:t>(Similarity)</a:t>
            </a:r>
          </a:p>
          <a:p>
            <a:pPr marL="800100" lvl="1" indent="-342900">
              <a:buFont typeface="Wingdings" panose="05000000000000000000" pitchFamily="2" charset="2"/>
              <a:buChar char="n"/>
            </a:pPr>
            <a:r>
              <a:rPr lang="zh-CN" altLang="en-US" sz="1400" dirty="0">
                <a:solidFill>
                  <a:srgbClr val="0070C0"/>
                </a:solidFill>
              </a:rPr>
              <a:t>链接预测</a:t>
            </a:r>
            <a:r>
              <a:rPr lang="en-US" altLang="zh-CN" sz="1400" dirty="0">
                <a:solidFill>
                  <a:srgbClr val="0070C0"/>
                </a:solidFill>
              </a:rPr>
              <a:t>(Link Prediction)</a:t>
            </a:r>
            <a:endParaRPr lang="zh-CN" altLang="en-US" sz="1400" dirty="0">
              <a:solidFill>
                <a:srgbClr val="0070C0"/>
              </a:solidFill>
            </a:endParaRPr>
          </a:p>
        </p:txBody>
      </p:sp>
    </p:spTree>
    <p:extLst>
      <p:ext uri="{BB962C8B-B14F-4D97-AF65-F5344CB8AC3E}">
        <p14:creationId xmlns:p14="http://schemas.microsoft.com/office/powerpoint/2010/main" val="3611877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97136AF-3433-4667-B24D-CF50C6076BCC}"/>
              </a:ext>
            </a:extLst>
          </p:cNvPr>
          <p:cNvSpPr>
            <a:spLocks noGrp="1"/>
          </p:cNvSpPr>
          <p:nvPr>
            <p:ph type="title"/>
          </p:nvPr>
        </p:nvSpPr>
        <p:spPr>
          <a:xfrm>
            <a:off x="415636" y="368299"/>
            <a:ext cx="3477491" cy="625475"/>
          </a:xfrm>
        </p:spPr>
        <p:txBody>
          <a:bodyPr>
            <a:normAutofit/>
          </a:bodyPr>
          <a:lstStyle/>
          <a:p>
            <a:r>
              <a:rPr lang="zh-CN" altLang="en-US" sz="3200" b="1" dirty="0">
                <a:solidFill>
                  <a:srgbClr val="0070C0"/>
                </a:solidFill>
                <a:latin typeface="黑体" panose="02010609060101010101" pitchFamily="49" charset="-122"/>
                <a:ea typeface="黑体" panose="02010609060101010101" pitchFamily="49" charset="-122"/>
              </a:rPr>
              <a:t>数据获取</a:t>
            </a:r>
          </a:p>
        </p:txBody>
      </p:sp>
      <p:pic>
        <p:nvPicPr>
          <p:cNvPr id="3" name="图片 2">
            <a:extLst>
              <a:ext uri="{FF2B5EF4-FFF2-40B4-BE49-F238E27FC236}">
                <a16:creationId xmlns:a16="http://schemas.microsoft.com/office/drawing/2014/main" id="{C446E493-3F97-4EBD-AC73-DC8BB37419B5}"/>
              </a:ext>
            </a:extLst>
          </p:cNvPr>
          <p:cNvPicPr>
            <a:picLocks noChangeAspect="1"/>
          </p:cNvPicPr>
          <p:nvPr/>
        </p:nvPicPr>
        <p:blipFill>
          <a:blip r:embed="rId3"/>
          <a:stretch>
            <a:fillRect/>
          </a:stretch>
        </p:blipFill>
        <p:spPr>
          <a:xfrm>
            <a:off x="1294591" y="2485718"/>
            <a:ext cx="9465470" cy="3330557"/>
          </a:xfrm>
          <a:prstGeom prst="rect">
            <a:avLst/>
          </a:prstGeom>
        </p:spPr>
      </p:pic>
      <p:pic>
        <p:nvPicPr>
          <p:cNvPr id="7" name="图片 6">
            <a:extLst>
              <a:ext uri="{FF2B5EF4-FFF2-40B4-BE49-F238E27FC236}">
                <a16:creationId xmlns:a16="http://schemas.microsoft.com/office/drawing/2014/main" id="{78B275FC-B5C5-4B09-8C5A-355E4EE5B00F}"/>
              </a:ext>
            </a:extLst>
          </p:cNvPr>
          <p:cNvPicPr>
            <a:picLocks noChangeAspect="1"/>
          </p:cNvPicPr>
          <p:nvPr/>
        </p:nvPicPr>
        <p:blipFill>
          <a:blip r:embed="rId4"/>
          <a:stretch>
            <a:fillRect/>
          </a:stretch>
        </p:blipFill>
        <p:spPr>
          <a:xfrm>
            <a:off x="1244311" y="1200943"/>
            <a:ext cx="9566031" cy="1181612"/>
          </a:xfrm>
          <a:prstGeom prst="rect">
            <a:avLst/>
          </a:prstGeom>
        </p:spPr>
      </p:pic>
    </p:spTree>
    <p:extLst>
      <p:ext uri="{BB962C8B-B14F-4D97-AF65-F5344CB8AC3E}">
        <p14:creationId xmlns:p14="http://schemas.microsoft.com/office/powerpoint/2010/main" val="730175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97136AF-3433-4667-B24D-CF50C6076BCC}"/>
              </a:ext>
            </a:extLst>
          </p:cNvPr>
          <p:cNvSpPr>
            <a:spLocks noGrp="1"/>
          </p:cNvSpPr>
          <p:nvPr>
            <p:ph type="title"/>
          </p:nvPr>
        </p:nvSpPr>
        <p:spPr>
          <a:xfrm>
            <a:off x="415636" y="368299"/>
            <a:ext cx="3477491" cy="625475"/>
          </a:xfrm>
        </p:spPr>
        <p:txBody>
          <a:bodyPr>
            <a:normAutofit/>
          </a:bodyPr>
          <a:lstStyle/>
          <a:p>
            <a:r>
              <a:rPr lang="zh-CN" altLang="en-US" sz="3200" b="1" dirty="0">
                <a:solidFill>
                  <a:srgbClr val="0070C0"/>
                </a:solidFill>
                <a:latin typeface="黑体" panose="02010609060101010101" pitchFamily="49" charset="-122"/>
                <a:ea typeface="黑体" panose="02010609060101010101" pitchFamily="49" charset="-122"/>
              </a:rPr>
              <a:t>数据获取</a:t>
            </a:r>
          </a:p>
        </p:txBody>
      </p:sp>
      <p:pic>
        <p:nvPicPr>
          <p:cNvPr id="2" name="图片 1">
            <a:extLst>
              <a:ext uri="{FF2B5EF4-FFF2-40B4-BE49-F238E27FC236}">
                <a16:creationId xmlns:a16="http://schemas.microsoft.com/office/drawing/2014/main" id="{10DD328B-8CA1-4ED5-B79F-9CCA5896E479}"/>
              </a:ext>
            </a:extLst>
          </p:cNvPr>
          <p:cNvPicPr>
            <a:picLocks noChangeAspect="1"/>
          </p:cNvPicPr>
          <p:nvPr/>
        </p:nvPicPr>
        <p:blipFill>
          <a:blip r:embed="rId3"/>
          <a:stretch>
            <a:fillRect/>
          </a:stretch>
        </p:blipFill>
        <p:spPr>
          <a:xfrm>
            <a:off x="1285875" y="1076485"/>
            <a:ext cx="9722644" cy="4988560"/>
          </a:xfrm>
          <a:prstGeom prst="rect">
            <a:avLst/>
          </a:prstGeom>
        </p:spPr>
      </p:pic>
    </p:spTree>
    <p:extLst>
      <p:ext uri="{BB962C8B-B14F-4D97-AF65-F5344CB8AC3E}">
        <p14:creationId xmlns:p14="http://schemas.microsoft.com/office/powerpoint/2010/main" val="2013958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5B4C7D-6E57-4838-9E5C-25FD0086CEE7}"/>
              </a:ext>
            </a:extLst>
          </p:cNvPr>
          <p:cNvSpPr>
            <a:spLocks noGrp="1"/>
          </p:cNvSpPr>
          <p:nvPr>
            <p:ph type="title"/>
          </p:nvPr>
        </p:nvSpPr>
        <p:spPr>
          <a:xfrm>
            <a:off x="415636" y="368299"/>
            <a:ext cx="3477491" cy="625475"/>
          </a:xfrm>
        </p:spPr>
        <p:txBody>
          <a:bodyPr>
            <a:normAutofit/>
          </a:bodyPr>
          <a:lstStyle/>
          <a:p>
            <a:r>
              <a:rPr lang="zh-CN" altLang="en-US" sz="3200" b="1" dirty="0">
                <a:solidFill>
                  <a:srgbClr val="0070C0"/>
                </a:solidFill>
                <a:latin typeface="黑体" panose="02010609060101010101" pitchFamily="49" charset="-122"/>
                <a:ea typeface="黑体" panose="02010609060101010101" pitchFamily="49" charset="-122"/>
              </a:rPr>
              <a:t>数据预处理</a:t>
            </a:r>
          </a:p>
        </p:txBody>
      </p:sp>
      <p:pic>
        <p:nvPicPr>
          <p:cNvPr id="7" name="图片 6">
            <a:extLst>
              <a:ext uri="{FF2B5EF4-FFF2-40B4-BE49-F238E27FC236}">
                <a16:creationId xmlns:a16="http://schemas.microsoft.com/office/drawing/2014/main" id="{B6E0BF4B-BC20-4985-99D6-E19736D5BFCF}"/>
              </a:ext>
            </a:extLst>
          </p:cNvPr>
          <p:cNvPicPr>
            <a:picLocks noChangeAspect="1"/>
          </p:cNvPicPr>
          <p:nvPr/>
        </p:nvPicPr>
        <p:blipFill>
          <a:blip r:embed="rId3"/>
          <a:stretch>
            <a:fillRect/>
          </a:stretch>
        </p:blipFill>
        <p:spPr>
          <a:xfrm>
            <a:off x="739721" y="3743639"/>
            <a:ext cx="10324631" cy="2732208"/>
          </a:xfrm>
          <a:prstGeom prst="rect">
            <a:avLst/>
          </a:prstGeom>
        </p:spPr>
      </p:pic>
      <p:pic>
        <p:nvPicPr>
          <p:cNvPr id="3" name="图片 2">
            <a:extLst>
              <a:ext uri="{FF2B5EF4-FFF2-40B4-BE49-F238E27FC236}">
                <a16:creationId xmlns:a16="http://schemas.microsoft.com/office/drawing/2014/main" id="{81A6F215-FBB6-4159-8D19-D1B9E383E815}"/>
              </a:ext>
            </a:extLst>
          </p:cNvPr>
          <p:cNvPicPr>
            <a:picLocks noChangeAspect="1"/>
          </p:cNvPicPr>
          <p:nvPr/>
        </p:nvPicPr>
        <p:blipFill>
          <a:blip r:embed="rId4"/>
          <a:stretch>
            <a:fillRect/>
          </a:stretch>
        </p:blipFill>
        <p:spPr>
          <a:xfrm>
            <a:off x="3702192" y="1345481"/>
            <a:ext cx="4752975" cy="809625"/>
          </a:xfrm>
          <a:prstGeom prst="rect">
            <a:avLst/>
          </a:prstGeom>
        </p:spPr>
      </p:pic>
      <p:pic>
        <p:nvPicPr>
          <p:cNvPr id="4" name="图片 3">
            <a:extLst>
              <a:ext uri="{FF2B5EF4-FFF2-40B4-BE49-F238E27FC236}">
                <a16:creationId xmlns:a16="http://schemas.microsoft.com/office/drawing/2014/main" id="{14671D62-922C-44DA-B505-3288E1A44F0E}"/>
              </a:ext>
            </a:extLst>
          </p:cNvPr>
          <p:cNvPicPr>
            <a:picLocks noChangeAspect="1"/>
          </p:cNvPicPr>
          <p:nvPr/>
        </p:nvPicPr>
        <p:blipFill>
          <a:blip r:embed="rId5"/>
          <a:stretch>
            <a:fillRect/>
          </a:stretch>
        </p:blipFill>
        <p:spPr>
          <a:xfrm>
            <a:off x="3702192" y="2353434"/>
            <a:ext cx="4524375" cy="1152525"/>
          </a:xfrm>
          <a:prstGeom prst="rect">
            <a:avLst/>
          </a:prstGeom>
        </p:spPr>
      </p:pic>
      <p:sp>
        <p:nvSpPr>
          <p:cNvPr id="5" name="矩形 4">
            <a:extLst>
              <a:ext uri="{FF2B5EF4-FFF2-40B4-BE49-F238E27FC236}">
                <a16:creationId xmlns:a16="http://schemas.microsoft.com/office/drawing/2014/main" id="{E990A637-5E83-4E9E-89E5-9CF900957234}"/>
              </a:ext>
            </a:extLst>
          </p:cNvPr>
          <p:cNvSpPr/>
          <p:nvPr/>
        </p:nvSpPr>
        <p:spPr>
          <a:xfrm>
            <a:off x="1198601" y="1548217"/>
            <a:ext cx="1800493"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股票的</a:t>
            </a:r>
            <a:r>
              <a:rPr lang="zh-CN" altLang="zh-CN" dirty="0">
                <a:latin typeface="Times New Roman" panose="02020603050405020304" pitchFamily="18" charset="0"/>
                <a:ea typeface="宋体" panose="02010600030101010101" pitchFamily="2" charset="-122"/>
                <a:cs typeface="Times New Roman" panose="02020603050405020304" pitchFamily="18" charset="0"/>
              </a:rPr>
              <a:t>对数收益</a:t>
            </a:r>
            <a:endParaRPr lang="zh-CN" altLang="en-US" dirty="0"/>
          </a:p>
        </p:txBody>
      </p:sp>
      <p:sp>
        <p:nvSpPr>
          <p:cNvPr id="6" name="矩形 5">
            <a:extLst>
              <a:ext uri="{FF2B5EF4-FFF2-40B4-BE49-F238E27FC236}">
                <a16:creationId xmlns:a16="http://schemas.microsoft.com/office/drawing/2014/main" id="{2300892E-B18C-44B8-ABBB-8C7319A5F164}"/>
              </a:ext>
            </a:extLst>
          </p:cNvPr>
          <p:cNvSpPr/>
          <p:nvPr/>
        </p:nvSpPr>
        <p:spPr>
          <a:xfrm>
            <a:off x="1175518" y="2745031"/>
            <a:ext cx="2262158"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皮尔逊积矩相关系数</a:t>
            </a:r>
            <a:endParaRPr lang="zh-CN" altLang="en-US" dirty="0"/>
          </a:p>
        </p:txBody>
      </p:sp>
    </p:spTree>
    <p:extLst>
      <p:ext uri="{BB962C8B-B14F-4D97-AF65-F5344CB8AC3E}">
        <p14:creationId xmlns:p14="http://schemas.microsoft.com/office/powerpoint/2010/main" val="1493362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5B4C7D-6E57-4838-9E5C-25FD0086CEE7}"/>
              </a:ext>
            </a:extLst>
          </p:cNvPr>
          <p:cNvSpPr>
            <a:spLocks noGrp="1"/>
          </p:cNvSpPr>
          <p:nvPr>
            <p:ph type="title"/>
          </p:nvPr>
        </p:nvSpPr>
        <p:spPr>
          <a:xfrm>
            <a:off x="415636" y="368299"/>
            <a:ext cx="3477491" cy="625475"/>
          </a:xfrm>
        </p:spPr>
        <p:txBody>
          <a:bodyPr>
            <a:normAutofit/>
          </a:bodyPr>
          <a:lstStyle/>
          <a:p>
            <a:r>
              <a:rPr lang="zh-CN" altLang="en-US" sz="3200" b="1" dirty="0">
                <a:solidFill>
                  <a:srgbClr val="0070C0"/>
                </a:solidFill>
                <a:latin typeface="黑体" panose="02010609060101010101" pitchFamily="49" charset="-122"/>
                <a:ea typeface="黑体" panose="02010609060101010101" pitchFamily="49" charset="-122"/>
              </a:rPr>
              <a:t>数据预处理</a:t>
            </a:r>
          </a:p>
        </p:txBody>
      </p:sp>
      <p:pic>
        <p:nvPicPr>
          <p:cNvPr id="4" name="图片 3">
            <a:extLst>
              <a:ext uri="{FF2B5EF4-FFF2-40B4-BE49-F238E27FC236}">
                <a16:creationId xmlns:a16="http://schemas.microsoft.com/office/drawing/2014/main" id="{9D9FB876-5C62-4878-B09D-6BD2D918F88D}"/>
              </a:ext>
            </a:extLst>
          </p:cNvPr>
          <p:cNvPicPr>
            <a:picLocks noChangeAspect="1"/>
          </p:cNvPicPr>
          <p:nvPr/>
        </p:nvPicPr>
        <p:blipFill>
          <a:blip r:embed="rId3"/>
          <a:stretch>
            <a:fillRect/>
          </a:stretch>
        </p:blipFill>
        <p:spPr>
          <a:xfrm>
            <a:off x="921995" y="1348870"/>
            <a:ext cx="10348009" cy="4511603"/>
          </a:xfrm>
          <a:prstGeom prst="rect">
            <a:avLst/>
          </a:prstGeom>
        </p:spPr>
      </p:pic>
    </p:spTree>
    <p:extLst>
      <p:ext uri="{BB962C8B-B14F-4D97-AF65-F5344CB8AC3E}">
        <p14:creationId xmlns:p14="http://schemas.microsoft.com/office/powerpoint/2010/main" val="2484260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833E52-E39B-4081-81EF-6C705D33AF1D}"/>
              </a:ext>
            </a:extLst>
          </p:cNvPr>
          <p:cNvSpPr>
            <a:spLocks noGrp="1"/>
          </p:cNvSpPr>
          <p:nvPr>
            <p:ph type="title"/>
          </p:nvPr>
        </p:nvSpPr>
        <p:spPr>
          <a:xfrm>
            <a:off x="415636" y="368299"/>
            <a:ext cx="3477491" cy="625475"/>
          </a:xfrm>
        </p:spPr>
        <p:txBody>
          <a:bodyPr>
            <a:normAutofit/>
          </a:bodyPr>
          <a:lstStyle/>
          <a:p>
            <a:r>
              <a:rPr lang="zh-CN" altLang="en-US" sz="3200" b="1" dirty="0">
                <a:solidFill>
                  <a:srgbClr val="0070C0"/>
                </a:solidFill>
                <a:latin typeface="黑体" panose="02010609060101010101" pitchFamily="49" charset="-122"/>
                <a:ea typeface="黑体" panose="02010609060101010101" pitchFamily="49" charset="-122"/>
              </a:rPr>
              <a:t>数据交互（</a:t>
            </a:r>
            <a:r>
              <a:rPr lang="en-US" altLang="zh-CN" sz="3200" b="1" dirty="0">
                <a:solidFill>
                  <a:srgbClr val="0070C0"/>
                </a:solidFill>
                <a:latin typeface="黑体" panose="02010609060101010101" pitchFamily="49" charset="-122"/>
                <a:ea typeface="黑体" panose="02010609060101010101" pitchFamily="49" charset="-122"/>
              </a:rPr>
              <a:t>Sample</a:t>
            </a:r>
            <a:r>
              <a:rPr lang="zh-CN" altLang="en-US" sz="3200" b="1" dirty="0">
                <a:solidFill>
                  <a:srgbClr val="0070C0"/>
                </a:solidFill>
                <a:latin typeface="黑体" panose="02010609060101010101" pitchFamily="49" charset="-122"/>
                <a:ea typeface="黑体" panose="02010609060101010101" pitchFamily="49" charset="-122"/>
              </a:rPr>
              <a:t>）</a:t>
            </a:r>
          </a:p>
        </p:txBody>
      </p:sp>
      <p:grpSp>
        <p:nvGrpSpPr>
          <p:cNvPr id="6" name="组合 5">
            <a:extLst>
              <a:ext uri="{FF2B5EF4-FFF2-40B4-BE49-F238E27FC236}">
                <a16:creationId xmlns:a16="http://schemas.microsoft.com/office/drawing/2014/main" id="{49C3EE9C-991A-48DF-ACA5-B18D82B787E2}"/>
              </a:ext>
            </a:extLst>
          </p:cNvPr>
          <p:cNvGrpSpPr/>
          <p:nvPr/>
        </p:nvGrpSpPr>
        <p:grpSpPr>
          <a:xfrm>
            <a:off x="415636" y="1313729"/>
            <a:ext cx="6767946" cy="4927414"/>
            <a:chOff x="1962150" y="936625"/>
            <a:chExt cx="8267700" cy="5735638"/>
          </a:xfrm>
        </p:grpSpPr>
        <p:pic>
          <p:nvPicPr>
            <p:cNvPr id="4" name="图片 3">
              <a:extLst>
                <a:ext uri="{FF2B5EF4-FFF2-40B4-BE49-F238E27FC236}">
                  <a16:creationId xmlns:a16="http://schemas.microsoft.com/office/drawing/2014/main" id="{7CB01C58-413D-4120-98C1-C3A57CF2BA3B}"/>
                </a:ext>
              </a:extLst>
            </p:cNvPr>
            <p:cNvPicPr>
              <a:picLocks noChangeAspect="1"/>
            </p:cNvPicPr>
            <p:nvPr/>
          </p:nvPicPr>
          <p:blipFill>
            <a:blip r:embed="rId2"/>
            <a:stretch>
              <a:fillRect/>
            </a:stretch>
          </p:blipFill>
          <p:spPr>
            <a:xfrm>
              <a:off x="1962150" y="936625"/>
              <a:ext cx="8267699" cy="1635125"/>
            </a:xfrm>
            <a:prstGeom prst="rect">
              <a:avLst/>
            </a:prstGeom>
          </p:spPr>
        </p:pic>
        <p:pic>
          <p:nvPicPr>
            <p:cNvPr id="5" name="图片 4">
              <a:extLst>
                <a:ext uri="{FF2B5EF4-FFF2-40B4-BE49-F238E27FC236}">
                  <a16:creationId xmlns:a16="http://schemas.microsoft.com/office/drawing/2014/main" id="{8E697EF6-48FA-443E-B11B-0A94EC486053}"/>
                </a:ext>
              </a:extLst>
            </p:cNvPr>
            <p:cNvPicPr>
              <a:picLocks noChangeAspect="1"/>
            </p:cNvPicPr>
            <p:nvPr/>
          </p:nvPicPr>
          <p:blipFill>
            <a:blip r:embed="rId3"/>
            <a:stretch>
              <a:fillRect/>
            </a:stretch>
          </p:blipFill>
          <p:spPr>
            <a:xfrm>
              <a:off x="1962151" y="2571750"/>
              <a:ext cx="8267699" cy="4100513"/>
            </a:xfrm>
            <a:prstGeom prst="rect">
              <a:avLst/>
            </a:prstGeom>
          </p:spPr>
        </p:pic>
      </p:grpSp>
      <p:pic>
        <p:nvPicPr>
          <p:cNvPr id="3" name="图片 2">
            <a:extLst>
              <a:ext uri="{FF2B5EF4-FFF2-40B4-BE49-F238E27FC236}">
                <a16:creationId xmlns:a16="http://schemas.microsoft.com/office/drawing/2014/main" id="{45D86675-13F4-4ED5-9158-91B7FE30C737}"/>
              </a:ext>
            </a:extLst>
          </p:cNvPr>
          <p:cNvPicPr>
            <a:picLocks noChangeAspect="1"/>
          </p:cNvPicPr>
          <p:nvPr/>
        </p:nvPicPr>
        <p:blipFill>
          <a:blip r:embed="rId4"/>
          <a:stretch>
            <a:fillRect/>
          </a:stretch>
        </p:blipFill>
        <p:spPr>
          <a:xfrm>
            <a:off x="8774845" y="3061855"/>
            <a:ext cx="3106748" cy="11074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箭头: 虚尾 6">
            <a:extLst>
              <a:ext uri="{FF2B5EF4-FFF2-40B4-BE49-F238E27FC236}">
                <a16:creationId xmlns:a16="http://schemas.microsoft.com/office/drawing/2014/main" id="{258EF097-BD0A-4F34-93C0-133A1DDA9C1B}"/>
              </a:ext>
            </a:extLst>
          </p:cNvPr>
          <p:cNvSpPr/>
          <p:nvPr/>
        </p:nvSpPr>
        <p:spPr>
          <a:xfrm>
            <a:off x="7420429" y="3429000"/>
            <a:ext cx="1039091" cy="491837"/>
          </a:xfrm>
          <a:prstGeom prst="strip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78871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F468390-737E-4877-BA67-27F4E7CFD7F8}"/>
              </a:ext>
            </a:extLst>
          </p:cNvPr>
          <p:cNvSpPr>
            <a:spLocks noGrp="1"/>
          </p:cNvSpPr>
          <p:nvPr>
            <p:ph type="title"/>
          </p:nvPr>
        </p:nvSpPr>
        <p:spPr>
          <a:xfrm>
            <a:off x="415636" y="368299"/>
            <a:ext cx="4308764" cy="625475"/>
          </a:xfrm>
        </p:spPr>
        <p:txBody>
          <a:bodyPr>
            <a:normAutofit/>
          </a:bodyPr>
          <a:lstStyle/>
          <a:p>
            <a:r>
              <a:rPr lang="zh-CN" altLang="en-US" sz="3200" b="1" dirty="0">
                <a:solidFill>
                  <a:srgbClr val="0070C0"/>
                </a:solidFill>
                <a:latin typeface="黑体" panose="02010609060101010101" pitchFamily="49" charset="-122"/>
                <a:ea typeface="黑体" panose="02010609060101010101" pitchFamily="49" charset="-122"/>
              </a:rPr>
              <a:t>数据存储（创建实体）</a:t>
            </a:r>
          </a:p>
        </p:txBody>
      </p:sp>
      <p:pic>
        <p:nvPicPr>
          <p:cNvPr id="6" name="图片 5">
            <a:extLst>
              <a:ext uri="{FF2B5EF4-FFF2-40B4-BE49-F238E27FC236}">
                <a16:creationId xmlns:a16="http://schemas.microsoft.com/office/drawing/2014/main" id="{B1307AB8-FEF1-4890-8D99-964E8A21C5FB}"/>
              </a:ext>
            </a:extLst>
          </p:cNvPr>
          <p:cNvPicPr>
            <a:picLocks noChangeAspect="1"/>
          </p:cNvPicPr>
          <p:nvPr/>
        </p:nvPicPr>
        <p:blipFill>
          <a:blip r:embed="rId2"/>
          <a:stretch>
            <a:fillRect/>
          </a:stretch>
        </p:blipFill>
        <p:spPr>
          <a:xfrm>
            <a:off x="187037" y="1641762"/>
            <a:ext cx="5982375" cy="3955593"/>
          </a:xfrm>
          <a:prstGeom prst="rect">
            <a:avLst/>
          </a:prstGeom>
        </p:spPr>
      </p:pic>
      <p:pic>
        <p:nvPicPr>
          <p:cNvPr id="2" name="图片 1">
            <a:extLst>
              <a:ext uri="{FF2B5EF4-FFF2-40B4-BE49-F238E27FC236}">
                <a16:creationId xmlns:a16="http://schemas.microsoft.com/office/drawing/2014/main" id="{8F0DA584-8F0F-471C-894F-AC02614902D1}"/>
              </a:ext>
            </a:extLst>
          </p:cNvPr>
          <p:cNvPicPr>
            <a:picLocks noChangeAspect="1"/>
          </p:cNvPicPr>
          <p:nvPr/>
        </p:nvPicPr>
        <p:blipFill>
          <a:blip r:embed="rId3"/>
          <a:stretch>
            <a:fillRect/>
          </a:stretch>
        </p:blipFill>
        <p:spPr>
          <a:xfrm>
            <a:off x="7166696" y="2283394"/>
            <a:ext cx="4838267" cy="26723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箭头: 虚尾 4">
            <a:extLst>
              <a:ext uri="{FF2B5EF4-FFF2-40B4-BE49-F238E27FC236}">
                <a16:creationId xmlns:a16="http://schemas.microsoft.com/office/drawing/2014/main" id="{528F4F9B-0A18-4DCB-98EB-02C82C019D2B}"/>
              </a:ext>
            </a:extLst>
          </p:cNvPr>
          <p:cNvSpPr/>
          <p:nvPr/>
        </p:nvSpPr>
        <p:spPr>
          <a:xfrm>
            <a:off x="6330133" y="3325090"/>
            <a:ext cx="734291" cy="491837"/>
          </a:xfrm>
          <a:prstGeom prst="strip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113149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961</TotalTime>
  <Words>921</Words>
  <Application>Microsoft Office PowerPoint</Application>
  <PresentationFormat>宽屏</PresentationFormat>
  <Paragraphs>142</Paragraphs>
  <Slides>18</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 Unicode MS</vt:lpstr>
      <vt:lpstr>Open Sans</vt:lpstr>
      <vt:lpstr>等线</vt:lpstr>
      <vt:lpstr>等线 Light</vt:lpstr>
      <vt:lpstr>黑体</vt:lpstr>
      <vt:lpstr>Microsoft YaHei</vt:lpstr>
      <vt:lpstr>Arial</vt:lpstr>
      <vt:lpstr>Times New Roman</vt:lpstr>
      <vt:lpstr>Wingdings</vt:lpstr>
      <vt:lpstr>Office 主题​​</vt:lpstr>
      <vt:lpstr>小型金融知识图谱搭建示范</vt:lpstr>
      <vt:lpstr>知识图谱存储方式</vt:lpstr>
      <vt:lpstr>知识图谱构建流程</vt:lpstr>
      <vt:lpstr>数据获取</vt:lpstr>
      <vt:lpstr>数据获取</vt:lpstr>
      <vt:lpstr>数据预处理</vt:lpstr>
      <vt:lpstr>数据预处理</vt:lpstr>
      <vt:lpstr>数据交互（Sample）</vt:lpstr>
      <vt:lpstr>数据存储（创建实体）</vt:lpstr>
      <vt:lpstr>数据存储（创建关系）</vt:lpstr>
      <vt:lpstr>数据可视化查询</vt:lpstr>
      <vt:lpstr>数据可视化查询</vt:lpstr>
      <vt:lpstr>数据可视化查询</vt:lpstr>
      <vt:lpstr>链路预测算法</vt:lpstr>
      <vt:lpstr>链路预测算法</vt:lpstr>
      <vt:lpstr>链路预测算法</vt:lpstr>
      <vt:lpstr>其他算法</vt:lpstr>
      <vt:lpstr>补充：NLP方向-知识图谱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小型金融知识图谱搭建示范</dc:title>
  <dc:creator>Junming Guo</dc:creator>
  <cp:lastModifiedBy>Junming Guo</cp:lastModifiedBy>
  <cp:revision>75</cp:revision>
  <dcterms:created xsi:type="dcterms:W3CDTF">2019-06-20T08:43:14Z</dcterms:created>
  <dcterms:modified xsi:type="dcterms:W3CDTF">2019-06-27T06:19:08Z</dcterms:modified>
</cp:coreProperties>
</file>