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673" r:id="rId4"/>
  </p:sldMasterIdLst>
  <p:sldIdLst>
    <p:sldId id="270" r:id="rId5"/>
    <p:sldId id="279" r:id="rId6"/>
    <p:sldId id="278" r:id="rId7"/>
    <p:sldId id="276" r:id="rId8"/>
    <p:sldId id="277" r:id="rId9"/>
    <p:sldId id="274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CDF"/>
    <a:srgbClr val="4B32C3"/>
    <a:srgbClr val="1EA2C9"/>
    <a:srgbClr val="AA344C"/>
    <a:srgbClr val="1EA1C7"/>
    <a:srgbClr val="F0686F"/>
    <a:srgbClr val="5DACE0"/>
    <a:srgbClr val="00D8F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>
      <p:cViewPr varScale="1">
        <p:scale>
          <a:sx n="58" d="100"/>
          <a:sy n="58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2AAEA-0799-4BEF-8ACE-F3B2ECC39E3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508D01-6C07-43E2-A9D4-6A18FF3B52A6}">
      <dgm:prSet phldrT="[文本]"/>
      <dgm:spPr/>
      <dgm:t>
        <a:bodyPr/>
        <a:lstStyle/>
        <a:p>
          <a:r>
            <a:rPr lang="en-US" altLang="zh-CN" dirty="0">
              <a:solidFill>
                <a:srgbClr val="00D8FF"/>
              </a:solidFill>
            </a:rPr>
            <a:t>React</a:t>
          </a:r>
          <a:endParaRPr lang="zh-CN" altLang="en-US" dirty="0">
            <a:solidFill>
              <a:srgbClr val="00D8FF"/>
            </a:solidFill>
          </a:endParaRPr>
        </a:p>
      </dgm:t>
    </dgm:pt>
    <dgm:pt modelId="{0C3B1A1F-049C-445D-9D37-6354846C63AC}" type="parTrans" cxnId="{E5484CF8-B454-4B1A-8953-52D8A53AB261}">
      <dgm:prSet/>
      <dgm:spPr/>
      <dgm:t>
        <a:bodyPr/>
        <a:lstStyle/>
        <a:p>
          <a:endParaRPr lang="zh-CN" altLang="en-US"/>
        </a:p>
      </dgm:t>
    </dgm:pt>
    <dgm:pt modelId="{A414997E-5006-40D9-B5F6-CAAC7589978A}" type="sibTrans" cxnId="{E5484CF8-B454-4B1A-8953-52D8A53AB261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DCB3EC7-54C6-4117-A1E5-BDB9AB2772B1}" type="pres">
      <dgm:prSet presAssocID="{B0A2AAEA-0799-4BEF-8ACE-F3B2ECC39E34}" presName="Name0" presStyleCnt="0">
        <dgm:presLayoutVars>
          <dgm:chMax val="7"/>
          <dgm:chPref val="7"/>
          <dgm:dir/>
        </dgm:presLayoutVars>
      </dgm:prSet>
      <dgm:spPr/>
    </dgm:pt>
    <dgm:pt modelId="{38114DB6-9FFD-4D4B-8085-3DDC9E1F022C}" type="pres">
      <dgm:prSet presAssocID="{B0A2AAEA-0799-4BEF-8ACE-F3B2ECC39E34}" presName="Name1" presStyleCnt="0"/>
      <dgm:spPr/>
    </dgm:pt>
    <dgm:pt modelId="{1DCCD6E6-54FD-48EC-BB96-83B148131359}" type="pres">
      <dgm:prSet presAssocID="{A414997E-5006-40D9-B5F6-CAAC7589978A}" presName="picture_1" presStyleCnt="0"/>
      <dgm:spPr/>
    </dgm:pt>
    <dgm:pt modelId="{BDB61441-A925-4153-990B-174683D4FE6B}" type="pres">
      <dgm:prSet presAssocID="{A414997E-5006-40D9-B5F6-CAAC7589978A}" presName="pictureRepeatNode" presStyleLbl="alignImgPlace1" presStyleIdx="0" presStyleCnt="1"/>
      <dgm:spPr/>
    </dgm:pt>
    <dgm:pt modelId="{4368BB6B-73C5-464C-AF6B-4F1429B3BB77}" type="pres">
      <dgm:prSet presAssocID="{6E508D01-6C07-43E2-A9D4-6A18FF3B52A6}" presName="text_1" presStyleLbl="node1" presStyleIdx="0" presStyleCnt="0" custScaleY="88413" custLinFactY="20379" custLinFactNeighborY="100000">
        <dgm:presLayoutVars>
          <dgm:bulletEnabled val="1"/>
        </dgm:presLayoutVars>
      </dgm:prSet>
      <dgm:spPr/>
    </dgm:pt>
  </dgm:ptLst>
  <dgm:cxnLst>
    <dgm:cxn modelId="{D4C0523E-F328-4EEE-AD00-47D0FAF74D1A}" type="presOf" srcId="{A414997E-5006-40D9-B5F6-CAAC7589978A}" destId="{BDB61441-A925-4153-990B-174683D4FE6B}" srcOrd="0" destOrd="0" presId="urn:microsoft.com/office/officeart/2008/layout/CircularPictureCallout"/>
    <dgm:cxn modelId="{17A08661-E7C5-498F-A089-8B7AA6E3C411}" type="presOf" srcId="{B0A2AAEA-0799-4BEF-8ACE-F3B2ECC39E34}" destId="{FDCB3EC7-54C6-4117-A1E5-BDB9AB2772B1}" srcOrd="0" destOrd="0" presId="urn:microsoft.com/office/officeart/2008/layout/CircularPictureCallout"/>
    <dgm:cxn modelId="{EB062459-7916-4988-9DAE-8289707E841D}" type="presOf" srcId="{6E508D01-6C07-43E2-A9D4-6A18FF3B52A6}" destId="{4368BB6B-73C5-464C-AF6B-4F1429B3BB77}" srcOrd="0" destOrd="0" presId="urn:microsoft.com/office/officeart/2008/layout/CircularPictureCallout"/>
    <dgm:cxn modelId="{E5484CF8-B454-4B1A-8953-52D8A53AB261}" srcId="{B0A2AAEA-0799-4BEF-8ACE-F3B2ECC39E34}" destId="{6E508D01-6C07-43E2-A9D4-6A18FF3B52A6}" srcOrd="0" destOrd="0" parTransId="{0C3B1A1F-049C-445D-9D37-6354846C63AC}" sibTransId="{A414997E-5006-40D9-B5F6-CAAC7589978A}"/>
    <dgm:cxn modelId="{E4EEDD67-9AF0-4159-A629-D4E94010A6B3}" type="presParOf" srcId="{FDCB3EC7-54C6-4117-A1E5-BDB9AB2772B1}" destId="{38114DB6-9FFD-4D4B-8085-3DDC9E1F022C}" srcOrd="0" destOrd="0" presId="urn:microsoft.com/office/officeart/2008/layout/CircularPictureCallout"/>
    <dgm:cxn modelId="{6C2FF6DB-8248-4F82-B651-9C00F6669FA1}" type="presParOf" srcId="{38114DB6-9FFD-4D4B-8085-3DDC9E1F022C}" destId="{1DCCD6E6-54FD-48EC-BB96-83B148131359}" srcOrd="0" destOrd="0" presId="urn:microsoft.com/office/officeart/2008/layout/CircularPictureCallout"/>
    <dgm:cxn modelId="{F569FE0B-4F51-468E-BAF7-283ED6B8B39F}" type="presParOf" srcId="{1DCCD6E6-54FD-48EC-BB96-83B148131359}" destId="{BDB61441-A925-4153-990B-174683D4FE6B}" srcOrd="0" destOrd="0" presId="urn:microsoft.com/office/officeart/2008/layout/CircularPictureCallout"/>
    <dgm:cxn modelId="{DEBD4EE9-6A41-4FA2-BD1A-EC0B0477A26B}" type="presParOf" srcId="{38114DB6-9FFD-4D4B-8085-3DDC9E1F022C}" destId="{4368BB6B-73C5-464C-AF6B-4F1429B3BB7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2AAEA-0799-4BEF-8ACE-F3B2ECC39E3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508D01-6C07-43E2-A9D4-6A18FF3B52A6}">
      <dgm:prSet phldrT="[文本]"/>
      <dgm:spPr/>
      <dgm:t>
        <a:bodyPr/>
        <a:lstStyle/>
        <a:p>
          <a:r>
            <a:rPr lang="en-US" altLang="zh-CN" b="1" dirty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React</a:t>
          </a:r>
          <a:endParaRPr lang="zh-CN" altLang="en-US" b="1" dirty="0">
            <a:solidFill>
              <a:schemeClr val="tx2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3B1A1F-049C-445D-9D37-6354846C63AC}" type="parTrans" cxnId="{E5484CF8-B454-4B1A-8953-52D8A53AB261}">
      <dgm:prSet/>
      <dgm:spPr/>
      <dgm:t>
        <a:bodyPr/>
        <a:lstStyle/>
        <a:p>
          <a:endParaRPr lang="zh-CN" altLang="en-US"/>
        </a:p>
      </dgm:t>
    </dgm:pt>
    <dgm:pt modelId="{A414997E-5006-40D9-B5F6-CAAC7589978A}" type="sibTrans" cxnId="{E5484CF8-B454-4B1A-8953-52D8A53AB261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DCB3EC7-54C6-4117-A1E5-BDB9AB2772B1}" type="pres">
      <dgm:prSet presAssocID="{B0A2AAEA-0799-4BEF-8ACE-F3B2ECC39E34}" presName="Name0" presStyleCnt="0">
        <dgm:presLayoutVars>
          <dgm:chMax val="7"/>
          <dgm:chPref val="7"/>
          <dgm:dir/>
        </dgm:presLayoutVars>
      </dgm:prSet>
      <dgm:spPr/>
    </dgm:pt>
    <dgm:pt modelId="{38114DB6-9FFD-4D4B-8085-3DDC9E1F022C}" type="pres">
      <dgm:prSet presAssocID="{B0A2AAEA-0799-4BEF-8ACE-F3B2ECC39E34}" presName="Name1" presStyleCnt="0"/>
      <dgm:spPr/>
    </dgm:pt>
    <dgm:pt modelId="{1DCCD6E6-54FD-48EC-BB96-83B148131359}" type="pres">
      <dgm:prSet presAssocID="{A414997E-5006-40D9-B5F6-CAAC7589978A}" presName="picture_1" presStyleCnt="0"/>
      <dgm:spPr/>
    </dgm:pt>
    <dgm:pt modelId="{BDB61441-A925-4153-990B-174683D4FE6B}" type="pres">
      <dgm:prSet presAssocID="{A414997E-5006-40D9-B5F6-CAAC7589978A}" presName="pictureRepeatNode" presStyleLbl="alignImgPlace1" presStyleIdx="0" presStyleCnt="1"/>
      <dgm:spPr/>
    </dgm:pt>
    <dgm:pt modelId="{4368BB6B-73C5-464C-AF6B-4F1429B3BB77}" type="pres">
      <dgm:prSet presAssocID="{6E508D01-6C07-43E2-A9D4-6A18FF3B52A6}" presName="text_1" presStyleLbl="node1" presStyleIdx="0" presStyleCnt="0" custScaleY="88413" custLinFactY="45034" custLinFactNeighborX="1511" custLinFactNeighborY="100000">
        <dgm:presLayoutVars>
          <dgm:bulletEnabled val="1"/>
        </dgm:presLayoutVars>
      </dgm:prSet>
      <dgm:spPr/>
    </dgm:pt>
  </dgm:ptLst>
  <dgm:cxnLst>
    <dgm:cxn modelId="{D4C0523E-F328-4EEE-AD00-47D0FAF74D1A}" type="presOf" srcId="{A414997E-5006-40D9-B5F6-CAAC7589978A}" destId="{BDB61441-A925-4153-990B-174683D4FE6B}" srcOrd="0" destOrd="0" presId="urn:microsoft.com/office/officeart/2008/layout/CircularPictureCallout"/>
    <dgm:cxn modelId="{17A08661-E7C5-498F-A089-8B7AA6E3C411}" type="presOf" srcId="{B0A2AAEA-0799-4BEF-8ACE-F3B2ECC39E34}" destId="{FDCB3EC7-54C6-4117-A1E5-BDB9AB2772B1}" srcOrd="0" destOrd="0" presId="urn:microsoft.com/office/officeart/2008/layout/CircularPictureCallout"/>
    <dgm:cxn modelId="{EB062459-7916-4988-9DAE-8289707E841D}" type="presOf" srcId="{6E508D01-6C07-43E2-A9D4-6A18FF3B52A6}" destId="{4368BB6B-73C5-464C-AF6B-4F1429B3BB77}" srcOrd="0" destOrd="0" presId="urn:microsoft.com/office/officeart/2008/layout/CircularPictureCallout"/>
    <dgm:cxn modelId="{E5484CF8-B454-4B1A-8953-52D8A53AB261}" srcId="{B0A2AAEA-0799-4BEF-8ACE-F3B2ECC39E34}" destId="{6E508D01-6C07-43E2-A9D4-6A18FF3B52A6}" srcOrd="0" destOrd="0" parTransId="{0C3B1A1F-049C-445D-9D37-6354846C63AC}" sibTransId="{A414997E-5006-40D9-B5F6-CAAC7589978A}"/>
    <dgm:cxn modelId="{E4EEDD67-9AF0-4159-A629-D4E94010A6B3}" type="presParOf" srcId="{FDCB3EC7-54C6-4117-A1E5-BDB9AB2772B1}" destId="{38114DB6-9FFD-4D4B-8085-3DDC9E1F022C}" srcOrd="0" destOrd="0" presId="urn:microsoft.com/office/officeart/2008/layout/CircularPictureCallout"/>
    <dgm:cxn modelId="{6C2FF6DB-8248-4F82-B651-9C00F6669FA1}" type="presParOf" srcId="{38114DB6-9FFD-4D4B-8085-3DDC9E1F022C}" destId="{1DCCD6E6-54FD-48EC-BB96-83B148131359}" srcOrd="0" destOrd="0" presId="urn:microsoft.com/office/officeart/2008/layout/CircularPictureCallout"/>
    <dgm:cxn modelId="{F569FE0B-4F51-468E-BAF7-283ED6B8B39F}" type="presParOf" srcId="{1DCCD6E6-54FD-48EC-BB96-83B148131359}" destId="{BDB61441-A925-4153-990B-174683D4FE6B}" srcOrd="0" destOrd="0" presId="urn:microsoft.com/office/officeart/2008/layout/CircularPictureCallout"/>
    <dgm:cxn modelId="{DEBD4EE9-6A41-4FA2-BD1A-EC0B0477A26B}" type="presParOf" srcId="{38114DB6-9FFD-4D4B-8085-3DDC9E1F022C}" destId="{4368BB6B-73C5-464C-AF6B-4F1429B3BB7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1441-A925-4153-990B-174683D4FE6B}">
      <dsp:nvSpPr>
        <dsp:cNvPr id="0" name=""/>
        <dsp:cNvSpPr/>
      </dsp:nvSpPr>
      <dsp:spPr>
        <a:xfrm>
          <a:off x="530377" y="530377"/>
          <a:ext cx="1060755" cy="106075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BB6B-73C5-464C-AF6B-4F1429B3BB77}">
      <dsp:nvSpPr>
        <dsp:cNvPr id="0" name=""/>
        <dsp:cNvSpPr/>
      </dsp:nvSpPr>
      <dsp:spPr>
        <a:xfrm>
          <a:off x="721313" y="1535304"/>
          <a:ext cx="678883" cy="309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rgbClr val="00D8FF"/>
              </a:solidFill>
            </a:rPr>
            <a:t>React</a:t>
          </a:r>
          <a:endParaRPr lang="zh-CN" altLang="en-US" sz="1800" kern="1200" dirty="0">
            <a:solidFill>
              <a:srgbClr val="00D8FF"/>
            </a:solidFill>
          </a:endParaRPr>
        </a:p>
      </dsp:txBody>
      <dsp:txXfrm>
        <a:off x="721313" y="1535304"/>
        <a:ext cx="678883" cy="309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1441-A925-4153-990B-174683D4FE6B}">
      <dsp:nvSpPr>
        <dsp:cNvPr id="0" name=""/>
        <dsp:cNvSpPr/>
      </dsp:nvSpPr>
      <dsp:spPr>
        <a:xfrm>
          <a:off x="631757" y="674759"/>
          <a:ext cx="1263514" cy="126351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BB6B-73C5-464C-AF6B-4F1429B3BB77}">
      <dsp:nvSpPr>
        <dsp:cNvPr id="0" name=""/>
        <dsp:cNvSpPr/>
      </dsp:nvSpPr>
      <dsp:spPr>
        <a:xfrm>
          <a:off x="871408" y="1974574"/>
          <a:ext cx="808648" cy="3686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React</a:t>
          </a:r>
          <a:endParaRPr lang="zh-CN" altLang="en-US" sz="2200" b="1" kern="1200" dirty="0">
            <a:solidFill>
              <a:schemeClr val="tx2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1408" y="1974574"/>
        <a:ext cx="808648" cy="36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0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89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583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0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49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/>
          <p:cNvSpPr/>
          <p:nvPr/>
        </p:nvSpPr>
        <p:spPr>
          <a:xfrm rot="18900000">
            <a:off x="6644100" y="24878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793546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W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2700000">
            <a:off x="6644101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793546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T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8100000">
            <a:off x="5246237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973672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O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2700000">
            <a:off x="5246238" y="24878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73672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S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470197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494867" y="130667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470197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494867" y="42606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726945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1344106" y="130667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726945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344106" y="42606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4D9FE41-0B4E-485A-8FB4-0B568BB05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168793"/>
              </p:ext>
            </p:extLst>
          </p:nvPr>
        </p:nvGraphicFramePr>
        <p:xfrm>
          <a:off x="5035244" y="2369947"/>
          <a:ext cx="2121511" cy="212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03D1B32-5DE4-4B17-93C5-DC06F2F98354}"/>
              </a:ext>
            </a:extLst>
          </p:cNvPr>
          <p:cNvSpPr/>
          <p:nvPr/>
        </p:nvSpPr>
        <p:spPr>
          <a:xfrm>
            <a:off x="898542" y="2748022"/>
            <a:ext cx="9923429" cy="1711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图示 33">
            <a:extLst>
              <a:ext uri="{FF2B5EF4-FFF2-40B4-BE49-F238E27FC236}">
                <a16:creationId xmlns:a16="http://schemas.microsoft.com/office/drawing/2014/main" id="{73D312EA-9AC6-436D-A6AF-E8CD042F6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944254"/>
              </p:ext>
            </p:extLst>
          </p:nvPr>
        </p:nvGraphicFramePr>
        <p:xfrm>
          <a:off x="4616649" y="2113772"/>
          <a:ext cx="2527028" cy="261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任意形状 5"/>
          <p:cNvSpPr/>
          <p:nvPr/>
        </p:nvSpPr>
        <p:spPr>
          <a:xfrm rot="16200000">
            <a:off x="6909543" y="2307093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347983" y="84660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W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909543" y="4427393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347983" y="49461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5400000">
            <a:off x="4092244" y="4464965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528109" y="49461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5400000">
            <a:off x="4089669" y="2257749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528109" y="84660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024634" y="1308266"/>
            <a:ext cx="3086107" cy="7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React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只是一个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，可以看成是一个提供工具的图书馆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049304" y="84660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Weakness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024634" y="55418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1. Vue.js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等其它框架的冲击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2. Angular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框架对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MV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上处理较好，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React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差距明显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049304" y="50802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Threaten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462000" y="1318937"/>
            <a:ext cx="3086107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React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实现服务器端的渲染，便于搜索引擎优化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很好的和现有的代码结合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代码更加模块化，重用代码更容易；</a:t>
            </a:r>
            <a:r>
              <a:rPr lang="zh-CN" altLang="pt-BR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pt-BR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virtual dom</a:t>
            </a:r>
            <a:r>
              <a:rPr lang="zh-CN" altLang="pt-BR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，性能性高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2.Ant Design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提升用户和设计者使用体验的中后台设计语言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3.Echart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使得图表展示更轻便，直观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898543" y="84660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Strength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281382" y="5541891"/>
            <a:ext cx="3086107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通过引入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Router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，可以更好的胜任大型项目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2.AntDesign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以人为本的设计理念，整个界面会十分的友好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环境搭建简易，易于快速建站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898543" y="50802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Opportunity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加号 21">
            <a:extLst>
              <a:ext uri="{FF2B5EF4-FFF2-40B4-BE49-F238E27FC236}">
                <a16:creationId xmlns:a16="http://schemas.microsoft.com/office/drawing/2014/main" id="{39D6FC8E-3F24-4FC3-BC2F-F0DB94A29FBB}"/>
              </a:ext>
            </a:extLst>
          </p:cNvPr>
          <p:cNvSpPr/>
          <p:nvPr/>
        </p:nvSpPr>
        <p:spPr>
          <a:xfrm>
            <a:off x="4605385" y="3391317"/>
            <a:ext cx="312119" cy="398155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DE48E4F0-1E38-4558-B495-727BBCF90944}"/>
              </a:ext>
            </a:extLst>
          </p:cNvPr>
          <p:cNvSpPr/>
          <p:nvPr/>
        </p:nvSpPr>
        <p:spPr>
          <a:xfrm>
            <a:off x="8243496" y="3391317"/>
            <a:ext cx="312119" cy="398155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B5552B1-9A6C-47D1-958A-074571CA6E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038461"/>
            <a:ext cx="1182096" cy="664929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C8A830-87AF-44D3-9392-C887D7B91E76}"/>
              </a:ext>
            </a:extLst>
          </p:cNvPr>
          <p:cNvGrpSpPr/>
          <p:nvPr/>
        </p:nvGrpSpPr>
        <p:grpSpPr>
          <a:xfrm>
            <a:off x="6973245" y="3250643"/>
            <a:ext cx="943151" cy="1241890"/>
            <a:chOff x="7153044" y="3101805"/>
            <a:chExt cx="943151" cy="124189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00241B-5913-45E1-9F53-18DFB7A22342}"/>
                </a:ext>
              </a:extLst>
            </p:cNvPr>
            <p:cNvSpPr txBox="1"/>
            <p:nvPr/>
          </p:nvSpPr>
          <p:spPr>
            <a:xfrm>
              <a:off x="7179845" y="4005141"/>
              <a:ext cx="916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2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JQuery</a:t>
              </a:r>
              <a:endParaRPr lang="zh-CN" altLang="en-US" sz="1600" b="1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EA75D46-6861-4320-BC92-3B0576B7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044" y="3101805"/>
              <a:ext cx="928826" cy="34098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99D4D51-37D9-4C37-979A-73C8D69BCB70}"/>
              </a:ext>
            </a:extLst>
          </p:cNvPr>
          <p:cNvGrpSpPr/>
          <p:nvPr/>
        </p:nvGrpSpPr>
        <p:grpSpPr>
          <a:xfrm>
            <a:off x="3117732" y="2831964"/>
            <a:ext cx="1364981" cy="1656983"/>
            <a:chOff x="2734246" y="2762378"/>
            <a:chExt cx="1364981" cy="165698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D4F6B8-91D0-4515-926C-C23179CB813C}"/>
                </a:ext>
              </a:extLst>
            </p:cNvPr>
            <p:cNvSpPr txBox="1"/>
            <p:nvPr/>
          </p:nvSpPr>
          <p:spPr>
            <a:xfrm>
              <a:off x="2734246" y="4080807"/>
              <a:ext cx="1364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 Design</a:t>
              </a:r>
              <a:endParaRPr lang="zh-CN" altLang="en-US" sz="1600" b="1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520913A-1310-47C0-A292-F6FCA043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0508" y="2762378"/>
              <a:ext cx="1068287" cy="1069933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AEEC6F-65AE-4063-B47D-765FE9CF1BFD}"/>
              </a:ext>
            </a:extLst>
          </p:cNvPr>
          <p:cNvGrpSpPr/>
          <p:nvPr/>
        </p:nvGrpSpPr>
        <p:grpSpPr>
          <a:xfrm>
            <a:off x="981825" y="2788479"/>
            <a:ext cx="1123217" cy="1704054"/>
            <a:chOff x="1440597" y="2754850"/>
            <a:chExt cx="1123217" cy="170405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4AAFC5A-0676-498C-A23D-F2F989C3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597" y="2754850"/>
              <a:ext cx="1123217" cy="138083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A10B065-2597-4093-8CD0-95FC9F2C192F}"/>
                </a:ext>
              </a:extLst>
            </p:cNvPr>
            <p:cNvSpPr txBox="1"/>
            <p:nvPr/>
          </p:nvSpPr>
          <p:spPr>
            <a:xfrm>
              <a:off x="1583044" y="4120350"/>
              <a:ext cx="83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2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Echart</a:t>
              </a:r>
              <a:endParaRPr lang="zh-CN" altLang="en-US" sz="1600" b="1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BEDED53-5D88-4AAD-957C-00AA21989845}"/>
              </a:ext>
            </a:extLst>
          </p:cNvPr>
          <p:cNvGrpSpPr/>
          <p:nvPr/>
        </p:nvGrpSpPr>
        <p:grpSpPr>
          <a:xfrm>
            <a:off x="2226456" y="3373960"/>
            <a:ext cx="733400" cy="1114987"/>
            <a:chOff x="2066727" y="3834445"/>
            <a:chExt cx="733400" cy="1114987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A6542D01-8A67-4405-8198-6B8F101DC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7922" y="3834445"/>
              <a:ext cx="631010" cy="555368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3D4FACA-2D1C-4C21-9E09-2C9ACDEF588F}"/>
                </a:ext>
              </a:extLst>
            </p:cNvPr>
            <p:cNvSpPr txBox="1"/>
            <p:nvPr/>
          </p:nvSpPr>
          <p:spPr>
            <a:xfrm>
              <a:off x="2066727" y="4610878"/>
              <a:ext cx="7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2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Eslint</a:t>
              </a:r>
              <a:endParaRPr lang="zh-CN" altLang="en-US" sz="1600" b="1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F93275C-47D3-4134-A5BB-6D15E91E6B20}"/>
              </a:ext>
            </a:extLst>
          </p:cNvPr>
          <p:cNvGrpSpPr/>
          <p:nvPr/>
        </p:nvGrpSpPr>
        <p:grpSpPr>
          <a:xfrm>
            <a:off x="8794473" y="3145979"/>
            <a:ext cx="1809271" cy="1346554"/>
            <a:chOff x="9301470" y="3293738"/>
            <a:chExt cx="1809271" cy="134655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5F9090C-F820-4387-BDEF-718E0C9C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470" y="3293738"/>
              <a:ext cx="1809271" cy="548618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A2EE3-4ED0-4AB8-B95C-4D50DF6A5571}"/>
                </a:ext>
              </a:extLst>
            </p:cNvPr>
            <p:cNvSpPr txBox="1"/>
            <p:nvPr/>
          </p:nvSpPr>
          <p:spPr>
            <a:xfrm>
              <a:off x="9745462" y="4301738"/>
              <a:ext cx="921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Express</a:t>
              </a:r>
              <a:endParaRPr lang="zh-CN" altLang="en-US" sz="1600" b="1" dirty="0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3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/>
          <p:cNvSpPr/>
          <p:nvPr/>
        </p:nvSpPr>
        <p:spPr>
          <a:xfrm rot="16200000">
            <a:off x="6909543" y="2307093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347983" y="84660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W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909543" y="4427393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347983" y="49461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5400000">
            <a:off x="4092244" y="4464965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528109" y="49461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5400000">
            <a:off x="4089669" y="2257749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528109" y="84660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</a:t>
            </a:r>
            <a:endParaRPr lang="zh-CN" alt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024634" y="1308266"/>
            <a:ext cx="3086107" cy="7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SpringBoot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版本迭代速度快，模块改动快速维护文档较少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049304" y="84660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Weakness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024634" y="55418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维护文档较少，开发社区较其他架构相对不活跃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en-US" altLang="zh-CN" sz="1100" dirty="0" err="1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Hibernate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的冲击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049304" y="50802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Threaten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462000" y="1318937"/>
            <a:ext cx="3086107" cy="14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1.SpringBoot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入门门槛低、纯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配置方式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2.SpringBoot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精简配置，搭建速度快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3.SpringMVC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配置量小、开发效率高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4.SpringDataJPA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使得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JPA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配置更为灵活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898543" y="84660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Strength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281382" y="5541891"/>
            <a:ext cx="3086107" cy="7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应对本个项目时间紧张，资源紧张，可以更高效地开发系统</a:t>
            </a:r>
            <a:endParaRPr lang="en-US" altLang="zh-CN" sz="11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1100" dirty="0">
                <a:solidFill>
                  <a:srgbClr val="181715"/>
                </a:solidFill>
                <a:latin typeface="+mn-lt"/>
                <a:ea typeface="+mn-ea"/>
                <a:cs typeface="+mn-ea"/>
                <a:sym typeface="+mn-lt"/>
              </a:rPr>
              <a:t>为前端连接搭好了坚实的架构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898543" y="50802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Opportunity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2865F2-4143-411F-9966-79B75D9EA45A}"/>
              </a:ext>
            </a:extLst>
          </p:cNvPr>
          <p:cNvGrpSpPr/>
          <p:nvPr/>
        </p:nvGrpSpPr>
        <p:grpSpPr>
          <a:xfrm>
            <a:off x="2784876" y="2903455"/>
            <a:ext cx="6655342" cy="1381120"/>
            <a:chOff x="2784876" y="2879943"/>
            <a:chExt cx="6655342" cy="13811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3D1B32-5DE4-4B17-93C5-DC06F2F98354}"/>
                </a:ext>
              </a:extLst>
            </p:cNvPr>
            <p:cNvSpPr/>
            <p:nvPr/>
          </p:nvSpPr>
          <p:spPr>
            <a:xfrm>
              <a:off x="2784876" y="2879943"/>
              <a:ext cx="6505428" cy="1378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24A5E9C-918A-4950-BDE6-C0A892674DF0}"/>
                </a:ext>
              </a:extLst>
            </p:cNvPr>
            <p:cNvGrpSpPr/>
            <p:nvPr/>
          </p:nvGrpSpPr>
          <p:grpSpPr>
            <a:xfrm>
              <a:off x="2784876" y="3006063"/>
              <a:ext cx="1486465" cy="1252875"/>
              <a:chOff x="3520152" y="2946892"/>
              <a:chExt cx="1486465" cy="1252875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E6A1713-5EAD-46A1-86AF-02376D18C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7319" y="2946892"/>
                <a:ext cx="838239" cy="756059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D4F6B8-91D0-4515-926C-C23179CB813C}"/>
                  </a:ext>
                </a:extLst>
              </p:cNvPr>
              <p:cNvSpPr txBox="1"/>
              <p:nvPr/>
            </p:nvSpPr>
            <p:spPr>
              <a:xfrm>
                <a:off x="3520152" y="3861213"/>
                <a:ext cx="14864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Spring Boot</a:t>
                </a:r>
                <a:endPara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7EA5EF4-09F6-4BDC-A89B-96CE367D851B}"/>
                </a:ext>
              </a:extLst>
            </p:cNvPr>
            <p:cNvGrpSpPr/>
            <p:nvPr/>
          </p:nvGrpSpPr>
          <p:grpSpPr>
            <a:xfrm>
              <a:off x="4716411" y="3018795"/>
              <a:ext cx="2373212" cy="1240143"/>
              <a:chOff x="5119143" y="2975325"/>
              <a:chExt cx="2373212" cy="1240143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955F8CC7-DADB-4B5B-AE89-0BEA148E8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143" y="2975325"/>
                <a:ext cx="2373212" cy="698004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5D07DBA-D106-4FD5-A88B-17AA29C68833}"/>
                  </a:ext>
                </a:extLst>
              </p:cNvPr>
              <p:cNvSpPr txBox="1"/>
              <p:nvPr/>
            </p:nvSpPr>
            <p:spPr>
              <a:xfrm>
                <a:off x="5562516" y="3876914"/>
                <a:ext cx="14864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Spring MVC</a:t>
                </a:r>
                <a:endPara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8C039FC-459E-4692-ADE0-A053ED1EDEF6}"/>
                </a:ext>
              </a:extLst>
            </p:cNvPr>
            <p:cNvGrpSpPr/>
            <p:nvPr/>
          </p:nvGrpSpPr>
          <p:grpSpPr>
            <a:xfrm>
              <a:off x="7488176" y="2951572"/>
              <a:ext cx="1952042" cy="1309491"/>
              <a:chOff x="7526098" y="2853255"/>
              <a:chExt cx="1952042" cy="1309491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021C8F2-5956-4C43-9AD7-E1742082B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8814" y="2853255"/>
                <a:ext cx="783148" cy="783148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300241B-5913-45E1-9F53-18DFB7A22342}"/>
                  </a:ext>
                </a:extLst>
              </p:cNvPr>
              <p:cNvSpPr txBox="1"/>
              <p:nvPr/>
            </p:nvSpPr>
            <p:spPr>
              <a:xfrm>
                <a:off x="7526098" y="3824192"/>
                <a:ext cx="1952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Spring Data JPA</a:t>
                </a:r>
                <a:endPara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加号 21">
              <a:extLst>
                <a:ext uri="{FF2B5EF4-FFF2-40B4-BE49-F238E27FC236}">
                  <a16:creationId xmlns:a16="http://schemas.microsoft.com/office/drawing/2014/main" id="{39D6FC8E-3F24-4FC3-BC2F-F0DB94A29FBB}"/>
                </a:ext>
              </a:extLst>
            </p:cNvPr>
            <p:cNvSpPr/>
            <p:nvPr/>
          </p:nvSpPr>
          <p:spPr>
            <a:xfrm>
              <a:off x="4149857" y="3201237"/>
              <a:ext cx="312119" cy="398155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加号 32">
              <a:extLst>
                <a:ext uri="{FF2B5EF4-FFF2-40B4-BE49-F238E27FC236}">
                  <a16:creationId xmlns:a16="http://schemas.microsoft.com/office/drawing/2014/main" id="{DE48E4F0-1E38-4558-B495-727BBCF90944}"/>
                </a:ext>
              </a:extLst>
            </p:cNvPr>
            <p:cNvSpPr/>
            <p:nvPr/>
          </p:nvSpPr>
          <p:spPr>
            <a:xfrm>
              <a:off x="7332117" y="3173575"/>
              <a:ext cx="312119" cy="398155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B5552B1-9A6C-47D1-958A-074571CA6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038461"/>
            <a:ext cx="1182096" cy="6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5" name="任意形状 4"/>
          <p:cNvSpPr/>
          <p:nvPr/>
        </p:nvSpPr>
        <p:spPr>
          <a:xfrm>
            <a:off x="5383609" y="27166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6" name="任意形状 5"/>
          <p:cNvSpPr/>
          <p:nvPr/>
        </p:nvSpPr>
        <p:spPr>
          <a:xfrm rot="18900000">
            <a:off x="6644100" y="24878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793546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B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2700000">
            <a:off x="6644101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793546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C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8100000">
            <a:off x="5246237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973672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D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2700000">
            <a:off x="5246238" y="24878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73672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A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grpSp>
        <p:nvGrpSpPr>
          <p:cNvPr id="60" name="组合 44"/>
          <p:cNvGrpSpPr/>
          <p:nvPr/>
        </p:nvGrpSpPr>
        <p:grpSpPr>
          <a:xfrm>
            <a:off x="5841302" y="3071220"/>
            <a:ext cx="509394" cy="682006"/>
            <a:chOff x="844550" y="1792288"/>
            <a:chExt cx="862013" cy="1154112"/>
          </a:xfrm>
          <a:solidFill>
            <a:schemeClr val="bg1"/>
          </a:solidFill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470197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494867" y="130667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470197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494867" y="42606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726945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1344106" y="130667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726945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344106" y="42606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6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>
            <a:off x="5383609" y="27166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6" name="任意形状 5"/>
          <p:cNvSpPr/>
          <p:nvPr/>
        </p:nvSpPr>
        <p:spPr>
          <a:xfrm rot="18900000">
            <a:off x="6644100" y="24878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6793546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B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2700000">
            <a:off x="6644101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6793546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C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0" name="任意形状 9"/>
          <p:cNvSpPr/>
          <p:nvPr/>
        </p:nvSpPr>
        <p:spPr>
          <a:xfrm rot="8100000">
            <a:off x="5246237" y="38857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973672" y="41265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D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sp>
        <p:nvSpPr>
          <p:cNvPr id="12" name="任意形状 11"/>
          <p:cNvSpPr/>
          <p:nvPr/>
        </p:nvSpPr>
        <p:spPr>
          <a:xfrm rot="2700000">
            <a:off x="5246238" y="24878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>
              <a:cs typeface="+mn-ea"/>
              <a:sym typeface="+mn-lt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73672" y="13066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b="1" kern="1200" dirty="0">
                <a:cs typeface="+mn-ea"/>
                <a:sym typeface="+mn-lt"/>
              </a:rPr>
              <a:t>A</a:t>
            </a:r>
            <a:endParaRPr lang="zh-CN" altLang="en-US" sz="6000" b="1" kern="1200" dirty="0">
              <a:cs typeface="+mn-ea"/>
              <a:sym typeface="+mn-lt"/>
            </a:endParaRPr>
          </a:p>
        </p:txBody>
      </p:sp>
      <p:grpSp>
        <p:nvGrpSpPr>
          <p:cNvPr id="60" name="组合 44"/>
          <p:cNvGrpSpPr/>
          <p:nvPr/>
        </p:nvGrpSpPr>
        <p:grpSpPr>
          <a:xfrm>
            <a:off x="5841302" y="3071220"/>
            <a:ext cx="509394" cy="682006"/>
            <a:chOff x="844550" y="1792288"/>
            <a:chExt cx="862013" cy="1154112"/>
          </a:xfrm>
          <a:solidFill>
            <a:schemeClr val="bg1"/>
          </a:solidFill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470197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8494867" y="1306671"/>
            <a:ext cx="2468946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"/>
          <p:cNvSpPr>
            <a:spLocks noChangeArrowheads="1"/>
          </p:cNvSpPr>
          <p:nvPr/>
        </p:nvSpPr>
        <p:spPr bwMode="auto">
          <a:xfrm>
            <a:off x="8470197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8494867" y="4260626"/>
            <a:ext cx="2468946" cy="4616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726945" y="1768336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7"/>
          <p:cNvSpPr>
            <a:spLocks noChangeArrowheads="1"/>
          </p:cNvSpPr>
          <p:nvPr/>
        </p:nvSpPr>
        <p:spPr bwMode="auto">
          <a:xfrm>
            <a:off x="1344106" y="1306671"/>
            <a:ext cx="2468946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726945" y="4722291"/>
            <a:ext cx="3086107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344106" y="4260626"/>
            <a:ext cx="2468946" cy="4616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2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7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5719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694</Words>
  <Application>Microsoft Office PowerPoint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Yann C</cp:lastModifiedBy>
  <cp:revision>52</cp:revision>
  <dcterms:created xsi:type="dcterms:W3CDTF">2015-07-29T10:05:36Z</dcterms:created>
  <dcterms:modified xsi:type="dcterms:W3CDTF">2017-07-07T07:46:26Z</dcterms:modified>
</cp:coreProperties>
</file>