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282" r:id="rId3"/>
    <p:sldId id="294" r:id="rId4"/>
    <p:sldId id="285" r:id="rId5"/>
    <p:sldId id="307" r:id="rId6"/>
    <p:sldId id="308" r:id="rId7"/>
    <p:sldId id="309" r:id="rId8"/>
    <p:sldId id="310" r:id="rId9"/>
    <p:sldId id="295" r:id="rId10"/>
    <p:sldId id="29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2" r:id="rId32"/>
    <p:sldId id="333" r:id="rId33"/>
    <p:sldId id="334" r:id="rId34"/>
    <p:sldId id="335" r:id="rId35"/>
    <p:sldId id="296" r:id="rId36"/>
    <p:sldId id="289" r:id="rId37"/>
    <p:sldId id="297" r:id="rId38"/>
    <p:sldId id="302" r:id="rId39"/>
    <p:sldId id="301" r:id="rId40"/>
    <p:sldId id="304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87" autoAdjust="0"/>
  </p:normalViewPr>
  <p:slideViewPr>
    <p:cSldViewPr>
      <p:cViewPr varScale="1">
        <p:scale>
          <a:sx n="142" d="100"/>
          <a:sy n="142" d="100"/>
        </p:scale>
        <p:origin x="636" y="138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name: </a:t>
            </a:r>
            <a:r>
              <a:rPr lang="zh-CN" altLang="en-US" dirty="0"/>
              <a:t>每个片段的名字有一个</a:t>
            </a:r>
            <a:r>
              <a:rPr lang="en-US" altLang="zh-CN" dirty="0" err="1"/>
              <a:t>graphql</a:t>
            </a:r>
            <a:r>
              <a:rPr lang="zh-CN" altLang="en-US" dirty="0"/>
              <a:t>文件内是独一无二的。这是用于引用操作中或其他片段中的片段的名称。碎片名称也可以用于服务器端日志记录，类似于操作名，因此我们建议使用显式和有意义的名称。如果你把你的片段命名得很好，你可以追踪你的代码中哪一部分定义了这个片段，如果你想优化你以后的数据。</a:t>
            </a:r>
          </a:p>
          <a:p>
            <a:r>
              <a:rPr lang="en-US" altLang="zh-CN" dirty="0"/>
              <a:t>Type condition: </a:t>
            </a:r>
            <a:r>
              <a:rPr lang="en-US" altLang="zh-CN" dirty="0" err="1"/>
              <a:t>graphql</a:t>
            </a:r>
            <a:r>
              <a:rPr lang="zh-CN" altLang="en-US" dirty="0"/>
              <a:t>操作总是在查询</a:t>
            </a:r>
            <a:r>
              <a:rPr lang="en-US" altLang="zh-CN" dirty="0"/>
              <a:t>(query)</a:t>
            </a:r>
            <a:r>
              <a:rPr lang="zh-CN" altLang="en-US" dirty="0"/>
              <a:t>，更改</a:t>
            </a:r>
            <a:r>
              <a:rPr lang="en-US" altLang="zh-CN" dirty="0"/>
              <a:t>(mutation)</a:t>
            </a:r>
            <a:r>
              <a:rPr lang="zh-CN" altLang="en-US" dirty="0"/>
              <a:t>，或订阅</a:t>
            </a:r>
            <a:r>
              <a:rPr lang="en-US" altLang="zh-CN" dirty="0"/>
              <a:t>(subscription)</a:t>
            </a:r>
            <a:r>
              <a:rPr lang="zh-CN" altLang="en-US" dirty="0"/>
              <a:t>类型在您的架构，但片段可以用于任何选择集。因此，为了孤立地对您的模式进行验证，您需要指定它可以使用的类型，这就是类型条件出现的地方。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7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9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2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9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Fragment spread: </a:t>
            </a:r>
            <a:r>
              <a:rPr lang="zh-CN" altLang="en-US" dirty="0"/>
              <a:t>当你使用一个片段里面的一个操作或另一个片段，你把“</a:t>
            </a:r>
            <a:r>
              <a:rPr lang="en-US" altLang="zh-CN" dirty="0"/>
              <a:t>…”</a:t>
            </a:r>
            <a:r>
              <a:rPr lang="zh-CN" altLang="en-US" dirty="0"/>
              <a:t>接着是片段名。这称为片段扩展，它可以出现在与命名的片段类型条件匹配的任何选择集中</a:t>
            </a:r>
          </a:p>
          <a:p>
            <a:endParaRPr lang="zh-CN" altLang="en-US" dirty="0"/>
          </a:p>
          <a:p>
            <a:r>
              <a:rPr lang="en-US" altLang="zh-CN" dirty="0"/>
              <a:t>Inline fragment: </a:t>
            </a:r>
            <a:r>
              <a:rPr lang="zh-CN" altLang="en-US" dirty="0"/>
              <a:t>当您只需根据结果的类型执行某些字段，但不希望将其拆分为单独的定义时，可以使用内联片段。这就像一个命名的片段，但作为查询的一部分被编写。内联片段的一个区别是它们实际上不需要有一个类型条件，并且可以只使用一个指令使用，我们在下面的例子中会看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63" y="3819150"/>
            <a:ext cx="1125125" cy="1125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BF34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DA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95BC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rgbClr val="1A7B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GraphQL</a:t>
            </a:r>
            <a:endParaRPr lang="zh-CN" altLang="en-US" sz="2800" dirty="0">
              <a:solidFill>
                <a:srgbClr val="1A7B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 CYann No.31401417 Teacher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Huomm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 Time 2017-06-11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" y="830494"/>
            <a:ext cx="7951853" cy="4604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741880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基础数据类型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：整数，有符号的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位整型，对应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Number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：浮点数，有符号的双精度浮点型，对应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Number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：字符串，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UTF‐8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字符序列，对应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Boolean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：布尔值，对应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Boolean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值，是一个序列化后值唯一的字符串，常用于获取数据的唯一标志，或缓存的键值，它也会被序列化为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，但可读性差。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08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枚举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Enum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枚举类型是标量类型的变体，不仅适用于可验证性，还提高了维护性，它同样被序列化为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。用于表示可枚举数据结构的类型，定义形如下例子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enum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Unit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MM        //MM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代表米做单位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mm       //mm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代表毫米做单位。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70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对象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Object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组成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Schema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最常用的是对象类型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它包含各种字段。例子：定义了一个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对象，包含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名字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sex(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性别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介绍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属性字段，而这些属性字段都是标量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类型，当然属性也可以是对象类型。定义如下：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sex: String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2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列表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List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列表是其他类型的封装，通常用于对象字段的描述。通常用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`[]`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表示，示例定义如下：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sex: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skills: [String]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  Skills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就是一个列表集合，有点类似一个数组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93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在类型声明后，使用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`! 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声明非空，示例如下：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Query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id:Int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!):User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User{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name: String!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sex: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intro: String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skills: [String]!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7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010514"/>
            <a:ext cx="84609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以上的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`user```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查询接口，其参数为非空的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`id`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。我们做以下的例子，即不传入参数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`id`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会怎么样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sex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intro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5966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27" y="979766"/>
            <a:ext cx="84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"errors": [{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"message": "Field \"user\" argument \"id\" of type \"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!\" is required but not provided.",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"locations": [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"line": 2,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"column": 3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}]}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70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27" y="979766"/>
            <a:ext cx="84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那么如果是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`user```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`name`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，一旦服务器返回的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`name`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`null`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，则会反馈如下异常：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"data": {"user": null},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"errors": [ {"message": "Cannot return null for non-nullable field User.name.", "locations": [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{"line": 3, "column": 5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}], "path": ["user", "name"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]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]}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819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非空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Non-Null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1491630"/>
            <a:ext cx="8460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还需要注意一件事情，注意区别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`skills: [String]!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与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`skills: [String!]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两种写法的区别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skills: [String]!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不能为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skills: [String!]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元素不能为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背景 </a:t>
            </a:r>
            <a:r>
              <a:rPr lang="en-US" altLang="zh-CN" sz="1600" dirty="0">
                <a:solidFill>
                  <a:srgbClr val="1A7BAE"/>
                </a:solidFill>
              </a:rPr>
              <a:t>/ Background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简介 </a:t>
            </a:r>
            <a:r>
              <a:rPr lang="en-US" altLang="zh-CN" sz="1600" dirty="0">
                <a:solidFill>
                  <a:srgbClr val="95BC49"/>
                </a:solidFill>
              </a:rPr>
              <a:t>/ Introduction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例子 </a:t>
            </a:r>
            <a:r>
              <a:rPr lang="en-US" altLang="zh-CN" sz="1600" dirty="0">
                <a:solidFill>
                  <a:srgbClr val="FDA907"/>
                </a:solidFill>
              </a:rPr>
              <a:t>/ Demo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总结 </a:t>
            </a:r>
            <a:r>
              <a:rPr lang="en-US" altLang="zh-CN" sz="1600" dirty="0">
                <a:solidFill>
                  <a:srgbClr val="BF3420"/>
                </a:solidFill>
              </a:rPr>
              <a:t>/ Summarize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23" y="1993544"/>
            <a:ext cx="930717" cy="9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操作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614" y="4165438"/>
            <a:ext cx="8460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：仅获取数据（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）的只读请求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：获取数据后还有写操作的请求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0" y="760272"/>
            <a:ext cx="6524818" cy="34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76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4" y="830494"/>
            <a:ext cx="6044150" cy="3082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操作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3427714"/>
            <a:ext cx="7089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 type: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可以查询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(Query)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、更改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(mutation)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、订阅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(subscription)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。描述了需要操作的操作类型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 name: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描述了需要操作的名称的名字，便于在出错是查找原因和查询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 definitions: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声明要提供的变量类型的地方，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是静态类型的，它可以验证你是传递正确的变量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95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查询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Operation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614" y="3204508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Field: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请求的数据单位，它最终作为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响应数据中的一个字段。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Arguments: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连接到特定字段的一组键值对。这些被传递到这个字段的服务器端执行，并影响它如何解决。参数可以是文字值，如上面的查询或变量。注意，参数可以出现在任何字段上，甚至可以在操作中嵌套在字段中。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830494"/>
            <a:ext cx="6570730" cy="24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51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维护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Mutation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426" y="813125"/>
            <a:ext cx="67296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Mutataion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用来维护数据的，格式和查询类似，如下：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operation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关键字是不可以省略的，否则被认为是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而找不到操作名，举个例子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addUser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(name:"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testUser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",sex:"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",intro:"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简介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",skills:[]){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sex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intro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  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91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接口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Interface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426" y="813125"/>
            <a:ext cx="67296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类似其他语言，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也有接口的概念，方便查询时返回统一类型，接口是抽象的数据类型，因此只有接口的实现才有意义，如：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interface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Dog implements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legs: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Fish implements Animal{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  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15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接口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Interface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上面的接口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有两个实现：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，它们都有公共字段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Query 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animals:[Animal]!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184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联合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Union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联合查询，类似接口式的组合，但不要求有公共字段，使用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`union`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关键字来定义，如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Dog{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chinaName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legs: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 Fish{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englishName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　　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String!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union Animal = Dog | Fish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`Animal`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也可以是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，服务端定义查询可以和上面的接口相同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75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片段是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的主要组合数据结构，通过片段可以重用重复的字段选择，减少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中的重复内容。片段又分为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FragmentSpread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InlineFragment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18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noFragments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user(id: 4)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friends(first: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mutualFriends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2972" y="856066"/>
            <a:ext cx="6729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可以发现重复的内容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51671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withFragments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user(id: 4)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friends(first: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mutualFriends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(first: 10)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friendFields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on User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22494" y="851590"/>
            <a:ext cx="6729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使用外联片段，将重复的内容重新定义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使用“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”操作符表示片段内容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id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profilePic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(size: 50)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6617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背景 </a:t>
            </a:r>
            <a:r>
              <a:rPr lang="en-US" altLang="zh-CN" sz="2400" dirty="0">
                <a:solidFill>
                  <a:schemeClr val="bg1"/>
                </a:solidFill>
              </a:rPr>
              <a:t>/ Background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研究背景、技术背景</a:t>
            </a: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800197"/>
            <a:ext cx="6195265" cy="37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05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片段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Fragment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67296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inlineFragmentTyping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profiles(handles: ["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zuck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cocacola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"])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handle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... on User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friends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count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... on Page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likers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count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 }}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5" y="1851670"/>
            <a:ext cx="5050335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5807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81009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指令要解决的是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执行时字段参数无法覆盖的情况，例如引入或者忽略某个字段。指令为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执行添加了更多的信息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参数变量是通过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`query`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`mutation`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传递的；变量形如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withName:Boolean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开头，以类型结尾，类型必须是标量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(scalar)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、枚举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enum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或输入类型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(input)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@skip(if: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(true)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时不使用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；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@include(if: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isTrue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(true)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时使用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45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520" y="851590"/>
            <a:ext cx="81009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query(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withFish:Boolean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animals{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name @include(if:$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dogQuery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@skip(if:$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... on Fish @include(if:$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}  }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fragment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dogQuery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on Dog{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legs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41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GraphQL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指令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Directive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7115" y="1010514"/>
            <a:ext cx="27003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"data":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"animals": [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"name": "dog"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"name": "fish",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tailColor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"red"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]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515" y="1010514"/>
            <a:ext cx="52655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传入参数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是否带着狗狗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Name) 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`$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是否带着鱼儿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参数变量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{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noWithDog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withFish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": true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84110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例子 </a:t>
            </a:r>
            <a:r>
              <a:rPr lang="en-US" altLang="zh-CN" sz="2400" dirty="0">
                <a:solidFill>
                  <a:schemeClr val="bg1"/>
                </a:solidFill>
              </a:rPr>
              <a:t>/ Demo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HelloWorld </a:t>
            </a: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Server </a:t>
            </a: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Client Passing Argument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Mutation&amp;Input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type Advanced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例子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Demo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Hello World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编写程序“</a:t>
            </a:r>
            <a:r>
              <a:rPr lang="en-US" altLang="zh-CN" dirty="0">
                <a:solidFill>
                  <a:schemeClr val="bg1"/>
                </a:solidFill>
              </a:rPr>
              <a:t>Hello World</a:t>
            </a:r>
            <a:r>
              <a:rPr lang="zh-CN" altLang="en-US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75093" y="2328644"/>
            <a:ext cx="2305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GraphQL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Server Client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实现服务器端和客户端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5200" y="2373569"/>
            <a:ext cx="2305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Pass Argument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Mutation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&amp;Input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68696" y="3302362"/>
            <a:ext cx="176684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对数据进行细致处理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Advanced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对于进阶的</a:t>
            </a:r>
            <a:r>
              <a:rPr lang="en-US" altLang="zh-CN" dirty="0" err="1">
                <a:solidFill>
                  <a:schemeClr val="bg1"/>
                </a:solidFill>
              </a:rPr>
              <a:t>GraphQLSchema</a:t>
            </a:r>
            <a:r>
              <a:rPr lang="zh-CN" altLang="en-US" dirty="0">
                <a:solidFill>
                  <a:schemeClr val="bg1"/>
                </a:solidFill>
              </a:rPr>
              <a:t>进行研究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总结 </a:t>
            </a:r>
            <a:r>
              <a:rPr lang="en-US" altLang="zh-CN" sz="2400" dirty="0">
                <a:solidFill>
                  <a:schemeClr val="bg1"/>
                </a:solidFill>
              </a:rPr>
              <a:t>/ Summarize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Point Reference </a:t>
            </a:r>
            <a:r>
              <a:rPr lang="en-US" altLang="zh-CN" sz="1100" dirty="0">
                <a:solidFill>
                  <a:schemeClr val="bg1"/>
                </a:solidFill>
              </a:rPr>
              <a:t>Summarize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参考资料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/ Reference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520" y="830494"/>
            <a:ext cx="81009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王皓 文章名称 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介绍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](https://ninghao.net/blog/2857)  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2015-08-17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更新时间：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2016-10-08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局长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为什么开放了一套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版本的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API](http://www.oschina.net/news/78302/why-github-open-graphql-api)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2016-10-23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项目名称：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[graphql.github.io](https://github.com/graphql/graphql.github.io)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， 内有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Facebook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提供的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官方文档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黯羽轻扬 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](http://www.tuicool.com/articles/RjquMfj)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2017-06-10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[The GitHub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API](https://githubengineering.com/the-github-graphql-api/)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更新时间：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2016-09-14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Github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[Event-stream based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subscriptions.md](https://gist.github.com/OlegIlyenko/a5a9ab1b000ba0b5b1ad)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Sashko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Stubailo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[The Anatomy of 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Query](https://dev-blog.apollodata.com/the-anatomy-of-a-graphql-query-6dffa9e9e747)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2017-03-08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翟前锋 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系列二 数据类型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](http://www.zhaiqianfeng.com/2017/06/learn-graphql-type-system.html)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2017-06-06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作者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Taobao FED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深入理解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](http://www.tuicool.com/articles/EJF7bez)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发布时间：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2016-03-10  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Getting Started With GraphQL.js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Basic Types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Running an Express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Server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Clients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Passing Arguments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Mutations and Input Types _ GraphQL.js Tutorial</a:t>
            </a:r>
          </a:p>
          <a:p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16.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文章名称：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Constructing Types _ Advanced Guides</a:t>
            </a:r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自我评价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0659" y="12864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BF3420"/>
                </a:solidFill>
                <a:latin typeface="微软雅黑"/>
              </a:rPr>
              <a:t>原创性</a:t>
            </a: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8498" y="193216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FF0000"/>
                </a:solidFill>
                <a:latin typeface="微软雅黑"/>
              </a:rPr>
              <a:t>技术</a:t>
            </a:r>
            <a:endParaRPr lang="en-US" altLang="zh-CN" sz="2000" b="1" dirty="0">
              <a:solidFill>
                <a:srgbClr val="FF0000"/>
              </a:solidFill>
              <a:latin typeface="微软雅黑"/>
            </a:endParaRPr>
          </a:p>
          <a:p>
            <a:pPr lvl="0" algn="ctr"/>
            <a:r>
              <a:rPr lang="zh-CN" altLang="en-US" sz="2000" b="1" dirty="0">
                <a:solidFill>
                  <a:srgbClr val="FF0000"/>
                </a:solidFill>
                <a:latin typeface="微软雅黑"/>
              </a:rPr>
              <a:t>难度</a:t>
            </a: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84956" y="2822355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BF3420"/>
                </a:solidFill>
                <a:latin typeface="微软雅黑"/>
              </a:rPr>
              <a:t>工作量</a:t>
            </a: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2060" y="343058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FF0000"/>
                </a:solidFill>
                <a:latin typeface="微软雅黑"/>
              </a:rPr>
              <a:t>自我</a:t>
            </a:r>
            <a:endParaRPr lang="en-US" altLang="zh-CN" sz="2000" b="1" dirty="0">
              <a:solidFill>
                <a:srgbClr val="FF0000"/>
              </a:solidFill>
              <a:latin typeface="微软雅黑"/>
            </a:endParaRPr>
          </a:p>
          <a:p>
            <a:pPr lvl="0" algn="ctr"/>
            <a:r>
              <a:rPr lang="zh-CN" altLang="en-US" sz="2000" b="1" dirty="0">
                <a:solidFill>
                  <a:srgbClr val="FF0000"/>
                </a:solidFill>
                <a:latin typeface="微软雅黑"/>
              </a:rPr>
              <a:t>评价</a:t>
            </a:r>
          </a:p>
        </p:txBody>
      </p:sp>
      <p:sp>
        <p:nvSpPr>
          <p:cNvPr id="43" name="矩形 42"/>
          <p:cNvSpPr/>
          <p:nvPr/>
        </p:nvSpPr>
        <p:spPr>
          <a:xfrm>
            <a:off x="1601669" y="1970699"/>
            <a:ext cx="35553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虽然代码基本是一个模子，但本质上实现的功能不一样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[4 / 5]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69" y="3494470"/>
            <a:ext cx="41854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整个研究下来，参考了很多博主对于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GraphQL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概念的定义，也有参考官方文档的解释，一路下来，学到很多。</a:t>
            </a:r>
          </a:p>
        </p:txBody>
      </p:sp>
      <p:sp>
        <p:nvSpPr>
          <p:cNvPr id="47" name="矩形 46"/>
          <p:cNvSpPr/>
          <p:nvPr/>
        </p:nvSpPr>
        <p:spPr>
          <a:xfrm>
            <a:off x="738498" y="2721546"/>
            <a:ext cx="342845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大多是外文文献，翻译和总结上的工作量不少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[ 4 / 5].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8285" y="1170528"/>
            <a:ext cx="3567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[4.5/5]: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参考了多份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源码和多份推库的博客文章，总结具有自己的一定特点</a:t>
            </a:r>
          </a:p>
        </p:txBody>
      </p:sp>
      <p:sp>
        <p:nvSpPr>
          <p:cNvPr id="28" name="矩形 27"/>
          <p:cNvSpPr/>
          <p:nvPr/>
        </p:nvSpPr>
        <p:spPr>
          <a:xfrm>
            <a:off x="6102170" y="3659114"/>
            <a:ext cx="152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[ 90 / 100 ]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43400"/>
            <a:ext cx="900100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研究背景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Story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520" y="1266605"/>
            <a:ext cx="8460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的技术研究是从离开大作业小组之后选择研究的技术，由于之前功夫的白费，所以在选题上也是尽量选择轻量级的、易理解的技术方面。在阅读完 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500 Lines or less -Dagoba: an in-memory graph database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之后，结合现如今的大数据趋势，我逐渐对 图数据库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`Graph Database`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产生了浓厚的兴趣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渐渐的，了解了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`JavaScript`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前端的目前的技术，决定研究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。后续发现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 Graph Database``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其实和本文所说的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不是一个概念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 CYann No.31401417 Teacher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Huomm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 Time 2017-06-11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63" y="3201820"/>
            <a:ext cx="1125125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早期就是静态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文档，演化到网站想包含存在数据库（例如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）里的动态内容，并通过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```JavaScript```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来添加交互功能。绝大多数的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内容都通过桌面电脑的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浏览器来访问的，看起来一切都很美好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1581640"/>
            <a:ext cx="8460940" cy="37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7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REST: API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给形状各异、尺寸不同的应用提供数据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" y="1010514"/>
            <a:ext cx="8388671" cy="37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0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技术背景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/ History of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125" y="759114"/>
            <a:ext cx="8460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让所有设备之间通信有了一套标准语言，简化了创建大型跨平台应用的过程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1590111"/>
            <a:ext cx="8091497" cy="35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71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GraphQL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+mj-ea"/>
              </a:rPr>
              <a:t>  VS REST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157" y="4013415"/>
            <a:ext cx="17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GraphQL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35" y="4018375"/>
            <a:ext cx="1125125" cy="1125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92080" y="4013415"/>
            <a:ext cx="17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REST: 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915349"/>
            <a:ext cx="7620000" cy="27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726982"/>
            <a:ext cx="5700210" cy="28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46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简介 </a:t>
            </a:r>
            <a:r>
              <a:rPr lang="en-US" altLang="zh-CN" sz="2400" dirty="0">
                <a:solidFill>
                  <a:schemeClr val="bg1"/>
                </a:solidFill>
              </a:rPr>
              <a:t>/ Introduction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+mn-ea"/>
              </a:rPr>
              <a:t>GraphQL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的数据类型  基础类型 枚举类型 对象类型 列表类型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非空类型 操作类型 查询类型 维护类型  接口类型 联合 片段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3022</Words>
  <Application>Microsoft Office PowerPoint</Application>
  <PresentationFormat>全屏显示(16:9)</PresentationFormat>
  <Paragraphs>373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Yann C</cp:lastModifiedBy>
  <cp:revision>594</cp:revision>
  <dcterms:modified xsi:type="dcterms:W3CDTF">2017-06-11T23:05:05Z</dcterms:modified>
</cp:coreProperties>
</file>