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74" r:id="rId13"/>
    <p:sldId id="266" r:id="rId14"/>
    <p:sldId id="273" r:id="rId15"/>
    <p:sldId id="267" r:id="rId16"/>
    <p:sldId id="268" r:id="rId17"/>
    <p:sldId id="269" r:id="rId18"/>
    <p:sldId id="270" r:id="rId19"/>
    <p:sldId id="271" r:id="rId20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04A2E-E7E2-748A-1C55-61DDCFA104F0}" v="2" dt="2020-05-28T08:17:07.885"/>
    <p1510:client id="{22A0D670-2A79-4B8D-B475-6290D45040E4}" v="6" dt="2020-05-26T11:22:50.584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5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2" y="179389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cap="all" spc="3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in an Agile Team</a:t>
            </a:r>
            <a:endParaRPr lang="en-GB" sz="1000" cap="all" spc="300" baseline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463" y="9590090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582613"/>
            <a:ext cx="5715000" cy="3214687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5" y="179389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Agile Programme Management</a:t>
            </a:r>
            <a:endParaRPr lang="en-GB" sz="1000" cap="all" spc="300" baseline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2786" y="9590090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1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1000" y="9570802"/>
            <a:ext cx="2944813" cy="2652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93982D2-741D-4BC6-8F8E-84F7C8891268}" type="slidenum">
              <a:rPr smtClean="0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8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982D2-741D-4BC6-8F8E-84F7C889126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98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982D2-741D-4BC6-8F8E-84F7C889126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7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982D2-741D-4BC6-8F8E-84F7C889126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9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982D2-741D-4BC6-8F8E-84F7C889126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1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982D2-741D-4BC6-8F8E-84F7C889126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71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982D2-741D-4BC6-8F8E-84F7C889126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982D2-741D-4BC6-8F8E-84F7C889126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81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Working in an Agile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Product Backlog – QA Cinemas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</p:nvPr>
        </p:nvGraphicFramePr>
        <p:xfrm>
          <a:off x="414338" y="1928813"/>
          <a:ext cx="558006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Discussion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This page provides customers with the means to discuss movies and their experiences at the cinema.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Page appears in the primary navigation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Users can comment on movie related topics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Users can rate films that they have seen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Users’ posts should be moderated to ensure that inappropriate content is not displayed</a:t>
                      </a:r>
                    </a:p>
                    <a:p>
                      <a:pPr marL="0" indent="0">
                        <a:buNone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(6)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301333" y="1936229"/>
          <a:ext cx="5580062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background color should not be white.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None of the pages on the site have a white background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color may be any non-white color the team chooses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4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0" t="7049" r="39745" b="21523"/>
          <a:stretch/>
        </p:blipFill>
        <p:spPr>
          <a:xfrm>
            <a:off x="0" y="1"/>
            <a:ext cx="4699000" cy="68580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3" y="2927897"/>
            <a:ext cx="5964237" cy="335488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416442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</p:nvPr>
        </p:nvGraphicFramePr>
        <p:xfrm>
          <a:off x="414338" y="1928813"/>
          <a:ext cx="558006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Site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As a site visitor unfamiliar with the site</a:t>
                      </a:r>
                      <a:br>
                        <a:rPr lang="en-US" sz="2000"/>
                      </a:br>
                      <a:r>
                        <a:rPr lang="en-US" sz="2000"/>
                        <a:t>I want to navigate to various areas of the site in a uniform and predictable manner</a:t>
                      </a:r>
                      <a:br>
                        <a:rPr lang="en-US" sz="2000"/>
                      </a:br>
                      <a:r>
                        <a:rPr lang="en-US" sz="2000"/>
                        <a:t>So that I can find information I am interested in: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Availability: The site navigation is present on all pages of the site.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Uniformity: The site navigation appears identically on all pages that include it.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(7)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301333" y="1936229"/>
          <a:ext cx="5580062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/>
                        <a:t>As a movie fan with specific knowledge of what I am looking for. I want a site feature that lets me search by keyword so that I can find the exact content I am interested in.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Initial Search Text: Given the search box is rendered</a:t>
                      </a:r>
                      <a:br>
                        <a:rPr lang="en-US" sz="1600"/>
                      </a:br>
                      <a:r>
                        <a:rPr lang="en-US" sz="1600"/>
                        <a:t>Then it has the words “Search Term” in it </a:t>
                      </a:r>
                      <a:br>
                        <a:rPr lang="en-US" sz="1600"/>
                      </a:br>
                      <a:r>
                        <a:rPr lang="en-US" sz="1600"/>
                        <a:t>And the words are rendered in light gray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Enter Search Term: Given the user clicks the search term box; When the mouse cursor is positioned inside the box</a:t>
                      </a:r>
                      <a:br>
                        <a:rPr lang="en-US" sz="1600"/>
                      </a:br>
                      <a:r>
                        <a:rPr lang="en-US" sz="1600"/>
                        <a:t>Then the words “Search Term” go away and are replaced by whatever the user types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Results are Returned: Given I enter a search term in the search box. When I click the Search button. Then links to relevant content are returned in a list.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pic>
        <p:nvPicPr>
          <p:cNvPr id="9" name="Picture 8" descr="C:\Projects\PS_SVN\scrum\trunk\scrum_foundations\backlogs\mockups\searchbo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33" y="6187006"/>
            <a:ext cx="1930138" cy="286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17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</p:nvPr>
        </p:nvGraphicFramePr>
        <p:xfrm>
          <a:off x="414338" y="1928813"/>
          <a:ext cx="5580062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Email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As a site owner  I want an email form for visitors to use so that I do not expose my email address on the internet.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800"/>
                        <a:t>Mandatory Subject: Given the subject is not filled in when the Submit button is clicked, then the user gets a message indicating that the subject is required.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800"/>
                        <a:t>Email Format: Given the form is completely filled out when the Submit button is clicked, then each field from the email form is included in the resulting email sent to the recipient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800"/>
                        <a:t>Valid Email Format: Given the user’s email is not in standard email address format when the Submit button is clicked, then the user gets a message indicating the email must be in a valid format.</a:t>
                      </a:r>
                    </a:p>
                    <a:p>
                      <a:pPr marL="0" indent="0">
                        <a:buNone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(8)</a:t>
            </a:r>
            <a:endParaRPr lang="en-GB"/>
          </a:p>
        </p:txBody>
      </p:sp>
      <p:pic>
        <p:nvPicPr>
          <p:cNvPr id="9" name="Picture 8" descr="C:\Projects\PS_SVN\scrum\trunk\scrum_foundations\backlogs\mockups\emailfor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3" y="2148011"/>
            <a:ext cx="4697660" cy="3286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2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</p:nvPr>
        </p:nvGraphicFramePr>
        <p:xfrm>
          <a:off x="414338" y="1928813"/>
          <a:ext cx="5580062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About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There shall be an About page on the site. This page is about the team that created the site and is an area to provide credits and a way for the team to sign its work.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The page is part of the overall site navigation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The name of team member appears on this page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Include any accompanying information the team member would like to share.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Twitter handle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Email address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Blog, company website, etc.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The About Page must have a link to the Contact Page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(9)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301333" y="1936229"/>
          <a:ext cx="558006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Contact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contact page provides a way for a site visitor to contact the site owner.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page is part of the overall site navigation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Must include a way to contact the site owner electronically.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Use the email address of the Product Owner for any email addresses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Use the location of the training facility as the physical contact address 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44977" y="6068680"/>
            <a:ext cx="166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Estimate</a:t>
            </a:r>
            <a:r>
              <a:rPr lang="en-US"/>
              <a:t> ___________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071160" y="6068680"/>
            <a:ext cx="166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Estimate</a:t>
            </a:r>
            <a:r>
              <a:rPr lang="en-US"/>
              <a:t> ___________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</p:nvPr>
        </p:nvGraphicFramePr>
        <p:xfrm>
          <a:off x="414338" y="1928813"/>
          <a:ext cx="558006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Page 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Each page of the site contains a uniform footer at the bottom with links to commonly accessed pages.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footer appears identically on all pages of the site.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footer links to the Home Page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footer links to the About Us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footer links to the Contact Page</a:t>
                      </a:r>
                    </a:p>
                    <a:p>
                      <a:pPr marL="0" indent="0">
                        <a:buNone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</a:t>
            </a:r>
            <a:r>
              <a:rPr lang="en-US" err="1"/>
              <a:t>Wishlist</a:t>
            </a:r>
            <a:r>
              <a:rPr lang="en-US"/>
              <a:t> (1)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301333" y="1936229"/>
          <a:ext cx="558006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Page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Each page of the site contains a uniform header at the top with links to commonly accessed pages and the name of the site.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header appears identically on all pages of the site.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header prominently displays the name of the site.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header links to the Home Page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44977" y="6068680"/>
            <a:ext cx="166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Estimate</a:t>
            </a:r>
            <a:r>
              <a:rPr lang="en-US"/>
              <a:t> ___________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071160" y="6068680"/>
            <a:ext cx="166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Estimate</a:t>
            </a:r>
            <a:r>
              <a:rPr lang="en-US"/>
              <a:t> ___________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5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</p:nvPr>
        </p:nvGraphicFramePr>
        <p:xfrm>
          <a:off x="414338" y="1928813"/>
          <a:ext cx="5580062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Scrum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About Page should include a description of the Scrum process used by the Team to develop the site.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page should link to Scrum.org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page should describe Scrum at a high level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page should explain how the Team used Scrum and how it affected the creation of the site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section of the page dedicated to this content should be visibly distinct and separate from the other content on the page</a:t>
                      </a:r>
                    </a:p>
                    <a:p>
                      <a:pPr marL="0" indent="0">
                        <a:buNone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</a:t>
            </a:r>
            <a:r>
              <a:rPr lang="en-US" err="1"/>
              <a:t>Wishlist</a:t>
            </a:r>
            <a:r>
              <a:rPr lang="en-US"/>
              <a:t> (2)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301333" y="1936229"/>
          <a:ext cx="5580062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Custom Logo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site has a custom logo on the front page that depicts the site’s name and a picture of a movie reel.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logo must be custom-made in the classroom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logo may contain elements borrowed from other images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logo must appear on the front page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logo should fit with the overall aesthetic design of the site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44977" y="6068680"/>
            <a:ext cx="166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Estimate</a:t>
            </a:r>
            <a:r>
              <a:rPr lang="en-US"/>
              <a:t> ___________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071160" y="6068680"/>
            <a:ext cx="166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Estimate</a:t>
            </a:r>
            <a:r>
              <a:rPr lang="en-US"/>
              <a:t> ___________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9704" y="0"/>
            <a:ext cx="15400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9819" y="5879271"/>
            <a:ext cx="401918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76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CINEMAS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" y="317592"/>
            <a:ext cx="1676375" cy="1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Our client is a well-known cinema chain</a:t>
            </a:r>
          </a:p>
          <a:p>
            <a:r>
              <a:rPr lang="en-US"/>
              <a:t>Your team is building a new website for them. The site will present information about movies, listings, new movies, etc.</a:t>
            </a:r>
          </a:p>
          <a:p>
            <a:r>
              <a:rPr lang="en-US"/>
              <a:t>There are various features the client has deemed “desirable” but not required to go live with the site</a:t>
            </a:r>
          </a:p>
          <a:p>
            <a:r>
              <a:rPr lang="en-US"/>
              <a:t>There is time for 2 Sprints before the site goes live</a:t>
            </a:r>
          </a:p>
          <a:p>
            <a:r>
              <a:rPr lang="en-US"/>
              <a:t>The site must be shown from a single team-member’s machine </a:t>
            </a:r>
            <a:br>
              <a:rPr lang="en-US"/>
            </a:br>
            <a:r>
              <a:rPr lang="en-US"/>
              <a:t>during the Sprint Review demonstration</a:t>
            </a:r>
          </a:p>
          <a:p>
            <a:r>
              <a:rPr lang="en-US"/>
              <a:t>Optionally, the site may be accessible through the instructor’s machine</a:t>
            </a:r>
          </a:p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Case study – QA Cinemas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094" y="4634345"/>
            <a:ext cx="3334905" cy="18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3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r="48618"/>
          <a:stretch/>
        </p:blipFill>
        <p:spPr>
          <a:xfrm>
            <a:off x="1" y="0"/>
            <a:ext cx="4699322" cy="6858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3" y="2927897"/>
            <a:ext cx="5964237" cy="335488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28984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247850019"/>
              </p:ext>
            </p:extLst>
          </p:nvPr>
        </p:nvGraphicFramePr>
        <p:xfrm>
          <a:off x="414338" y="1928813"/>
          <a:ext cx="5580062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Home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QA Cinemas site needs a home page. The home page shall: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Be generally attractive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page shall be the default for the entire site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Starting from the home page, site users may navigate to other areas of the site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site should have a picture or graphic evocative of the movies or the cinema on it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Communicate to the viewer the purpose of the site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(1)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045608"/>
              </p:ext>
            </p:extLst>
          </p:nvPr>
        </p:nvGraphicFramePr>
        <p:xfrm>
          <a:off x="6301333" y="1936229"/>
          <a:ext cx="558006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Listings Gallery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site should include an image gallery posters for the movies currently showing.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gallery is part of the overall site navigation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At least 4 different movie images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Each image appears on its own page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Each image has supporting text including Title, actors, director and showing times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5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070226012"/>
              </p:ext>
            </p:extLst>
          </p:nvPr>
        </p:nvGraphicFramePr>
        <p:xfrm>
          <a:off x="414338" y="1928813"/>
          <a:ext cx="558006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Opening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site has a dedicated page to list the opening times.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page is part of the overall site navigation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page has details about the opening times of the cinema.</a:t>
                      </a:r>
                    </a:p>
                    <a:p>
                      <a:pPr marL="0" indent="0">
                        <a:buNone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(2)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069778"/>
              </p:ext>
            </p:extLst>
          </p:nvPr>
        </p:nvGraphicFramePr>
        <p:xfrm>
          <a:off x="6301333" y="1936229"/>
          <a:ext cx="558006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New Releases Gallery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site should include an image gallery posters for forthcoming movies.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gallery is part of the overall site navigation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At least 4 different movie images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Each image appears on its own page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Each image has supporting text including Title, actors and director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1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263919192"/>
              </p:ext>
            </p:extLst>
          </p:nvPr>
        </p:nvGraphicFramePr>
        <p:xfrm>
          <a:off x="414338" y="1928221"/>
          <a:ext cx="5580062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Classifications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site has a page dedicated to the film classification system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page is part of the overall site navigation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The site answers the following questions and includes any other relevant facts: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What are the standard film classifications?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What are the rules and conditions relating to each classification?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The page may link out to external resources with more detail on individual items</a:t>
                      </a:r>
                    </a:p>
                    <a:p>
                      <a:pPr marL="0" indent="0">
                        <a:buNone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(3)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53393"/>
              </p:ext>
            </p:extLst>
          </p:nvPr>
        </p:nvGraphicFramePr>
        <p:xfrm>
          <a:off x="6301333" y="1936229"/>
          <a:ext cx="558006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Screens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/>
                        <a:t>The site has a page dedicated to the screens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Include image of the seating plan of the standard screen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Include an image showing the décor for the standard screen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Include image of the seating plan of the deluxe “Directors Box” screen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Include an image showing the décor for the deluxe screen</a:t>
                      </a:r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8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8558395"/>
              </p:ext>
            </p:extLst>
          </p:nvPr>
        </p:nvGraphicFramePr>
        <p:xfrm>
          <a:off x="414338" y="1928813"/>
          <a:ext cx="5580062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Ticket Bookings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The site should include a page dedicated to booking tickets.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The page is part of the overall site navigation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Booking should include the following information: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Movie title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Screening date and time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Name of booker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Number of seats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Adult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Child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Concession</a:t>
                      </a:r>
                    </a:p>
                    <a:p>
                      <a:pPr marL="0" indent="0">
                        <a:buNone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(4)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296298"/>
              </p:ext>
            </p:extLst>
          </p:nvPr>
        </p:nvGraphicFramePr>
        <p:xfrm>
          <a:off x="6301333" y="1936229"/>
          <a:ext cx="558006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The site should include a page dedicated to paying for tickets that are booked in advance.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Payment page should gather the following information: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Card holder’s name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Card number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Expiry date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Security code/CVC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Details should be saved and passed onto an external merchant for processing</a:t>
                      </a:r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0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</p:nvPr>
        </p:nvGraphicFramePr>
        <p:xfrm>
          <a:off x="414338" y="1928813"/>
          <a:ext cx="5580062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Places to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The site should include information about local venues where customers can visit before or after the movie.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The page is part of the overall site navigation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Venues can include bars and restaurants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Each venue should include the following information: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Image of the venue (inside or out)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Description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Details of any offers relating to the cinema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Contact details</a:t>
                      </a:r>
                    </a:p>
                    <a:p>
                      <a:pPr marL="0" indent="0">
                        <a:buNone/>
                      </a:pPr>
                      <a:endParaRPr lang="en-US" sz="2000"/>
                    </a:p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QA Cinemas Website Requirements (5)</a:t>
            </a:r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301333" y="1936229"/>
          <a:ext cx="558006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2">
                  <a:extLst>
                    <a:ext uri="{9D8B030D-6E8A-4147-A177-3AD203B41FA5}">
                      <a16:colId xmlns:a16="http://schemas.microsoft.com/office/drawing/2014/main" val="285315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Getting there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The site should include a page dedicated to the location of the cinema.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The page is part of the overall site navigation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Include information on the following, as well as any other interesting and relevant facts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External image of the cinema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Address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Directions from bus/train stations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Parking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Google/Bing map</a:t>
                      </a:r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39770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07A49D83-18D9-4464-9D75-C99834425DEC}" vid="{47ACD433-8512-426C-A2CF-C56C6ED40BE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3F0CA96F51B4F8EA6DE8808A1777C" ma:contentTypeVersion="10" ma:contentTypeDescription="Create a new document." ma:contentTypeScope="" ma:versionID="504cca81d77b2b1e1406c13d1cad2721">
  <xsd:schema xmlns:xsd="http://www.w3.org/2001/XMLSchema" xmlns:xs="http://www.w3.org/2001/XMLSchema" xmlns:p="http://schemas.microsoft.com/office/2006/metadata/properties" xmlns:ns2="7705913d-66e0-45a9-adbf-0c96432ac931" targetNamespace="http://schemas.microsoft.com/office/2006/metadata/properties" ma:root="true" ma:fieldsID="8b4f135824fa34353fa4fc521457f799" ns2:_="">
    <xsd:import namespace="7705913d-66e0-45a9-adbf-0c96432ac9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5913d-66e0-45a9-adbf-0c96432ac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D076F3-B97D-4BD0-87A5-B8CF98AD56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DC2187-1E5B-441B-B065-A828205D6ED2}">
  <ds:schemaRefs>
    <ds:schemaRef ds:uri="http://purl.org/dc/terms/"/>
    <ds:schemaRef ds:uri="04dd4f8b-4e55-4b0f-90ae-c416a13e2e63"/>
    <ds:schemaRef ds:uri="http://purl.org/dc/elements/1.1/"/>
    <ds:schemaRef ds:uri="51b58b7f-359e-418a-8fc0-c5d77d026bdc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4DF8B1-AC18-48BF-AC5C-206182BB25B0}"/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0</TotalTime>
  <Words>1573</Words>
  <Application>Microsoft Office PowerPoint</Application>
  <PresentationFormat>Widescreen</PresentationFormat>
  <Paragraphs>171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Segoe UI</vt:lpstr>
      <vt:lpstr>Segoe UI Light</vt:lpstr>
      <vt:lpstr>PPM Courseware Slides</vt:lpstr>
      <vt:lpstr>Working in an Agile team</vt:lpstr>
      <vt:lpstr>PowerPoint Presentation</vt:lpstr>
      <vt:lpstr>Case study – QA Cinemas</vt:lpstr>
      <vt:lpstr>Sprint 1</vt:lpstr>
      <vt:lpstr>QA Cinemas Website Requirements (1)</vt:lpstr>
      <vt:lpstr>QA Cinemas Website Requirements (2)</vt:lpstr>
      <vt:lpstr>QA Cinemas Website Requirements (3)</vt:lpstr>
      <vt:lpstr>QA Cinemas Website Requirements (4)</vt:lpstr>
      <vt:lpstr>QA Cinemas Website Requirements (5)</vt:lpstr>
      <vt:lpstr>QA Cinemas Website Requirements (6)</vt:lpstr>
      <vt:lpstr>Sprint 2</vt:lpstr>
      <vt:lpstr>QA Cinemas Website Requirements (7)</vt:lpstr>
      <vt:lpstr>QA Cinemas Website Requirements (8)</vt:lpstr>
      <vt:lpstr>QA Cinemas Website Requirements (9)</vt:lpstr>
      <vt:lpstr>QA Cinemas Website Wishlist (1)</vt:lpstr>
      <vt:lpstr>QA Cinemas Website Wishlist (2)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</dc:title>
  <dc:creator>Phil Stirpe</dc:creator>
  <cp:lastModifiedBy>Ghela, Vinesh</cp:lastModifiedBy>
  <cp:revision>4</cp:revision>
  <dcterms:created xsi:type="dcterms:W3CDTF">2017-04-18T08:23:46Z</dcterms:created>
  <dcterms:modified xsi:type="dcterms:W3CDTF">2020-08-21T14:22:12Z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0x010100EA53F0CA96F51B4F8EA6DE8808A1777C</vt:lpwstr>
  </property>
  <property fmtid="{D5CDD505-2E9C-101B-9397-08002B2CF9AE}" pid="4" name="BookType">
    <vt:lpwstr>7</vt:lpwstr>
  </property>
</Properties>
</file>