
<file path=[Content_Types].xml><?xml version="1.0" encoding="utf-8"?>
<Types xmlns="http://schemas.openxmlformats.org/package/2006/content-types">
  <Default Extension="bin" ContentType="image/png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1.xml" ContentType="application/vnd.openxmlformats-officedocument.presentationml.notesSlide+xml"/>
  <Override PartName="/ppt/tags/tag7.xml" ContentType="application/vnd.openxmlformats-officedocument.presentationml.tags+xml"/>
  <Override PartName="/ppt/notesSlides/notesSlide2.xml" ContentType="application/vnd.openxmlformats-officedocument.presentationml.notesSlide+xml"/>
  <Override PartName="/ppt/media/image9.bin" ContentType="image/jpeg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3" r:id="rId15"/>
    <p:sldId id="272" r:id="rId16"/>
    <p:sldId id="274" r:id="rId17"/>
    <p:sldId id="275" r:id="rId18"/>
    <p:sldId id="276" r:id="rId19"/>
    <p:sldId id="280" r:id="rId20"/>
    <p:sldId id="279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29640"/>
    <a:srgbClr val="5C8582"/>
    <a:srgbClr val="558D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60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3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5A8C7-CC1A-4A08-9B4B-31F43B054C7F}" type="datetimeFigureOut">
              <a:rPr lang="zh-CN" altLang="en-US"/>
              <a:t>2025/5/26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E1B693-632D-4080-9CF6-EA28B66DC801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F42AC2-9C31-48A7-951E-41CB00998C32}" type="slidenum">
              <a:rPr lang="zh-CN" altLang="en-US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F42AC2-9C31-48A7-951E-41CB00998C32}" type="slidenum">
              <a:rPr lang="zh-CN" altLang="en-US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854199"/>
            <a:ext cx="9144000" cy="1655763"/>
          </a:xfrm>
        </p:spPr>
        <p:txBody>
          <a:bodyPr anchor="b"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997B5FA-0921-464F-AAE1-844C04324D75}" type="datetimeFigureOut">
              <a:rPr lang="zh-CN" altLang="en-US"/>
              <a:t>2025/5/26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65CE74E-AB26-4998-AD42-012C4C1AD076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60FBDFE-C587-4B4C-A407-44438C67B59E}" type="datetimeFigureOut">
              <a:rPr lang="zh-CN" altLang="en-US"/>
              <a:t>2025/5/26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9AE70B2-8BF9-45C0-BB95-33D1B9D3A854}" type="slidenum">
              <a:rPr lang="zh-CN" altLang="en-US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 anchorCtr="0"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60FBDFE-C587-4B4C-A407-44438C67B59E}" type="datetimeFigureOut">
              <a:rPr lang="zh-CN" altLang="en-US"/>
              <a:t>2025/5/26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9AE70B2-8BF9-45C0-BB95-33D1B9D3A854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0DD7636-5BE1-44BC-BB5F-15739D9E18E1}" type="datetimeFigureOut">
              <a:rPr lang="zh-CN" altLang="en-US"/>
              <a:t>2025/5/26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87C0E1D-24C4-406F-9615-DBDA8D2D1F93}" type="slidenum">
              <a:rPr lang="zh-CN" altLang="en-US"/>
              <a:t>‹#›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838200" y="2187443"/>
            <a:ext cx="10515600" cy="2483115"/>
          </a:xfrm>
        </p:spPr>
        <p:txBody>
          <a:bodyPr>
            <a:normAutofit/>
          </a:bodyPr>
          <a:lstStyle>
            <a:lvl1pPr algn="ctr">
              <a:defRPr sz="6000" b="0"/>
            </a:lvl1pPr>
          </a:lstStyle>
          <a:p>
            <a:r>
              <a:rPr lang="zh-CN" altLang="en-US" dirty="0"/>
              <a:t>单击此处编辑标题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60FBDFE-C587-4B4C-A407-44438C67B59E}" type="datetimeFigureOut">
              <a:rPr lang="zh-CN" altLang="en-US"/>
              <a:t>2025/5/26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9AE70B2-8BF9-45C0-BB95-33D1B9D3A854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60FBDFE-C587-4B4C-A407-44438C67B59E}" type="datetimeFigureOut">
              <a:rPr lang="zh-CN" altLang="en-US"/>
              <a:t>2025/5/26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9AE70B2-8BF9-45C0-BB95-33D1B9D3A854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238500" y="2159000"/>
            <a:ext cx="5715000" cy="1382450"/>
          </a:xfrm>
        </p:spPr>
        <p:txBody>
          <a:bodyPr anchor="b" anchorCtr="0">
            <a:normAutofit/>
          </a:bodyPr>
          <a:lstStyle>
            <a:lvl1pPr algn="ctr">
              <a:defRPr sz="8000" b="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0DD7636-5BE1-44BC-BB5F-15739D9E18E1}" type="datetimeFigureOut">
              <a:rPr lang="zh-CN" altLang="en-US"/>
              <a:t>2025/5/26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87C0E1D-24C4-406F-9615-DBDA8D2D1F93}" type="slidenum">
              <a:rPr lang="zh-CN" altLang="en-US"/>
              <a:t>‹#›</a:t>
            </a:fld>
            <a:endParaRPr lang="zh-CN" altLang="en-US"/>
          </a:p>
        </p:txBody>
      </p:sp>
      <p:sp>
        <p:nvSpPr>
          <p:cNvPr id="37" name="内容占位符 36"/>
          <p:cNvSpPr>
            <a:spLocks noGrp="1"/>
          </p:cNvSpPr>
          <p:nvPr>
            <p:ph sz="quarter" idx="13" hasCustomPrompt="1"/>
          </p:nvPr>
        </p:nvSpPr>
        <p:spPr>
          <a:xfrm>
            <a:off x="3238500" y="3733201"/>
            <a:ext cx="5715000" cy="1185937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60FBDFE-C587-4B4C-A407-44438C67B59E}" type="datetimeFigureOut">
              <a:rPr lang="zh-CN" altLang="en-US"/>
              <a:t>2025/5/26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9AE70B2-8BF9-45C0-BB95-33D1B9D3A854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713673"/>
            <a:ext cx="4681654" cy="1428161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642517" y="713673"/>
            <a:ext cx="5711882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2313873"/>
            <a:ext cx="4681654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EFD9D74-47D9-4702-A33C-335B63B48DBF}" type="datetimeFigureOut">
              <a:rPr lang="zh-CN" altLang="en-US"/>
              <a:t>2025/5/26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ABC47A4-756D-490B-A52F-7D9E2C9FC05F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10444898" y="365125"/>
            <a:ext cx="908901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9446443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60FBDFE-C587-4B4C-A407-44438C67B59E}" type="datetimeFigureOut">
              <a:rPr lang="zh-CN" altLang="en-US"/>
              <a:t>2025/5/26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9AE70B2-8BF9-45C0-BB95-33D1B9D3A854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图片1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-19050" y="-92710"/>
            <a:ext cx="12230100" cy="6969125"/>
          </a:xfrm>
          <a:prstGeom prst="rect">
            <a:avLst/>
          </a:prstGeom>
        </p:spPr>
      </p:pic>
      <p:sp>
        <p:nvSpPr>
          <p:cNvPr id="2" name="KSO_TEMPLATE" hidden="1"/>
          <p:cNvSpPr/>
          <p:nvPr userDrawn="1">
            <p:custDataLst>
              <p:tags r:id="rId12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PA_图片 16"/>
          <p:cNvSpPr/>
          <p:nvPr userDrawn="1">
            <p:custDataLst>
              <p:tags r:id="rId13"/>
            </p:custDataLst>
          </p:nvPr>
        </p:nvSpPr>
        <p:spPr>
          <a:xfrm>
            <a:off x="-19050" y="2650131"/>
            <a:ext cx="12230101" cy="4226920"/>
          </a:xfrm>
          <a:custGeom>
            <a:avLst/>
            <a:gdLst/>
            <a:ahLst/>
            <a:cxnLst/>
            <a:rect l="0" t="0" r="0" b="0"/>
            <a:pathLst>
              <a:path w="12230101" h="4226920">
                <a:moveTo>
                  <a:pt x="0" y="0"/>
                </a:moveTo>
                <a:lnTo>
                  <a:pt x="12230100" y="0"/>
                </a:lnTo>
                <a:lnTo>
                  <a:pt x="12230100" y="4226919"/>
                </a:lnTo>
                <a:lnTo>
                  <a:pt x="0" y="4226919"/>
                </a:lnTo>
                <a:close/>
              </a:path>
            </a:pathLst>
          </a:custGeom>
          <a:blipFill dpi="0" rotWithShape="1">
            <a:blip r:embed="rId15">
              <a:alphaModFix amt="20000"/>
            </a:blip>
            <a:srcRect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 userDrawn="1"/>
        </p:nvSpPr>
        <p:spPr>
          <a:xfrm>
            <a:off x="3878580" y="2419350"/>
            <a:ext cx="4730115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感谢您下载包图网平台上提供的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PPT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作品，</a:t>
            </a:r>
          </a:p>
          <a:p>
            <a:r>
              <a:rPr lang="zh-CN" altLang="en-US" dirty="0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为了您和包图网以及原创作者的利益，请</a:t>
            </a:r>
          </a:p>
          <a:p>
            <a:r>
              <a:rPr lang="zh-CN" altLang="en-US" dirty="0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勿复制、传播、销售，否则将承担法律责</a:t>
            </a:r>
          </a:p>
          <a:p>
            <a:r>
              <a:rPr lang="zh-CN" altLang="en-US" dirty="0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任！包图网将对作品进行维权，按照传播</a:t>
            </a:r>
          </a:p>
          <a:p>
            <a:r>
              <a:rPr lang="zh-CN" altLang="en-US" dirty="0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下载次数进行十倍的索取赔偿！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2" r:id="rId2"/>
    <p:sldLayoutId id="2147483650" r:id="rId3"/>
    <p:sldLayoutId id="2147483657" r:id="rId4"/>
    <p:sldLayoutId id="2147483655" r:id="rId5"/>
    <p:sldLayoutId id="2147483654" r:id="rId6"/>
    <p:sldLayoutId id="2147483651" r:id="rId7"/>
    <p:sldLayoutId id="2147483649" r:id="rId8"/>
    <p:sldLayoutId id="2147483658" r:id="rId9"/>
    <p:sldLayoutId id="2147483656" r:id="rId10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bin"/><Relationship Id="rId3" Type="http://schemas.openxmlformats.org/officeDocument/2006/relationships/tags" Target="../tags/tag5.xml"/><Relationship Id="rId7" Type="http://schemas.openxmlformats.org/officeDocument/2006/relationships/image" Target="../media/image3.bin"/><Relationship Id="rId12" Type="http://schemas.openxmlformats.org/officeDocument/2006/relationships/image" Target="../media/image8.bin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notesSlide" Target="../notesSlides/notesSlide1.xml"/><Relationship Id="rId11" Type="http://schemas.openxmlformats.org/officeDocument/2006/relationships/image" Target="../media/image7.bin"/><Relationship Id="rId5" Type="http://schemas.openxmlformats.org/officeDocument/2006/relationships/slideLayout" Target="../slideLayouts/slideLayout6.xml"/><Relationship Id="rId10" Type="http://schemas.openxmlformats.org/officeDocument/2006/relationships/image" Target="../media/image6.bin"/><Relationship Id="rId4" Type="http://schemas.openxmlformats.org/officeDocument/2006/relationships/tags" Target="../tags/tag6.xml"/><Relationship Id="rId9" Type="http://schemas.openxmlformats.org/officeDocument/2006/relationships/image" Target="../media/image5.bin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6" Type="http://schemas.openxmlformats.org/officeDocument/2006/relationships/image" Target="../media/image18.jpeg"/><Relationship Id="rId5" Type="http://schemas.openxmlformats.org/officeDocument/2006/relationships/image" Target="../media/image17.jpeg"/><Relationship Id="rId4" Type="http://schemas.openxmlformats.org/officeDocument/2006/relationships/image" Target="../media/image11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Relationship Id="rId6" Type="http://schemas.openxmlformats.org/officeDocument/2006/relationships/image" Target="../media/image20.jpeg"/><Relationship Id="rId5" Type="http://schemas.openxmlformats.org/officeDocument/2006/relationships/image" Target="../media/image19.jpeg"/><Relationship Id="rId4" Type="http://schemas.openxmlformats.org/officeDocument/2006/relationships/image" Target="../media/image11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Relationship Id="rId6" Type="http://schemas.openxmlformats.org/officeDocument/2006/relationships/image" Target="../media/image11.bin"/><Relationship Id="rId5" Type="http://schemas.openxmlformats.org/officeDocument/2006/relationships/image" Target="../media/image5.bin"/><Relationship Id="rId4" Type="http://schemas.openxmlformats.org/officeDocument/2006/relationships/image" Target="../media/image10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Relationship Id="rId5" Type="http://schemas.openxmlformats.org/officeDocument/2006/relationships/image" Target="../media/image21.bin"/><Relationship Id="rId4" Type="http://schemas.openxmlformats.org/officeDocument/2006/relationships/image" Target="../media/image11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Relationship Id="rId5" Type="http://schemas.openxmlformats.org/officeDocument/2006/relationships/image" Target="../media/image22.bin"/><Relationship Id="rId4" Type="http://schemas.openxmlformats.org/officeDocument/2006/relationships/image" Target="../media/image11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Relationship Id="rId5" Type="http://schemas.openxmlformats.org/officeDocument/2006/relationships/image" Target="../media/image23.bin"/><Relationship Id="rId4" Type="http://schemas.openxmlformats.org/officeDocument/2006/relationships/image" Target="../media/image11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Relationship Id="rId6" Type="http://schemas.openxmlformats.org/officeDocument/2006/relationships/image" Target="../media/image11.bin"/><Relationship Id="rId5" Type="http://schemas.openxmlformats.org/officeDocument/2006/relationships/image" Target="../media/image5.bin"/><Relationship Id="rId4" Type="http://schemas.openxmlformats.org/officeDocument/2006/relationships/image" Target="../media/image10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Relationship Id="rId4" Type="http://schemas.openxmlformats.org/officeDocument/2006/relationships/image" Target="../media/image11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Relationship Id="rId4" Type="http://schemas.openxmlformats.org/officeDocument/2006/relationships/image" Target="../media/image11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Relationship Id="rId4" Type="http://schemas.openxmlformats.org/officeDocument/2006/relationships/image" Target="../media/image11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5.bin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Relationship Id="rId6" Type="http://schemas.openxmlformats.org/officeDocument/2006/relationships/image" Target="../media/image11.bin"/><Relationship Id="rId5" Type="http://schemas.openxmlformats.org/officeDocument/2006/relationships/image" Target="../media/image10.bin"/><Relationship Id="rId4" Type="http://schemas.openxmlformats.org/officeDocument/2006/relationships/image" Target="../media/image9.bin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bin"/><Relationship Id="rId3" Type="http://schemas.openxmlformats.org/officeDocument/2006/relationships/tags" Target="../tags/tag27.xml"/><Relationship Id="rId7" Type="http://schemas.openxmlformats.org/officeDocument/2006/relationships/image" Target="../media/image4.bin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image" Target="../media/image3.bin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6.xml"/><Relationship Id="rId9" Type="http://schemas.openxmlformats.org/officeDocument/2006/relationships/image" Target="../media/image8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6" Type="http://schemas.openxmlformats.org/officeDocument/2006/relationships/image" Target="../media/image11.bin"/><Relationship Id="rId5" Type="http://schemas.openxmlformats.org/officeDocument/2006/relationships/image" Target="../media/image5.bin"/><Relationship Id="rId4" Type="http://schemas.openxmlformats.org/officeDocument/2006/relationships/image" Target="../media/image10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4" Type="http://schemas.openxmlformats.org/officeDocument/2006/relationships/image" Target="../media/image11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5" Type="http://schemas.openxmlformats.org/officeDocument/2006/relationships/image" Target="../media/image12.bin"/><Relationship Id="rId4" Type="http://schemas.openxmlformats.org/officeDocument/2006/relationships/image" Target="../media/image11.bin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10.bin"/><Relationship Id="rId7" Type="http://schemas.openxmlformats.org/officeDocument/2006/relationships/image" Target="../media/image14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6" Type="http://schemas.microsoft.com/office/2007/relationships/hdphoto" Target="../media/hdphoto1.wdp"/><Relationship Id="rId5" Type="http://schemas.openxmlformats.org/officeDocument/2006/relationships/image" Target="../media/image13.bin"/><Relationship Id="rId4" Type="http://schemas.openxmlformats.org/officeDocument/2006/relationships/image" Target="../media/image11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6" Type="http://schemas.openxmlformats.org/officeDocument/2006/relationships/image" Target="../media/image11.bin"/><Relationship Id="rId5" Type="http://schemas.openxmlformats.org/officeDocument/2006/relationships/image" Target="../media/image5.bin"/><Relationship Id="rId4" Type="http://schemas.openxmlformats.org/officeDocument/2006/relationships/image" Target="../media/image10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6" Type="http://schemas.openxmlformats.org/officeDocument/2006/relationships/image" Target="../media/image15.png"/><Relationship Id="rId5" Type="http://schemas.openxmlformats.org/officeDocument/2006/relationships/image" Target="../media/image5.bin"/><Relationship Id="rId4" Type="http://schemas.openxmlformats.org/officeDocument/2006/relationships/image" Target="../media/image11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5" Type="http://schemas.openxmlformats.org/officeDocument/2006/relationships/image" Target="../media/image16.jpeg"/><Relationship Id="rId4" Type="http://schemas.openxmlformats.org/officeDocument/2006/relationships/image" Target="../media/image1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A_图片 23"/>
          <p:cNvSpPr/>
          <p:nvPr>
            <p:custDataLst>
              <p:tags r:id="rId1"/>
            </p:custDataLst>
          </p:nvPr>
        </p:nvSpPr>
        <p:spPr>
          <a:xfrm>
            <a:off x="0" y="-29497"/>
            <a:ext cx="12192000" cy="4493838"/>
          </a:xfrm>
          <a:custGeom>
            <a:avLst/>
            <a:gdLst/>
            <a:ahLst/>
            <a:cxnLst/>
            <a:rect l="0" t="0" r="0" b="0"/>
            <a:pathLst>
              <a:path w="12192000" h="9379735">
                <a:moveTo>
                  <a:pt x="0" y="0"/>
                </a:moveTo>
                <a:lnTo>
                  <a:pt x="12191999" y="0"/>
                </a:lnTo>
                <a:lnTo>
                  <a:pt x="12191999" y="9379734"/>
                </a:lnTo>
                <a:lnTo>
                  <a:pt x="0" y="9379734"/>
                </a:lnTo>
                <a:close/>
              </a:path>
            </a:pathLst>
          </a:custGeom>
          <a:blipFill dpi="0" rotWithShape="1">
            <a:blip r:embed="rId7">
              <a:alphaModFix amt="12000"/>
            </a:blip>
            <a:srcRect/>
            <a:stretch>
              <a:fillRect t="-108724"/>
            </a:stretch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PA_图片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040" y="1244600"/>
            <a:ext cx="12258040" cy="5613400"/>
          </a:xfrm>
          <a:prstGeom prst="rect">
            <a:avLst/>
          </a:prstGeom>
        </p:spPr>
      </p:pic>
      <p:sp>
        <p:nvSpPr>
          <p:cNvPr id="21" name="PA_矩形 20"/>
          <p:cNvSpPr/>
          <p:nvPr>
            <p:custDataLst>
              <p:tags r:id="rId3"/>
            </p:custDataLst>
          </p:nvPr>
        </p:nvSpPr>
        <p:spPr>
          <a:xfrm>
            <a:off x="2416810" y="1993900"/>
            <a:ext cx="2007870" cy="3308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楷体简体" panose="03000509000000000000" pitchFamily="65" charset="-122"/>
                <a:ea typeface="方正楷体简体" panose="03000509000000000000" pitchFamily="65" charset="-122"/>
              </a:rPr>
              <a:t>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46" b="14546"/>
          <a:stretch>
            <a:fillRect/>
          </a:stretch>
        </p:blipFill>
        <p:spPr>
          <a:xfrm>
            <a:off x="7279640" y="3117850"/>
            <a:ext cx="4912360" cy="348361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171458" y="2110548"/>
            <a:ext cx="1758212" cy="2637319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833495" y="937260"/>
            <a:ext cx="2461895" cy="2561590"/>
          </a:xfrm>
          <a:prstGeom prst="rect">
            <a:avLst/>
          </a:prstGeom>
        </p:spPr>
      </p:pic>
      <p:pic>
        <p:nvPicPr>
          <p:cNvPr id="27" name="PA_图片 1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0680" y="3352293"/>
            <a:ext cx="2000687" cy="1112750"/>
          </a:xfrm>
          <a:prstGeom prst="rect">
            <a:avLst/>
          </a:prstGeom>
        </p:spPr>
      </p:pic>
      <p:sp>
        <p:nvSpPr>
          <p:cNvPr id="28" name="文本框 27"/>
          <p:cNvSpPr txBox="1"/>
          <p:nvPr/>
        </p:nvSpPr>
        <p:spPr>
          <a:xfrm>
            <a:off x="2039500" y="5738438"/>
            <a:ext cx="7472560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</a:rPr>
              <a:t>Group Members</a:t>
            </a: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</a:rPr>
              <a:t>：余俊辉 陈展 李泽昊 姜润林</a:t>
            </a:r>
            <a:endParaRPr lang="en-US" altLang="zh-CN" sz="2400" dirty="0">
              <a:solidFill>
                <a:schemeClr val="accent6">
                  <a:lumMod val="75000"/>
                </a:schemeClr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:a14="http://schemas.microsoft.com/office/drawing/2010/main"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25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250"/>
                            </p:stCondLst>
                            <p:childTnLst>
                              <p:par>
                                <p:cTn id="3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 tmFilter="0,0; .5, 1; 1, 1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ldLvl="0" animBg="1"/>
      <p:bldP spid="21" grpId="0"/>
      <p:bldP spid="2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8" descr="毛笔2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750" t="22501" r="13750" b="42500"/>
          <a:stretch>
            <a:fillRect/>
          </a:stretch>
        </p:blipFill>
        <p:spPr bwMode="auto">
          <a:xfrm rot="960000">
            <a:off x="7643495" y="121920"/>
            <a:ext cx="786765" cy="827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图片 2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2" t="55417" r="37709" b="18750"/>
          <a:stretch>
            <a:fillRect/>
          </a:stretch>
        </p:blipFill>
        <p:spPr>
          <a:xfrm>
            <a:off x="1529715" y="29210"/>
            <a:ext cx="1930400" cy="127762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852202" y="2324266"/>
            <a:ext cx="2197947" cy="1408684"/>
          </a:xfrm>
          <a:prstGeom prst="rect">
            <a:avLst/>
          </a:prstGeom>
          <a:noFill/>
          <a:ln w="28575">
            <a:solidFill>
              <a:srgbClr val="3367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621790" y="1381125"/>
            <a:ext cx="52546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rgbClr val="629640"/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drinking medicinal wine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4380" y="2217181"/>
            <a:ext cx="2197947" cy="1408684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177665" y="2296160"/>
            <a:ext cx="6914515" cy="1291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b="1" dirty="0">
                <a:latin typeface="华文隶书" panose="02010800040101010101" charset="-122"/>
                <a:ea typeface="华文隶书" panose="02010800040101010101" charset="-122"/>
                <a:cs typeface="华文隶书" panose="02010800040101010101" charset="-122"/>
              </a:rPr>
              <a:t>·steeped in ancient ritual </a:t>
            </a:r>
            <a:r>
              <a:rPr lang="zh-CN" altLang="en-US" sz="2000" b="1" dirty="0">
                <a:latin typeface="华文隶书" panose="02010800040101010101" charset="-122"/>
                <a:ea typeface="华文隶书" panose="02010800040101010101" charset="-122"/>
                <a:cs typeface="华文隶书" panose="02010800040101010101" charset="-122"/>
              </a:rPr>
              <a:t>浸透古老仪式感</a:t>
            </a:r>
            <a:endParaRPr lang="en-US" altLang="zh-CN" sz="2000" b="1" dirty="0">
              <a:latin typeface="华文隶书" panose="02010800040101010101" charset="-122"/>
              <a:ea typeface="华文隶书" panose="02010800040101010101" charset="-122"/>
              <a:cs typeface="华文隶书" panose="02010800040101010101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000" b="1" dirty="0">
                <a:latin typeface="华文隶书" panose="02010800040101010101" charset="-122"/>
                <a:ea typeface="华文隶书" panose="02010800040101010101" charset="-122"/>
                <a:cs typeface="华文隶书" panose="02010800040101010101" charset="-122"/>
              </a:rPr>
              <a:t>·burning warmth chasing away evil </a:t>
            </a:r>
            <a:r>
              <a:rPr lang="zh-CN" altLang="en-US" sz="2000" b="1" dirty="0">
                <a:latin typeface="华文隶书" panose="02010800040101010101" charset="-122"/>
                <a:ea typeface="华文隶书" panose="02010800040101010101" charset="-122"/>
                <a:cs typeface="华文隶书" panose="02010800040101010101" charset="-122"/>
              </a:rPr>
              <a:t>炽热酒意驱逐邪气</a:t>
            </a:r>
            <a:endParaRPr lang="en-US" altLang="zh-CN" sz="2000" b="1" dirty="0">
              <a:latin typeface="华文隶书" panose="02010800040101010101" charset="-122"/>
              <a:ea typeface="华文隶书" panose="02010800040101010101" charset="-122"/>
              <a:cs typeface="华文隶书" panose="02010800040101010101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000" b="1" dirty="0">
                <a:latin typeface="华文隶书" panose="02010800040101010101" charset="-122"/>
                <a:ea typeface="华文隶书" panose="02010800040101010101" charset="-122"/>
                <a:cs typeface="华文隶书" panose="02010800040101010101" charset="-122"/>
              </a:rPr>
              <a:t>·painted on brows with silent blessing </a:t>
            </a:r>
            <a:r>
              <a:rPr lang="zh-CN" altLang="en-US" sz="2000" b="1" dirty="0">
                <a:latin typeface="华文隶书" panose="02010800040101010101" charset="-122"/>
                <a:ea typeface="华文隶书" panose="02010800040101010101" charset="-122"/>
                <a:cs typeface="华文隶书" panose="02010800040101010101" charset="-122"/>
              </a:rPr>
              <a:t>在额头描绘无声的祈愿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182995" y="1501775"/>
            <a:ext cx="39655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3600" b="1" dirty="0">
              <a:solidFill>
                <a:srgbClr val="629640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529715" y="3862070"/>
            <a:ext cx="9943465" cy="2226945"/>
            <a:chOff x="2179" y="2464"/>
            <a:chExt cx="15659" cy="3507"/>
          </a:xfrm>
        </p:grpSpPr>
        <p:sp>
          <p:nvSpPr>
            <p:cNvPr id="5" name="文本框 4"/>
            <p:cNvSpPr txBox="1"/>
            <p:nvPr/>
          </p:nvSpPr>
          <p:spPr>
            <a:xfrm>
              <a:off x="2493" y="2464"/>
              <a:ext cx="7489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b="1" dirty="0">
                  <a:solidFill>
                    <a:srgbClr val="629640"/>
                  </a:solidFill>
                  <a:latin typeface="Times New Roman" panose="02020603050405020304" charset="0"/>
                  <a:ea typeface="楷体" panose="02010609060101010101" charset="-122"/>
                  <a:cs typeface="Times New Roman" panose="02020603050405020304" charset="0"/>
                </a:rPr>
                <a:t>paint on forehead</a:t>
              </a: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5200" y="3784"/>
              <a:ext cx="12638" cy="20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2000" b="1" dirty="0">
                  <a:latin typeface="华文隶书" panose="02010800040101010101" charset="-122"/>
                  <a:ea typeface="华文隶书" panose="02010800040101010101" charset="-122"/>
                  <a:cs typeface="华文隶书" panose="02010800040101010101" charset="-122"/>
                </a:rPr>
                <a:t>·a single stroke to banish a hundred evils </a:t>
              </a:r>
              <a:r>
                <a:rPr lang="zh-CN" altLang="en-US" sz="2000" b="1" dirty="0">
                  <a:latin typeface="华文隶书" panose="02010800040101010101" charset="-122"/>
                  <a:ea typeface="华文隶书" panose="02010800040101010101" charset="-122"/>
                  <a:cs typeface="华文隶书" panose="02010800040101010101" charset="-122"/>
                </a:rPr>
                <a:t>一笔驱百邪</a:t>
              </a:r>
              <a:endParaRPr lang="en-US" altLang="zh-CN" sz="2000" b="1" dirty="0">
                <a:latin typeface="华文隶书" panose="02010800040101010101" charset="-122"/>
                <a:ea typeface="华文隶书" panose="02010800040101010101" charset="-122"/>
                <a:cs typeface="华文隶书" panose="02010800040101010101" charset="-122"/>
              </a:endParaRPr>
            </a:p>
            <a:p>
              <a:pPr>
                <a:lnSpc>
                  <a:spcPct val="130000"/>
                </a:lnSpc>
              </a:pPr>
              <a:r>
                <a:rPr lang="en-US" altLang="zh-CN" sz="2000" b="1" dirty="0">
                  <a:latin typeface="华文隶书" panose="02010800040101010101" charset="-122"/>
                  <a:ea typeface="华文隶书" panose="02010800040101010101" charset="-122"/>
                  <a:cs typeface="华文隶书" panose="02010800040101010101" charset="-122"/>
                </a:rPr>
                <a:t>·a silent spell written with wine </a:t>
              </a:r>
              <a:r>
                <a:rPr lang="zh-CN" altLang="en-US" sz="2000" b="1" dirty="0">
                  <a:latin typeface="华文隶书" panose="02010800040101010101" charset="-122"/>
                  <a:ea typeface="华文隶书" panose="02010800040101010101" charset="-122"/>
                  <a:cs typeface="华文隶书" panose="02010800040101010101" charset="-122"/>
                </a:rPr>
                <a:t>用酒写下无声的符咒</a:t>
              </a:r>
            </a:p>
            <a:p>
              <a:pPr>
                <a:lnSpc>
                  <a:spcPct val="130000"/>
                </a:lnSpc>
              </a:pPr>
              <a:r>
                <a:rPr lang="en-US" altLang="zh-CN" sz="2000" b="1" dirty="0">
                  <a:latin typeface="华文隶书" panose="02010800040101010101" charset="-122"/>
                  <a:ea typeface="华文隶书" panose="02010800040101010101" charset="-122"/>
                  <a:cs typeface="华文隶书" panose="02010800040101010101" charset="-122"/>
                </a:rPr>
                <a:t>·ritual lines tracing ancestral wisdom </a:t>
              </a:r>
              <a:r>
                <a:rPr lang="zh-CN" altLang="en-US" sz="2000" b="1" dirty="0">
                  <a:latin typeface="华文隶书" panose="02010800040101010101" charset="-122"/>
                  <a:ea typeface="华文隶书" panose="02010800040101010101" charset="-122"/>
                  <a:cs typeface="华文隶书" panose="02010800040101010101" charset="-122"/>
                </a:rPr>
                <a:t>仪式之线传承祖辈智慧</a:t>
              </a:r>
            </a:p>
          </p:txBody>
        </p:sp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179" y="3632"/>
              <a:ext cx="2350" cy="2339"/>
            </a:xfrm>
            <a:prstGeom prst="rect">
              <a:avLst/>
            </a:prstGeom>
          </p:spPr>
        </p:pic>
      </p:grpSp>
      <p:sp>
        <p:nvSpPr>
          <p:cNvPr id="19" name="文本框 18"/>
          <p:cNvSpPr txBox="1"/>
          <p:nvPr/>
        </p:nvSpPr>
        <p:spPr>
          <a:xfrm>
            <a:off x="3870325" y="302260"/>
            <a:ext cx="345503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>
                <a:solidFill>
                  <a:srgbClr val="5C8546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🐉</a:t>
            </a:r>
            <a:r>
              <a:rPr lang="en-US" altLang="zh-CN" sz="2800" b="1">
                <a:solidFill>
                  <a:srgbClr val="5C8546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 </a:t>
            </a:r>
            <a:r>
              <a:rPr lang="en-US" altLang="zh-CN" sz="2800" b="1">
                <a:solidFill>
                  <a:srgbClr val="5C8546"/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  <a:sym typeface="+mn-ea"/>
              </a:rPr>
              <a:t>Customs of the Dragon Boat Festival</a:t>
            </a:r>
            <a:endParaRPr lang="zh-CN" altLang="en-US" sz="2800" b="1">
              <a:solidFill>
                <a:srgbClr val="5C8546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</p:spTree>
    <p:custDataLst>
      <p:tags r:id="rId1"/>
    </p:custDataLst>
  </p:cSld>
  <p:clrMapOvr>
    <a:masterClrMapping/>
  </p:clrMapOvr>
  <p:transition spd="slow"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7" grpId="0"/>
      <p:bldP spid="3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8" descr="毛笔2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750" t="22501" r="13750" b="42500"/>
          <a:stretch>
            <a:fillRect/>
          </a:stretch>
        </p:blipFill>
        <p:spPr bwMode="auto">
          <a:xfrm rot="960000">
            <a:off x="7643495" y="121920"/>
            <a:ext cx="786765" cy="827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图片 2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2" t="55417" r="37709" b="18750"/>
          <a:stretch>
            <a:fillRect/>
          </a:stretch>
        </p:blipFill>
        <p:spPr>
          <a:xfrm>
            <a:off x="1529715" y="29210"/>
            <a:ext cx="1930400" cy="127762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3870325" y="5039995"/>
            <a:ext cx="74733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rgbClr val="629640"/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return home to avoid misfortune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1632585" y="2200275"/>
            <a:ext cx="7703820" cy="1433195"/>
            <a:chOff x="2716" y="7506"/>
            <a:chExt cx="12132" cy="2257"/>
          </a:xfrm>
        </p:grpSpPr>
        <p:sp>
          <p:nvSpPr>
            <p:cNvPr id="7" name="文本框 6"/>
            <p:cNvSpPr txBox="1"/>
            <p:nvPr/>
          </p:nvSpPr>
          <p:spPr>
            <a:xfrm>
              <a:off x="7079" y="8058"/>
              <a:ext cx="7769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b="1" dirty="0">
                  <a:solidFill>
                    <a:srgbClr val="629640"/>
                  </a:solidFill>
                  <a:latin typeface="Times New Roman" panose="02020603050405020304" charset="0"/>
                  <a:ea typeface="楷体" panose="02010609060101010101" charset="-122"/>
                  <a:cs typeface="Times New Roman" panose="02020603050405020304" charset="0"/>
                </a:rPr>
                <a:t>Dance of Zhong Kui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2917" y="7545"/>
              <a:ext cx="3461" cy="2218"/>
            </a:xfrm>
            <a:prstGeom prst="rect">
              <a:avLst/>
            </a:prstGeom>
            <a:noFill/>
            <a:ln w="28575">
              <a:solidFill>
                <a:srgbClr val="33673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楷体" panose="02010609060101010101" charset="-122"/>
                <a:ea typeface="楷体" panose="02010609060101010101" charset="-122"/>
              </a:endParaRPr>
            </a:p>
          </p:txBody>
        </p:sp>
        <p:pic>
          <p:nvPicPr>
            <p:cNvPr id="13" name="图片 12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2716" y="7506"/>
              <a:ext cx="3333" cy="2120"/>
            </a:xfrm>
            <a:prstGeom prst="rect">
              <a:avLst/>
            </a:prstGeom>
          </p:spPr>
        </p:pic>
      </p:grpSp>
      <p:sp>
        <p:nvSpPr>
          <p:cNvPr id="16" name="文本框 15"/>
          <p:cNvSpPr txBox="1"/>
          <p:nvPr/>
        </p:nvSpPr>
        <p:spPr>
          <a:xfrm>
            <a:off x="3870325" y="302260"/>
            <a:ext cx="345503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>
                <a:solidFill>
                  <a:srgbClr val="5C8546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🐉</a:t>
            </a:r>
            <a:r>
              <a:rPr lang="en-US" altLang="zh-CN" sz="2800" b="1">
                <a:solidFill>
                  <a:srgbClr val="5C8546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 </a:t>
            </a:r>
            <a:r>
              <a:rPr lang="en-US" altLang="zh-CN" sz="2800" b="1">
                <a:solidFill>
                  <a:srgbClr val="5C8546"/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  <a:sym typeface="+mn-ea"/>
              </a:rPr>
              <a:t>Customs of the Dragon Boat Festival</a:t>
            </a:r>
            <a:endParaRPr lang="zh-CN" altLang="en-US" sz="2800" b="1">
              <a:solidFill>
                <a:srgbClr val="5C8546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760220" y="4658360"/>
            <a:ext cx="1490345" cy="1408430"/>
          </a:xfrm>
          <a:prstGeom prst="rect">
            <a:avLst/>
          </a:prstGeom>
          <a:noFill/>
          <a:ln w="28575">
            <a:solidFill>
              <a:srgbClr val="3367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楷体" panose="02010609060101010101" charset="-122"/>
              <a:ea typeface="楷体" panose="0201060906010101010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1632585" y="4495800"/>
            <a:ext cx="1386840" cy="14478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spd="slow"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3024045" y="1427930"/>
            <a:ext cx="6934616" cy="2826114"/>
            <a:chOff x="5482402" y="2064291"/>
            <a:chExt cx="6934616" cy="2826114"/>
          </a:xfrm>
        </p:grpSpPr>
        <p:grpSp>
          <p:nvGrpSpPr>
            <p:cNvPr id="11" name="组合 10"/>
            <p:cNvGrpSpPr/>
            <p:nvPr/>
          </p:nvGrpSpPr>
          <p:grpSpPr>
            <a:xfrm>
              <a:off x="8016402" y="2064291"/>
              <a:ext cx="1388110" cy="1278255"/>
              <a:chOff x="4565079" y="1296437"/>
              <a:chExt cx="1684534" cy="1551221"/>
            </a:xfrm>
          </p:grpSpPr>
          <p:pic>
            <p:nvPicPr>
              <p:cNvPr id="12" name="图片 11"/>
              <p:cNvPicPr>
                <a:picLocks noChangeAspect="1"/>
              </p:cNvPicPr>
              <p:nvPr/>
            </p:nvPicPr>
            <p:blipFill>
              <a:blip r:embed="rId3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65079" y="1296437"/>
                <a:ext cx="1684534" cy="1551221"/>
              </a:xfrm>
              <a:prstGeom prst="rect">
                <a:avLst/>
              </a:prstGeom>
            </p:spPr>
          </p:pic>
          <p:sp>
            <p:nvSpPr>
              <p:cNvPr id="13" name="文本框 12"/>
              <p:cNvSpPr txBox="1"/>
              <p:nvPr/>
            </p:nvSpPr>
            <p:spPr>
              <a:xfrm>
                <a:off x="5101761" y="1643207"/>
                <a:ext cx="432048" cy="8576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4000" b="1" spc="600" dirty="0">
                    <a:solidFill>
                      <a:srgbClr val="5C8546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3</a:t>
                </a:r>
                <a:endParaRPr lang="zh-CN" altLang="en-US" sz="4000" b="1" spc="600" dirty="0">
                  <a:solidFill>
                    <a:srgbClr val="5C8546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14" name="文本框 13"/>
            <p:cNvSpPr txBox="1"/>
            <p:nvPr/>
          </p:nvSpPr>
          <p:spPr>
            <a:xfrm>
              <a:off x="5482402" y="3690076"/>
              <a:ext cx="549342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3600" b="1" dirty="0">
                  <a:solidFill>
                    <a:srgbClr val="629640"/>
                  </a:solidFill>
                </a:rPr>
                <a:t>🐉</a:t>
              </a:r>
              <a:r>
                <a:rPr lang="en-US" altLang="zh-CN" sz="3600" b="1" dirty="0">
                  <a:solidFill>
                    <a:srgbClr val="629640"/>
                  </a:solidFill>
                </a:rPr>
                <a:t>Tasty foods from the Dragon Boat Festival</a:t>
              </a:r>
              <a:endParaRPr lang="zh-CN" altLang="en-US" sz="3600" b="1" dirty="0">
                <a:solidFill>
                  <a:srgbClr val="629640"/>
                </a:solidFill>
                <a:latin typeface="楷体" panose="02010609060101010101" charset="-122"/>
                <a:ea typeface="楷体" panose="02010609060101010101" charset="-122"/>
              </a:endParaRPr>
            </a:p>
          </p:txBody>
        </p:sp>
        <p:pic>
          <p:nvPicPr>
            <p:cNvPr id="23" name="Picture 8" descr="毛笔2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750" t="22501" r="13750" b="42500"/>
            <a:stretch>
              <a:fillRect/>
            </a:stretch>
          </p:blipFill>
          <p:spPr bwMode="auto">
            <a:xfrm>
              <a:off x="11234648" y="3789586"/>
              <a:ext cx="1182370" cy="827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65" name="图片 64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46" b="14546"/>
          <a:stretch>
            <a:fillRect/>
          </a:stretch>
        </p:blipFill>
        <p:spPr>
          <a:xfrm>
            <a:off x="7511415" y="4140200"/>
            <a:ext cx="4912360" cy="3483610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2" t="55417" r="37709" b="18750"/>
          <a:stretch>
            <a:fillRect/>
          </a:stretch>
        </p:blipFill>
        <p:spPr>
          <a:xfrm>
            <a:off x="1993900" y="1100455"/>
            <a:ext cx="2952115" cy="195326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spd="slow"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4200737" y="406410"/>
            <a:ext cx="25217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dirty="0">
                <a:solidFill>
                  <a:srgbClr val="629640"/>
                </a:solidFill>
              </a:rPr>
              <a:t>🐉</a:t>
            </a:r>
            <a:r>
              <a:rPr lang="en-US" altLang="zh-CN" sz="2800" dirty="0">
                <a:solidFill>
                  <a:srgbClr val="629640"/>
                </a:solidFill>
              </a:rPr>
              <a:t>Tasty foods</a:t>
            </a:r>
            <a:endParaRPr lang="zh-CN" altLang="en-US" sz="2800" b="1" dirty="0">
              <a:solidFill>
                <a:srgbClr val="629640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pic>
        <p:nvPicPr>
          <p:cNvPr id="23" name="Picture 8" descr="毛笔2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750" t="22501" r="13750" b="42500"/>
          <a:stretch>
            <a:fillRect/>
          </a:stretch>
        </p:blipFill>
        <p:spPr bwMode="auto">
          <a:xfrm rot="960000">
            <a:off x="7643495" y="121920"/>
            <a:ext cx="786765" cy="827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图片 2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2" t="55417" r="37709" b="18750"/>
          <a:stretch>
            <a:fillRect/>
          </a:stretch>
        </p:blipFill>
        <p:spPr>
          <a:xfrm>
            <a:off x="1529715" y="29210"/>
            <a:ext cx="1930400" cy="127762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794384" y="1739900"/>
            <a:ext cx="3656965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4000" dirty="0">
                <a:solidFill>
                  <a:srgbClr val="629640"/>
                </a:solidFill>
                <a:latin typeface="+mj-ea"/>
                <a:ea typeface="+mj-ea"/>
              </a:rPr>
              <a:t>realgar wine</a:t>
            </a:r>
            <a:endParaRPr lang="zh-CN" altLang="en-US" sz="4000" b="1" dirty="0">
              <a:solidFill>
                <a:srgbClr val="629640"/>
              </a:solidFill>
              <a:latin typeface="+mj-ea"/>
              <a:ea typeface="+mj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509905" y="2803525"/>
            <a:ext cx="4007485" cy="241173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B5D86692-DC34-0351-CF07-2FE5FBB8D4DF}"/>
              </a:ext>
            </a:extLst>
          </p:cNvPr>
          <p:cNvSpPr txBox="1"/>
          <p:nvPr/>
        </p:nvSpPr>
        <p:spPr>
          <a:xfrm>
            <a:off x="5307364" y="2489757"/>
            <a:ext cx="4589463" cy="34163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400" b="1" dirty="0">
                <a:latin typeface="华文隶书" panose="02010800040101010101" pitchFamily="2" charset="-122"/>
                <a:ea typeface="华文隶书" panose="02010800040101010101" pitchFamily="2" charset="-122"/>
              </a:rPr>
              <a:t>drive away bad spirits and sickness</a:t>
            </a:r>
            <a:br>
              <a:rPr lang="en-US" altLang="zh-CN" sz="24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zh-CN" altLang="en-US" sz="2400" dirty="0">
                <a:latin typeface="华文隶书" panose="02010800040101010101" pitchFamily="2" charset="-122"/>
                <a:ea typeface="华文隶书" panose="02010800040101010101" pitchFamily="2" charset="-122"/>
              </a:rPr>
              <a:t>驱走邪灵和疾病</a:t>
            </a:r>
            <a:endParaRPr lang="en-US" altLang="zh-CN" sz="24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  <a:p>
            <a:r>
              <a:rPr lang="en-US" altLang="zh-CN" sz="2400" b="1" dirty="0">
                <a:latin typeface="华文隶书" panose="02010800040101010101" pitchFamily="2" charset="-122"/>
                <a:ea typeface="华文隶书" panose="02010800040101010101" pitchFamily="2" charset="-122"/>
              </a:rPr>
              <a:t>ground a little realgar powder</a:t>
            </a:r>
            <a:br>
              <a:rPr lang="en-US" altLang="zh-CN" sz="24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zh-CN" altLang="en-US" sz="2400" dirty="0">
                <a:latin typeface="华文隶书" panose="02010800040101010101" pitchFamily="2" charset="-122"/>
                <a:ea typeface="华文隶书" panose="02010800040101010101" pitchFamily="2" charset="-122"/>
              </a:rPr>
              <a:t>磨入少量雄黄粉</a:t>
            </a:r>
            <a:endParaRPr lang="en-US" altLang="zh-CN" sz="24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  <a:p>
            <a:r>
              <a:rPr lang="en-US" altLang="zh-CN" sz="2400" b="1" dirty="0">
                <a:latin typeface="华文隶书" panose="02010800040101010101" pitchFamily="2" charset="-122"/>
                <a:ea typeface="华文隶书" panose="02010800040101010101" pitchFamily="2" charset="-122"/>
              </a:rPr>
              <a:t>hang small pouches of realgar on doors or wear bracelets</a:t>
            </a:r>
            <a:endParaRPr lang="zh-CN" altLang="zh-CN" sz="2400" b="1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  <a:p>
            <a:r>
              <a:rPr lang="zh-CN" altLang="zh-CN" sz="2400" dirty="0">
                <a:latin typeface="华文隶书" panose="02010800040101010101" pitchFamily="2" charset="-122"/>
                <a:ea typeface="华文隶书" panose="02010800040101010101" pitchFamily="2" charset="-122"/>
              </a:rPr>
              <a:t>挂小袋雄黄粉或戴雄黄手环</a:t>
            </a:r>
            <a:endParaRPr lang="en-US" altLang="zh-CN" sz="24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  <a:p>
            <a:r>
              <a:rPr lang="en-US" altLang="zh-CN" sz="2400" b="1" dirty="0">
                <a:latin typeface="华文隶书" panose="02010800040101010101" pitchFamily="2" charset="-122"/>
                <a:ea typeface="华文隶书" panose="02010800040101010101" pitchFamily="2" charset="-122"/>
              </a:rPr>
              <a:t>a nod to this old custom</a:t>
            </a:r>
            <a:br>
              <a:rPr lang="en-US" altLang="zh-CN" sz="24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zh-CN" altLang="en-US" sz="2400" dirty="0">
                <a:latin typeface="华文隶书" panose="02010800040101010101" pitchFamily="2" charset="-122"/>
                <a:ea typeface="华文隶书" panose="02010800040101010101" pitchFamily="2" charset="-122"/>
              </a:rPr>
              <a:t>向这一古老习俗致敬</a:t>
            </a:r>
            <a:endParaRPr lang="zh-CN" altLang="en-US" sz="2400" b="1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p:transition spd="slow"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3963671" y="519430"/>
            <a:ext cx="2837886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srgbClr val="629640"/>
                </a:solidFill>
              </a:rPr>
              <a:t>🐉</a:t>
            </a:r>
            <a:r>
              <a:rPr lang="en-US" altLang="zh-CN" sz="2800" b="1" dirty="0">
                <a:solidFill>
                  <a:srgbClr val="629640"/>
                </a:solidFill>
              </a:rPr>
              <a:t>Tasty foods</a:t>
            </a:r>
            <a:endParaRPr lang="zh-CN" altLang="en-US" sz="2800" b="1" dirty="0">
              <a:solidFill>
                <a:srgbClr val="629640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pic>
        <p:nvPicPr>
          <p:cNvPr id="23" name="Picture 8" descr="毛笔2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750" t="22501" r="13750" b="42500"/>
          <a:stretch>
            <a:fillRect/>
          </a:stretch>
        </p:blipFill>
        <p:spPr bwMode="auto">
          <a:xfrm rot="960000">
            <a:off x="7643495" y="121920"/>
            <a:ext cx="786765" cy="827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图片 2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2" t="55417" r="37709" b="18750"/>
          <a:stretch>
            <a:fillRect/>
          </a:stretch>
        </p:blipFill>
        <p:spPr>
          <a:xfrm>
            <a:off x="1529715" y="29210"/>
            <a:ext cx="1930400" cy="127762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224915" y="1571625"/>
            <a:ext cx="2540000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4000" dirty="0">
                <a:solidFill>
                  <a:srgbClr val="629640"/>
                </a:solidFill>
              </a:rPr>
              <a:t>zongzi</a:t>
            </a:r>
            <a:endParaRPr lang="zh-CN" altLang="en-US" sz="4000" b="1" dirty="0">
              <a:solidFill>
                <a:srgbClr val="629640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8040" y="2800985"/>
            <a:ext cx="3749040" cy="294005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22B0A6EF-927F-52E5-DBE2-3B6A43E0FFA3}"/>
              </a:ext>
            </a:extLst>
          </p:cNvPr>
          <p:cNvSpPr txBox="1"/>
          <p:nvPr/>
        </p:nvSpPr>
        <p:spPr>
          <a:xfrm>
            <a:off x="5772149" y="2851151"/>
            <a:ext cx="4146551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华文隶书" panose="02010800040101010101" pitchFamily="2" charset="-122"/>
                <a:ea typeface="华文隶书" panose="02010800040101010101" pitchFamily="2" charset="-122"/>
              </a:rPr>
              <a:t>zongzi are parcels of sticky rice</a:t>
            </a:r>
            <a:br>
              <a:rPr lang="en-US" altLang="zh-CN" sz="2400" b="1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zh-CN" altLang="en-US" sz="2400" b="1" dirty="0">
                <a:latin typeface="华文隶书" panose="02010800040101010101" pitchFamily="2" charset="-122"/>
                <a:ea typeface="华文隶书" panose="02010800040101010101" pitchFamily="2" charset="-122"/>
              </a:rPr>
              <a:t>粽子是糯米小包裹</a:t>
            </a:r>
            <a:endParaRPr lang="en-US" altLang="zh-CN" sz="2400" b="1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  <a:p>
            <a:r>
              <a:rPr lang="en-US" altLang="zh-CN" sz="2400" b="1" dirty="0">
                <a:latin typeface="华文隶书" panose="02010800040101010101" pitchFamily="2" charset="-122"/>
                <a:ea typeface="华文隶书" panose="02010800040101010101" pitchFamily="2" charset="-122"/>
              </a:rPr>
              <a:t>wrapped in bamboo or reed leaves</a:t>
            </a:r>
            <a:br>
              <a:rPr lang="en-US" altLang="zh-CN" sz="2400" b="1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zh-CN" altLang="en-US" sz="2400" b="1" dirty="0">
                <a:latin typeface="华文隶书" panose="02010800040101010101" pitchFamily="2" charset="-122"/>
                <a:ea typeface="华文隶书" panose="02010800040101010101" pitchFamily="2" charset="-122"/>
              </a:rPr>
              <a:t>用竹叶或芦苇叶包裹</a:t>
            </a:r>
            <a:endParaRPr lang="en-US" altLang="zh-CN" sz="2400" b="1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  <a:p>
            <a:r>
              <a:rPr lang="en-US" altLang="zh-CN" sz="2400" b="1" dirty="0">
                <a:latin typeface="华文隶书" panose="02010800040101010101" pitchFamily="2" charset="-122"/>
                <a:ea typeface="华文隶书" panose="02010800040101010101" pitchFamily="2" charset="-122"/>
              </a:rPr>
              <a:t>honor Qu Yuan</a:t>
            </a:r>
            <a:br>
              <a:rPr lang="en-US" altLang="zh-CN" sz="2400" b="1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zh-CN" altLang="en-US" sz="2400" b="1" dirty="0">
                <a:latin typeface="华文隶书" panose="02010800040101010101" pitchFamily="2" charset="-122"/>
                <a:ea typeface="华文隶书" panose="02010800040101010101" pitchFamily="2" charset="-122"/>
              </a:rPr>
              <a:t>纪念屈原</a:t>
            </a:r>
            <a:endParaRPr lang="en-US" altLang="zh-CN" sz="2400" b="1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  <a:p>
            <a:r>
              <a:rPr lang="en-US" altLang="zh-CN" sz="2400" b="1" dirty="0">
                <a:latin typeface="华文隶书" panose="02010800040101010101" pitchFamily="2" charset="-122"/>
                <a:ea typeface="华文隶书" panose="02010800040101010101" pitchFamily="2" charset="-122"/>
              </a:rPr>
              <a:t>unwrapping each bundle</a:t>
            </a:r>
            <a:br>
              <a:rPr lang="en-US" altLang="zh-CN" sz="2400" b="1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zh-CN" altLang="en-US" sz="2400" b="1" dirty="0">
                <a:latin typeface="华文隶书" panose="02010800040101010101" pitchFamily="2" charset="-122"/>
                <a:ea typeface="华文隶书" panose="02010800040101010101" pitchFamily="2" charset="-122"/>
              </a:rPr>
              <a:t>剥开每个粽子的过程</a:t>
            </a:r>
          </a:p>
        </p:txBody>
      </p:sp>
    </p:spTree>
    <p:custDataLst>
      <p:tags r:id="rId1"/>
    </p:custDataLst>
  </p:cSld>
  <p:clrMapOvr>
    <a:masterClrMapping/>
  </p:clrMapOvr>
  <p:transition spd="slow"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3963671" y="519430"/>
            <a:ext cx="2798374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srgbClr val="629640"/>
                </a:solidFill>
              </a:rPr>
              <a:t>🐉</a:t>
            </a:r>
            <a:r>
              <a:rPr lang="en-US" altLang="zh-CN" sz="2800" b="1" dirty="0">
                <a:solidFill>
                  <a:srgbClr val="629640"/>
                </a:solidFill>
              </a:rPr>
              <a:t>Tasty foods</a:t>
            </a:r>
            <a:endParaRPr lang="zh-CN" altLang="en-US" sz="2800" b="1" dirty="0">
              <a:solidFill>
                <a:srgbClr val="629640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pic>
        <p:nvPicPr>
          <p:cNvPr id="23" name="Picture 8" descr="毛笔2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750" t="22501" r="13750" b="42500"/>
          <a:stretch>
            <a:fillRect/>
          </a:stretch>
        </p:blipFill>
        <p:spPr bwMode="auto">
          <a:xfrm rot="960000">
            <a:off x="7643495" y="121920"/>
            <a:ext cx="786765" cy="827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图片 2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2" t="55417" r="37709" b="18750"/>
          <a:stretch>
            <a:fillRect/>
          </a:stretch>
        </p:blipFill>
        <p:spPr>
          <a:xfrm>
            <a:off x="1529715" y="29210"/>
            <a:ext cx="1930400" cy="127762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5445900" y="2640824"/>
            <a:ext cx="5623561" cy="304698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400" b="1" dirty="0">
                <a:latin typeface="华文隶书" panose="02010800040101010101" pitchFamily="2" charset="-122"/>
                <a:ea typeface="华文隶书" panose="02010800040101010101" pitchFamily="2" charset="-122"/>
              </a:rPr>
              <a:t>beat fresh eggs</a:t>
            </a:r>
            <a:br>
              <a:rPr lang="en-US" altLang="zh-CN" sz="24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zh-CN" altLang="en-US" sz="2400" dirty="0">
                <a:latin typeface="华文隶书" panose="02010800040101010101" pitchFamily="2" charset="-122"/>
                <a:ea typeface="华文隶书" panose="02010800040101010101" pitchFamily="2" charset="-122"/>
              </a:rPr>
              <a:t>打散新鲜鸡蛋</a:t>
            </a:r>
            <a:endParaRPr lang="en-US" altLang="zh-CN" sz="24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  <a:p>
            <a:r>
              <a:rPr lang="en-US" altLang="zh-CN" sz="2400" b="1" dirty="0">
                <a:latin typeface="华文隶书" panose="02010800040101010101" pitchFamily="2" charset="-122"/>
                <a:ea typeface="华文隶书" panose="02010800040101010101" pitchFamily="2" charset="-122"/>
              </a:rPr>
              <a:t>mix in chopped green onions</a:t>
            </a:r>
            <a:br>
              <a:rPr lang="en-US" altLang="zh-CN" sz="24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zh-CN" altLang="en-US" sz="2400" dirty="0">
                <a:latin typeface="华文隶书" panose="02010800040101010101" pitchFamily="2" charset="-122"/>
                <a:ea typeface="华文隶书" panose="02010800040101010101" pitchFamily="2" charset="-122"/>
              </a:rPr>
              <a:t>拌入切碎的葱花</a:t>
            </a:r>
            <a:endParaRPr lang="en-US" altLang="zh-CN" sz="24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  <a:p>
            <a:r>
              <a:rPr lang="en-US" altLang="zh-CN" sz="2400" b="1" dirty="0">
                <a:latin typeface="华文隶书" panose="02010800040101010101" pitchFamily="2" charset="-122"/>
                <a:ea typeface="华文隶书" panose="02010800040101010101" pitchFamily="2" charset="-122"/>
              </a:rPr>
              <a:t>soft, fluffy, and a little crunchy at the sides</a:t>
            </a:r>
            <a:br>
              <a:rPr lang="en-US" altLang="zh-CN" sz="24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zh-CN" altLang="en-US" sz="2400" dirty="0">
                <a:latin typeface="华文隶书" panose="02010800040101010101" pitchFamily="2" charset="-122"/>
                <a:ea typeface="华文隶书" panose="02010800040101010101" pitchFamily="2" charset="-122"/>
              </a:rPr>
              <a:t>松软，蓬松，边缘略脆</a:t>
            </a:r>
            <a:endParaRPr lang="en-US" altLang="zh-CN" sz="24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  <a:p>
            <a:r>
              <a:rPr lang="en-US" altLang="zh-CN" sz="2400" b="1" dirty="0">
                <a:latin typeface="华文隶书" panose="02010800040101010101" pitchFamily="2" charset="-122"/>
                <a:ea typeface="华文隶书" panose="02010800040101010101" pitchFamily="2" charset="-122"/>
              </a:rPr>
              <a:t>gentle onion flavor and smooth egg texture</a:t>
            </a:r>
            <a:br>
              <a:rPr lang="en-US" altLang="zh-CN" sz="24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zh-CN" altLang="en-US" sz="2400" dirty="0">
                <a:latin typeface="华文隶书" panose="02010800040101010101" pitchFamily="2" charset="-122"/>
                <a:ea typeface="华文隶书" panose="02010800040101010101" pitchFamily="2" charset="-122"/>
              </a:rPr>
              <a:t>清新的葱香和顺滑的蛋感</a:t>
            </a:r>
            <a:endParaRPr lang="zh-CN" altLang="en-US" sz="2400" b="1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629920" y="2831465"/>
            <a:ext cx="4152900" cy="247015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F157F048-EF26-1DFF-BC73-09E41FF20D8B}"/>
              </a:ext>
            </a:extLst>
          </p:cNvPr>
          <p:cNvSpPr txBox="1"/>
          <p:nvPr/>
        </p:nvSpPr>
        <p:spPr>
          <a:xfrm>
            <a:off x="1370964" y="1708785"/>
            <a:ext cx="3794125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4000" dirty="0">
                <a:solidFill>
                  <a:srgbClr val="629640"/>
                </a:solidFill>
              </a:rPr>
              <a:t>scallion egg</a:t>
            </a:r>
            <a:endParaRPr lang="zh-CN" altLang="en-US" sz="4000" b="1" dirty="0">
              <a:solidFill>
                <a:srgbClr val="629640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</p:spTree>
    <p:custDataLst>
      <p:tags r:id="rId1"/>
    </p:custDataLst>
  </p:cSld>
  <p:clrMapOvr>
    <a:masterClrMapping/>
  </p:clrMapOvr>
  <p:transition spd="slow"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4689131" y="1427930"/>
            <a:ext cx="5269530" cy="2552700"/>
            <a:chOff x="7147488" y="2064291"/>
            <a:chExt cx="5269530" cy="2552700"/>
          </a:xfrm>
        </p:grpSpPr>
        <p:grpSp>
          <p:nvGrpSpPr>
            <p:cNvPr id="11" name="组合 10"/>
            <p:cNvGrpSpPr/>
            <p:nvPr/>
          </p:nvGrpSpPr>
          <p:grpSpPr>
            <a:xfrm>
              <a:off x="8016402" y="2064291"/>
              <a:ext cx="1388110" cy="1278255"/>
              <a:chOff x="4565079" y="1296437"/>
              <a:chExt cx="1684534" cy="1551221"/>
            </a:xfrm>
          </p:grpSpPr>
          <p:pic>
            <p:nvPicPr>
              <p:cNvPr id="12" name="图片 11"/>
              <p:cNvPicPr>
                <a:picLocks noChangeAspect="1"/>
              </p:cNvPicPr>
              <p:nvPr/>
            </p:nvPicPr>
            <p:blipFill>
              <a:blip r:embed="rId3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65079" y="1296437"/>
                <a:ext cx="1684534" cy="1551221"/>
              </a:xfrm>
              <a:prstGeom prst="rect">
                <a:avLst/>
              </a:prstGeom>
            </p:spPr>
          </p:pic>
          <p:sp>
            <p:nvSpPr>
              <p:cNvPr id="13" name="文本框 12"/>
              <p:cNvSpPr txBox="1"/>
              <p:nvPr/>
            </p:nvSpPr>
            <p:spPr>
              <a:xfrm>
                <a:off x="5089088" y="1643208"/>
                <a:ext cx="636517" cy="8576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4000" b="1" spc="600">
                    <a:solidFill>
                      <a:srgbClr val="5C8546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4</a:t>
                </a:r>
              </a:p>
            </p:txBody>
          </p:sp>
        </p:grpSp>
        <p:sp>
          <p:nvSpPr>
            <p:cNvPr id="14" name="文本框 13"/>
            <p:cNvSpPr txBox="1"/>
            <p:nvPr/>
          </p:nvSpPr>
          <p:spPr>
            <a:xfrm>
              <a:off x="7147488" y="3794316"/>
              <a:ext cx="260142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3600" b="1" dirty="0">
                  <a:solidFill>
                    <a:srgbClr val="5C8546"/>
                  </a:solidFill>
                  <a:latin typeface="楷体" panose="02010609060101010101" charset="-122"/>
                  <a:ea typeface="楷体" panose="02010609060101010101" charset="-122"/>
                </a:rPr>
                <a:t>🐉</a:t>
              </a:r>
              <a:r>
                <a:rPr lang="en-US" altLang="zh-CN" sz="3600" b="1" dirty="0">
                  <a:solidFill>
                    <a:srgbClr val="5C8546"/>
                  </a:solidFill>
                  <a:latin typeface="楷体" panose="02010609060101010101" charset="-122"/>
                  <a:ea typeface="楷体" panose="02010609060101010101" charset="-122"/>
                </a:rPr>
                <a:t>poetry</a:t>
              </a:r>
            </a:p>
          </p:txBody>
        </p:sp>
        <p:pic>
          <p:nvPicPr>
            <p:cNvPr id="23" name="Picture 8" descr="毛笔2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750" t="22501" r="13750" b="42500"/>
            <a:stretch>
              <a:fillRect/>
            </a:stretch>
          </p:blipFill>
          <p:spPr bwMode="auto">
            <a:xfrm>
              <a:off x="11234648" y="3789586"/>
              <a:ext cx="1182370" cy="827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65" name="图片 64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46" b="14546"/>
          <a:stretch>
            <a:fillRect/>
          </a:stretch>
        </p:blipFill>
        <p:spPr>
          <a:xfrm>
            <a:off x="7511415" y="4140200"/>
            <a:ext cx="4912360" cy="3483610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2" t="55417" r="37709" b="18750"/>
          <a:stretch>
            <a:fillRect/>
          </a:stretch>
        </p:blipFill>
        <p:spPr>
          <a:xfrm>
            <a:off x="1993900" y="1100455"/>
            <a:ext cx="2952115" cy="195326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spd="slow"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4674235" y="407035"/>
            <a:ext cx="19462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srgbClr val="5C8546"/>
                </a:solidFill>
                <a:latin typeface="楷体" panose="02010609060101010101" charset="-122"/>
                <a:ea typeface="楷体" panose="02010609060101010101" charset="-122"/>
              </a:rPr>
              <a:t>🐉</a:t>
            </a:r>
            <a:r>
              <a:rPr lang="en-US" altLang="zh-CN" sz="2800" b="1" dirty="0">
                <a:solidFill>
                  <a:srgbClr val="5C8546"/>
                </a:solidFill>
                <a:latin typeface="楷体" panose="02010609060101010101" charset="-122"/>
                <a:ea typeface="楷体" panose="02010609060101010101" charset="-122"/>
              </a:rPr>
              <a:t>poetry</a:t>
            </a:r>
          </a:p>
        </p:txBody>
      </p:sp>
      <p:pic>
        <p:nvPicPr>
          <p:cNvPr id="23" name="Picture 8" descr="毛笔2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750" t="22501" r="13750" b="42500"/>
          <a:stretch>
            <a:fillRect/>
          </a:stretch>
        </p:blipFill>
        <p:spPr bwMode="auto">
          <a:xfrm rot="960000">
            <a:off x="7643495" y="121920"/>
            <a:ext cx="786765" cy="827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图片 2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2" t="55417" r="37709" b="18750"/>
          <a:stretch>
            <a:fillRect/>
          </a:stretch>
        </p:blipFill>
        <p:spPr>
          <a:xfrm>
            <a:off x="1529715" y="29210"/>
            <a:ext cx="1930400" cy="127762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433195" y="3312160"/>
            <a:ext cx="342201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629640"/>
                </a:solidFill>
                <a:latin typeface="楷体" panose="02010609060101010101" charset="-122"/>
                <a:ea typeface="楷体" panose="02010609060101010101" charset="-122"/>
              </a:rPr>
              <a:t>宫衣亦有名，端午被恩荣。</a:t>
            </a:r>
          </a:p>
          <a:p>
            <a:r>
              <a:rPr lang="zh-CN" altLang="en-US" sz="2000" dirty="0">
                <a:solidFill>
                  <a:srgbClr val="629640"/>
                </a:solidFill>
                <a:latin typeface="楷体" panose="02010609060101010101" charset="-122"/>
                <a:ea typeface="楷体" panose="02010609060101010101" charset="-122"/>
              </a:rPr>
              <a:t>细葛含风软，香罗叠雪轻。</a:t>
            </a:r>
          </a:p>
          <a:p>
            <a:r>
              <a:rPr lang="zh-CN" altLang="en-US" sz="2000" dirty="0">
                <a:solidFill>
                  <a:srgbClr val="629640"/>
                </a:solidFill>
                <a:latin typeface="楷体" panose="02010609060101010101" charset="-122"/>
                <a:ea typeface="楷体" panose="02010609060101010101" charset="-122"/>
              </a:rPr>
              <a:t>自天题处湿，当暑著来清。</a:t>
            </a:r>
          </a:p>
          <a:p>
            <a:r>
              <a:rPr lang="zh-CN" altLang="en-US" sz="2000" dirty="0">
                <a:solidFill>
                  <a:srgbClr val="629640"/>
                </a:solidFill>
                <a:latin typeface="楷体" panose="02010609060101010101" charset="-122"/>
                <a:ea typeface="楷体" panose="02010609060101010101" charset="-122"/>
              </a:rPr>
              <a:t>意内称长短，终身荷圣情。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000760" y="2645410"/>
            <a:ext cx="428625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2400" b="1">
                <a:solidFill>
                  <a:srgbClr val="629640"/>
                </a:solidFill>
                <a:latin typeface="楷体" panose="02010609060101010101" charset="-122"/>
                <a:ea typeface="楷体" panose="02010609060101010101" charset="-122"/>
              </a:rPr>
              <a:t>《端午日赐衣》</a:t>
            </a:r>
            <a:r>
              <a:rPr lang="en-US" altLang="zh-CN" sz="2400" b="1">
                <a:solidFill>
                  <a:srgbClr val="629640"/>
                </a:solidFill>
                <a:latin typeface="楷体" panose="02010609060101010101" charset="-122"/>
                <a:ea typeface="楷体" panose="02010609060101010101" charset="-122"/>
              </a:rPr>
              <a:t>(</a:t>
            </a:r>
            <a:r>
              <a:rPr lang="zh-CN" altLang="en-US" sz="2400" b="1">
                <a:solidFill>
                  <a:srgbClr val="629640"/>
                </a:solidFill>
                <a:latin typeface="楷体" panose="02010609060101010101" charset="-122"/>
                <a:ea typeface="楷体" panose="02010609060101010101" charset="-122"/>
              </a:rPr>
              <a:t>唐 杜甫</a:t>
            </a:r>
            <a:r>
              <a:rPr lang="en-US" altLang="zh-CN" sz="2400" b="1">
                <a:solidFill>
                  <a:srgbClr val="629640"/>
                </a:solidFill>
                <a:latin typeface="楷体" panose="02010609060101010101" charset="-122"/>
                <a:ea typeface="楷体" panose="02010609060101010101" charset="-122"/>
              </a:rPr>
              <a:t>)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6510654" y="2348865"/>
            <a:ext cx="36267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+mj-lt"/>
                <a:ea typeface="楷体" panose="02010609060101010101" charset="-122"/>
                <a:cs typeface="+mj-lt"/>
              </a:rPr>
              <a:t>   </a:t>
            </a:r>
            <a:r>
              <a:rPr lang="en-US" altLang="zh-CN" sz="2400" b="1" dirty="0">
                <a:latin typeface="华文隶书" panose="02010800040101010101" pitchFamily="2" charset="-122"/>
                <a:ea typeface="华文隶书" panose="02010800040101010101" pitchFamily="2" charset="-122"/>
                <a:cs typeface="+mj-lt"/>
              </a:rPr>
              <a:t>express gratitude and loyalty</a:t>
            </a:r>
          </a:p>
          <a:p>
            <a:pPr algn="ctr"/>
            <a:r>
              <a:rPr lang="en-US" altLang="zh-CN" sz="2400" b="1" dirty="0">
                <a:latin typeface="华文隶书" panose="02010800040101010101" pitchFamily="2" charset="-122"/>
                <a:ea typeface="华文隶书" panose="02010800040101010101" pitchFamily="2" charset="-122"/>
                <a:cs typeface="+mj-lt"/>
              </a:rPr>
              <a:t>    </a:t>
            </a:r>
            <a:r>
              <a:rPr lang="zh-CN" altLang="en-US" sz="2400" b="1" dirty="0">
                <a:latin typeface="华文隶书" panose="02010800040101010101" pitchFamily="2" charset="-122"/>
                <a:ea typeface="华文隶书" panose="02010800040101010101" pitchFamily="2" charset="-122"/>
                <a:cs typeface="+mj-lt"/>
              </a:rPr>
              <a:t>表达感恩与忠诚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6620510" y="3305811"/>
            <a:ext cx="35169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华文隶书" panose="02010800040101010101" pitchFamily="2" charset="-122"/>
                <a:ea typeface="华文隶书" panose="02010800040101010101" pitchFamily="2" charset="-122"/>
              </a:rPr>
              <a:t>   reflect traditional values</a:t>
            </a:r>
          </a:p>
          <a:p>
            <a:pPr algn="ctr"/>
            <a:r>
              <a:rPr lang="zh-CN" altLang="en-US" sz="2400" b="1" dirty="0">
                <a:latin typeface="华文隶书" panose="02010800040101010101" pitchFamily="2" charset="-122"/>
                <a:ea typeface="华文隶书" panose="02010800040101010101" pitchFamily="2" charset="-122"/>
              </a:rPr>
              <a:t>反映传统价值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510654" y="4242014"/>
            <a:ext cx="373104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华文隶书" panose="02010800040101010101" pitchFamily="2" charset="-122"/>
                <a:ea typeface="华文隶书" panose="02010800040101010101" pitchFamily="2" charset="-122"/>
              </a:rPr>
              <a:t>   connect history with emotion</a:t>
            </a:r>
          </a:p>
          <a:p>
            <a:pPr algn="ctr"/>
            <a:r>
              <a:rPr lang="zh-CN" altLang="en-US" sz="2400" b="1" dirty="0">
                <a:latin typeface="华文隶书" panose="02010800040101010101" pitchFamily="2" charset="-122"/>
                <a:ea typeface="华文隶书" panose="02010800040101010101" pitchFamily="2" charset="-122"/>
                <a:sym typeface="+mn-ea"/>
              </a:rPr>
              <a:t>连接历史与情感</a:t>
            </a:r>
            <a:endParaRPr lang="en-US" altLang="zh-CN" sz="2400" b="1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p:transition spd="slow"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4668521" y="407035"/>
            <a:ext cx="134845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dirty="0">
                <a:solidFill>
                  <a:srgbClr val="5C8546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poetry</a:t>
            </a:r>
            <a:endParaRPr lang="zh-CN" altLang="en-US" sz="2800" b="1" dirty="0">
              <a:solidFill>
                <a:srgbClr val="5C8546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pic>
        <p:nvPicPr>
          <p:cNvPr id="23" name="Picture 8" descr="毛笔2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750" t="22501" r="13750" b="42500"/>
          <a:stretch>
            <a:fillRect/>
          </a:stretch>
        </p:blipFill>
        <p:spPr bwMode="auto">
          <a:xfrm rot="960000">
            <a:off x="7643495" y="121920"/>
            <a:ext cx="786765" cy="827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图片 2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2" t="55417" r="37709" b="18750"/>
          <a:stretch>
            <a:fillRect/>
          </a:stretch>
        </p:blipFill>
        <p:spPr>
          <a:xfrm>
            <a:off x="1529715" y="29210"/>
            <a:ext cx="1930400" cy="127762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015490" y="3569970"/>
            <a:ext cx="245554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rgbClr val="629640"/>
                </a:solidFill>
                <a:latin typeface="楷体" panose="02010609060101010101" charset="-122"/>
                <a:ea typeface="楷体" panose="02010609060101010101" charset="-122"/>
              </a:rPr>
              <a:t>鹤发垂肩尺许长，</a:t>
            </a:r>
          </a:p>
          <a:p>
            <a:r>
              <a:rPr lang="zh-CN" altLang="en-US" sz="2000">
                <a:solidFill>
                  <a:srgbClr val="629640"/>
                </a:solidFill>
                <a:latin typeface="楷体" panose="02010609060101010101" charset="-122"/>
                <a:ea typeface="楷体" panose="02010609060101010101" charset="-122"/>
              </a:rPr>
              <a:t>离家三十五端阳。</a:t>
            </a:r>
          </a:p>
          <a:p>
            <a:r>
              <a:rPr lang="zh-CN" altLang="en-US" sz="2000">
                <a:solidFill>
                  <a:srgbClr val="629640"/>
                </a:solidFill>
                <a:latin typeface="楷体" panose="02010609060101010101" charset="-122"/>
                <a:ea typeface="楷体" panose="02010609060101010101" charset="-122"/>
              </a:rPr>
              <a:t>儿童见说深惊讶，</a:t>
            </a:r>
          </a:p>
          <a:p>
            <a:r>
              <a:rPr lang="zh-CN" altLang="en-US" sz="2000">
                <a:solidFill>
                  <a:srgbClr val="629640"/>
                </a:solidFill>
                <a:latin typeface="楷体" panose="02010609060101010101" charset="-122"/>
                <a:ea typeface="楷体" panose="02010609060101010101" charset="-122"/>
              </a:rPr>
              <a:t>却问何方是故乡。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163955" y="2698115"/>
            <a:ext cx="415925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2400" b="1">
                <a:solidFill>
                  <a:srgbClr val="629640"/>
                </a:solidFill>
                <a:latin typeface="楷体" panose="02010609060101010101" charset="-122"/>
                <a:ea typeface="楷体" panose="02010609060101010101" charset="-122"/>
              </a:rPr>
              <a:t>《同州端午》</a:t>
            </a:r>
            <a:r>
              <a:rPr lang="en-US" altLang="zh-CN" sz="2400" b="1">
                <a:solidFill>
                  <a:srgbClr val="629640"/>
                </a:solidFill>
                <a:latin typeface="楷体" panose="02010609060101010101" charset="-122"/>
                <a:ea typeface="楷体" panose="02010609060101010101" charset="-122"/>
              </a:rPr>
              <a:t>(</a:t>
            </a:r>
            <a:r>
              <a:rPr lang="zh-CN" altLang="en-US" sz="2400" b="1">
                <a:solidFill>
                  <a:srgbClr val="629640"/>
                </a:solidFill>
                <a:latin typeface="楷体" panose="02010609060101010101" charset="-122"/>
                <a:ea typeface="楷体" panose="02010609060101010101" charset="-122"/>
              </a:rPr>
              <a:t>唐  殷尧藩</a:t>
            </a:r>
            <a:r>
              <a:rPr lang="en-US" altLang="zh-CN" sz="2400" b="1">
                <a:solidFill>
                  <a:srgbClr val="629640"/>
                </a:solidFill>
                <a:latin typeface="楷体" panose="02010609060101010101" charset="-122"/>
                <a:ea typeface="楷体" panose="02010609060101010101" charset="-122"/>
              </a:rPr>
              <a:t>)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5842635" y="2698115"/>
            <a:ext cx="546883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华文隶书" panose="02010800040101010101" pitchFamily="2" charset="-122"/>
                <a:ea typeface="华文隶书" panose="02010800040101010101" pitchFamily="2" charset="-122"/>
              </a:rPr>
              <a:t>spend years away from home</a:t>
            </a:r>
          </a:p>
          <a:p>
            <a:r>
              <a:rPr lang="en-US" altLang="zh-CN" sz="2400" b="1" dirty="0">
                <a:latin typeface="华文隶书" panose="02010800040101010101" pitchFamily="2" charset="-122"/>
                <a:ea typeface="华文隶书" panose="02010800040101010101" pitchFamily="2" charset="-122"/>
              </a:rPr>
              <a:t>          </a:t>
            </a:r>
            <a:r>
              <a:rPr lang="zh-CN" altLang="en-US" sz="2400" b="1" dirty="0">
                <a:latin typeface="华文隶书" panose="02010800040101010101" pitchFamily="2" charset="-122"/>
                <a:ea typeface="华文隶书" panose="02010800040101010101" pitchFamily="2" charset="-122"/>
              </a:rPr>
              <a:t>漂泊多年</a:t>
            </a:r>
          </a:p>
          <a:p>
            <a:endParaRPr lang="en-US" altLang="zh-CN" sz="2400" b="1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  <a:p>
            <a:r>
              <a:rPr lang="en-US" altLang="zh-CN" sz="2400" b="1" dirty="0">
                <a:latin typeface="华文隶书" panose="02010800040101010101" pitchFamily="2" charset="-122"/>
                <a:ea typeface="华文隶书" panose="02010800040101010101" pitchFamily="2" charset="-122"/>
              </a:rPr>
              <a:t>remind us of who we are and where we belong</a:t>
            </a:r>
          </a:p>
          <a:p>
            <a:r>
              <a:rPr lang="en-US" altLang="zh-CN" sz="2400" b="1" dirty="0">
                <a:latin typeface="华文隶书" panose="02010800040101010101" pitchFamily="2" charset="-122"/>
                <a:ea typeface="华文隶书" panose="02010800040101010101" pitchFamily="2" charset="-122"/>
              </a:rPr>
              <a:t>    </a:t>
            </a:r>
            <a:r>
              <a:rPr lang="zh-CN" altLang="en-US" sz="2400" b="1" dirty="0">
                <a:latin typeface="华文隶书" panose="02010800040101010101" pitchFamily="2" charset="-122"/>
                <a:ea typeface="华文隶书" panose="02010800040101010101" pitchFamily="2" charset="-122"/>
              </a:rPr>
              <a:t>唤醒对身份与归属的记忆</a:t>
            </a:r>
          </a:p>
        </p:txBody>
      </p:sp>
    </p:spTree>
    <p:custDataLst>
      <p:tags r:id="rId1"/>
    </p:custDataLst>
  </p:cSld>
  <p:clrMapOvr>
    <a:masterClrMapping/>
  </p:clrMapOvr>
  <p:transition spd="slow"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5200650" y="407035"/>
            <a:ext cx="984351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dirty="0">
                <a:solidFill>
                  <a:srgbClr val="5C8546"/>
                </a:solidFill>
                <a:latin typeface="楷体" panose="02010609060101010101" charset="-122"/>
                <a:ea typeface="楷体" panose="02010609060101010101" charset="-122"/>
              </a:rPr>
              <a:t>end</a:t>
            </a:r>
          </a:p>
        </p:txBody>
      </p:sp>
      <p:pic>
        <p:nvPicPr>
          <p:cNvPr id="23" name="Picture 8" descr="毛笔2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750" t="22501" r="13750" b="42500"/>
          <a:stretch>
            <a:fillRect/>
          </a:stretch>
        </p:blipFill>
        <p:spPr bwMode="auto">
          <a:xfrm rot="960000">
            <a:off x="7643495" y="121920"/>
            <a:ext cx="786765" cy="827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图片 2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2" t="55417" r="37709" b="18750"/>
          <a:stretch>
            <a:fillRect/>
          </a:stretch>
        </p:blipFill>
        <p:spPr>
          <a:xfrm>
            <a:off x="1529715" y="29210"/>
            <a:ext cx="1930400" cy="1277620"/>
          </a:xfrm>
          <a:prstGeom prst="rect">
            <a:avLst/>
          </a:prstGeom>
        </p:spPr>
      </p:pic>
      <p:sp>
        <p:nvSpPr>
          <p:cNvPr id="30" name="文本框 29"/>
          <p:cNvSpPr txBox="1"/>
          <p:nvPr/>
        </p:nvSpPr>
        <p:spPr>
          <a:xfrm>
            <a:off x="2221865" y="2297644"/>
            <a:ext cx="2623185" cy="54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b="1" dirty="0">
                <a:latin typeface="华文隶书" panose="02010800040101010101" pitchFamily="2" charset="-122"/>
                <a:ea typeface="华文隶书" panose="02010800040101010101" pitchFamily="2" charset="-122"/>
              </a:rPr>
              <a:t>reflect rich emotions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2221865" y="3409244"/>
            <a:ext cx="8352790" cy="2262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latin typeface="华文隶书" panose="02010800040101010101" pitchFamily="2" charset="-122"/>
                <a:ea typeface="华文隶书" panose="02010800040101010101" pitchFamily="2" charset="-122"/>
              </a:rPr>
              <a:t>connect us with history and show deep cultural values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华文隶书" panose="02010800040101010101" pitchFamily="2" charset="-122"/>
                <a:ea typeface="华文隶书" panose="02010800040101010101" pitchFamily="2" charset="-122"/>
              </a:rPr>
              <a:t>将我们与历史联系起来，展示深厚的文化价值</a:t>
            </a:r>
            <a:br>
              <a:rPr lang="zh-CN" altLang="en-US" sz="24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zh-CN" altLang="en-US" sz="2400" b="1" dirty="0">
                <a:latin typeface="华文隶书" panose="02010800040101010101" pitchFamily="2" charset="-122"/>
                <a:ea typeface="华文隶书" panose="02010800040101010101" pitchFamily="2" charset="-122"/>
              </a:rPr>
              <a:t>making poetry an essential part of understanding Chinese tradition</a:t>
            </a:r>
            <a:endParaRPr lang="en-US" altLang="zh-CN" sz="2400" b="1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华文隶书" panose="02010800040101010101" pitchFamily="2" charset="-122"/>
                <a:ea typeface="华文隶书" panose="02010800040101010101" pitchFamily="2" charset="-122"/>
              </a:rPr>
              <a:t>使诗歌成为理解中国传统的重要组成部分</a:t>
            </a:r>
            <a:endParaRPr lang="en-US" altLang="zh-CN" sz="2400" b="1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845050" y="2373189"/>
            <a:ext cx="32086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华文隶书" panose="02010800040101010101" pitchFamily="2" charset="-122"/>
                <a:ea typeface="华文隶书" panose="02010800040101010101" pitchFamily="2" charset="-122"/>
              </a:rPr>
              <a:t>bring both joy and sorrow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376170" y="2834854"/>
            <a:ext cx="2553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华文隶书" panose="02010800040101010101" pitchFamily="2" charset="-122"/>
                <a:ea typeface="华文隶书" panose="02010800040101010101" pitchFamily="2" charset="-122"/>
              </a:rPr>
              <a:t>展现丰富的情感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083810" y="2832969"/>
            <a:ext cx="2492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华文隶书" panose="02010800040101010101" pitchFamily="2" charset="-122"/>
                <a:ea typeface="华文隶书" panose="02010800040101010101" pitchFamily="2" charset="-122"/>
              </a:rPr>
              <a:t>带来欢乐和忧伤</a:t>
            </a:r>
          </a:p>
        </p:txBody>
      </p:sp>
    </p:spTree>
    <p:custDataLst>
      <p:tags r:id="rId1"/>
    </p:custDataLst>
  </p:cSld>
  <p:clrMapOvr>
    <a:masterClrMapping/>
  </p:clrMapOvr>
  <p:transition spd="slow"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1988875" y="752707"/>
            <a:ext cx="32047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600" b="1" spc="600" dirty="0">
                <a:solidFill>
                  <a:srgbClr val="558D30"/>
                </a:solidFill>
                <a:latin typeface="楷体" panose="02010609060101010101" charset="-122"/>
                <a:ea typeface="楷体" panose="02010609060101010101" charset="-122"/>
              </a:rPr>
              <a:t>Content</a:t>
            </a:r>
            <a:endParaRPr lang="zh-CN" altLang="en-US" sz="3600" b="1" spc="600" dirty="0">
              <a:solidFill>
                <a:srgbClr val="558D30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146381" y="1474920"/>
            <a:ext cx="6836878" cy="959342"/>
            <a:chOff x="5730468" y="2331626"/>
            <a:chExt cx="6836878" cy="959342"/>
          </a:xfrm>
        </p:grpSpPr>
        <p:grpSp>
          <p:nvGrpSpPr>
            <p:cNvPr id="11" name="组合 10"/>
            <p:cNvGrpSpPr/>
            <p:nvPr/>
          </p:nvGrpSpPr>
          <p:grpSpPr>
            <a:xfrm>
              <a:off x="5730468" y="2331626"/>
              <a:ext cx="767715" cy="706755"/>
              <a:chOff x="1790994" y="1620860"/>
              <a:chExt cx="931657" cy="857679"/>
            </a:xfrm>
          </p:grpSpPr>
          <p:pic>
            <p:nvPicPr>
              <p:cNvPr id="12" name="图片 11"/>
              <p:cNvPicPr>
                <a:picLocks noChangeAspect="1"/>
              </p:cNvPicPr>
              <p:nvPr/>
            </p:nvPicPr>
            <p:blipFill>
              <a:blip r:embed="rId4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90994" y="1620860"/>
                <a:ext cx="931657" cy="857679"/>
              </a:xfrm>
              <a:prstGeom prst="rect">
                <a:avLst/>
              </a:prstGeom>
            </p:spPr>
          </p:pic>
          <p:sp>
            <p:nvSpPr>
              <p:cNvPr id="13" name="文本框 12"/>
              <p:cNvSpPr txBox="1"/>
              <p:nvPr/>
            </p:nvSpPr>
            <p:spPr>
              <a:xfrm>
                <a:off x="2034354" y="1695607"/>
                <a:ext cx="432048" cy="7081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3200" b="1" spc="600" dirty="0">
                    <a:solidFill>
                      <a:srgbClr val="5C8546"/>
                    </a:solidFill>
                    <a:latin typeface="楷体" panose="02010609060101010101" charset="-122"/>
                    <a:ea typeface="楷体" panose="02010609060101010101" charset="-122"/>
                  </a:rPr>
                  <a:t>1</a:t>
                </a:r>
                <a:endParaRPr lang="zh-CN" altLang="en-US" sz="3200" b="1" spc="600" dirty="0">
                  <a:solidFill>
                    <a:srgbClr val="5C8546"/>
                  </a:solidFill>
                  <a:latin typeface="楷体" panose="02010609060101010101" charset="-122"/>
                  <a:ea typeface="楷体" panose="02010609060101010101" charset="-122"/>
                </a:endParaRPr>
              </a:p>
            </p:txBody>
          </p:sp>
        </p:grpSp>
        <p:sp>
          <p:nvSpPr>
            <p:cNvPr id="14" name="文本框 13"/>
            <p:cNvSpPr txBox="1"/>
            <p:nvPr/>
          </p:nvSpPr>
          <p:spPr>
            <a:xfrm>
              <a:off x="6758749" y="2336861"/>
              <a:ext cx="390541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 b="1" dirty="0" err="1">
                  <a:solidFill>
                    <a:srgbClr val="5C8546"/>
                  </a:solidFill>
                  <a:latin typeface="Times New Roman" panose="02020603050405020304" pitchFamily="18" charset="0"/>
                  <a:ea typeface="楷体" panose="02010609060101010101" charset="-122"/>
                  <a:cs typeface="Times New Roman" panose="02020603050405020304" pitchFamily="18" charset="0"/>
                </a:rPr>
                <a:t>Oringin</a:t>
              </a:r>
              <a:r>
                <a:rPr lang="en-US" altLang="zh-CN" sz="2800" b="1" dirty="0">
                  <a:solidFill>
                    <a:srgbClr val="5C8546"/>
                  </a:solidFill>
                  <a:latin typeface="Times New Roman" panose="02020603050405020304" pitchFamily="18" charset="0"/>
                  <a:ea typeface="楷体" panose="02010609060101010101" charset="-122"/>
                  <a:cs typeface="Times New Roman" panose="02020603050405020304" pitchFamily="18" charset="0"/>
                </a:rPr>
                <a:t> of the Dragon Boat Festival</a:t>
              </a:r>
              <a:endParaRPr lang="zh-CN" altLang="en-US" sz="2800" b="1" dirty="0">
                <a:solidFill>
                  <a:srgbClr val="5C8546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endParaRPr>
            </a:p>
          </p:txBody>
        </p:sp>
        <p:pic>
          <p:nvPicPr>
            <p:cNvPr id="23" name="Picture 8" descr="毛笔2"/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750" t="22501" r="13750" b="42500"/>
            <a:stretch>
              <a:fillRect/>
            </a:stretch>
          </p:blipFill>
          <p:spPr bwMode="auto">
            <a:xfrm>
              <a:off x="12091996" y="2477784"/>
              <a:ext cx="475350" cy="3326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8" name="Picture 8" descr="毛笔2"/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750" t="22501" r="13750" b="42500"/>
          <a:stretch>
            <a:fillRect/>
          </a:stretch>
        </p:blipFill>
        <p:spPr bwMode="auto">
          <a:xfrm>
            <a:off x="4174661" y="847547"/>
            <a:ext cx="786765" cy="550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图片 28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2" t="55417" r="37709" b="18750"/>
          <a:stretch>
            <a:fillRect/>
          </a:stretch>
        </p:blipFill>
        <p:spPr>
          <a:xfrm>
            <a:off x="943228" y="752707"/>
            <a:ext cx="1152525" cy="762881"/>
          </a:xfrm>
          <a:prstGeom prst="rect">
            <a:avLst/>
          </a:prstGeom>
        </p:spPr>
      </p:pic>
      <p:grpSp>
        <p:nvGrpSpPr>
          <p:cNvPr id="30" name="组合 29"/>
          <p:cNvGrpSpPr/>
          <p:nvPr/>
        </p:nvGrpSpPr>
        <p:grpSpPr>
          <a:xfrm>
            <a:off x="3146381" y="2539667"/>
            <a:ext cx="6836878" cy="954214"/>
            <a:chOff x="5730468" y="2331626"/>
            <a:chExt cx="6836878" cy="954214"/>
          </a:xfrm>
        </p:grpSpPr>
        <p:grpSp>
          <p:nvGrpSpPr>
            <p:cNvPr id="31" name="组合 30"/>
            <p:cNvGrpSpPr/>
            <p:nvPr/>
          </p:nvGrpSpPr>
          <p:grpSpPr>
            <a:xfrm>
              <a:off x="5730468" y="2331626"/>
              <a:ext cx="767715" cy="706755"/>
              <a:chOff x="1790994" y="1620860"/>
              <a:chExt cx="931657" cy="857679"/>
            </a:xfrm>
          </p:grpSpPr>
          <p:pic>
            <p:nvPicPr>
              <p:cNvPr id="32" name="图片 31"/>
              <p:cNvPicPr>
                <a:picLocks noChangeAspect="1"/>
              </p:cNvPicPr>
              <p:nvPr/>
            </p:nvPicPr>
            <p:blipFill>
              <a:blip r:embed="rId4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90994" y="1620860"/>
                <a:ext cx="931657" cy="857679"/>
              </a:xfrm>
              <a:prstGeom prst="rect">
                <a:avLst/>
              </a:prstGeom>
            </p:spPr>
          </p:pic>
          <p:sp>
            <p:nvSpPr>
              <p:cNvPr id="33" name="文本框 32"/>
              <p:cNvSpPr txBox="1"/>
              <p:nvPr/>
            </p:nvSpPr>
            <p:spPr>
              <a:xfrm>
                <a:off x="2016628" y="1719575"/>
                <a:ext cx="432048" cy="7081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3200" b="1" spc="600" dirty="0">
                    <a:solidFill>
                      <a:srgbClr val="5C8546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2</a:t>
                </a:r>
                <a:endParaRPr lang="zh-CN" altLang="en-US" sz="3200" b="1" spc="600" dirty="0">
                  <a:solidFill>
                    <a:srgbClr val="5C8546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34" name="文本框 33"/>
            <p:cNvSpPr txBox="1"/>
            <p:nvPr/>
          </p:nvSpPr>
          <p:spPr>
            <a:xfrm>
              <a:off x="6724243" y="2331733"/>
              <a:ext cx="390541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 b="1" dirty="0">
                  <a:solidFill>
                    <a:srgbClr val="5C8546"/>
                  </a:solidFill>
                  <a:latin typeface="Times New Roman" panose="02020603050405020304" charset="0"/>
                  <a:ea typeface="楷体" panose="02010609060101010101" charset="-122"/>
                  <a:cs typeface="Times New Roman" panose="02020603050405020304" charset="0"/>
                  <a:sym typeface="+mn-ea"/>
                </a:rPr>
                <a:t>Customs of the Dragon Boat Festival</a:t>
              </a:r>
              <a:endParaRPr lang="en-US" altLang="zh-CN" sz="2800" b="1" dirty="0">
                <a:solidFill>
                  <a:srgbClr val="5C8546"/>
                </a:solidFill>
                <a:latin typeface="楷体" panose="02010609060101010101" charset="-122"/>
                <a:ea typeface="楷体" panose="02010609060101010101" charset="-122"/>
              </a:endParaRPr>
            </a:p>
          </p:txBody>
        </p:sp>
        <p:pic>
          <p:nvPicPr>
            <p:cNvPr id="35" name="Picture 8" descr="毛笔2"/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750" t="22501" r="13750" b="42500"/>
            <a:stretch>
              <a:fillRect/>
            </a:stretch>
          </p:blipFill>
          <p:spPr bwMode="auto">
            <a:xfrm>
              <a:off x="12091996" y="2477784"/>
              <a:ext cx="475350" cy="3326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6" name="组合 35"/>
          <p:cNvGrpSpPr/>
          <p:nvPr/>
        </p:nvGrpSpPr>
        <p:grpSpPr>
          <a:xfrm>
            <a:off x="3146381" y="3619315"/>
            <a:ext cx="6836878" cy="706755"/>
            <a:chOff x="5730468" y="2331626"/>
            <a:chExt cx="6836878" cy="706755"/>
          </a:xfrm>
        </p:grpSpPr>
        <p:grpSp>
          <p:nvGrpSpPr>
            <p:cNvPr id="48" name="组合 47"/>
            <p:cNvGrpSpPr/>
            <p:nvPr/>
          </p:nvGrpSpPr>
          <p:grpSpPr>
            <a:xfrm>
              <a:off x="5730468" y="2331626"/>
              <a:ext cx="767715" cy="706755"/>
              <a:chOff x="1790994" y="1620860"/>
              <a:chExt cx="931657" cy="857679"/>
            </a:xfrm>
          </p:grpSpPr>
          <p:pic>
            <p:nvPicPr>
              <p:cNvPr id="55" name="图片 54"/>
              <p:cNvPicPr>
                <a:picLocks noChangeAspect="1"/>
              </p:cNvPicPr>
              <p:nvPr/>
            </p:nvPicPr>
            <p:blipFill>
              <a:blip r:embed="rId4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90994" y="1620860"/>
                <a:ext cx="931657" cy="857679"/>
              </a:xfrm>
              <a:prstGeom prst="rect">
                <a:avLst/>
              </a:prstGeom>
            </p:spPr>
          </p:pic>
          <p:sp>
            <p:nvSpPr>
              <p:cNvPr id="56" name="文本框 55"/>
              <p:cNvSpPr txBox="1"/>
              <p:nvPr/>
            </p:nvSpPr>
            <p:spPr>
              <a:xfrm>
                <a:off x="2016628" y="1693196"/>
                <a:ext cx="432048" cy="7081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3200" b="1" spc="600" dirty="0">
                    <a:solidFill>
                      <a:srgbClr val="5C8546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3</a:t>
                </a:r>
                <a:endParaRPr lang="zh-CN" altLang="en-US" sz="3200" b="1" spc="600" dirty="0">
                  <a:solidFill>
                    <a:srgbClr val="5C8546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57" name="文本框 56"/>
            <p:cNvSpPr txBox="1"/>
            <p:nvPr/>
          </p:nvSpPr>
          <p:spPr>
            <a:xfrm>
              <a:off x="6724243" y="2477784"/>
              <a:ext cx="237566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 b="1" dirty="0">
                  <a:solidFill>
                    <a:srgbClr val="629640"/>
                  </a:solidFill>
                </a:rPr>
                <a:t>Tasty foods</a:t>
              </a:r>
              <a:endParaRPr lang="zh-CN" altLang="en-US" sz="2800" b="1" dirty="0">
                <a:solidFill>
                  <a:srgbClr val="5C8546"/>
                </a:solidFill>
                <a:latin typeface="楷体" panose="02010609060101010101" charset="-122"/>
                <a:ea typeface="楷体" panose="02010609060101010101" charset="-122"/>
              </a:endParaRPr>
            </a:p>
          </p:txBody>
        </p:sp>
        <p:pic>
          <p:nvPicPr>
            <p:cNvPr id="64" name="Picture 8" descr="毛笔2"/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750" t="22501" r="13750" b="42500"/>
            <a:stretch>
              <a:fillRect/>
            </a:stretch>
          </p:blipFill>
          <p:spPr bwMode="auto">
            <a:xfrm>
              <a:off x="12091996" y="2477784"/>
              <a:ext cx="475350" cy="3326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65" name="图片 64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46" b="14546"/>
          <a:stretch>
            <a:fillRect/>
          </a:stretch>
        </p:blipFill>
        <p:spPr>
          <a:xfrm>
            <a:off x="8139430" y="4466590"/>
            <a:ext cx="4506595" cy="3195955"/>
          </a:xfrm>
          <a:prstGeom prst="rect">
            <a:avLst/>
          </a:prstGeom>
        </p:spPr>
      </p:pic>
      <p:grpSp>
        <p:nvGrpSpPr>
          <p:cNvPr id="67" name="组合 66"/>
          <p:cNvGrpSpPr/>
          <p:nvPr/>
        </p:nvGrpSpPr>
        <p:grpSpPr>
          <a:xfrm>
            <a:off x="3146381" y="4691195"/>
            <a:ext cx="6836878" cy="706755"/>
            <a:chOff x="5730468" y="2331626"/>
            <a:chExt cx="6836878" cy="706755"/>
          </a:xfrm>
        </p:grpSpPr>
        <p:grpSp>
          <p:nvGrpSpPr>
            <p:cNvPr id="68" name="组合 67"/>
            <p:cNvGrpSpPr/>
            <p:nvPr/>
          </p:nvGrpSpPr>
          <p:grpSpPr>
            <a:xfrm>
              <a:off x="5730468" y="2331626"/>
              <a:ext cx="767715" cy="706755"/>
              <a:chOff x="1790994" y="1620860"/>
              <a:chExt cx="931657" cy="857679"/>
            </a:xfrm>
          </p:grpSpPr>
          <p:pic>
            <p:nvPicPr>
              <p:cNvPr id="69" name="图片 68"/>
              <p:cNvPicPr>
                <a:picLocks noChangeAspect="1"/>
              </p:cNvPicPr>
              <p:nvPr/>
            </p:nvPicPr>
            <p:blipFill>
              <a:blip r:embed="rId4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90994" y="1620860"/>
                <a:ext cx="931657" cy="857679"/>
              </a:xfrm>
              <a:prstGeom prst="rect">
                <a:avLst/>
              </a:prstGeom>
            </p:spPr>
          </p:pic>
          <p:sp>
            <p:nvSpPr>
              <p:cNvPr id="70" name="文本框 69"/>
              <p:cNvSpPr txBox="1"/>
              <p:nvPr/>
            </p:nvSpPr>
            <p:spPr>
              <a:xfrm>
                <a:off x="2034354" y="1696288"/>
                <a:ext cx="432048" cy="7081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3200" b="1" spc="600" dirty="0">
                    <a:solidFill>
                      <a:srgbClr val="5C8546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4</a:t>
                </a:r>
                <a:endParaRPr lang="zh-CN" altLang="en-US" sz="3200" b="1" spc="600" dirty="0">
                  <a:solidFill>
                    <a:srgbClr val="5C8546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71" name="文本框 70"/>
            <p:cNvSpPr txBox="1"/>
            <p:nvPr/>
          </p:nvSpPr>
          <p:spPr>
            <a:xfrm>
              <a:off x="6793254" y="2423392"/>
              <a:ext cx="14900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 b="1" dirty="0">
                  <a:solidFill>
                    <a:srgbClr val="5C8546"/>
                  </a:solidFill>
                  <a:latin typeface="楷体" panose="02010609060101010101" charset="-122"/>
                  <a:ea typeface="楷体" panose="02010609060101010101" charset="-122"/>
                </a:rPr>
                <a:t>Poetry</a:t>
              </a:r>
              <a:endParaRPr lang="zh-CN" altLang="en-US" sz="2800" b="1" dirty="0">
                <a:solidFill>
                  <a:srgbClr val="5C8546"/>
                </a:solidFill>
                <a:latin typeface="楷体" panose="02010609060101010101" charset="-122"/>
                <a:ea typeface="楷体" panose="02010609060101010101" charset="-122"/>
              </a:endParaRPr>
            </a:p>
          </p:txBody>
        </p:sp>
        <p:pic>
          <p:nvPicPr>
            <p:cNvPr id="72" name="Picture 8" descr="毛笔2"/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750" t="22501" r="13750" b="42500"/>
            <a:stretch>
              <a:fillRect/>
            </a:stretch>
          </p:blipFill>
          <p:spPr bwMode="auto">
            <a:xfrm>
              <a:off x="12091996" y="2477784"/>
              <a:ext cx="475350" cy="3326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custDataLst>
      <p:tags r:id="rId1"/>
    </p:custDataLst>
  </p:cSld>
  <p:clrMapOvr>
    <a:masterClrMapping/>
  </p:clrMapOvr>
  <p:transition spd="slow"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250"/>
                            </p:stCondLst>
                            <p:childTnLst>
                              <p:par>
                                <p:cTn id="2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A_图片 23"/>
          <p:cNvSpPr/>
          <p:nvPr>
            <p:custDataLst>
              <p:tags r:id="rId1"/>
            </p:custDataLst>
          </p:nvPr>
        </p:nvSpPr>
        <p:spPr>
          <a:xfrm>
            <a:off x="0" y="-29497"/>
            <a:ext cx="12192000" cy="4493838"/>
          </a:xfrm>
          <a:custGeom>
            <a:avLst/>
            <a:gdLst/>
            <a:ahLst/>
            <a:cxnLst/>
            <a:rect l="0" t="0" r="0" b="0"/>
            <a:pathLst>
              <a:path w="12192000" h="9379735">
                <a:moveTo>
                  <a:pt x="0" y="0"/>
                </a:moveTo>
                <a:lnTo>
                  <a:pt x="12191999" y="0"/>
                </a:lnTo>
                <a:lnTo>
                  <a:pt x="12191999" y="9379734"/>
                </a:lnTo>
                <a:lnTo>
                  <a:pt x="0" y="9379734"/>
                </a:lnTo>
                <a:close/>
              </a:path>
            </a:pathLst>
          </a:custGeom>
          <a:blipFill dpi="0" rotWithShape="1">
            <a:blip r:embed="rId6">
              <a:alphaModFix amt="12000"/>
            </a:blip>
            <a:srcRect/>
            <a:stretch>
              <a:fillRect t="-108724"/>
            </a:stretch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PA_图片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040" y="1244600"/>
            <a:ext cx="12258040" cy="56134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46" b="14546"/>
          <a:stretch>
            <a:fillRect/>
          </a:stretch>
        </p:blipFill>
        <p:spPr>
          <a:xfrm>
            <a:off x="7279640" y="3117850"/>
            <a:ext cx="4912360" cy="3483610"/>
          </a:xfrm>
          <a:prstGeom prst="rect">
            <a:avLst/>
          </a:prstGeom>
        </p:spPr>
      </p:pic>
      <p:pic>
        <p:nvPicPr>
          <p:cNvPr id="27" name="PA_图片 1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0680" y="3352293"/>
            <a:ext cx="2000687" cy="1112750"/>
          </a:xfrm>
          <a:prstGeom prst="rect">
            <a:avLst/>
          </a:prstGeom>
        </p:spPr>
      </p:pic>
      <p:sp>
        <p:nvSpPr>
          <p:cNvPr id="28" name="文本框 27"/>
          <p:cNvSpPr txBox="1"/>
          <p:nvPr/>
        </p:nvSpPr>
        <p:spPr>
          <a:xfrm>
            <a:off x="2160270" y="5499100"/>
            <a:ext cx="6697980" cy="52197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endParaRPr lang="en-US" altLang="zh-CN" sz="2800" dirty="0">
              <a:solidFill>
                <a:schemeClr val="accent6">
                  <a:lumMod val="75000"/>
                </a:schemeClr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2849880" y="198755"/>
            <a:ext cx="6099810" cy="3153410"/>
            <a:chOff x="4488" y="313"/>
            <a:chExt cx="9606" cy="4966"/>
          </a:xfrm>
        </p:grpSpPr>
        <p:sp>
          <p:nvSpPr>
            <p:cNvPr id="3" name="文本框 2"/>
            <p:cNvSpPr txBox="1"/>
            <p:nvPr/>
          </p:nvSpPr>
          <p:spPr>
            <a:xfrm>
              <a:off x="5912" y="313"/>
              <a:ext cx="8182" cy="49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9900" b="1">
                <a:solidFill>
                  <a:srgbClr val="5C8546"/>
                </a:solidFill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4488" y="1819"/>
              <a:ext cx="8182" cy="1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7200" b="1">
                  <a:solidFill>
                    <a:srgbClr val="5C8546"/>
                  </a:solidFill>
                  <a:latin typeface="楷体" panose="02010609060101010101" charset="-122"/>
                  <a:ea typeface="楷体" panose="02010609060101010101" charset="-122"/>
                </a:rPr>
                <a:t>Thank You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 tmFilter="0,0; .5, 1; 1, 1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ldLvl="0" animBg="1"/>
      <p:bldP spid="2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2509943" y="1427930"/>
            <a:ext cx="7448718" cy="3078288"/>
            <a:chOff x="4968300" y="2064291"/>
            <a:chExt cx="7448718" cy="3078288"/>
          </a:xfrm>
        </p:grpSpPr>
        <p:grpSp>
          <p:nvGrpSpPr>
            <p:cNvPr id="11" name="组合 10"/>
            <p:cNvGrpSpPr/>
            <p:nvPr/>
          </p:nvGrpSpPr>
          <p:grpSpPr>
            <a:xfrm>
              <a:off x="8016402" y="2064291"/>
              <a:ext cx="1388110" cy="1278255"/>
              <a:chOff x="4565079" y="1296437"/>
              <a:chExt cx="1684534" cy="1551221"/>
            </a:xfrm>
          </p:grpSpPr>
          <p:pic>
            <p:nvPicPr>
              <p:cNvPr id="12" name="图片 11"/>
              <p:cNvPicPr>
                <a:picLocks noChangeAspect="1"/>
              </p:cNvPicPr>
              <p:nvPr/>
            </p:nvPicPr>
            <p:blipFill>
              <a:blip r:embed="rId3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65079" y="1296437"/>
                <a:ext cx="1684534" cy="1551221"/>
              </a:xfrm>
              <a:prstGeom prst="rect">
                <a:avLst/>
              </a:prstGeom>
            </p:spPr>
          </p:pic>
          <p:sp>
            <p:nvSpPr>
              <p:cNvPr id="13" name="文本框 12"/>
              <p:cNvSpPr txBox="1"/>
              <p:nvPr/>
            </p:nvSpPr>
            <p:spPr>
              <a:xfrm>
                <a:off x="5124507" y="1655376"/>
                <a:ext cx="432048" cy="8576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4000" b="1" spc="600" dirty="0">
                    <a:solidFill>
                      <a:srgbClr val="5C8546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1</a:t>
                </a:r>
                <a:endParaRPr lang="zh-CN" altLang="en-US" sz="4000" b="1" spc="600" dirty="0">
                  <a:solidFill>
                    <a:srgbClr val="5C8546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14" name="文本框 13"/>
            <p:cNvSpPr txBox="1"/>
            <p:nvPr/>
          </p:nvSpPr>
          <p:spPr>
            <a:xfrm>
              <a:off x="4968300" y="4065361"/>
              <a:ext cx="519557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3200" b="1" dirty="0">
                  <a:solidFill>
                    <a:srgbClr val="5C8546"/>
                  </a:solidFill>
                  <a:latin typeface="楷体" panose="02010609060101010101" charset="-122"/>
                  <a:ea typeface="楷体" panose="02010609060101010101" charset="-122"/>
                </a:rPr>
                <a:t>🐉 </a:t>
              </a:r>
              <a:r>
                <a:rPr lang="en-US" altLang="zh-CN" sz="3200" b="1" dirty="0" err="1">
                  <a:solidFill>
                    <a:srgbClr val="5C8546"/>
                  </a:solidFill>
                  <a:latin typeface="楷体" panose="02010609060101010101" charset="-122"/>
                  <a:ea typeface="楷体" panose="02010609060101010101" charset="-122"/>
                </a:rPr>
                <a:t>Oringin</a:t>
              </a:r>
              <a:r>
                <a:rPr lang="en-US" altLang="zh-CN" sz="3200" b="1" dirty="0">
                  <a:solidFill>
                    <a:srgbClr val="5C8546"/>
                  </a:solidFill>
                  <a:latin typeface="楷体" panose="02010609060101010101" charset="-122"/>
                  <a:ea typeface="楷体" panose="02010609060101010101" charset="-122"/>
                </a:rPr>
                <a:t> of the Dragon Boat Festival</a:t>
              </a:r>
              <a:endParaRPr lang="zh-CN" altLang="en-US" sz="3200" b="1" dirty="0">
                <a:solidFill>
                  <a:srgbClr val="5C8546"/>
                </a:solidFill>
                <a:latin typeface="楷体" panose="02010609060101010101" charset="-122"/>
                <a:ea typeface="楷体" panose="02010609060101010101" charset="-122"/>
              </a:endParaRPr>
            </a:p>
          </p:txBody>
        </p:sp>
        <p:pic>
          <p:nvPicPr>
            <p:cNvPr id="23" name="Picture 8" descr="毛笔2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750" t="22501" r="13750" b="42500"/>
            <a:stretch>
              <a:fillRect/>
            </a:stretch>
          </p:blipFill>
          <p:spPr bwMode="auto">
            <a:xfrm>
              <a:off x="11234648" y="3789586"/>
              <a:ext cx="1182370" cy="827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65" name="图片 64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46" b="14546"/>
          <a:stretch>
            <a:fillRect/>
          </a:stretch>
        </p:blipFill>
        <p:spPr>
          <a:xfrm>
            <a:off x="7511415" y="4140200"/>
            <a:ext cx="4912360" cy="3483610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2" t="55417" r="37709" b="18750"/>
          <a:stretch>
            <a:fillRect/>
          </a:stretch>
        </p:blipFill>
        <p:spPr>
          <a:xfrm>
            <a:off x="1993900" y="1100455"/>
            <a:ext cx="2952115" cy="195326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spd="slow"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3945379" y="264612"/>
            <a:ext cx="34550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5C8546"/>
                </a:solidFill>
                <a:latin typeface="楷体" panose="02010609060101010101" charset="-122"/>
                <a:ea typeface="楷体" panose="02010609060101010101" charset="-122"/>
              </a:rPr>
              <a:t>🐉 </a:t>
            </a:r>
            <a:r>
              <a:rPr lang="en-US" altLang="zh-CN" sz="2400" b="1" dirty="0" err="1">
                <a:solidFill>
                  <a:srgbClr val="5C8546"/>
                </a:solidFill>
                <a:latin typeface="楷体" panose="02010609060101010101" charset="-122"/>
                <a:ea typeface="楷体" panose="02010609060101010101" charset="-122"/>
              </a:rPr>
              <a:t>Oringin</a:t>
            </a:r>
            <a:r>
              <a:rPr lang="en-US" altLang="zh-CN" sz="2400" b="1" dirty="0">
                <a:solidFill>
                  <a:srgbClr val="5C8546"/>
                </a:solidFill>
                <a:latin typeface="楷体" panose="02010609060101010101" charset="-122"/>
                <a:ea typeface="楷体" panose="02010609060101010101" charset="-122"/>
              </a:rPr>
              <a:t> of the Dragon Boat Festival</a:t>
            </a:r>
            <a:endParaRPr lang="zh-CN" altLang="en-US" sz="2400" b="1" dirty="0">
              <a:solidFill>
                <a:srgbClr val="5C8546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pic>
        <p:nvPicPr>
          <p:cNvPr id="23" name="Picture 8" descr="毛笔2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750" t="22501" r="13750" b="42500"/>
          <a:stretch>
            <a:fillRect/>
          </a:stretch>
        </p:blipFill>
        <p:spPr bwMode="auto">
          <a:xfrm rot="960000">
            <a:off x="7643495" y="121920"/>
            <a:ext cx="786765" cy="827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图片 2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2" t="55417" r="37709" b="18750"/>
          <a:stretch>
            <a:fillRect/>
          </a:stretch>
        </p:blipFill>
        <p:spPr>
          <a:xfrm>
            <a:off x="1529715" y="47857"/>
            <a:ext cx="1930400" cy="127762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2" t="55417" r="37709" b="18750"/>
          <a:stretch>
            <a:fillRect/>
          </a:stretch>
        </p:blipFill>
        <p:spPr>
          <a:xfrm>
            <a:off x="463550" y="1542012"/>
            <a:ext cx="1152525" cy="762881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529715" y="1609554"/>
            <a:ext cx="27374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600" b="1" dirty="0">
                <a:solidFill>
                  <a:srgbClr val="629640"/>
                </a:solidFill>
                <a:latin typeface="楷体" panose="02010609060101010101" charset="-122"/>
                <a:ea typeface="楷体" panose="02010609060101010101" charset="-122"/>
              </a:rPr>
              <a:t>Name Origin</a:t>
            </a:r>
            <a:endParaRPr lang="zh-CN" altLang="en-US" sz="3600" b="1" dirty="0">
              <a:solidFill>
                <a:srgbClr val="629640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39812" y="2540075"/>
            <a:ext cx="8501294" cy="1505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it-IT" altLang="zh-CN" sz="2400" b="1" dirty="0">
                <a:latin typeface="华文隶书" panose="02010800040101010101" pitchFamily="2" charset="-122"/>
                <a:ea typeface="华文隶书" panose="02010800040101010101" pitchFamily="2" charset="-122"/>
              </a:rPr>
              <a:t>Fascinating origin</a:t>
            </a:r>
            <a:r>
              <a:rPr lang="zh-CN" altLang="en-US" sz="2400" dirty="0">
                <a:latin typeface="华文隶书" panose="02010800040101010101" pitchFamily="2" charset="-122"/>
                <a:ea typeface="华文隶书" panose="02010800040101010101" pitchFamily="2" charset="-122"/>
              </a:rPr>
              <a:t> </a:t>
            </a:r>
            <a:r>
              <a:rPr lang="zh-CN" altLang="it-IT" sz="2400" dirty="0">
                <a:latin typeface="华文隶书" panose="02010800040101010101" pitchFamily="2" charset="-122"/>
                <a:ea typeface="华文隶书" panose="02010800040101010101" pitchFamily="2" charset="-122"/>
              </a:rPr>
              <a:t>有趣的起源</a:t>
            </a:r>
            <a:endParaRPr lang="en-US" altLang="zh-CN" sz="2400" b="1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400" b="1" dirty="0">
                <a:latin typeface="华文隶书" panose="02010800040101010101" pitchFamily="2" charset="-122"/>
                <a:ea typeface="华文隶书" panose="02010800040101010101" pitchFamily="2" charset="-122"/>
              </a:rPr>
              <a:t>Signifies “initial” or “beginning”</a:t>
            </a:r>
            <a:r>
              <a:rPr lang="zh-CN" altLang="en-US" sz="2400" dirty="0">
                <a:latin typeface="华文隶书" panose="02010800040101010101" pitchFamily="2" charset="-122"/>
                <a:ea typeface="华文隶书" panose="02010800040101010101" pitchFamily="2" charset="-122"/>
              </a:rPr>
              <a:t> 象征“初始”或“开始”</a:t>
            </a:r>
            <a:endParaRPr lang="en-US" altLang="zh-CN" sz="24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400" b="1" dirty="0">
                <a:latin typeface="华文隶书" panose="02010800040101010101" pitchFamily="2" charset="-122"/>
                <a:ea typeface="华文隶书" panose="02010800040101010101" pitchFamily="2" charset="-122"/>
              </a:rPr>
              <a:t>Evolved into the widely recognized name</a:t>
            </a:r>
            <a:r>
              <a:rPr lang="zh-CN" altLang="en-US" sz="2400" dirty="0">
                <a:latin typeface="华文隶书" panose="02010800040101010101" pitchFamily="2" charset="-122"/>
                <a:ea typeface="华文隶书" panose="02010800040101010101" pitchFamily="2" charset="-122"/>
              </a:rPr>
              <a:t> 演变为广为人知的名称</a:t>
            </a:r>
            <a:endParaRPr lang="zh-CN" altLang="en-US" sz="2400" dirty="0">
              <a:latin typeface="华文隶书" panose="02010800040101010101" pitchFamily="2" charset="-122"/>
              <a:ea typeface="华文隶书" panose="02010800040101010101" pitchFamily="2" charset="-122"/>
              <a:cs typeface="楷体" panose="02010609060101010101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2" t="55417" r="37709" b="18750"/>
          <a:stretch>
            <a:fillRect/>
          </a:stretch>
        </p:blipFill>
        <p:spPr>
          <a:xfrm>
            <a:off x="947420" y="4446502"/>
            <a:ext cx="1152525" cy="762881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040360" y="4571908"/>
            <a:ext cx="307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800" b="1" dirty="0">
                <a:solidFill>
                  <a:srgbClr val="629640"/>
                </a:solidFill>
                <a:latin typeface="楷体" panose="02010609060101010101" charset="-122"/>
                <a:ea typeface="楷体" panose="02010609060101010101" charset="-122"/>
              </a:rPr>
              <a:t>Holidays Aliases</a:t>
            </a:r>
            <a:endParaRPr lang="zh-CN" altLang="en-US" sz="2800" b="1" dirty="0">
              <a:solidFill>
                <a:srgbClr val="629640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5193013" y="4241996"/>
            <a:ext cx="1441936" cy="461665"/>
            <a:chOff x="2309478" y="4897959"/>
            <a:chExt cx="1441936" cy="461665"/>
          </a:xfrm>
        </p:grpSpPr>
        <p:sp>
          <p:nvSpPr>
            <p:cNvPr id="10" name="Freeform 5"/>
            <p:cNvSpPr>
              <a:spLocks noEditPoints="1"/>
            </p:cNvSpPr>
            <p:nvPr/>
          </p:nvSpPr>
          <p:spPr bwMode="auto">
            <a:xfrm>
              <a:off x="2309478" y="4966751"/>
              <a:ext cx="359340" cy="324080"/>
            </a:xfrm>
            <a:custGeom>
              <a:avLst/>
              <a:gdLst>
                <a:gd name="T0" fmla="*/ 285 w 290"/>
                <a:gd name="T1" fmla="*/ 113 h 262"/>
                <a:gd name="T2" fmla="*/ 279 w 290"/>
                <a:gd name="T3" fmla="*/ 76 h 262"/>
                <a:gd name="T4" fmla="*/ 254 w 290"/>
                <a:gd name="T5" fmla="*/ 41 h 262"/>
                <a:gd name="T6" fmla="*/ 231 w 290"/>
                <a:gd name="T7" fmla="*/ 24 h 262"/>
                <a:gd name="T8" fmla="*/ 219 w 290"/>
                <a:gd name="T9" fmla="*/ 17 h 262"/>
                <a:gd name="T10" fmla="*/ 185 w 290"/>
                <a:gd name="T11" fmla="*/ 6 h 262"/>
                <a:gd name="T12" fmla="*/ 169 w 290"/>
                <a:gd name="T13" fmla="*/ 3 h 262"/>
                <a:gd name="T14" fmla="*/ 95 w 290"/>
                <a:gd name="T15" fmla="*/ 17 h 262"/>
                <a:gd name="T16" fmla="*/ 75 w 290"/>
                <a:gd name="T17" fmla="*/ 20 h 262"/>
                <a:gd name="T18" fmla="*/ 46 w 290"/>
                <a:gd name="T19" fmla="*/ 50 h 262"/>
                <a:gd name="T20" fmla="*/ 18 w 290"/>
                <a:gd name="T21" fmla="*/ 66 h 262"/>
                <a:gd name="T22" fmla="*/ 6 w 290"/>
                <a:gd name="T23" fmla="*/ 120 h 262"/>
                <a:gd name="T24" fmla="*/ 5 w 290"/>
                <a:gd name="T25" fmla="*/ 120 h 262"/>
                <a:gd name="T26" fmla="*/ 5 w 290"/>
                <a:gd name="T27" fmla="*/ 132 h 262"/>
                <a:gd name="T28" fmla="*/ 25 w 290"/>
                <a:gd name="T29" fmla="*/ 181 h 262"/>
                <a:gd name="T30" fmla="*/ 29 w 290"/>
                <a:gd name="T31" fmla="*/ 185 h 262"/>
                <a:gd name="T32" fmla="*/ 40 w 290"/>
                <a:gd name="T33" fmla="*/ 208 h 262"/>
                <a:gd name="T34" fmla="*/ 43 w 290"/>
                <a:gd name="T35" fmla="*/ 214 h 262"/>
                <a:gd name="T36" fmla="*/ 59 w 290"/>
                <a:gd name="T37" fmla="*/ 231 h 262"/>
                <a:gd name="T38" fmla="*/ 77 w 290"/>
                <a:gd name="T39" fmla="*/ 243 h 262"/>
                <a:gd name="T40" fmla="*/ 127 w 290"/>
                <a:gd name="T41" fmla="*/ 256 h 262"/>
                <a:gd name="T42" fmla="*/ 145 w 290"/>
                <a:gd name="T43" fmla="*/ 257 h 262"/>
                <a:gd name="T44" fmla="*/ 150 w 290"/>
                <a:gd name="T45" fmla="*/ 259 h 262"/>
                <a:gd name="T46" fmla="*/ 160 w 290"/>
                <a:gd name="T47" fmla="*/ 257 h 262"/>
                <a:gd name="T48" fmla="*/ 189 w 290"/>
                <a:gd name="T49" fmla="*/ 245 h 262"/>
                <a:gd name="T50" fmla="*/ 227 w 290"/>
                <a:gd name="T51" fmla="*/ 227 h 262"/>
                <a:gd name="T52" fmla="*/ 253 w 290"/>
                <a:gd name="T53" fmla="*/ 204 h 262"/>
                <a:gd name="T54" fmla="*/ 285 w 290"/>
                <a:gd name="T55" fmla="*/ 148 h 262"/>
                <a:gd name="T56" fmla="*/ 285 w 290"/>
                <a:gd name="T57" fmla="*/ 113 h 262"/>
                <a:gd name="T58" fmla="*/ 156 w 290"/>
                <a:gd name="T59" fmla="*/ 95 h 262"/>
                <a:gd name="T60" fmla="*/ 156 w 290"/>
                <a:gd name="T61" fmla="*/ 94 h 262"/>
                <a:gd name="T62" fmla="*/ 155 w 290"/>
                <a:gd name="T63" fmla="*/ 94 h 262"/>
                <a:gd name="T64" fmla="*/ 155 w 290"/>
                <a:gd name="T65" fmla="*/ 94 h 262"/>
                <a:gd name="T66" fmla="*/ 149 w 290"/>
                <a:gd name="T67" fmla="*/ 94 h 262"/>
                <a:gd name="T68" fmla="*/ 151 w 290"/>
                <a:gd name="T69" fmla="*/ 93 h 262"/>
                <a:gd name="T70" fmla="*/ 152 w 290"/>
                <a:gd name="T71" fmla="*/ 78 h 262"/>
                <a:gd name="T72" fmla="*/ 155 w 290"/>
                <a:gd name="T73" fmla="*/ 94 h 262"/>
                <a:gd name="T74" fmla="*/ 156 w 290"/>
                <a:gd name="T75" fmla="*/ 94 h 262"/>
                <a:gd name="T76" fmla="*/ 156 w 290"/>
                <a:gd name="T77" fmla="*/ 94 h 262"/>
                <a:gd name="T78" fmla="*/ 156 w 290"/>
                <a:gd name="T79" fmla="*/ 95 h 262"/>
                <a:gd name="T80" fmla="*/ 186 w 290"/>
                <a:gd name="T81" fmla="*/ 180 h 262"/>
                <a:gd name="T82" fmla="*/ 186 w 290"/>
                <a:gd name="T83" fmla="*/ 180 h 262"/>
                <a:gd name="T84" fmla="*/ 180 w 290"/>
                <a:gd name="T85" fmla="*/ 184 h 262"/>
                <a:gd name="T86" fmla="*/ 180 w 290"/>
                <a:gd name="T87" fmla="*/ 185 h 262"/>
                <a:gd name="T88" fmla="*/ 173 w 290"/>
                <a:gd name="T89" fmla="*/ 185 h 262"/>
                <a:gd name="T90" fmla="*/ 185 w 290"/>
                <a:gd name="T91" fmla="*/ 178 h 262"/>
                <a:gd name="T92" fmla="*/ 186 w 290"/>
                <a:gd name="T93" fmla="*/ 180 h 262"/>
                <a:gd name="T94" fmla="*/ 188 w 290"/>
                <a:gd name="T95" fmla="*/ 180 h 262"/>
                <a:gd name="T96" fmla="*/ 186 w 290"/>
                <a:gd name="T97" fmla="*/ 180 h 262"/>
                <a:gd name="T98" fmla="*/ 194 w 290"/>
                <a:gd name="T99" fmla="*/ 179 h 262"/>
                <a:gd name="T100" fmla="*/ 193 w 290"/>
                <a:gd name="T101" fmla="*/ 179 h 262"/>
                <a:gd name="T102" fmla="*/ 192 w 290"/>
                <a:gd name="T103" fmla="*/ 179 h 262"/>
                <a:gd name="T104" fmla="*/ 191 w 290"/>
                <a:gd name="T105" fmla="*/ 185 h 262"/>
                <a:gd name="T106" fmla="*/ 190 w 290"/>
                <a:gd name="T107" fmla="*/ 185 h 262"/>
                <a:gd name="T108" fmla="*/ 191 w 290"/>
                <a:gd name="T109" fmla="*/ 182 h 262"/>
                <a:gd name="T110" fmla="*/ 191 w 290"/>
                <a:gd name="T111" fmla="*/ 181 h 262"/>
                <a:gd name="T112" fmla="*/ 193 w 290"/>
                <a:gd name="T113" fmla="*/ 179 h 262"/>
                <a:gd name="T114" fmla="*/ 194 w 290"/>
                <a:gd name="T115" fmla="*/ 179 h 262"/>
                <a:gd name="T116" fmla="*/ 196 w 290"/>
                <a:gd name="T117" fmla="*/ 179 h 262"/>
                <a:gd name="T118" fmla="*/ 194 w 290"/>
                <a:gd name="T119" fmla="*/ 179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90" h="262">
                  <a:moveTo>
                    <a:pt x="285" y="113"/>
                  </a:moveTo>
                  <a:cubicBezTo>
                    <a:pt x="276" y="104"/>
                    <a:pt x="282" y="87"/>
                    <a:pt x="279" y="76"/>
                  </a:cubicBezTo>
                  <a:cubicBezTo>
                    <a:pt x="275" y="64"/>
                    <a:pt x="264" y="50"/>
                    <a:pt x="254" y="41"/>
                  </a:cubicBezTo>
                  <a:cubicBezTo>
                    <a:pt x="249" y="32"/>
                    <a:pt x="239" y="29"/>
                    <a:pt x="231" y="24"/>
                  </a:cubicBezTo>
                  <a:cubicBezTo>
                    <a:pt x="226" y="22"/>
                    <a:pt x="223" y="19"/>
                    <a:pt x="219" y="17"/>
                  </a:cubicBezTo>
                  <a:cubicBezTo>
                    <a:pt x="207" y="12"/>
                    <a:pt x="198" y="8"/>
                    <a:pt x="185" y="6"/>
                  </a:cubicBezTo>
                  <a:cubicBezTo>
                    <a:pt x="180" y="1"/>
                    <a:pt x="174" y="4"/>
                    <a:pt x="169" y="3"/>
                  </a:cubicBezTo>
                  <a:cubicBezTo>
                    <a:pt x="144" y="0"/>
                    <a:pt x="117" y="6"/>
                    <a:pt x="95" y="17"/>
                  </a:cubicBezTo>
                  <a:cubicBezTo>
                    <a:pt x="88" y="19"/>
                    <a:pt x="78" y="9"/>
                    <a:pt x="75" y="20"/>
                  </a:cubicBezTo>
                  <a:cubicBezTo>
                    <a:pt x="61" y="24"/>
                    <a:pt x="51" y="38"/>
                    <a:pt x="46" y="50"/>
                  </a:cubicBezTo>
                  <a:cubicBezTo>
                    <a:pt x="37" y="59"/>
                    <a:pt x="24" y="54"/>
                    <a:pt x="18" y="66"/>
                  </a:cubicBezTo>
                  <a:cubicBezTo>
                    <a:pt x="10" y="82"/>
                    <a:pt x="0" y="102"/>
                    <a:pt x="6" y="120"/>
                  </a:cubicBezTo>
                  <a:cubicBezTo>
                    <a:pt x="5" y="120"/>
                    <a:pt x="5" y="120"/>
                    <a:pt x="5" y="120"/>
                  </a:cubicBezTo>
                  <a:cubicBezTo>
                    <a:pt x="4" y="124"/>
                    <a:pt x="8" y="130"/>
                    <a:pt x="5" y="132"/>
                  </a:cubicBezTo>
                  <a:cubicBezTo>
                    <a:pt x="9" y="149"/>
                    <a:pt x="16" y="166"/>
                    <a:pt x="25" y="181"/>
                  </a:cubicBezTo>
                  <a:cubicBezTo>
                    <a:pt x="29" y="179"/>
                    <a:pt x="26" y="184"/>
                    <a:pt x="29" y="185"/>
                  </a:cubicBezTo>
                  <a:cubicBezTo>
                    <a:pt x="37" y="189"/>
                    <a:pt x="40" y="198"/>
                    <a:pt x="40" y="208"/>
                  </a:cubicBezTo>
                  <a:cubicBezTo>
                    <a:pt x="40" y="211"/>
                    <a:pt x="44" y="211"/>
                    <a:pt x="43" y="214"/>
                  </a:cubicBezTo>
                  <a:cubicBezTo>
                    <a:pt x="49" y="219"/>
                    <a:pt x="50" y="228"/>
                    <a:pt x="59" y="231"/>
                  </a:cubicBezTo>
                  <a:cubicBezTo>
                    <a:pt x="63" y="237"/>
                    <a:pt x="72" y="235"/>
                    <a:pt x="77" y="243"/>
                  </a:cubicBezTo>
                  <a:cubicBezTo>
                    <a:pt x="92" y="249"/>
                    <a:pt x="109" y="262"/>
                    <a:pt x="127" y="256"/>
                  </a:cubicBezTo>
                  <a:cubicBezTo>
                    <a:pt x="132" y="257"/>
                    <a:pt x="139" y="256"/>
                    <a:pt x="145" y="257"/>
                  </a:cubicBezTo>
                  <a:cubicBezTo>
                    <a:pt x="146" y="258"/>
                    <a:pt x="149" y="256"/>
                    <a:pt x="150" y="259"/>
                  </a:cubicBezTo>
                  <a:cubicBezTo>
                    <a:pt x="152" y="260"/>
                    <a:pt x="158" y="262"/>
                    <a:pt x="160" y="257"/>
                  </a:cubicBezTo>
                  <a:cubicBezTo>
                    <a:pt x="172" y="260"/>
                    <a:pt x="178" y="249"/>
                    <a:pt x="189" y="245"/>
                  </a:cubicBezTo>
                  <a:cubicBezTo>
                    <a:pt x="202" y="240"/>
                    <a:pt x="214" y="235"/>
                    <a:pt x="227" y="227"/>
                  </a:cubicBezTo>
                  <a:cubicBezTo>
                    <a:pt x="233" y="217"/>
                    <a:pt x="246" y="214"/>
                    <a:pt x="253" y="204"/>
                  </a:cubicBezTo>
                  <a:cubicBezTo>
                    <a:pt x="273" y="192"/>
                    <a:pt x="282" y="168"/>
                    <a:pt x="285" y="148"/>
                  </a:cubicBezTo>
                  <a:cubicBezTo>
                    <a:pt x="290" y="136"/>
                    <a:pt x="282" y="125"/>
                    <a:pt x="285" y="113"/>
                  </a:cubicBezTo>
                  <a:close/>
                  <a:moveTo>
                    <a:pt x="156" y="95"/>
                  </a:moveTo>
                  <a:cubicBezTo>
                    <a:pt x="156" y="95"/>
                    <a:pt x="156" y="95"/>
                    <a:pt x="156" y="94"/>
                  </a:cubicBezTo>
                  <a:cubicBezTo>
                    <a:pt x="155" y="94"/>
                    <a:pt x="155" y="94"/>
                    <a:pt x="155" y="94"/>
                  </a:cubicBezTo>
                  <a:cubicBezTo>
                    <a:pt x="155" y="94"/>
                    <a:pt x="155" y="94"/>
                    <a:pt x="155" y="94"/>
                  </a:cubicBezTo>
                  <a:cubicBezTo>
                    <a:pt x="154" y="93"/>
                    <a:pt x="151" y="97"/>
                    <a:pt x="149" y="94"/>
                  </a:cubicBezTo>
                  <a:cubicBezTo>
                    <a:pt x="151" y="93"/>
                    <a:pt x="151" y="93"/>
                    <a:pt x="151" y="93"/>
                  </a:cubicBezTo>
                  <a:cubicBezTo>
                    <a:pt x="150" y="89"/>
                    <a:pt x="152" y="83"/>
                    <a:pt x="152" y="78"/>
                  </a:cubicBezTo>
                  <a:cubicBezTo>
                    <a:pt x="152" y="83"/>
                    <a:pt x="155" y="88"/>
                    <a:pt x="155" y="94"/>
                  </a:cubicBezTo>
                  <a:cubicBezTo>
                    <a:pt x="155" y="94"/>
                    <a:pt x="155" y="94"/>
                    <a:pt x="156" y="94"/>
                  </a:cubicBezTo>
                  <a:cubicBezTo>
                    <a:pt x="156" y="94"/>
                    <a:pt x="156" y="94"/>
                    <a:pt x="156" y="94"/>
                  </a:cubicBezTo>
                  <a:lnTo>
                    <a:pt x="156" y="95"/>
                  </a:lnTo>
                  <a:close/>
                  <a:moveTo>
                    <a:pt x="186" y="180"/>
                  </a:moveTo>
                  <a:cubicBezTo>
                    <a:pt x="186" y="180"/>
                    <a:pt x="186" y="180"/>
                    <a:pt x="186" y="180"/>
                  </a:cubicBezTo>
                  <a:cubicBezTo>
                    <a:pt x="184" y="180"/>
                    <a:pt x="184" y="184"/>
                    <a:pt x="180" y="184"/>
                  </a:cubicBezTo>
                  <a:cubicBezTo>
                    <a:pt x="180" y="185"/>
                    <a:pt x="180" y="185"/>
                    <a:pt x="180" y="185"/>
                  </a:cubicBezTo>
                  <a:cubicBezTo>
                    <a:pt x="178" y="184"/>
                    <a:pt x="174" y="187"/>
                    <a:pt x="173" y="185"/>
                  </a:cubicBezTo>
                  <a:cubicBezTo>
                    <a:pt x="177" y="182"/>
                    <a:pt x="180" y="179"/>
                    <a:pt x="185" y="178"/>
                  </a:cubicBezTo>
                  <a:cubicBezTo>
                    <a:pt x="185" y="179"/>
                    <a:pt x="185" y="179"/>
                    <a:pt x="186" y="180"/>
                  </a:cubicBezTo>
                  <a:cubicBezTo>
                    <a:pt x="186" y="179"/>
                    <a:pt x="187" y="179"/>
                    <a:pt x="188" y="180"/>
                  </a:cubicBezTo>
                  <a:lnTo>
                    <a:pt x="186" y="180"/>
                  </a:lnTo>
                  <a:close/>
                  <a:moveTo>
                    <a:pt x="194" y="179"/>
                  </a:moveTo>
                  <a:cubicBezTo>
                    <a:pt x="194" y="179"/>
                    <a:pt x="194" y="179"/>
                    <a:pt x="193" y="179"/>
                  </a:cubicBezTo>
                  <a:cubicBezTo>
                    <a:pt x="193" y="179"/>
                    <a:pt x="193" y="179"/>
                    <a:pt x="192" y="179"/>
                  </a:cubicBezTo>
                  <a:cubicBezTo>
                    <a:pt x="196" y="182"/>
                    <a:pt x="192" y="183"/>
                    <a:pt x="191" y="185"/>
                  </a:cubicBezTo>
                  <a:cubicBezTo>
                    <a:pt x="190" y="185"/>
                    <a:pt x="190" y="185"/>
                    <a:pt x="190" y="185"/>
                  </a:cubicBezTo>
                  <a:cubicBezTo>
                    <a:pt x="190" y="184"/>
                    <a:pt x="190" y="183"/>
                    <a:pt x="191" y="182"/>
                  </a:cubicBezTo>
                  <a:cubicBezTo>
                    <a:pt x="191" y="181"/>
                    <a:pt x="191" y="181"/>
                    <a:pt x="191" y="181"/>
                  </a:cubicBezTo>
                  <a:cubicBezTo>
                    <a:pt x="189" y="179"/>
                    <a:pt x="192" y="179"/>
                    <a:pt x="193" y="179"/>
                  </a:cubicBezTo>
                  <a:cubicBezTo>
                    <a:pt x="194" y="179"/>
                    <a:pt x="194" y="179"/>
                    <a:pt x="194" y="179"/>
                  </a:cubicBezTo>
                  <a:cubicBezTo>
                    <a:pt x="194" y="179"/>
                    <a:pt x="195" y="179"/>
                    <a:pt x="196" y="179"/>
                  </a:cubicBezTo>
                  <a:cubicBezTo>
                    <a:pt x="195" y="179"/>
                    <a:pt x="194" y="179"/>
                    <a:pt x="194" y="179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2643418" y="4897959"/>
              <a:ext cx="1107996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 dirty="0">
                  <a:latin typeface="楷体" panose="02010609060101010101" charset="-122"/>
                  <a:ea typeface="楷体" panose="02010609060101010101" charset="-122"/>
                </a:rPr>
                <a:t>天中节</a:t>
              </a: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7400414" y="4191196"/>
            <a:ext cx="1441936" cy="510461"/>
            <a:chOff x="5393179" y="4625536"/>
            <a:chExt cx="1441936" cy="510461"/>
          </a:xfrm>
        </p:grpSpPr>
        <p:sp>
          <p:nvSpPr>
            <p:cNvPr id="12" name="Freeform 5"/>
            <p:cNvSpPr>
              <a:spLocks noEditPoints="1"/>
            </p:cNvSpPr>
            <p:nvPr/>
          </p:nvSpPr>
          <p:spPr bwMode="auto">
            <a:xfrm>
              <a:off x="5393179" y="4769526"/>
              <a:ext cx="359340" cy="324080"/>
            </a:xfrm>
            <a:custGeom>
              <a:avLst/>
              <a:gdLst>
                <a:gd name="T0" fmla="*/ 285 w 290"/>
                <a:gd name="T1" fmla="*/ 113 h 262"/>
                <a:gd name="T2" fmla="*/ 279 w 290"/>
                <a:gd name="T3" fmla="*/ 76 h 262"/>
                <a:gd name="T4" fmla="*/ 254 w 290"/>
                <a:gd name="T5" fmla="*/ 41 h 262"/>
                <a:gd name="T6" fmla="*/ 231 w 290"/>
                <a:gd name="T7" fmla="*/ 24 h 262"/>
                <a:gd name="T8" fmla="*/ 219 w 290"/>
                <a:gd name="T9" fmla="*/ 17 h 262"/>
                <a:gd name="T10" fmla="*/ 185 w 290"/>
                <a:gd name="T11" fmla="*/ 6 h 262"/>
                <a:gd name="T12" fmla="*/ 169 w 290"/>
                <a:gd name="T13" fmla="*/ 3 h 262"/>
                <a:gd name="T14" fmla="*/ 95 w 290"/>
                <a:gd name="T15" fmla="*/ 17 h 262"/>
                <a:gd name="T16" fmla="*/ 75 w 290"/>
                <a:gd name="T17" fmla="*/ 20 h 262"/>
                <a:gd name="T18" fmla="*/ 46 w 290"/>
                <a:gd name="T19" fmla="*/ 50 h 262"/>
                <a:gd name="T20" fmla="*/ 18 w 290"/>
                <a:gd name="T21" fmla="*/ 66 h 262"/>
                <a:gd name="T22" fmla="*/ 6 w 290"/>
                <a:gd name="T23" fmla="*/ 120 h 262"/>
                <a:gd name="T24" fmla="*/ 5 w 290"/>
                <a:gd name="T25" fmla="*/ 120 h 262"/>
                <a:gd name="T26" fmla="*/ 5 w 290"/>
                <a:gd name="T27" fmla="*/ 132 h 262"/>
                <a:gd name="T28" fmla="*/ 25 w 290"/>
                <a:gd name="T29" fmla="*/ 181 h 262"/>
                <a:gd name="T30" fmla="*/ 29 w 290"/>
                <a:gd name="T31" fmla="*/ 185 h 262"/>
                <a:gd name="T32" fmla="*/ 40 w 290"/>
                <a:gd name="T33" fmla="*/ 208 h 262"/>
                <a:gd name="T34" fmla="*/ 43 w 290"/>
                <a:gd name="T35" fmla="*/ 214 h 262"/>
                <a:gd name="T36" fmla="*/ 59 w 290"/>
                <a:gd name="T37" fmla="*/ 231 h 262"/>
                <a:gd name="T38" fmla="*/ 77 w 290"/>
                <a:gd name="T39" fmla="*/ 243 h 262"/>
                <a:gd name="T40" fmla="*/ 127 w 290"/>
                <a:gd name="T41" fmla="*/ 256 h 262"/>
                <a:gd name="T42" fmla="*/ 145 w 290"/>
                <a:gd name="T43" fmla="*/ 257 h 262"/>
                <a:gd name="T44" fmla="*/ 150 w 290"/>
                <a:gd name="T45" fmla="*/ 259 h 262"/>
                <a:gd name="T46" fmla="*/ 160 w 290"/>
                <a:gd name="T47" fmla="*/ 257 h 262"/>
                <a:gd name="T48" fmla="*/ 189 w 290"/>
                <a:gd name="T49" fmla="*/ 245 h 262"/>
                <a:gd name="T50" fmla="*/ 227 w 290"/>
                <a:gd name="T51" fmla="*/ 227 h 262"/>
                <a:gd name="T52" fmla="*/ 253 w 290"/>
                <a:gd name="T53" fmla="*/ 204 h 262"/>
                <a:gd name="T54" fmla="*/ 285 w 290"/>
                <a:gd name="T55" fmla="*/ 148 h 262"/>
                <a:gd name="T56" fmla="*/ 285 w 290"/>
                <a:gd name="T57" fmla="*/ 113 h 262"/>
                <a:gd name="T58" fmla="*/ 156 w 290"/>
                <a:gd name="T59" fmla="*/ 95 h 262"/>
                <a:gd name="T60" fmla="*/ 156 w 290"/>
                <a:gd name="T61" fmla="*/ 94 h 262"/>
                <a:gd name="T62" fmla="*/ 155 w 290"/>
                <a:gd name="T63" fmla="*/ 94 h 262"/>
                <a:gd name="T64" fmla="*/ 155 w 290"/>
                <a:gd name="T65" fmla="*/ 94 h 262"/>
                <a:gd name="T66" fmla="*/ 149 w 290"/>
                <a:gd name="T67" fmla="*/ 94 h 262"/>
                <a:gd name="T68" fmla="*/ 151 w 290"/>
                <a:gd name="T69" fmla="*/ 93 h 262"/>
                <a:gd name="T70" fmla="*/ 152 w 290"/>
                <a:gd name="T71" fmla="*/ 78 h 262"/>
                <a:gd name="T72" fmla="*/ 155 w 290"/>
                <a:gd name="T73" fmla="*/ 94 h 262"/>
                <a:gd name="T74" fmla="*/ 156 w 290"/>
                <a:gd name="T75" fmla="*/ 94 h 262"/>
                <a:gd name="T76" fmla="*/ 156 w 290"/>
                <a:gd name="T77" fmla="*/ 94 h 262"/>
                <a:gd name="T78" fmla="*/ 156 w 290"/>
                <a:gd name="T79" fmla="*/ 95 h 262"/>
                <a:gd name="T80" fmla="*/ 186 w 290"/>
                <a:gd name="T81" fmla="*/ 180 h 262"/>
                <a:gd name="T82" fmla="*/ 186 w 290"/>
                <a:gd name="T83" fmla="*/ 180 h 262"/>
                <a:gd name="T84" fmla="*/ 180 w 290"/>
                <a:gd name="T85" fmla="*/ 184 h 262"/>
                <a:gd name="T86" fmla="*/ 180 w 290"/>
                <a:gd name="T87" fmla="*/ 185 h 262"/>
                <a:gd name="T88" fmla="*/ 173 w 290"/>
                <a:gd name="T89" fmla="*/ 185 h 262"/>
                <a:gd name="T90" fmla="*/ 185 w 290"/>
                <a:gd name="T91" fmla="*/ 178 h 262"/>
                <a:gd name="T92" fmla="*/ 186 w 290"/>
                <a:gd name="T93" fmla="*/ 180 h 262"/>
                <a:gd name="T94" fmla="*/ 188 w 290"/>
                <a:gd name="T95" fmla="*/ 180 h 262"/>
                <a:gd name="T96" fmla="*/ 186 w 290"/>
                <a:gd name="T97" fmla="*/ 180 h 262"/>
                <a:gd name="T98" fmla="*/ 194 w 290"/>
                <a:gd name="T99" fmla="*/ 179 h 262"/>
                <a:gd name="T100" fmla="*/ 193 w 290"/>
                <a:gd name="T101" fmla="*/ 179 h 262"/>
                <a:gd name="T102" fmla="*/ 192 w 290"/>
                <a:gd name="T103" fmla="*/ 179 h 262"/>
                <a:gd name="T104" fmla="*/ 191 w 290"/>
                <a:gd name="T105" fmla="*/ 185 h 262"/>
                <a:gd name="T106" fmla="*/ 190 w 290"/>
                <a:gd name="T107" fmla="*/ 185 h 262"/>
                <a:gd name="T108" fmla="*/ 191 w 290"/>
                <a:gd name="T109" fmla="*/ 182 h 262"/>
                <a:gd name="T110" fmla="*/ 191 w 290"/>
                <a:gd name="T111" fmla="*/ 181 h 262"/>
                <a:gd name="T112" fmla="*/ 193 w 290"/>
                <a:gd name="T113" fmla="*/ 179 h 262"/>
                <a:gd name="T114" fmla="*/ 194 w 290"/>
                <a:gd name="T115" fmla="*/ 179 h 262"/>
                <a:gd name="T116" fmla="*/ 196 w 290"/>
                <a:gd name="T117" fmla="*/ 179 h 262"/>
                <a:gd name="T118" fmla="*/ 194 w 290"/>
                <a:gd name="T119" fmla="*/ 179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90" h="262">
                  <a:moveTo>
                    <a:pt x="285" y="113"/>
                  </a:moveTo>
                  <a:cubicBezTo>
                    <a:pt x="276" y="104"/>
                    <a:pt x="282" y="87"/>
                    <a:pt x="279" y="76"/>
                  </a:cubicBezTo>
                  <a:cubicBezTo>
                    <a:pt x="275" y="64"/>
                    <a:pt x="264" y="50"/>
                    <a:pt x="254" y="41"/>
                  </a:cubicBezTo>
                  <a:cubicBezTo>
                    <a:pt x="249" y="32"/>
                    <a:pt x="239" y="29"/>
                    <a:pt x="231" y="24"/>
                  </a:cubicBezTo>
                  <a:cubicBezTo>
                    <a:pt x="226" y="22"/>
                    <a:pt x="223" y="19"/>
                    <a:pt x="219" y="17"/>
                  </a:cubicBezTo>
                  <a:cubicBezTo>
                    <a:pt x="207" y="12"/>
                    <a:pt x="198" y="8"/>
                    <a:pt x="185" y="6"/>
                  </a:cubicBezTo>
                  <a:cubicBezTo>
                    <a:pt x="180" y="1"/>
                    <a:pt x="174" y="4"/>
                    <a:pt x="169" y="3"/>
                  </a:cubicBezTo>
                  <a:cubicBezTo>
                    <a:pt x="144" y="0"/>
                    <a:pt x="117" y="6"/>
                    <a:pt x="95" y="17"/>
                  </a:cubicBezTo>
                  <a:cubicBezTo>
                    <a:pt x="88" y="19"/>
                    <a:pt x="78" y="9"/>
                    <a:pt x="75" y="20"/>
                  </a:cubicBezTo>
                  <a:cubicBezTo>
                    <a:pt x="61" y="24"/>
                    <a:pt x="51" y="38"/>
                    <a:pt x="46" y="50"/>
                  </a:cubicBezTo>
                  <a:cubicBezTo>
                    <a:pt x="37" y="59"/>
                    <a:pt x="24" y="54"/>
                    <a:pt x="18" y="66"/>
                  </a:cubicBezTo>
                  <a:cubicBezTo>
                    <a:pt x="10" y="82"/>
                    <a:pt x="0" y="102"/>
                    <a:pt x="6" y="120"/>
                  </a:cubicBezTo>
                  <a:cubicBezTo>
                    <a:pt x="5" y="120"/>
                    <a:pt x="5" y="120"/>
                    <a:pt x="5" y="120"/>
                  </a:cubicBezTo>
                  <a:cubicBezTo>
                    <a:pt x="4" y="124"/>
                    <a:pt x="8" y="130"/>
                    <a:pt x="5" y="132"/>
                  </a:cubicBezTo>
                  <a:cubicBezTo>
                    <a:pt x="9" y="149"/>
                    <a:pt x="16" y="166"/>
                    <a:pt x="25" y="181"/>
                  </a:cubicBezTo>
                  <a:cubicBezTo>
                    <a:pt x="29" y="179"/>
                    <a:pt x="26" y="184"/>
                    <a:pt x="29" y="185"/>
                  </a:cubicBezTo>
                  <a:cubicBezTo>
                    <a:pt x="37" y="189"/>
                    <a:pt x="40" y="198"/>
                    <a:pt x="40" y="208"/>
                  </a:cubicBezTo>
                  <a:cubicBezTo>
                    <a:pt x="40" y="211"/>
                    <a:pt x="44" y="211"/>
                    <a:pt x="43" y="214"/>
                  </a:cubicBezTo>
                  <a:cubicBezTo>
                    <a:pt x="49" y="219"/>
                    <a:pt x="50" y="228"/>
                    <a:pt x="59" y="231"/>
                  </a:cubicBezTo>
                  <a:cubicBezTo>
                    <a:pt x="63" y="237"/>
                    <a:pt x="72" y="235"/>
                    <a:pt x="77" y="243"/>
                  </a:cubicBezTo>
                  <a:cubicBezTo>
                    <a:pt x="92" y="249"/>
                    <a:pt x="109" y="262"/>
                    <a:pt x="127" y="256"/>
                  </a:cubicBezTo>
                  <a:cubicBezTo>
                    <a:pt x="132" y="257"/>
                    <a:pt x="139" y="256"/>
                    <a:pt x="145" y="257"/>
                  </a:cubicBezTo>
                  <a:cubicBezTo>
                    <a:pt x="146" y="258"/>
                    <a:pt x="149" y="256"/>
                    <a:pt x="150" y="259"/>
                  </a:cubicBezTo>
                  <a:cubicBezTo>
                    <a:pt x="152" y="260"/>
                    <a:pt x="158" y="262"/>
                    <a:pt x="160" y="257"/>
                  </a:cubicBezTo>
                  <a:cubicBezTo>
                    <a:pt x="172" y="260"/>
                    <a:pt x="178" y="249"/>
                    <a:pt x="189" y="245"/>
                  </a:cubicBezTo>
                  <a:cubicBezTo>
                    <a:pt x="202" y="240"/>
                    <a:pt x="214" y="235"/>
                    <a:pt x="227" y="227"/>
                  </a:cubicBezTo>
                  <a:cubicBezTo>
                    <a:pt x="233" y="217"/>
                    <a:pt x="246" y="214"/>
                    <a:pt x="253" y="204"/>
                  </a:cubicBezTo>
                  <a:cubicBezTo>
                    <a:pt x="273" y="192"/>
                    <a:pt x="282" y="168"/>
                    <a:pt x="285" y="148"/>
                  </a:cubicBezTo>
                  <a:cubicBezTo>
                    <a:pt x="290" y="136"/>
                    <a:pt x="282" y="125"/>
                    <a:pt x="285" y="113"/>
                  </a:cubicBezTo>
                  <a:close/>
                  <a:moveTo>
                    <a:pt x="156" y="95"/>
                  </a:moveTo>
                  <a:cubicBezTo>
                    <a:pt x="156" y="95"/>
                    <a:pt x="156" y="95"/>
                    <a:pt x="156" y="94"/>
                  </a:cubicBezTo>
                  <a:cubicBezTo>
                    <a:pt x="155" y="94"/>
                    <a:pt x="155" y="94"/>
                    <a:pt x="155" y="94"/>
                  </a:cubicBezTo>
                  <a:cubicBezTo>
                    <a:pt x="155" y="94"/>
                    <a:pt x="155" y="94"/>
                    <a:pt x="155" y="94"/>
                  </a:cubicBezTo>
                  <a:cubicBezTo>
                    <a:pt x="154" y="93"/>
                    <a:pt x="151" y="97"/>
                    <a:pt x="149" y="94"/>
                  </a:cubicBezTo>
                  <a:cubicBezTo>
                    <a:pt x="151" y="93"/>
                    <a:pt x="151" y="93"/>
                    <a:pt x="151" y="93"/>
                  </a:cubicBezTo>
                  <a:cubicBezTo>
                    <a:pt x="150" y="89"/>
                    <a:pt x="152" y="83"/>
                    <a:pt x="152" y="78"/>
                  </a:cubicBezTo>
                  <a:cubicBezTo>
                    <a:pt x="152" y="83"/>
                    <a:pt x="155" y="88"/>
                    <a:pt x="155" y="94"/>
                  </a:cubicBezTo>
                  <a:cubicBezTo>
                    <a:pt x="155" y="94"/>
                    <a:pt x="155" y="94"/>
                    <a:pt x="156" y="94"/>
                  </a:cubicBezTo>
                  <a:cubicBezTo>
                    <a:pt x="156" y="94"/>
                    <a:pt x="156" y="94"/>
                    <a:pt x="156" y="94"/>
                  </a:cubicBezTo>
                  <a:lnTo>
                    <a:pt x="156" y="95"/>
                  </a:lnTo>
                  <a:close/>
                  <a:moveTo>
                    <a:pt x="186" y="180"/>
                  </a:moveTo>
                  <a:cubicBezTo>
                    <a:pt x="186" y="180"/>
                    <a:pt x="186" y="180"/>
                    <a:pt x="186" y="180"/>
                  </a:cubicBezTo>
                  <a:cubicBezTo>
                    <a:pt x="184" y="180"/>
                    <a:pt x="184" y="184"/>
                    <a:pt x="180" y="184"/>
                  </a:cubicBezTo>
                  <a:cubicBezTo>
                    <a:pt x="180" y="185"/>
                    <a:pt x="180" y="185"/>
                    <a:pt x="180" y="185"/>
                  </a:cubicBezTo>
                  <a:cubicBezTo>
                    <a:pt x="178" y="184"/>
                    <a:pt x="174" y="187"/>
                    <a:pt x="173" y="185"/>
                  </a:cubicBezTo>
                  <a:cubicBezTo>
                    <a:pt x="177" y="182"/>
                    <a:pt x="180" y="179"/>
                    <a:pt x="185" y="178"/>
                  </a:cubicBezTo>
                  <a:cubicBezTo>
                    <a:pt x="185" y="179"/>
                    <a:pt x="185" y="179"/>
                    <a:pt x="186" y="180"/>
                  </a:cubicBezTo>
                  <a:cubicBezTo>
                    <a:pt x="186" y="179"/>
                    <a:pt x="187" y="179"/>
                    <a:pt x="188" y="180"/>
                  </a:cubicBezTo>
                  <a:lnTo>
                    <a:pt x="186" y="180"/>
                  </a:lnTo>
                  <a:close/>
                  <a:moveTo>
                    <a:pt x="194" y="179"/>
                  </a:moveTo>
                  <a:cubicBezTo>
                    <a:pt x="194" y="179"/>
                    <a:pt x="194" y="179"/>
                    <a:pt x="193" y="179"/>
                  </a:cubicBezTo>
                  <a:cubicBezTo>
                    <a:pt x="193" y="179"/>
                    <a:pt x="193" y="179"/>
                    <a:pt x="192" y="179"/>
                  </a:cubicBezTo>
                  <a:cubicBezTo>
                    <a:pt x="196" y="182"/>
                    <a:pt x="192" y="183"/>
                    <a:pt x="191" y="185"/>
                  </a:cubicBezTo>
                  <a:cubicBezTo>
                    <a:pt x="190" y="185"/>
                    <a:pt x="190" y="185"/>
                    <a:pt x="190" y="185"/>
                  </a:cubicBezTo>
                  <a:cubicBezTo>
                    <a:pt x="190" y="184"/>
                    <a:pt x="190" y="183"/>
                    <a:pt x="191" y="182"/>
                  </a:cubicBezTo>
                  <a:cubicBezTo>
                    <a:pt x="191" y="181"/>
                    <a:pt x="191" y="181"/>
                    <a:pt x="191" y="181"/>
                  </a:cubicBezTo>
                  <a:cubicBezTo>
                    <a:pt x="189" y="179"/>
                    <a:pt x="192" y="179"/>
                    <a:pt x="193" y="179"/>
                  </a:cubicBezTo>
                  <a:cubicBezTo>
                    <a:pt x="194" y="179"/>
                    <a:pt x="194" y="179"/>
                    <a:pt x="194" y="179"/>
                  </a:cubicBezTo>
                  <a:cubicBezTo>
                    <a:pt x="194" y="179"/>
                    <a:pt x="195" y="179"/>
                    <a:pt x="196" y="179"/>
                  </a:cubicBezTo>
                  <a:cubicBezTo>
                    <a:pt x="195" y="179"/>
                    <a:pt x="194" y="179"/>
                    <a:pt x="194" y="179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13" name="Rectangle 11"/>
            <p:cNvSpPr>
              <a:spLocks noChangeArrowheads="1"/>
            </p:cNvSpPr>
            <p:nvPr/>
          </p:nvSpPr>
          <p:spPr bwMode="auto">
            <a:xfrm>
              <a:off x="5727119" y="4625536"/>
              <a:ext cx="1107996" cy="5104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20000"/>
                </a:lnSpc>
                <a:spcBef>
                  <a:spcPct val="20000"/>
                </a:spcBef>
              </a:pPr>
              <a:r>
                <a:rPr lang="zh-CN" altLang="en-US" sz="2400" dirty="0">
                  <a:latin typeface="楷体" panose="02010609060101010101" charset="-122"/>
                  <a:ea typeface="楷体" panose="02010609060101010101" charset="-122"/>
                </a:rPr>
                <a:t>菖蒲节</a:t>
              </a: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9607815" y="4191196"/>
            <a:ext cx="1441936" cy="510461"/>
            <a:chOff x="7600580" y="4625536"/>
            <a:chExt cx="1441936" cy="510461"/>
          </a:xfrm>
        </p:grpSpPr>
        <p:sp>
          <p:nvSpPr>
            <p:cNvPr id="15" name="Freeform 5"/>
            <p:cNvSpPr>
              <a:spLocks noEditPoints="1"/>
            </p:cNvSpPr>
            <p:nvPr/>
          </p:nvSpPr>
          <p:spPr bwMode="auto">
            <a:xfrm>
              <a:off x="7600580" y="4769526"/>
              <a:ext cx="359340" cy="324080"/>
            </a:xfrm>
            <a:custGeom>
              <a:avLst/>
              <a:gdLst>
                <a:gd name="T0" fmla="*/ 285 w 290"/>
                <a:gd name="T1" fmla="*/ 113 h 262"/>
                <a:gd name="T2" fmla="*/ 279 w 290"/>
                <a:gd name="T3" fmla="*/ 76 h 262"/>
                <a:gd name="T4" fmla="*/ 254 w 290"/>
                <a:gd name="T5" fmla="*/ 41 h 262"/>
                <a:gd name="T6" fmla="*/ 231 w 290"/>
                <a:gd name="T7" fmla="*/ 24 h 262"/>
                <a:gd name="T8" fmla="*/ 219 w 290"/>
                <a:gd name="T9" fmla="*/ 17 h 262"/>
                <a:gd name="T10" fmla="*/ 185 w 290"/>
                <a:gd name="T11" fmla="*/ 6 h 262"/>
                <a:gd name="T12" fmla="*/ 169 w 290"/>
                <a:gd name="T13" fmla="*/ 3 h 262"/>
                <a:gd name="T14" fmla="*/ 95 w 290"/>
                <a:gd name="T15" fmla="*/ 17 h 262"/>
                <a:gd name="T16" fmla="*/ 75 w 290"/>
                <a:gd name="T17" fmla="*/ 20 h 262"/>
                <a:gd name="T18" fmla="*/ 46 w 290"/>
                <a:gd name="T19" fmla="*/ 50 h 262"/>
                <a:gd name="T20" fmla="*/ 18 w 290"/>
                <a:gd name="T21" fmla="*/ 66 h 262"/>
                <a:gd name="T22" fmla="*/ 6 w 290"/>
                <a:gd name="T23" fmla="*/ 120 h 262"/>
                <a:gd name="T24" fmla="*/ 5 w 290"/>
                <a:gd name="T25" fmla="*/ 120 h 262"/>
                <a:gd name="T26" fmla="*/ 5 w 290"/>
                <a:gd name="T27" fmla="*/ 132 h 262"/>
                <a:gd name="T28" fmla="*/ 25 w 290"/>
                <a:gd name="T29" fmla="*/ 181 h 262"/>
                <a:gd name="T30" fmla="*/ 29 w 290"/>
                <a:gd name="T31" fmla="*/ 185 h 262"/>
                <a:gd name="T32" fmla="*/ 40 w 290"/>
                <a:gd name="T33" fmla="*/ 208 h 262"/>
                <a:gd name="T34" fmla="*/ 43 w 290"/>
                <a:gd name="T35" fmla="*/ 214 h 262"/>
                <a:gd name="T36" fmla="*/ 59 w 290"/>
                <a:gd name="T37" fmla="*/ 231 h 262"/>
                <a:gd name="T38" fmla="*/ 77 w 290"/>
                <a:gd name="T39" fmla="*/ 243 h 262"/>
                <a:gd name="T40" fmla="*/ 127 w 290"/>
                <a:gd name="T41" fmla="*/ 256 h 262"/>
                <a:gd name="T42" fmla="*/ 145 w 290"/>
                <a:gd name="T43" fmla="*/ 257 h 262"/>
                <a:gd name="T44" fmla="*/ 150 w 290"/>
                <a:gd name="T45" fmla="*/ 259 h 262"/>
                <a:gd name="T46" fmla="*/ 160 w 290"/>
                <a:gd name="T47" fmla="*/ 257 h 262"/>
                <a:gd name="T48" fmla="*/ 189 w 290"/>
                <a:gd name="T49" fmla="*/ 245 h 262"/>
                <a:gd name="T50" fmla="*/ 227 w 290"/>
                <a:gd name="T51" fmla="*/ 227 h 262"/>
                <a:gd name="T52" fmla="*/ 253 w 290"/>
                <a:gd name="T53" fmla="*/ 204 h 262"/>
                <a:gd name="T54" fmla="*/ 285 w 290"/>
                <a:gd name="T55" fmla="*/ 148 h 262"/>
                <a:gd name="T56" fmla="*/ 285 w 290"/>
                <a:gd name="T57" fmla="*/ 113 h 262"/>
                <a:gd name="T58" fmla="*/ 156 w 290"/>
                <a:gd name="T59" fmla="*/ 95 h 262"/>
                <a:gd name="T60" fmla="*/ 156 w 290"/>
                <a:gd name="T61" fmla="*/ 94 h 262"/>
                <a:gd name="T62" fmla="*/ 155 w 290"/>
                <a:gd name="T63" fmla="*/ 94 h 262"/>
                <a:gd name="T64" fmla="*/ 155 w 290"/>
                <a:gd name="T65" fmla="*/ 94 h 262"/>
                <a:gd name="T66" fmla="*/ 149 w 290"/>
                <a:gd name="T67" fmla="*/ 94 h 262"/>
                <a:gd name="T68" fmla="*/ 151 w 290"/>
                <a:gd name="T69" fmla="*/ 93 h 262"/>
                <a:gd name="T70" fmla="*/ 152 w 290"/>
                <a:gd name="T71" fmla="*/ 78 h 262"/>
                <a:gd name="T72" fmla="*/ 155 w 290"/>
                <a:gd name="T73" fmla="*/ 94 h 262"/>
                <a:gd name="T74" fmla="*/ 156 w 290"/>
                <a:gd name="T75" fmla="*/ 94 h 262"/>
                <a:gd name="T76" fmla="*/ 156 w 290"/>
                <a:gd name="T77" fmla="*/ 94 h 262"/>
                <a:gd name="T78" fmla="*/ 156 w 290"/>
                <a:gd name="T79" fmla="*/ 95 h 262"/>
                <a:gd name="T80" fmla="*/ 186 w 290"/>
                <a:gd name="T81" fmla="*/ 180 h 262"/>
                <a:gd name="T82" fmla="*/ 186 w 290"/>
                <a:gd name="T83" fmla="*/ 180 h 262"/>
                <a:gd name="T84" fmla="*/ 180 w 290"/>
                <a:gd name="T85" fmla="*/ 184 h 262"/>
                <a:gd name="T86" fmla="*/ 180 w 290"/>
                <a:gd name="T87" fmla="*/ 185 h 262"/>
                <a:gd name="T88" fmla="*/ 173 w 290"/>
                <a:gd name="T89" fmla="*/ 185 h 262"/>
                <a:gd name="T90" fmla="*/ 185 w 290"/>
                <a:gd name="T91" fmla="*/ 178 h 262"/>
                <a:gd name="T92" fmla="*/ 186 w 290"/>
                <a:gd name="T93" fmla="*/ 180 h 262"/>
                <a:gd name="T94" fmla="*/ 188 w 290"/>
                <a:gd name="T95" fmla="*/ 180 h 262"/>
                <a:gd name="T96" fmla="*/ 186 w 290"/>
                <a:gd name="T97" fmla="*/ 180 h 262"/>
                <a:gd name="T98" fmla="*/ 194 w 290"/>
                <a:gd name="T99" fmla="*/ 179 h 262"/>
                <a:gd name="T100" fmla="*/ 193 w 290"/>
                <a:gd name="T101" fmla="*/ 179 h 262"/>
                <a:gd name="T102" fmla="*/ 192 w 290"/>
                <a:gd name="T103" fmla="*/ 179 h 262"/>
                <a:gd name="T104" fmla="*/ 191 w 290"/>
                <a:gd name="T105" fmla="*/ 185 h 262"/>
                <a:gd name="T106" fmla="*/ 190 w 290"/>
                <a:gd name="T107" fmla="*/ 185 h 262"/>
                <a:gd name="T108" fmla="*/ 191 w 290"/>
                <a:gd name="T109" fmla="*/ 182 h 262"/>
                <a:gd name="T110" fmla="*/ 191 w 290"/>
                <a:gd name="T111" fmla="*/ 181 h 262"/>
                <a:gd name="T112" fmla="*/ 193 w 290"/>
                <a:gd name="T113" fmla="*/ 179 h 262"/>
                <a:gd name="T114" fmla="*/ 194 w 290"/>
                <a:gd name="T115" fmla="*/ 179 h 262"/>
                <a:gd name="T116" fmla="*/ 196 w 290"/>
                <a:gd name="T117" fmla="*/ 179 h 262"/>
                <a:gd name="T118" fmla="*/ 194 w 290"/>
                <a:gd name="T119" fmla="*/ 179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90" h="262">
                  <a:moveTo>
                    <a:pt x="285" y="113"/>
                  </a:moveTo>
                  <a:cubicBezTo>
                    <a:pt x="276" y="104"/>
                    <a:pt x="282" y="87"/>
                    <a:pt x="279" y="76"/>
                  </a:cubicBezTo>
                  <a:cubicBezTo>
                    <a:pt x="275" y="64"/>
                    <a:pt x="264" y="50"/>
                    <a:pt x="254" y="41"/>
                  </a:cubicBezTo>
                  <a:cubicBezTo>
                    <a:pt x="249" y="32"/>
                    <a:pt x="239" y="29"/>
                    <a:pt x="231" y="24"/>
                  </a:cubicBezTo>
                  <a:cubicBezTo>
                    <a:pt x="226" y="22"/>
                    <a:pt x="223" y="19"/>
                    <a:pt x="219" y="17"/>
                  </a:cubicBezTo>
                  <a:cubicBezTo>
                    <a:pt x="207" y="12"/>
                    <a:pt x="198" y="8"/>
                    <a:pt x="185" y="6"/>
                  </a:cubicBezTo>
                  <a:cubicBezTo>
                    <a:pt x="180" y="1"/>
                    <a:pt x="174" y="4"/>
                    <a:pt x="169" y="3"/>
                  </a:cubicBezTo>
                  <a:cubicBezTo>
                    <a:pt x="144" y="0"/>
                    <a:pt x="117" y="6"/>
                    <a:pt x="95" y="17"/>
                  </a:cubicBezTo>
                  <a:cubicBezTo>
                    <a:pt x="88" y="19"/>
                    <a:pt x="78" y="9"/>
                    <a:pt x="75" y="20"/>
                  </a:cubicBezTo>
                  <a:cubicBezTo>
                    <a:pt x="61" y="24"/>
                    <a:pt x="51" y="38"/>
                    <a:pt x="46" y="50"/>
                  </a:cubicBezTo>
                  <a:cubicBezTo>
                    <a:pt x="37" y="59"/>
                    <a:pt x="24" y="54"/>
                    <a:pt x="18" y="66"/>
                  </a:cubicBezTo>
                  <a:cubicBezTo>
                    <a:pt x="10" y="82"/>
                    <a:pt x="0" y="102"/>
                    <a:pt x="6" y="120"/>
                  </a:cubicBezTo>
                  <a:cubicBezTo>
                    <a:pt x="5" y="120"/>
                    <a:pt x="5" y="120"/>
                    <a:pt x="5" y="120"/>
                  </a:cubicBezTo>
                  <a:cubicBezTo>
                    <a:pt x="4" y="124"/>
                    <a:pt x="8" y="130"/>
                    <a:pt x="5" y="132"/>
                  </a:cubicBezTo>
                  <a:cubicBezTo>
                    <a:pt x="9" y="149"/>
                    <a:pt x="16" y="166"/>
                    <a:pt x="25" y="181"/>
                  </a:cubicBezTo>
                  <a:cubicBezTo>
                    <a:pt x="29" y="179"/>
                    <a:pt x="26" y="184"/>
                    <a:pt x="29" y="185"/>
                  </a:cubicBezTo>
                  <a:cubicBezTo>
                    <a:pt x="37" y="189"/>
                    <a:pt x="40" y="198"/>
                    <a:pt x="40" y="208"/>
                  </a:cubicBezTo>
                  <a:cubicBezTo>
                    <a:pt x="40" y="211"/>
                    <a:pt x="44" y="211"/>
                    <a:pt x="43" y="214"/>
                  </a:cubicBezTo>
                  <a:cubicBezTo>
                    <a:pt x="49" y="219"/>
                    <a:pt x="50" y="228"/>
                    <a:pt x="59" y="231"/>
                  </a:cubicBezTo>
                  <a:cubicBezTo>
                    <a:pt x="63" y="237"/>
                    <a:pt x="72" y="235"/>
                    <a:pt x="77" y="243"/>
                  </a:cubicBezTo>
                  <a:cubicBezTo>
                    <a:pt x="92" y="249"/>
                    <a:pt x="109" y="262"/>
                    <a:pt x="127" y="256"/>
                  </a:cubicBezTo>
                  <a:cubicBezTo>
                    <a:pt x="132" y="257"/>
                    <a:pt x="139" y="256"/>
                    <a:pt x="145" y="257"/>
                  </a:cubicBezTo>
                  <a:cubicBezTo>
                    <a:pt x="146" y="258"/>
                    <a:pt x="149" y="256"/>
                    <a:pt x="150" y="259"/>
                  </a:cubicBezTo>
                  <a:cubicBezTo>
                    <a:pt x="152" y="260"/>
                    <a:pt x="158" y="262"/>
                    <a:pt x="160" y="257"/>
                  </a:cubicBezTo>
                  <a:cubicBezTo>
                    <a:pt x="172" y="260"/>
                    <a:pt x="178" y="249"/>
                    <a:pt x="189" y="245"/>
                  </a:cubicBezTo>
                  <a:cubicBezTo>
                    <a:pt x="202" y="240"/>
                    <a:pt x="214" y="235"/>
                    <a:pt x="227" y="227"/>
                  </a:cubicBezTo>
                  <a:cubicBezTo>
                    <a:pt x="233" y="217"/>
                    <a:pt x="246" y="214"/>
                    <a:pt x="253" y="204"/>
                  </a:cubicBezTo>
                  <a:cubicBezTo>
                    <a:pt x="273" y="192"/>
                    <a:pt x="282" y="168"/>
                    <a:pt x="285" y="148"/>
                  </a:cubicBezTo>
                  <a:cubicBezTo>
                    <a:pt x="290" y="136"/>
                    <a:pt x="282" y="125"/>
                    <a:pt x="285" y="113"/>
                  </a:cubicBezTo>
                  <a:close/>
                  <a:moveTo>
                    <a:pt x="156" y="95"/>
                  </a:moveTo>
                  <a:cubicBezTo>
                    <a:pt x="156" y="95"/>
                    <a:pt x="156" y="95"/>
                    <a:pt x="156" y="94"/>
                  </a:cubicBezTo>
                  <a:cubicBezTo>
                    <a:pt x="155" y="94"/>
                    <a:pt x="155" y="94"/>
                    <a:pt x="155" y="94"/>
                  </a:cubicBezTo>
                  <a:cubicBezTo>
                    <a:pt x="155" y="94"/>
                    <a:pt x="155" y="94"/>
                    <a:pt x="155" y="94"/>
                  </a:cubicBezTo>
                  <a:cubicBezTo>
                    <a:pt x="154" y="93"/>
                    <a:pt x="151" y="97"/>
                    <a:pt x="149" y="94"/>
                  </a:cubicBezTo>
                  <a:cubicBezTo>
                    <a:pt x="151" y="93"/>
                    <a:pt x="151" y="93"/>
                    <a:pt x="151" y="93"/>
                  </a:cubicBezTo>
                  <a:cubicBezTo>
                    <a:pt x="150" y="89"/>
                    <a:pt x="152" y="83"/>
                    <a:pt x="152" y="78"/>
                  </a:cubicBezTo>
                  <a:cubicBezTo>
                    <a:pt x="152" y="83"/>
                    <a:pt x="155" y="88"/>
                    <a:pt x="155" y="94"/>
                  </a:cubicBezTo>
                  <a:cubicBezTo>
                    <a:pt x="155" y="94"/>
                    <a:pt x="155" y="94"/>
                    <a:pt x="156" y="94"/>
                  </a:cubicBezTo>
                  <a:cubicBezTo>
                    <a:pt x="156" y="94"/>
                    <a:pt x="156" y="94"/>
                    <a:pt x="156" y="94"/>
                  </a:cubicBezTo>
                  <a:lnTo>
                    <a:pt x="156" y="95"/>
                  </a:lnTo>
                  <a:close/>
                  <a:moveTo>
                    <a:pt x="186" y="180"/>
                  </a:moveTo>
                  <a:cubicBezTo>
                    <a:pt x="186" y="180"/>
                    <a:pt x="186" y="180"/>
                    <a:pt x="186" y="180"/>
                  </a:cubicBezTo>
                  <a:cubicBezTo>
                    <a:pt x="184" y="180"/>
                    <a:pt x="184" y="184"/>
                    <a:pt x="180" y="184"/>
                  </a:cubicBezTo>
                  <a:cubicBezTo>
                    <a:pt x="180" y="185"/>
                    <a:pt x="180" y="185"/>
                    <a:pt x="180" y="185"/>
                  </a:cubicBezTo>
                  <a:cubicBezTo>
                    <a:pt x="178" y="184"/>
                    <a:pt x="174" y="187"/>
                    <a:pt x="173" y="185"/>
                  </a:cubicBezTo>
                  <a:cubicBezTo>
                    <a:pt x="177" y="182"/>
                    <a:pt x="180" y="179"/>
                    <a:pt x="185" y="178"/>
                  </a:cubicBezTo>
                  <a:cubicBezTo>
                    <a:pt x="185" y="179"/>
                    <a:pt x="185" y="179"/>
                    <a:pt x="186" y="180"/>
                  </a:cubicBezTo>
                  <a:cubicBezTo>
                    <a:pt x="186" y="179"/>
                    <a:pt x="187" y="179"/>
                    <a:pt x="188" y="180"/>
                  </a:cubicBezTo>
                  <a:lnTo>
                    <a:pt x="186" y="180"/>
                  </a:lnTo>
                  <a:close/>
                  <a:moveTo>
                    <a:pt x="194" y="179"/>
                  </a:moveTo>
                  <a:cubicBezTo>
                    <a:pt x="194" y="179"/>
                    <a:pt x="194" y="179"/>
                    <a:pt x="193" y="179"/>
                  </a:cubicBezTo>
                  <a:cubicBezTo>
                    <a:pt x="193" y="179"/>
                    <a:pt x="193" y="179"/>
                    <a:pt x="192" y="179"/>
                  </a:cubicBezTo>
                  <a:cubicBezTo>
                    <a:pt x="196" y="182"/>
                    <a:pt x="192" y="183"/>
                    <a:pt x="191" y="185"/>
                  </a:cubicBezTo>
                  <a:cubicBezTo>
                    <a:pt x="190" y="185"/>
                    <a:pt x="190" y="185"/>
                    <a:pt x="190" y="185"/>
                  </a:cubicBezTo>
                  <a:cubicBezTo>
                    <a:pt x="190" y="184"/>
                    <a:pt x="190" y="183"/>
                    <a:pt x="191" y="182"/>
                  </a:cubicBezTo>
                  <a:cubicBezTo>
                    <a:pt x="191" y="181"/>
                    <a:pt x="191" y="181"/>
                    <a:pt x="191" y="181"/>
                  </a:cubicBezTo>
                  <a:cubicBezTo>
                    <a:pt x="189" y="179"/>
                    <a:pt x="192" y="179"/>
                    <a:pt x="193" y="179"/>
                  </a:cubicBezTo>
                  <a:cubicBezTo>
                    <a:pt x="194" y="179"/>
                    <a:pt x="194" y="179"/>
                    <a:pt x="194" y="179"/>
                  </a:cubicBezTo>
                  <a:cubicBezTo>
                    <a:pt x="194" y="179"/>
                    <a:pt x="195" y="179"/>
                    <a:pt x="196" y="179"/>
                  </a:cubicBezTo>
                  <a:cubicBezTo>
                    <a:pt x="195" y="179"/>
                    <a:pt x="194" y="179"/>
                    <a:pt x="194" y="179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16" name="Rectangle 11"/>
            <p:cNvSpPr>
              <a:spLocks noChangeArrowheads="1"/>
            </p:cNvSpPr>
            <p:nvPr/>
          </p:nvSpPr>
          <p:spPr bwMode="auto">
            <a:xfrm>
              <a:off x="7934520" y="4625536"/>
              <a:ext cx="1107996" cy="5104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20000"/>
                </a:lnSpc>
                <a:spcBef>
                  <a:spcPct val="20000"/>
                </a:spcBef>
              </a:pPr>
              <a:r>
                <a:rPr lang="zh-CN" altLang="en-US" sz="2400" dirty="0">
                  <a:latin typeface="楷体" panose="02010609060101010101" charset="-122"/>
                  <a:ea typeface="楷体" panose="02010609060101010101" charset="-122"/>
                </a:rPr>
                <a:t>粽子节</a:t>
              </a: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5193013" y="4813496"/>
            <a:ext cx="1441936" cy="510461"/>
            <a:chOff x="3185778" y="5247836"/>
            <a:chExt cx="1441936" cy="510461"/>
          </a:xfrm>
        </p:grpSpPr>
        <p:sp>
          <p:nvSpPr>
            <p:cNvPr id="17" name="Freeform 5"/>
            <p:cNvSpPr>
              <a:spLocks noEditPoints="1"/>
            </p:cNvSpPr>
            <p:nvPr/>
          </p:nvSpPr>
          <p:spPr bwMode="auto">
            <a:xfrm>
              <a:off x="3185778" y="5388215"/>
              <a:ext cx="359340" cy="324080"/>
            </a:xfrm>
            <a:custGeom>
              <a:avLst/>
              <a:gdLst>
                <a:gd name="T0" fmla="*/ 285 w 290"/>
                <a:gd name="T1" fmla="*/ 113 h 262"/>
                <a:gd name="T2" fmla="*/ 279 w 290"/>
                <a:gd name="T3" fmla="*/ 76 h 262"/>
                <a:gd name="T4" fmla="*/ 254 w 290"/>
                <a:gd name="T5" fmla="*/ 41 h 262"/>
                <a:gd name="T6" fmla="*/ 231 w 290"/>
                <a:gd name="T7" fmla="*/ 24 h 262"/>
                <a:gd name="T8" fmla="*/ 219 w 290"/>
                <a:gd name="T9" fmla="*/ 17 h 262"/>
                <a:gd name="T10" fmla="*/ 185 w 290"/>
                <a:gd name="T11" fmla="*/ 6 h 262"/>
                <a:gd name="T12" fmla="*/ 169 w 290"/>
                <a:gd name="T13" fmla="*/ 3 h 262"/>
                <a:gd name="T14" fmla="*/ 95 w 290"/>
                <a:gd name="T15" fmla="*/ 17 h 262"/>
                <a:gd name="T16" fmla="*/ 75 w 290"/>
                <a:gd name="T17" fmla="*/ 20 h 262"/>
                <a:gd name="T18" fmla="*/ 46 w 290"/>
                <a:gd name="T19" fmla="*/ 50 h 262"/>
                <a:gd name="T20" fmla="*/ 18 w 290"/>
                <a:gd name="T21" fmla="*/ 66 h 262"/>
                <a:gd name="T22" fmla="*/ 6 w 290"/>
                <a:gd name="T23" fmla="*/ 120 h 262"/>
                <a:gd name="T24" fmla="*/ 5 w 290"/>
                <a:gd name="T25" fmla="*/ 120 h 262"/>
                <a:gd name="T26" fmla="*/ 5 w 290"/>
                <a:gd name="T27" fmla="*/ 132 h 262"/>
                <a:gd name="T28" fmla="*/ 25 w 290"/>
                <a:gd name="T29" fmla="*/ 181 h 262"/>
                <a:gd name="T30" fmla="*/ 29 w 290"/>
                <a:gd name="T31" fmla="*/ 185 h 262"/>
                <a:gd name="T32" fmla="*/ 40 w 290"/>
                <a:gd name="T33" fmla="*/ 208 h 262"/>
                <a:gd name="T34" fmla="*/ 43 w 290"/>
                <a:gd name="T35" fmla="*/ 214 h 262"/>
                <a:gd name="T36" fmla="*/ 59 w 290"/>
                <a:gd name="T37" fmla="*/ 231 h 262"/>
                <a:gd name="T38" fmla="*/ 77 w 290"/>
                <a:gd name="T39" fmla="*/ 243 h 262"/>
                <a:gd name="T40" fmla="*/ 127 w 290"/>
                <a:gd name="T41" fmla="*/ 256 h 262"/>
                <a:gd name="T42" fmla="*/ 145 w 290"/>
                <a:gd name="T43" fmla="*/ 257 h 262"/>
                <a:gd name="T44" fmla="*/ 150 w 290"/>
                <a:gd name="T45" fmla="*/ 259 h 262"/>
                <a:gd name="T46" fmla="*/ 160 w 290"/>
                <a:gd name="T47" fmla="*/ 257 h 262"/>
                <a:gd name="T48" fmla="*/ 189 w 290"/>
                <a:gd name="T49" fmla="*/ 245 h 262"/>
                <a:gd name="T50" fmla="*/ 227 w 290"/>
                <a:gd name="T51" fmla="*/ 227 h 262"/>
                <a:gd name="T52" fmla="*/ 253 w 290"/>
                <a:gd name="T53" fmla="*/ 204 h 262"/>
                <a:gd name="T54" fmla="*/ 285 w 290"/>
                <a:gd name="T55" fmla="*/ 148 h 262"/>
                <a:gd name="T56" fmla="*/ 285 w 290"/>
                <a:gd name="T57" fmla="*/ 113 h 262"/>
                <a:gd name="T58" fmla="*/ 156 w 290"/>
                <a:gd name="T59" fmla="*/ 95 h 262"/>
                <a:gd name="T60" fmla="*/ 156 w 290"/>
                <a:gd name="T61" fmla="*/ 94 h 262"/>
                <a:gd name="T62" fmla="*/ 155 w 290"/>
                <a:gd name="T63" fmla="*/ 94 h 262"/>
                <a:gd name="T64" fmla="*/ 155 w 290"/>
                <a:gd name="T65" fmla="*/ 94 h 262"/>
                <a:gd name="T66" fmla="*/ 149 w 290"/>
                <a:gd name="T67" fmla="*/ 94 h 262"/>
                <a:gd name="T68" fmla="*/ 151 w 290"/>
                <a:gd name="T69" fmla="*/ 93 h 262"/>
                <a:gd name="T70" fmla="*/ 152 w 290"/>
                <a:gd name="T71" fmla="*/ 78 h 262"/>
                <a:gd name="T72" fmla="*/ 155 w 290"/>
                <a:gd name="T73" fmla="*/ 94 h 262"/>
                <a:gd name="T74" fmla="*/ 156 w 290"/>
                <a:gd name="T75" fmla="*/ 94 h 262"/>
                <a:gd name="T76" fmla="*/ 156 w 290"/>
                <a:gd name="T77" fmla="*/ 94 h 262"/>
                <a:gd name="T78" fmla="*/ 156 w 290"/>
                <a:gd name="T79" fmla="*/ 95 h 262"/>
                <a:gd name="T80" fmla="*/ 186 w 290"/>
                <a:gd name="T81" fmla="*/ 180 h 262"/>
                <a:gd name="T82" fmla="*/ 186 w 290"/>
                <a:gd name="T83" fmla="*/ 180 h 262"/>
                <a:gd name="T84" fmla="*/ 180 w 290"/>
                <a:gd name="T85" fmla="*/ 184 h 262"/>
                <a:gd name="T86" fmla="*/ 180 w 290"/>
                <a:gd name="T87" fmla="*/ 185 h 262"/>
                <a:gd name="T88" fmla="*/ 173 w 290"/>
                <a:gd name="T89" fmla="*/ 185 h 262"/>
                <a:gd name="T90" fmla="*/ 185 w 290"/>
                <a:gd name="T91" fmla="*/ 178 h 262"/>
                <a:gd name="T92" fmla="*/ 186 w 290"/>
                <a:gd name="T93" fmla="*/ 180 h 262"/>
                <a:gd name="T94" fmla="*/ 188 w 290"/>
                <a:gd name="T95" fmla="*/ 180 h 262"/>
                <a:gd name="T96" fmla="*/ 186 w 290"/>
                <a:gd name="T97" fmla="*/ 180 h 262"/>
                <a:gd name="T98" fmla="*/ 194 w 290"/>
                <a:gd name="T99" fmla="*/ 179 h 262"/>
                <a:gd name="T100" fmla="*/ 193 w 290"/>
                <a:gd name="T101" fmla="*/ 179 h 262"/>
                <a:gd name="T102" fmla="*/ 192 w 290"/>
                <a:gd name="T103" fmla="*/ 179 h 262"/>
                <a:gd name="T104" fmla="*/ 191 w 290"/>
                <a:gd name="T105" fmla="*/ 185 h 262"/>
                <a:gd name="T106" fmla="*/ 190 w 290"/>
                <a:gd name="T107" fmla="*/ 185 h 262"/>
                <a:gd name="T108" fmla="*/ 191 w 290"/>
                <a:gd name="T109" fmla="*/ 182 h 262"/>
                <a:gd name="T110" fmla="*/ 191 w 290"/>
                <a:gd name="T111" fmla="*/ 181 h 262"/>
                <a:gd name="T112" fmla="*/ 193 w 290"/>
                <a:gd name="T113" fmla="*/ 179 h 262"/>
                <a:gd name="T114" fmla="*/ 194 w 290"/>
                <a:gd name="T115" fmla="*/ 179 h 262"/>
                <a:gd name="T116" fmla="*/ 196 w 290"/>
                <a:gd name="T117" fmla="*/ 179 h 262"/>
                <a:gd name="T118" fmla="*/ 194 w 290"/>
                <a:gd name="T119" fmla="*/ 179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90" h="262">
                  <a:moveTo>
                    <a:pt x="285" y="113"/>
                  </a:moveTo>
                  <a:cubicBezTo>
                    <a:pt x="276" y="104"/>
                    <a:pt x="282" y="87"/>
                    <a:pt x="279" y="76"/>
                  </a:cubicBezTo>
                  <a:cubicBezTo>
                    <a:pt x="275" y="64"/>
                    <a:pt x="264" y="50"/>
                    <a:pt x="254" y="41"/>
                  </a:cubicBezTo>
                  <a:cubicBezTo>
                    <a:pt x="249" y="32"/>
                    <a:pt x="239" y="29"/>
                    <a:pt x="231" y="24"/>
                  </a:cubicBezTo>
                  <a:cubicBezTo>
                    <a:pt x="226" y="22"/>
                    <a:pt x="223" y="19"/>
                    <a:pt x="219" y="17"/>
                  </a:cubicBezTo>
                  <a:cubicBezTo>
                    <a:pt x="207" y="12"/>
                    <a:pt x="198" y="8"/>
                    <a:pt x="185" y="6"/>
                  </a:cubicBezTo>
                  <a:cubicBezTo>
                    <a:pt x="180" y="1"/>
                    <a:pt x="174" y="4"/>
                    <a:pt x="169" y="3"/>
                  </a:cubicBezTo>
                  <a:cubicBezTo>
                    <a:pt x="144" y="0"/>
                    <a:pt x="117" y="6"/>
                    <a:pt x="95" y="17"/>
                  </a:cubicBezTo>
                  <a:cubicBezTo>
                    <a:pt x="88" y="19"/>
                    <a:pt x="78" y="9"/>
                    <a:pt x="75" y="20"/>
                  </a:cubicBezTo>
                  <a:cubicBezTo>
                    <a:pt x="61" y="24"/>
                    <a:pt x="51" y="38"/>
                    <a:pt x="46" y="50"/>
                  </a:cubicBezTo>
                  <a:cubicBezTo>
                    <a:pt x="37" y="59"/>
                    <a:pt x="24" y="54"/>
                    <a:pt x="18" y="66"/>
                  </a:cubicBezTo>
                  <a:cubicBezTo>
                    <a:pt x="10" y="82"/>
                    <a:pt x="0" y="102"/>
                    <a:pt x="6" y="120"/>
                  </a:cubicBezTo>
                  <a:cubicBezTo>
                    <a:pt x="5" y="120"/>
                    <a:pt x="5" y="120"/>
                    <a:pt x="5" y="120"/>
                  </a:cubicBezTo>
                  <a:cubicBezTo>
                    <a:pt x="4" y="124"/>
                    <a:pt x="8" y="130"/>
                    <a:pt x="5" y="132"/>
                  </a:cubicBezTo>
                  <a:cubicBezTo>
                    <a:pt x="9" y="149"/>
                    <a:pt x="16" y="166"/>
                    <a:pt x="25" y="181"/>
                  </a:cubicBezTo>
                  <a:cubicBezTo>
                    <a:pt x="29" y="179"/>
                    <a:pt x="26" y="184"/>
                    <a:pt x="29" y="185"/>
                  </a:cubicBezTo>
                  <a:cubicBezTo>
                    <a:pt x="37" y="189"/>
                    <a:pt x="40" y="198"/>
                    <a:pt x="40" y="208"/>
                  </a:cubicBezTo>
                  <a:cubicBezTo>
                    <a:pt x="40" y="211"/>
                    <a:pt x="44" y="211"/>
                    <a:pt x="43" y="214"/>
                  </a:cubicBezTo>
                  <a:cubicBezTo>
                    <a:pt x="49" y="219"/>
                    <a:pt x="50" y="228"/>
                    <a:pt x="59" y="231"/>
                  </a:cubicBezTo>
                  <a:cubicBezTo>
                    <a:pt x="63" y="237"/>
                    <a:pt x="72" y="235"/>
                    <a:pt x="77" y="243"/>
                  </a:cubicBezTo>
                  <a:cubicBezTo>
                    <a:pt x="92" y="249"/>
                    <a:pt x="109" y="262"/>
                    <a:pt x="127" y="256"/>
                  </a:cubicBezTo>
                  <a:cubicBezTo>
                    <a:pt x="132" y="257"/>
                    <a:pt x="139" y="256"/>
                    <a:pt x="145" y="257"/>
                  </a:cubicBezTo>
                  <a:cubicBezTo>
                    <a:pt x="146" y="258"/>
                    <a:pt x="149" y="256"/>
                    <a:pt x="150" y="259"/>
                  </a:cubicBezTo>
                  <a:cubicBezTo>
                    <a:pt x="152" y="260"/>
                    <a:pt x="158" y="262"/>
                    <a:pt x="160" y="257"/>
                  </a:cubicBezTo>
                  <a:cubicBezTo>
                    <a:pt x="172" y="260"/>
                    <a:pt x="178" y="249"/>
                    <a:pt x="189" y="245"/>
                  </a:cubicBezTo>
                  <a:cubicBezTo>
                    <a:pt x="202" y="240"/>
                    <a:pt x="214" y="235"/>
                    <a:pt x="227" y="227"/>
                  </a:cubicBezTo>
                  <a:cubicBezTo>
                    <a:pt x="233" y="217"/>
                    <a:pt x="246" y="214"/>
                    <a:pt x="253" y="204"/>
                  </a:cubicBezTo>
                  <a:cubicBezTo>
                    <a:pt x="273" y="192"/>
                    <a:pt x="282" y="168"/>
                    <a:pt x="285" y="148"/>
                  </a:cubicBezTo>
                  <a:cubicBezTo>
                    <a:pt x="290" y="136"/>
                    <a:pt x="282" y="125"/>
                    <a:pt x="285" y="113"/>
                  </a:cubicBezTo>
                  <a:close/>
                  <a:moveTo>
                    <a:pt x="156" y="95"/>
                  </a:moveTo>
                  <a:cubicBezTo>
                    <a:pt x="156" y="95"/>
                    <a:pt x="156" y="95"/>
                    <a:pt x="156" y="94"/>
                  </a:cubicBezTo>
                  <a:cubicBezTo>
                    <a:pt x="155" y="94"/>
                    <a:pt x="155" y="94"/>
                    <a:pt x="155" y="94"/>
                  </a:cubicBezTo>
                  <a:cubicBezTo>
                    <a:pt x="155" y="94"/>
                    <a:pt x="155" y="94"/>
                    <a:pt x="155" y="94"/>
                  </a:cubicBezTo>
                  <a:cubicBezTo>
                    <a:pt x="154" y="93"/>
                    <a:pt x="151" y="97"/>
                    <a:pt x="149" y="94"/>
                  </a:cubicBezTo>
                  <a:cubicBezTo>
                    <a:pt x="151" y="93"/>
                    <a:pt x="151" y="93"/>
                    <a:pt x="151" y="93"/>
                  </a:cubicBezTo>
                  <a:cubicBezTo>
                    <a:pt x="150" y="89"/>
                    <a:pt x="152" y="83"/>
                    <a:pt x="152" y="78"/>
                  </a:cubicBezTo>
                  <a:cubicBezTo>
                    <a:pt x="152" y="83"/>
                    <a:pt x="155" y="88"/>
                    <a:pt x="155" y="94"/>
                  </a:cubicBezTo>
                  <a:cubicBezTo>
                    <a:pt x="155" y="94"/>
                    <a:pt x="155" y="94"/>
                    <a:pt x="156" y="94"/>
                  </a:cubicBezTo>
                  <a:cubicBezTo>
                    <a:pt x="156" y="94"/>
                    <a:pt x="156" y="94"/>
                    <a:pt x="156" y="94"/>
                  </a:cubicBezTo>
                  <a:lnTo>
                    <a:pt x="156" y="95"/>
                  </a:lnTo>
                  <a:close/>
                  <a:moveTo>
                    <a:pt x="186" y="180"/>
                  </a:moveTo>
                  <a:cubicBezTo>
                    <a:pt x="186" y="180"/>
                    <a:pt x="186" y="180"/>
                    <a:pt x="186" y="180"/>
                  </a:cubicBezTo>
                  <a:cubicBezTo>
                    <a:pt x="184" y="180"/>
                    <a:pt x="184" y="184"/>
                    <a:pt x="180" y="184"/>
                  </a:cubicBezTo>
                  <a:cubicBezTo>
                    <a:pt x="180" y="185"/>
                    <a:pt x="180" y="185"/>
                    <a:pt x="180" y="185"/>
                  </a:cubicBezTo>
                  <a:cubicBezTo>
                    <a:pt x="178" y="184"/>
                    <a:pt x="174" y="187"/>
                    <a:pt x="173" y="185"/>
                  </a:cubicBezTo>
                  <a:cubicBezTo>
                    <a:pt x="177" y="182"/>
                    <a:pt x="180" y="179"/>
                    <a:pt x="185" y="178"/>
                  </a:cubicBezTo>
                  <a:cubicBezTo>
                    <a:pt x="185" y="179"/>
                    <a:pt x="185" y="179"/>
                    <a:pt x="186" y="180"/>
                  </a:cubicBezTo>
                  <a:cubicBezTo>
                    <a:pt x="186" y="179"/>
                    <a:pt x="187" y="179"/>
                    <a:pt x="188" y="180"/>
                  </a:cubicBezTo>
                  <a:lnTo>
                    <a:pt x="186" y="180"/>
                  </a:lnTo>
                  <a:close/>
                  <a:moveTo>
                    <a:pt x="194" y="179"/>
                  </a:moveTo>
                  <a:cubicBezTo>
                    <a:pt x="194" y="179"/>
                    <a:pt x="194" y="179"/>
                    <a:pt x="193" y="179"/>
                  </a:cubicBezTo>
                  <a:cubicBezTo>
                    <a:pt x="193" y="179"/>
                    <a:pt x="193" y="179"/>
                    <a:pt x="192" y="179"/>
                  </a:cubicBezTo>
                  <a:cubicBezTo>
                    <a:pt x="196" y="182"/>
                    <a:pt x="192" y="183"/>
                    <a:pt x="191" y="185"/>
                  </a:cubicBezTo>
                  <a:cubicBezTo>
                    <a:pt x="190" y="185"/>
                    <a:pt x="190" y="185"/>
                    <a:pt x="190" y="185"/>
                  </a:cubicBezTo>
                  <a:cubicBezTo>
                    <a:pt x="190" y="184"/>
                    <a:pt x="190" y="183"/>
                    <a:pt x="191" y="182"/>
                  </a:cubicBezTo>
                  <a:cubicBezTo>
                    <a:pt x="191" y="181"/>
                    <a:pt x="191" y="181"/>
                    <a:pt x="191" y="181"/>
                  </a:cubicBezTo>
                  <a:cubicBezTo>
                    <a:pt x="189" y="179"/>
                    <a:pt x="192" y="179"/>
                    <a:pt x="193" y="179"/>
                  </a:cubicBezTo>
                  <a:cubicBezTo>
                    <a:pt x="194" y="179"/>
                    <a:pt x="194" y="179"/>
                    <a:pt x="194" y="179"/>
                  </a:cubicBezTo>
                  <a:cubicBezTo>
                    <a:pt x="194" y="179"/>
                    <a:pt x="195" y="179"/>
                    <a:pt x="196" y="179"/>
                  </a:cubicBezTo>
                  <a:cubicBezTo>
                    <a:pt x="195" y="179"/>
                    <a:pt x="194" y="179"/>
                    <a:pt x="194" y="179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18" name="Rectangle 11"/>
            <p:cNvSpPr>
              <a:spLocks noChangeArrowheads="1"/>
            </p:cNvSpPr>
            <p:nvPr/>
          </p:nvSpPr>
          <p:spPr bwMode="auto">
            <a:xfrm>
              <a:off x="3519718" y="5247836"/>
              <a:ext cx="1107996" cy="5104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20000"/>
                </a:lnSpc>
                <a:spcBef>
                  <a:spcPct val="20000"/>
                </a:spcBef>
              </a:pPr>
              <a:r>
                <a:rPr lang="zh-CN" altLang="en-US" sz="2400" dirty="0">
                  <a:latin typeface="楷体" panose="02010609060101010101" charset="-122"/>
                  <a:ea typeface="楷体" panose="02010609060101010101" charset="-122"/>
                </a:rPr>
                <a:t>浴兰节</a:t>
              </a: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7400414" y="4864296"/>
            <a:ext cx="1446745" cy="461665"/>
            <a:chOff x="5393179" y="5298636"/>
            <a:chExt cx="1446745" cy="461665"/>
          </a:xfrm>
        </p:grpSpPr>
        <p:sp>
          <p:nvSpPr>
            <p:cNvPr id="19" name="Freeform 5"/>
            <p:cNvSpPr>
              <a:spLocks noEditPoints="1"/>
            </p:cNvSpPr>
            <p:nvPr/>
          </p:nvSpPr>
          <p:spPr bwMode="auto">
            <a:xfrm>
              <a:off x="5393179" y="5388215"/>
              <a:ext cx="359340" cy="324080"/>
            </a:xfrm>
            <a:custGeom>
              <a:avLst/>
              <a:gdLst>
                <a:gd name="T0" fmla="*/ 285 w 290"/>
                <a:gd name="T1" fmla="*/ 113 h 262"/>
                <a:gd name="T2" fmla="*/ 279 w 290"/>
                <a:gd name="T3" fmla="*/ 76 h 262"/>
                <a:gd name="T4" fmla="*/ 254 w 290"/>
                <a:gd name="T5" fmla="*/ 41 h 262"/>
                <a:gd name="T6" fmla="*/ 231 w 290"/>
                <a:gd name="T7" fmla="*/ 24 h 262"/>
                <a:gd name="T8" fmla="*/ 219 w 290"/>
                <a:gd name="T9" fmla="*/ 17 h 262"/>
                <a:gd name="T10" fmla="*/ 185 w 290"/>
                <a:gd name="T11" fmla="*/ 6 h 262"/>
                <a:gd name="T12" fmla="*/ 169 w 290"/>
                <a:gd name="T13" fmla="*/ 3 h 262"/>
                <a:gd name="T14" fmla="*/ 95 w 290"/>
                <a:gd name="T15" fmla="*/ 17 h 262"/>
                <a:gd name="T16" fmla="*/ 75 w 290"/>
                <a:gd name="T17" fmla="*/ 20 h 262"/>
                <a:gd name="T18" fmla="*/ 46 w 290"/>
                <a:gd name="T19" fmla="*/ 50 h 262"/>
                <a:gd name="T20" fmla="*/ 18 w 290"/>
                <a:gd name="T21" fmla="*/ 66 h 262"/>
                <a:gd name="T22" fmla="*/ 6 w 290"/>
                <a:gd name="T23" fmla="*/ 120 h 262"/>
                <a:gd name="T24" fmla="*/ 5 w 290"/>
                <a:gd name="T25" fmla="*/ 120 h 262"/>
                <a:gd name="T26" fmla="*/ 5 w 290"/>
                <a:gd name="T27" fmla="*/ 132 h 262"/>
                <a:gd name="T28" fmla="*/ 25 w 290"/>
                <a:gd name="T29" fmla="*/ 181 h 262"/>
                <a:gd name="T30" fmla="*/ 29 w 290"/>
                <a:gd name="T31" fmla="*/ 185 h 262"/>
                <a:gd name="T32" fmla="*/ 40 w 290"/>
                <a:gd name="T33" fmla="*/ 208 h 262"/>
                <a:gd name="T34" fmla="*/ 43 w 290"/>
                <a:gd name="T35" fmla="*/ 214 h 262"/>
                <a:gd name="T36" fmla="*/ 59 w 290"/>
                <a:gd name="T37" fmla="*/ 231 h 262"/>
                <a:gd name="T38" fmla="*/ 77 w 290"/>
                <a:gd name="T39" fmla="*/ 243 h 262"/>
                <a:gd name="T40" fmla="*/ 127 w 290"/>
                <a:gd name="T41" fmla="*/ 256 h 262"/>
                <a:gd name="T42" fmla="*/ 145 w 290"/>
                <a:gd name="T43" fmla="*/ 257 h 262"/>
                <a:gd name="T44" fmla="*/ 150 w 290"/>
                <a:gd name="T45" fmla="*/ 259 h 262"/>
                <a:gd name="T46" fmla="*/ 160 w 290"/>
                <a:gd name="T47" fmla="*/ 257 h 262"/>
                <a:gd name="T48" fmla="*/ 189 w 290"/>
                <a:gd name="T49" fmla="*/ 245 h 262"/>
                <a:gd name="T50" fmla="*/ 227 w 290"/>
                <a:gd name="T51" fmla="*/ 227 h 262"/>
                <a:gd name="T52" fmla="*/ 253 w 290"/>
                <a:gd name="T53" fmla="*/ 204 h 262"/>
                <a:gd name="T54" fmla="*/ 285 w 290"/>
                <a:gd name="T55" fmla="*/ 148 h 262"/>
                <a:gd name="T56" fmla="*/ 285 w 290"/>
                <a:gd name="T57" fmla="*/ 113 h 262"/>
                <a:gd name="T58" fmla="*/ 156 w 290"/>
                <a:gd name="T59" fmla="*/ 95 h 262"/>
                <a:gd name="T60" fmla="*/ 156 w 290"/>
                <a:gd name="T61" fmla="*/ 94 h 262"/>
                <a:gd name="T62" fmla="*/ 155 w 290"/>
                <a:gd name="T63" fmla="*/ 94 h 262"/>
                <a:gd name="T64" fmla="*/ 155 w 290"/>
                <a:gd name="T65" fmla="*/ 94 h 262"/>
                <a:gd name="T66" fmla="*/ 149 w 290"/>
                <a:gd name="T67" fmla="*/ 94 h 262"/>
                <a:gd name="T68" fmla="*/ 151 w 290"/>
                <a:gd name="T69" fmla="*/ 93 h 262"/>
                <a:gd name="T70" fmla="*/ 152 w 290"/>
                <a:gd name="T71" fmla="*/ 78 h 262"/>
                <a:gd name="T72" fmla="*/ 155 w 290"/>
                <a:gd name="T73" fmla="*/ 94 h 262"/>
                <a:gd name="T74" fmla="*/ 156 w 290"/>
                <a:gd name="T75" fmla="*/ 94 h 262"/>
                <a:gd name="T76" fmla="*/ 156 w 290"/>
                <a:gd name="T77" fmla="*/ 94 h 262"/>
                <a:gd name="T78" fmla="*/ 156 w 290"/>
                <a:gd name="T79" fmla="*/ 95 h 262"/>
                <a:gd name="T80" fmla="*/ 186 w 290"/>
                <a:gd name="T81" fmla="*/ 180 h 262"/>
                <a:gd name="T82" fmla="*/ 186 w 290"/>
                <a:gd name="T83" fmla="*/ 180 h 262"/>
                <a:gd name="T84" fmla="*/ 180 w 290"/>
                <a:gd name="T85" fmla="*/ 184 h 262"/>
                <a:gd name="T86" fmla="*/ 180 w 290"/>
                <a:gd name="T87" fmla="*/ 185 h 262"/>
                <a:gd name="T88" fmla="*/ 173 w 290"/>
                <a:gd name="T89" fmla="*/ 185 h 262"/>
                <a:gd name="T90" fmla="*/ 185 w 290"/>
                <a:gd name="T91" fmla="*/ 178 h 262"/>
                <a:gd name="T92" fmla="*/ 186 w 290"/>
                <a:gd name="T93" fmla="*/ 180 h 262"/>
                <a:gd name="T94" fmla="*/ 188 w 290"/>
                <a:gd name="T95" fmla="*/ 180 h 262"/>
                <a:gd name="T96" fmla="*/ 186 w 290"/>
                <a:gd name="T97" fmla="*/ 180 h 262"/>
                <a:gd name="T98" fmla="*/ 194 w 290"/>
                <a:gd name="T99" fmla="*/ 179 h 262"/>
                <a:gd name="T100" fmla="*/ 193 w 290"/>
                <a:gd name="T101" fmla="*/ 179 h 262"/>
                <a:gd name="T102" fmla="*/ 192 w 290"/>
                <a:gd name="T103" fmla="*/ 179 h 262"/>
                <a:gd name="T104" fmla="*/ 191 w 290"/>
                <a:gd name="T105" fmla="*/ 185 h 262"/>
                <a:gd name="T106" fmla="*/ 190 w 290"/>
                <a:gd name="T107" fmla="*/ 185 h 262"/>
                <a:gd name="T108" fmla="*/ 191 w 290"/>
                <a:gd name="T109" fmla="*/ 182 h 262"/>
                <a:gd name="T110" fmla="*/ 191 w 290"/>
                <a:gd name="T111" fmla="*/ 181 h 262"/>
                <a:gd name="T112" fmla="*/ 193 w 290"/>
                <a:gd name="T113" fmla="*/ 179 h 262"/>
                <a:gd name="T114" fmla="*/ 194 w 290"/>
                <a:gd name="T115" fmla="*/ 179 h 262"/>
                <a:gd name="T116" fmla="*/ 196 w 290"/>
                <a:gd name="T117" fmla="*/ 179 h 262"/>
                <a:gd name="T118" fmla="*/ 194 w 290"/>
                <a:gd name="T119" fmla="*/ 179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90" h="262">
                  <a:moveTo>
                    <a:pt x="285" y="113"/>
                  </a:moveTo>
                  <a:cubicBezTo>
                    <a:pt x="276" y="104"/>
                    <a:pt x="282" y="87"/>
                    <a:pt x="279" y="76"/>
                  </a:cubicBezTo>
                  <a:cubicBezTo>
                    <a:pt x="275" y="64"/>
                    <a:pt x="264" y="50"/>
                    <a:pt x="254" y="41"/>
                  </a:cubicBezTo>
                  <a:cubicBezTo>
                    <a:pt x="249" y="32"/>
                    <a:pt x="239" y="29"/>
                    <a:pt x="231" y="24"/>
                  </a:cubicBezTo>
                  <a:cubicBezTo>
                    <a:pt x="226" y="22"/>
                    <a:pt x="223" y="19"/>
                    <a:pt x="219" y="17"/>
                  </a:cubicBezTo>
                  <a:cubicBezTo>
                    <a:pt x="207" y="12"/>
                    <a:pt x="198" y="8"/>
                    <a:pt x="185" y="6"/>
                  </a:cubicBezTo>
                  <a:cubicBezTo>
                    <a:pt x="180" y="1"/>
                    <a:pt x="174" y="4"/>
                    <a:pt x="169" y="3"/>
                  </a:cubicBezTo>
                  <a:cubicBezTo>
                    <a:pt x="144" y="0"/>
                    <a:pt x="117" y="6"/>
                    <a:pt x="95" y="17"/>
                  </a:cubicBezTo>
                  <a:cubicBezTo>
                    <a:pt x="88" y="19"/>
                    <a:pt x="78" y="9"/>
                    <a:pt x="75" y="20"/>
                  </a:cubicBezTo>
                  <a:cubicBezTo>
                    <a:pt x="61" y="24"/>
                    <a:pt x="51" y="38"/>
                    <a:pt x="46" y="50"/>
                  </a:cubicBezTo>
                  <a:cubicBezTo>
                    <a:pt x="37" y="59"/>
                    <a:pt x="24" y="54"/>
                    <a:pt x="18" y="66"/>
                  </a:cubicBezTo>
                  <a:cubicBezTo>
                    <a:pt x="10" y="82"/>
                    <a:pt x="0" y="102"/>
                    <a:pt x="6" y="120"/>
                  </a:cubicBezTo>
                  <a:cubicBezTo>
                    <a:pt x="5" y="120"/>
                    <a:pt x="5" y="120"/>
                    <a:pt x="5" y="120"/>
                  </a:cubicBezTo>
                  <a:cubicBezTo>
                    <a:pt x="4" y="124"/>
                    <a:pt x="8" y="130"/>
                    <a:pt x="5" y="132"/>
                  </a:cubicBezTo>
                  <a:cubicBezTo>
                    <a:pt x="9" y="149"/>
                    <a:pt x="16" y="166"/>
                    <a:pt x="25" y="181"/>
                  </a:cubicBezTo>
                  <a:cubicBezTo>
                    <a:pt x="29" y="179"/>
                    <a:pt x="26" y="184"/>
                    <a:pt x="29" y="185"/>
                  </a:cubicBezTo>
                  <a:cubicBezTo>
                    <a:pt x="37" y="189"/>
                    <a:pt x="40" y="198"/>
                    <a:pt x="40" y="208"/>
                  </a:cubicBezTo>
                  <a:cubicBezTo>
                    <a:pt x="40" y="211"/>
                    <a:pt x="44" y="211"/>
                    <a:pt x="43" y="214"/>
                  </a:cubicBezTo>
                  <a:cubicBezTo>
                    <a:pt x="49" y="219"/>
                    <a:pt x="50" y="228"/>
                    <a:pt x="59" y="231"/>
                  </a:cubicBezTo>
                  <a:cubicBezTo>
                    <a:pt x="63" y="237"/>
                    <a:pt x="72" y="235"/>
                    <a:pt x="77" y="243"/>
                  </a:cubicBezTo>
                  <a:cubicBezTo>
                    <a:pt x="92" y="249"/>
                    <a:pt x="109" y="262"/>
                    <a:pt x="127" y="256"/>
                  </a:cubicBezTo>
                  <a:cubicBezTo>
                    <a:pt x="132" y="257"/>
                    <a:pt x="139" y="256"/>
                    <a:pt x="145" y="257"/>
                  </a:cubicBezTo>
                  <a:cubicBezTo>
                    <a:pt x="146" y="258"/>
                    <a:pt x="149" y="256"/>
                    <a:pt x="150" y="259"/>
                  </a:cubicBezTo>
                  <a:cubicBezTo>
                    <a:pt x="152" y="260"/>
                    <a:pt x="158" y="262"/>
                    <a:pt x="160" y="257"/>
                  </a:cubicBezTo>
                  <a:cubicBezTo>
                    <a:pt x="172" y="260"/>
                    <a:pt x="178" y="249"/>
                    <a:pt x="189" y="245"/>
                  </a:cubicBezTo>
                  <a:cubicBezTo>
                    <a:pt x="202" y="240"/>
                    <a:pt x="214" y="235"/>
                    <a:pt x="227" y="227"/>
                  </a:cubicBezTo>
                  <a:cubicBezTo>
                    <a:pt x="233" y="217"/>
                    <a:pt x="246" y="214"/>
                    <a:pt x="253" y="204"/>
                  </a:cubicBezTo>
                  <a:cubicBezTo>
                    <a:pt x="273" y="192"/>
                    <a:pt x="282" y="168"/>
                    <a:pt x="285" y="148"/>
                  </a:cubicBezTo>
                  <a:cubicBezTo>
                    <a:pt x="290" y="136"/>
                    <a:pt x="282" y="125"/>
                    <a:pt x="285" y="113"/>
                  </a:cubicBezTo>
                  <a:close/>
                  <a:moveTo>
                    <a:pt x="156" y="95"/>
                  </a:moveTo>
                  <a:cubicBezTo>
                    <a:pt x="156" y="95"/>
                    <a:pt x="156" y="95"/>
                    <a:pt x="156" y="94"/>
                  </a:cubicBezTo>
                  <a:cubicBezTo>
                    <a:pt x="155" y="94"/>
                    <a:pt x="155" y="94"/>
                    <a:pt x="155" y="94"/>
                  </a:cubicBezTo>
                  <a:cubicBezTo>
                    <a:pt x="155" y="94"/>
                    <a:pt x="155" y="94"/>
                    <a:pt x="155" y="94"/>
                  </a:cubicBezTo>
                  <a:cubicBezTo>
                    <a:pt x="154" y="93"/>
                    <a:pt x="151" y="97"/>
                    <a:pt x="149" y="94"/>
                  </a:cubicBezTo>
                  <a:cubicBezTo>
                    <a:pt x="151" y="93"/>
                    <a:pt x="151" y="93"/>
                    <a:pt x="151" y="93"/>
                  </a:cubicBezTo>
                  <a:cubicBezTo>
                    <a:pt x="150" y="89"/>
                    <a:pt x="152" y="83"/>
                    <a:pt x="152" y="78"/>
                  </a:cubicBezTo>
                  <a:cubicBezTo>
                    <a:pt x="152" y="83"/>
                    <a:pt x="155" y="88"/>
                    <a:pt x="155" y="94"/>
                  </a:cubicBezTo>
                  <a:cubicBezTo>
                    <a:pt x="155" y="94"/>
                    <a:pt x="155" y="94"/>
                    <a:pt x="156" y="94"/>
                  </a:cubicBezTo>
                  <a:cubicBezTo>
                    <a:pt x="156" y="94"/>
                    <a:pt x="156" y="94"/>
                    <a:pt x="156" y="94"/>
                  </a:cubicBezTo>
                  <a:lnTo>
                    <a:pt x="156" y="95"/>
                  </a:lnTo>
                  <a:close/>
                  <a:moveTo>
                    <a:pt x="186" y="180"/>
                  </a:moveTo>
                  <a:cubicBezTo>
                    <a:pt x="186" y="180"/>
                    <a:pt x="186" y="180"/>
                    <a:pt x="186" y="180"/>
                  </a:cubicBezTo>
                  <a:cubicBezTo>
                    <a:pt x="184" y="180"/>
                    <a:pt x="184" y="184"/>
                    <a:pt x="180" y="184"/>
                  </a:cubicBezTo>
                  <a:cubicBezTo>
                    <a:pt x="180" y="185"/>
                    <a:pt x="180" y="185"/>
                    <a:pt x="180" y="185"/>
                  </a:cubicBezTo>
                  <a:cubicBezTo>
                    <a:pt x="178" y="184"/>
                    <a:pt x="174" y="187"/>
                    <a:pt x="173" y="185"/>
                  </a:cubicBezTo>
                  <a:cubicBezTo>
                    <a:pt x="177" y="182"/>
                    <a:pt x="180" y="179"/>
                    <a:pt x="185" y="178"/>
                  </a:cubicBezTo>
                  <a:cubicBezTo>
                    <a:pt x="185" y="179"/>
                    <a:pt x="185" y="179"/>
                    <a:pt x="186" y="180"/>
                  </a:cubicBezTo>
                  <a:cubicBezTo>
                    <a:pt x="186" y="179"/>
                    <a:pt x="187" y="179"/>
                    <a:pt x="188" y="180"/>
                  </a:cubicBezTo>
                  <a:lnTo>
                    <a:pt x="186" y="180"/>
                  </a:lnTo>
                  <a:close/>
                  <a:moveTo>
                    <a:pt x="194" y="179"/>
                  </a:moveTo>
                  <a:cubicBezTo>
                    <a:pt x="194" y="179"/>
                    <a:pt x="194" y="179"/>
                    <a:pt x="193" y="179"/>
                  </a:cubicBezTo>
                  <a:cubicBezTo>
                    <a:pt x="193" y="179"/>
                    <a:pt x="193" y="179"/>
                    <a:pt x="192" y="179"/>
                  </a:cubicBezTo>
                  <a:cubicBezTo>
                    <a:pt x="196" y="182"/>
                    <a:pt x="192" y="183"/>
                    <a:pt x="191" y="185"/>
                  </a:cubicBezTo>
                  <a:cubicBezTo>
                    <a:pt x="190" y="185"/>
                    <a:pt x="190" y="185"/>
                    <a:pt x="190" y="185"/>
                  </a:cubicBezTo>
                  <a:cubicBezTo>
                    <a:pt x="190" y="184"/>
                    <a:pt x="190" y="183"/>
                    <a:pt x="191" y="182"/>
                  </a:cubicBezTo>
                  <a:cubicBezTo>
                    <a:pt x="191" y="181"/>
                    <a:pt x="191" y="181"/>
                    <a:pt x="191" y="181"/>
                  </a:cubicBezTo>
                  <a:cubicBezTo>
                    <a:pt x="189" y="179"/>
                    <a:pt x="192" y="179"/>
                    <a:pt x="193" y="179"/>
                  </a:cubicBezTo>
                  <a:cubicBezTo>
                    <a:pt x="194" y="179"/>
                    <a:pt x="194" y="179"/>
                    <a:pt x="194" y="179"/>
                  </a:cubicBezTo>
                  <a:cubicBezTo>
                    <a:pt x="194" y="179"/>
                    <a:pt x="195" y="179"/>
                    <a:pt x="196" y="179"/>
                  </a:cubicBezTo>
                  <a:cubicBezTo>
                    <a:pt x="195" y="179"/>
                    <a:pt x="194" y="179"/>
                    <a:pt x="194" y="179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20" name="Rectangle 11"/>
            <p:cNvSpPr>
              <a:spLocks noChangeArrowheads="1"/>
            </p:cNvSpPr>
            <p:nvPr/>
          </p:nvSpPr>
          <p:spPr bwMode="auto">
            <a:xfrm>
              <a:off x="5727119" y="5298636"/>
              <a:ext cx="1112805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 dirty="0">
                  <a:latin typeface="楷体" panose="02010609060101010101" charset="-122"/>
                  <a:ea typeface="楷体" panose="02010609060101010101" charset="-122"/>
                </a:rPr>
                <a:t>双五节</a:t>
              </a: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9607815" y="4826196"/>
            <a:ext cx="1441936" cy="510461"/>
            <a:chOff x="7600580" y="5260536"/>
            <a:chExt cx="1441936" cy="510461"/>
          </a:xfrm>
        </p:grpSpPr>
        <p:sp>
          <p:nvSpPr>
            <p:cNvPr id="27" name="Freeform 5"/>
            <p:cNvSpPr>
              <a:spLocks noEditPoints="1"/>
            </p:cNvSpPr>
            <p:nvPr/>
          </p:nvSpPr>
          <p:spPr bwMode="auto">
            <a:xfrm>
              <a:off x="7600580" y="5388215"/>
              <a:ext cx="359340" cy="324080"/>
            </a:xfrm>
            <a:custGeom>
              <a:avLst/>
              <a:gdLst>
                <a:gd name="T0" fmla="*/ 285 w 290"/>
                <a:gd name="T1" fmla="*/ 113 h 262"/>
                <a:gd name="T2" fmla="*/ 279 w 290"/>
                <a:gd name="T3" fmla="*/ 76 h 262"/>
                <a:gd name="T4" fmla="*/ 254 w 290"/>
                <a:gd name="T5" fmla="*/ 41 h 262"/>
                <a:gd name="T6" fmla="*/ 231 w 290"/>
                <a:gd name="T7" fmla="*/ 24 h 262"/>
                <a:gd name="T8" fmla="*/ 219 w 290"/>
                <a:gd name="T9" fmla="*/ 17 h 262"/>
                <a:gd name="T10" fmla="*/ 185 w 290"/>
                <a:gd name="T11" fmla="*/ 6 h 262"/>
                <a:gd name="T12" fmla="*/ 169 w 290"/>
                <a:gd name="T13" fmla="*/ 3 h 262"/>
                <a:gd name="T14" fmla="*/ 95 w 290"/>
                <a:gd name="T15" fmla="*/ 17 h 262"/>
                <a:gd name="T16" fmla="*/ 75 w 290"/>
                <a:gd name="T17" fmla="*/ 20 h 262"/>
                <a:gd name="T18" fmla="*/ 46 w 290"/>
                <a:gd name="T19" fmla="*/ 50 h 262"/>
                <a:gd name="T20" fmla="*/ 18 w 290"/>
                <a:gd name="T21" fmla="*/ 66 h 262"/>
                <a:gd name="T22" fmla="*/ 6 w 290"/>
                <a:gd name="T23" fmla="*/ 120 h 262"/>
                <a:gd name="T24" fmla="*/ 5 w 290"/>
                <a:gd name="T25" fmla="*/ 120 h 262"/>
                <a:gd name="T26" fmla="*/ 5 w 290"/>
                <a:gd name="T27" fmla="*/ 132 h 262"/>
                <a:gd name="T28" fmla="*/ 25 w 290"/>
                <a:gd name="T29" fmla="*/ 181 h 262"/>
                <a:gd name="T30" fmla="*/ 29 w 290"/>
                <a:gd name="T31" fmla="*/ 185 h 262"/>
                <a:gd name="T32" fmla="*/ 40 w 290"/>
                <a:gd name="T33" fmla="*/ 208 h 262"/>
                <a:gd name="T34" fmla="*/ 43 w 290"/>
                <a:gd name="T35" fmla="*/ 214 h 262"/>
                <a:gd name="T36" fmla="*/ 59 w 290"/>
                <a:gd name="T37" fmla="*/ 231 h 262"/>
                <a:gd name="T38" fmla="*/ 77 w 290"/>
                <a:gd name="T39" fmla="*/ 243 h 262"/>
                <a:gd name="T40" fmla="*/ 127 w 290"/>
                <a:gd name="T41" fmla="*/ 256 h 262"/>
                <a:gd name="T42" fmla="*/ 145 w 290"/>
                <a:gd name="T43" fmla="*/ 257 h 262"/>
                <a:gd name="T44" fmla="*/ 150 w 290"/>
                <a:gd name="T45" fmla="*/ 259 h 262"/>
                <a:gd name="T46" fmla="*/ 160 w 290"/>
                <a:gd name="T47" fmla="*/ 257 h 262"/>
                <a:gd name="T48" fmla="*/ 189 w 290"/>
                <a:gd name="T49" fmla="*/ 245 h 262"/>
                <a:gd name="T50" fmla="*/ 227 w 290"/>
                <a:gd name="T51" fmla="*/ 227 h 262"/>
                <a:gd name="T52" fmla="*/ 253 w 290"/>
                <a:gd name="T53" fmla="*/ 204 h 262"/>
                <a:gd name="T54" fmla="*/ 285 w 290"/>
                <a:gd name="T55" fmla="*/ 148 h 262"/>
                <a:gd name="T56" fmla="*/ 285 w 290"/>
                <a:gd name="T57" fmla="*/ 113 h 262"/>
                <a:gd name="T58" fmla="*/ 156 w 290"/>
                <a:gd name="T59" fmla="*/ 95 h 262"/>
                <a:gd name="T60" fmla="*/ 156 w 290"/>
                <a:gd name="T61" fmla="*/ 94 h 262"/>
                <a:gd name="T62" fmla="*/ 155 w 290"/>
                <a:gd name="T63" fmla="*/ 94 h 262"/>
                <a:gd name="T64" fmla="*/ 155 w 290"/>
                <a:gd name="T65" fmla="*/ 94 h 262"/>
                <a:gd name="T66" fmla="*/ 149 w 290"/>
                <a:gd name="T67" fmla="*/ 94 h 262"/>
                <a:gd name="T68" fmla="*/ 151 w 290"/>
                <a:gd name="T69" fmla="*/ 93 h 262"/>
                <a:gd name="T70" fmla="*/ 152 w 290"/>
                <a:gd name="T71" fmla="*/ 78 h 262"/>
                <a:gd name="T72" fmla="*/ 155 w 290"/>
                <a:gd name="T73" fmla="*/ 94 h 262"/>
                <a:gd name="T74" fmla="*/ 156 w 290"/>
                <a:gd name="T75" fmla="*/ 94 h 262"/>
                <a:gd name="T76" fmla="*/ 156 w 290"/>
                <a:gd name="T77" fmla="*/ 94 h 262"/>
                <a:gd name="T78" fmla="*/ 156 w 290"/>
                <a:gd name="T79" fmla="*/ 95 h 262"/>
                <a:gd name="T80" fmla="*/ 186 w 290"/>
                <a:gd name="T81" fmla="*/ 180 h 262"/>
                <a:gd name="T82" fmla="*/ 186 w 290"/>
                <a:gd name="T83" fmla="*/ 180 h 262"/>
                <a:gd name="T84" fmla="*/ 180 w 290"/>
                <a:gd name="T85" fmla="*/ 184 h 262"/>
                <a:gd name="T86" fmla="*/ 180 w 290"/>
                <a:gd name="T87" fmla="*/ 185 h 262"/>
                <a:gd name="T88" fmla="*/ 173 w 290"/>
                <a:gd name="T89" fmla="*/ 185 h 262"/>
                <a:gd name="T90" fmla="*/ 185 w 290"/>
                <a:gd name="T91" fmla="*/ 178 h 262"/>
                <a:gd name="T92" fmla="*/ 186 w 290"/>
                <a:gd name="T93" fmla="*/ 180 h 262"/>
                <a:gd name="T94" fmla="*/ 188 w 290"/>
                <a:gd name="T95" fmla="*/ 180 h 262"/>
                <a:gd name="T96" fmla="*/ 186 w 290"/>
                <a:gd name="T97" fmla="*/ 180 h 262"/>
                <a:gd name="T98" fmla="*/ 194 w 290"/>
                <a:gd name="T99" fmla="*/ 179 h 262"/>
                <a:gd name="T100" fmla="*/ 193 w 290"/>
                <a:gd name="T101" fmla="*/ 179 h 262"/>
                <a:gd name="T102" fmla="*/ 192 w 290"/>
                <a:gd name="T103" fmla="*/ 179 h 262"/>
                <a:gd name="T104" fmla="*/ 191 w 290"/>
                <a:gd name="T105" fmla="*/ 185 h 262"/>
                <a:gd name="T106" fmla="*/ 190 w 290"/>
                <a:gd name="T107" fmla="*/ 185 h 262"/>
                <a:gd name="T108" fmla="*/ 191 w 290"/>
                <a:gd name="T109" fmla="*/ 182 h 262"/>
                <a:gd name="T110" fmla="*/ 191 w 290"/>
                <a:gd name="T111" fmla="*/ 181 h 262"/>
                <a:gd name="T112" fmla="*/ 193 w 290"/>
                <a:gd name="T113" fmla="*/ 179 h 262"/>
                <a:gd name="T114" fmla="*/ 194 w 290"/>
                <a:gd name="T115" fmla="*/ 179 h 262"/>
                <a:gd name="T116" fmla="*/ 196 w 290"/>
                <a:gd name="T117" fmla="*/ 179 h 262"/>
                <a:gd name="T118" fmla="*/ 194 w 290"/>
                <a:gd name="T119" fmla="*/ 179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90" h="262">
                  <a:moveTo>
                    <a:pt x="285" y="113"/>
                  </a:moveTo>
                  <a:cubicBezTo>
                    <a:pt x="276" y="104"/>
                    <a:pt x="282" y="87"/>
                    <a:pt x="279" y="76"/>
                  </a:cubicBezTo>
                  <a:cubicBezTo>
                    <a:pt x="275" y="64"/>
                    <a:pt x="264" y="50"/>
                    <a:pt x="254" y="41"/>
                  </a:cubicBezTo>
                  <a:cubicBezTo>
                    <a:pt x="249" y="32"/>
                    <a:pt x="239" y="29"/>
                    <a:pt x="231" y="24"/>
                  </a:cubicBezTo>
                  <a:cubicBezTo>
                    <a:pt x="226" y="22"/>
                    <a:pt x="223" y="19"/>
                    <a:pt x="219" y="17"/>
                  </a:cubicBezTo>
                  <a:cubicBezTo>
                    <a:pt x="207" y="12"/>
                    <a:pt x="198" y="8"/>
                    <a:pt x="185" y="6"/>
                  </a:cubicBezTo>
                  <a:cubicBezTo>
                    <a:pt x="180" y="1"/>
                    <a:pt x="174" y="4"/>
                    <a:pt x="169" y="3"/>
                  </a:cubicBezTo>
                  <a:cubicBezTo>
                    <a:pt x="144" y="0"/>
                    <a:pt x="117" y="6"/>
                    <a:pt x="95" y="17"/>
                  </a:cubicBezTo>
                  <a:cubicBezTo>
                    <a:pt x="88" y="19"/>
                    <a:pt x="78" y="9"/>
                    <a:pt x="75" y="20"/>
                  </a:cubicBezTo>
                  <a:cubicBezTo>
                    <a:pt x="61" y="24"/>
                    <a:pt x="51" y="38"/>
                    <a:pt x="46" y="50"/>
                  </a:cubicBezTo>
                  <a:cubicBezTo>
                    <a:pt x="37" y="59"/>
                    <a:pt x="24" y="54"/>
                    <a:pt x="18" y="66"/>
                  </a:cubicBezTo>
                  <a:cubicBezTo>
                    <a:pt x="10" y="82"/>
                    <a:pt x="0" y="102"/>
                    <a:pt x="6" y="120"/>
                  </a:cubicBezTo>
                  <a:cubicBezTo>
                    <a:pt x="5" y="120"/>
                    <a:pt x="5" y="120"/>
                    <a:pt x="5" y="120"/>
                  </a:cubicBezTo>
                  <a:cubicBezTo>
                    <a:pt x="4" y="124"/>
                    <a:pt x="8" y="130"/>
                    <a:pt x="5" y="132"/>
                  </a:cubicBezTo>
                  <a:cubicBezTo>
                    <a:pt x="9" y="149"/>
                    <a:pt x="16" y="166"/>
                    <a:pt x="25" y="181"/>
                  </a:cubicBezTo>
                  <a:cubicBezTo>
                    <a:pt x="29" y="179"/>
                    <a:pt x="26" y="184"/>
                    <a:pt x="29" y="185"/>
                  </a:cubicBezTo>
                  <a:cubicBezTo>
                    <a:pt x="37" y="189"/>
                    <a:pt x="40" y="198"/>
                    <a:pt x="40" y="208"/>
                  </a:cubicBezTo>
                  <a:cubicBezTo>
                    <a:pt x="40" y="211"/>
                    <a:pt x="44" y="211"/>
                    <a:pt x="43" y="214"/>
                  </a:cubicBezTo>
                  <a:cubicBezTo>
                    <a:pt x="49" y="219"/>
                    <a:pt x="50" y="228"/>
                    <a:pt x="59" y="231"/>
                  </a:cubicBezTo>
                  <a:cubicBezTo>
                    <a:pt x="63" y="237"/>
                    <a:pt x="72" y="235"/>
                    <a:pt x="77" y="243"/>
                  </a:cubicBezTo>
                  <a:cubicBezTo>
                    <a:pt x="92" y="249"/>
                    <a:pt x="109" y="262"/>
                    <a:pt x="127" y="256"/>
                  </a:cubicBezTo>
                  <a:cubicBezTo>
                    <a:pt x="132" y="257"/>
                    <a:pt x="139" y="256"/>
                    <a:pt x="145" y="257"/>
                  </a:cubicBezTo>
                  <a:cubicBezTo>
                    <a:pt x="146" y="258"/>
                    <a:pt x="149" y="256"/>
                    <a:pt x="150" y="259"/>
                  </a:cubicBezTo>
                  <a:cubicBezTo>
                    <a:pt x="152" y="260"/>
                    <a:pt x="158" y="262"/>
                    <a:pt x="160" y="257"/>
                  </a:cubicBezTo>
                  <a:cubicBezTo>
                    <a:pt x="172" y="260"/>
                    <a:pt x="178" y="249"/>
                    <a:pt x="189" y="245"/>
                  </a:cubicBezTo>
                  <a:cubicBezTo>
                    <a:pt x="202" y="240"/>
                    <a:pt x="214" y="235"/>
                    <a:pt x="227" y="227"/>
                  </a:cubicBezTo>
                  <a:cubicBezTo>
                    <a:pt x="233" y="217"/>
                    <a:pt x="246" y="214"/>
                    <a:pt x="253" y="204"/>
                  </a:cubicBezTo>
                  <a:cubicBezTo>
                    <a:pt x="273" y="192"/>
                    <a:pt x="282" y="168"/>
                    <a:pt x="285" y="148"/>
                  </a:cubicBezTo>
                  <a:cubicBezTo>
                    <a:pt x="290" y="136"/>
                    <a:pt x="282" y="125"/>
                    <a:pt x="285" y="113"/>
                  </a:cubicBezTo>
                  <a:close/>
                  <a:moveTo>
                    <a:pt x="156" y="95"/>
                  </a:moveTo>
                  <a:cubicBezTo>
                    <a:pt x="156" y="95"/>
                    <a:pt x="156" y="95"/>
                    <a:pt x="156" y="94"/>
                  </a:cubicBezTo>
                  <a:cubicBezTo>
                    <a:pt x="155" y="94"/>
                    <a:pt x="155" y="94"/>
                    <a:pt x="155" y="94"/>
                  </a:cubicBezTo>
                  <a:cubicBezTo>
                    <a:pt x="155" y="94"/>
                    <a:pt x="155" y="94"/>
                    <a:pt x="155" y="94"/>
                  </a:cubicBezTo>
                  <a:cubicBezTo>
                    <a:pt x="154" y="93"/>
                    <a:pt x="151" y="97"/>
                    <a:pt x="149" y="94"/>
                  </a:cubicBezTo>
                  <a:cubicBezTo>
                    <a:pt x="151" y="93"/>
                    <a:pt x="151" y="93"/>
                    <a:pt x="151" y="93"/>
                  </a:cubicBezTo>
                  <a:cubicBezTo>
                    <a:pt x="150" y="89"/>
                    <a:pt x="152" y="83"/>
                    <a:pt x="152" y="78"/>
                  </a:cubicBezTo>
                  <a:cubicBezTo>
                    <a:pt x="152" y="83"/>
                    <a:pt x="155" y="88"/>
                    <a:pt x="155" y="94"/>
                  </a:cubicBezTo>
                  <a:cubicBezTo>
                    <a:pt x="155" y="94"/>
                    <a:pt x="155" y="94"/>
                    <a:pt x="156" y="94"/>
                  </a:cubicBezTo>
                  <a:cubicBezTo>
                    <a:pt x="156" y="94"/>
                    <a:pt x="156" y="94"/>
                    <a:pt x="156" y="94"/>
                  </a:cubicBezTo>
                  <a:lnTo>
                    <a:pt x="156" y="95"/>
                  </a:lnTo>
                  <a:close/>
                  <a:moveTo>
                    <a:pt x="186" y="180"/>
                  </a:moveTo>
                  <a:cubicBezTo>
                    <a:pt x="186" y="180"/>
                    <a:pt x="186" y="180"/>
                    <a:pt x="186" y="180"/>
                  </a:cubicBezTo>
                  <a:cubicBezTo>
                    <a:pt x="184" y="180"/>
                    <a:pt x="184" y="184"/>
                    <a:pt x="180" y="184"/>
                  </a:cubicBezTo>
                  <a:cubicBezTo>
                    <a:pt x="180" y="185"/>
                    <a:pt x="180" y="185"/>
                    <a:pt x="180" y="185"/>
                  </a:cubicBezTo>
                  <a:cubicBezTo>
                    <a:pt x="178" y="184"/>
                    <a:pt x="174" y="187"/>
                    <a:pt x="173" y="185"/>
                  </a:cubicBezTo>
                  <a:cubicBezTo>
                    <a:pt x="177" y="182"/>
                    <a:pt x="180" y="179"/>
                    <a:pt x="185" y="178"/>
                  </a:cubicBezTo>
                  <a:cubicBezTo>
                    <a:pt x="185" y="179"/>
                    <a:pt x="185" y="179"/>
                    <a:pt x="186" y="180"/>
                  </a:cubicBezTo>
                  <a:cubicBezTo>
                    <a:pt x="186" y="179"/>
                    <a:pt x="187" y="179"/>
                    <a:pt x="188" y="180"/>
                  </a:cubicBezTo>
                  <a:lnTo>
                    <a:pt x="186" y="180"/>
                  </a:lnTo>
                  <a:close/>
                  <a:moveTo>
                    <a:pt x="194" y="179"/>
                  </a:moveTo>
                  <a:cubicBezTo>
                    <a:pt x="194" y="179"/>
                    <a:pt x="194" y="179"/>
                    <a:pt x="193" y="179"/>
                  </a:cubicBezTo>
                  <a:cubicBezTo>
                    <a:pt x="193" y="179"/>
                    <a:pt x="193" y="179"/>
                    <a:pt x="192" y="179"/>
                  </a:cubicBezTo>
                  <a:cubicBezTo>
                    <a:pt x="196" y="182"/>
                    <a:pt x="192" y="183"/>
                    <a:pt x="191" y="185"/>
                  </a:cubicBezTo>
                  <a:cubicBezTo>
                    <a:pt x="190" y="185"/>
                    <a:pt x="190" y="185"/>
                    <a:pt x="190" y="185"/>
                  </a:cubicBezTo>
                  <a:cubicBezTo>
                    <a:pt x="190" y="184"/>
                    <a:pt x="190" y="183"/>
                    <a:pt x="191" y="182"/>
                  </a:cubicBezTo>
                  <a:cubicBezTo>
                    <a:pt x="191" y="181"/>
                    <a:pt x="191" y="181"/>
                    <a:pt x="191" y="181"/>
                  </a:cubicBezTo>
                  <a:cubicBezTo>
                    <a:pt x="189" y="179"/>
                    <a:pt x="192" y="179"/>
                    <a:pt x="193" y="179"/>
                  </a:cubicBezTo>
                  <a:cubicBezTo>
                    <a:pt x="194" y="179"/>
                    <a:pt x="194" y="179"/>
                    <a:pt x="194" y="179"/>
                  </a:cubicBezTo>
                  <a:cubicBezTo>
                    <a:pt x="194" y="179"/>
                    <a:pt x="195" y="179"/>
                    <a:pt x="196" y="179"/>
                  </a:cubicBezTo>
                  <a:cubicBezTo>
                    <a:pt x="195" y="179"/>
                    <a:pt x="194" y="179"/>
                    <a:pt x="194" y="179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28" name="Rectangle 11"/>
            <p:cNvSpPr>
              <a:spLocks noChangeArrowheads="1"/>
            </p:cNvSpPr>
            <p:nvPr/>
          </p:nvSpPr>
          <p:spPr bwMode="auto">
            <a:xfrm>
              <a:off x="7934520" y="5260536"/>
              <a:ext cx="1107996" cy="5104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20000"/>
                </a:lnSpc>
                <a:spcBef>
                  <a:spcPct val="20000"/>
                </a:spcBef>
              </a:pPr>
              <a:r>
                <a:rPr lang="zh-CN" altLang="en-US" sz="2400" dirty="0">
                  <a:latin typeface="楷体" panose="02010609060101010101" charset="-122"/>
                  <a:ea typeface="楷体" panose="02010609060101010101" charset="-122"/>
                </a:rPr>
                <a:t>解粽节</a:t>
              </a:r>
            </a:p>
          </p:txBody>
        </p:sp>
      </p:grpSp>
    </p:spTree>
    <p:custDataLst>
      <p:tags r:id="rId1"/>
    </p:custDataLst>
  </p:cSld>
  <p:clrMapOvr>
    <a:masterClrMapping/>
  </p:clrMapOvr>
  <p:transition spd="slow"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3718837" y="230402"/>
            <a:ext cx="38258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srgbClr val="5C8546"/>
                </a:solidFill>
                <a:latin typeface="楷体" panose="02010609060101010101" charset="-122"/>
                <a:ea typeface="楷体" panose="02010609060101010101" charset="-122"/>
              </a:rPr>
              <a:t>🐉 </a:t>
            </a:r>
            <a:r>
              <a:rPr lang="en-US" altLang="zh-CN" sz="2800" b="1" dirty="0" err="1">
                <a:solidFill>
                  <a:srgbClr val="5C8546"/>
                </a:solidFill>
                <a:latin typeface="楷体" panose="02010609060101010101" charset="-122"/>
                <a:ea typeface="楷体" panose="02010609060101010101" charset="-122"/>
              </a:rPr>
              <a:t>Oringin</a:t>
            </a:r>
            <a:r>
              <a:rPr lang="en-US" altLang="zh-CN" sz="2800" b="1" dirty="0">
                <a:solidFill>
                  <a:srgbClr val="5C8546"/>
                </a:solidFill>
                <a:latin typeface="楷体" panose="02010609060101010101" charset="-122"/>
                <a:ea typeface="楷体" panose="02010609060101010101" charset="-122"/>
              </a:rPr>
              <a:t> of the Dragon Boat Festival</a:t>
            </a:r>
            <a:endParaRPr lang="zh-CN" altLang="en-US" sz="2800" b="1" dirty="0">
              <a:solidFill>
                <a:srgbClr val="5C8546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pic>
        <p:nvPicPr>
          <p:cNvPr id="23" name="Picture 8" descr="毛笔2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750" t="22501" r="13750" b="42500"/>
          <a:stretch>
            <a:fillRect/>
          </a:stretch>
        </p:blipFill>
        <p:spPr bwMode="auto">
          <a:xfrm rot="960000">
            <a:off x="7643495" y="121920"/>
            <a:ext cx="786765" cy="827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图片 2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2" t="55417" r="37709" b="18750"/>
          <a:stretch>
            <a:fillRect/>
          </a:stretch>
        </p:blipFill>
        <p:spPr>
          <a:xfrm>
            <a:off x="1529715" y="29210"/>
            <a:ext cx="1930400" cy="127762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400" y="1557020"/>
            <a:ext cx="2860040" cy="4968875"/>
          </a:xfrm>
          <a:prstGeom prst="rect">
            <a:avLst/>
          </a:prstGeom>
        </p:spPr>
      </p:pic>
      <p:grpSp>
        <p:nvGrpSpPr>
          <p:cNvPr id="4" name="组合 3"/>
          <p:cNvGrpSpPr/>
          <p:nvPr/>
        </p:nvGrpSpPr>
        <p:grpSpPr>
          <a:xfrm>
            <a:off x="8601360" y="2287287"/>
            <a:ext cx="1669648" cy="3508340"/>
            <a:chOff x="10974" y="2573"/>
            <a:chExt cx="850" cy="5400"/>
          </a:xfrm>
        </p:grpSpPr>
        <p:sp>
          <p:nvSpPr>
            <p:cNvPr id="3" name="文本框 2"/>
            <p:cNvSpPr txBox="1"/>
            <p:nvPr/>
          </p:nvSpPr>
          <p:spPr>
            <a:xfrm>
              <a:off x="11418" y="2573"/>
              <a:ext cx="406" cy="4747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en-US" altLang="zh-CN" sz="4000" dirty="0">
                  <a:solidFill>
                    <a:srgbClr val="629640"/>
                  </a:solidFill>
                  <a:latin typeface="楷体" panose="02010609060101010101" charset="-122"/>
                  <a:ea typeface="楷体" panose="02010609060101010101" charset="-122"/>
                  <a:cs typeface="楷体" panose="02010609060101010101" charset="-122"/>
                </a:rPr>
                <a:t>【 </a:t>
              </a:r>
              <a:r>
                <a:rPr lang="zh-CN" altLang="en-US" sz="4000" b="1" dirty="0">
                  <a:solidFill>
                    <a:srgbClr val="629640"/>
                  </a:solidFill>
                  <a:latin typeface="楷体" panose="02010609060101010101" charset="-122"/>
                  <a:ea typeface="楷体" panose="02010609060101010101" charset="-122"/>
                  <a:cs typeface="楷体" panose="02010609060101010101" charset="-122"/>
                </a:rPr>
                <a:t>屈 </a:t>
              </a:r>
              <a:r>
                <a:rPr lang="en-US" altLang="zh-CN" sz="4000" b="1" dirty="0">
                  <a:solidFill>
                    <a:srgbClr val="629640"/>
                  </a:solidFill>
                  <a:latin typeface="楷体" panose="02010609060101010101" charset="-122"/>
                  <a:ea typeface="楷体" panose="02010609060101010101" charset="-122"/>
                  <a:cs typeface="楷体" panose="02010609060101010101" charset="-122"/>
                </a:rPr>
                <a:t>·</a:t>
              </a:r>
              <a:r>
                <a:rPr lang="zh-CN" altLang="en-US" sz="4000" b="1" dirty="0">
                  <a:solidFill>
                    <a:srgbClr val="629640"/>
                  </a:solidFill>
                  <a:latin typeface="楷体" panose="02010609060101010101" charset="-122"/>
                  <a:ea typeface="楷体" panose="02010609060101010101" charset="-122"/>
                  <a:cs typeface="楷体" panose="02010609060101010101" charset="-122"/>
                </a:rPr>
                <a:t>原</a:t>
              </a:r>
              <a:r>
                <a:rPr lang="en-US" altLang="zh-CN" sz="4000" dirty="0">
                  <a:solidFill>
                    <a:srgbClr val="629640"/>
                  </a:solidFill>
                  <a:latin typeface="方正楷体简体" panose="03000509000000000000" pitchFamily="65" charset="-122"/>
                  <a:ea typeface="方正楷体简体" panose="03000509000000000000" pitchFamily="65" charset="-122"/>
                </a:rPr>
                <a:t>】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0974" y="2826"/>
              <a:ext cx="306" cy="5147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endParaRPr lang="zh-CN" altLang="en-US" b="1" spc="300" dirty="0">
                <a:solidFill>
                  <a:prstClr val="black">
                    <a:lumMod val="65000"/>
                    <a:lumOff val="35000"/>
                  </a:prst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endParaRPr>
            </a:p>
          </p:txBody>
        </p:sp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F7703182-D403-472C-9A0A-D34A64EE998B}"/>
              </a:ext>
            </a:extLst>
          </p:cNvPr>
          <p:cNvSpPr txBox="1"/>
          <p:nvPr/>
        </p:nvSpPr>
        <p:spPr>
          <a:xfrm>
            <a:off x="3460115" y="2594438"/>
            <a:ext cx="6316153" cy="2262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latin typeface="华文隶书" panose="02010800040101010101" pitchFamily="2" charset="-122"/>
                <a:ea typeface="华文隶书" panose="02010800040101010101" pitchFamily="2" charset="-122"/>
              </a:rPr>
              <a:t>I</a:t>
            </a:r>
            <a:r>
              <a:rPr lang="en-US" altLang="zh-CN" sz="2400" b="1" i="0" dirty="0">
                <a:effectLst/>
                <a:latin typeface="华文隶书" panose="02010800040101010101" pitchFamily="2" charset="-122"/>
                <a:ea typeface="华文隶书" panose="02010800040101010101" pitchFamily="2" charset="-122"/>
              </a:rPr>
              <a:t>n memory of Qu Yuan </a:t>
            </a:r>
            <a:r>
              <a:rPr lang="zh-CN" altLang="en-US" sz="2400" b="1" i="0" dirty="0">
                <a:effectLst/>
                <a:latin typeface="华文隶书" panose="02010800040101010101" pitchFamily="2" charset="-122"/>
                <a:ea typeface="华文隶书" panose="02010800040101010101" pitchFamily="2" charset="-122"/>
              </a:rPr>
              <a:t>纪念屈原</a:t>
            </a:r>
            <a:endParaRPr lang="en-US" altLang="zh-CN" sz="2400" b="1" i="0" dirty="0">
              <a:effectLst/>
              <a:latin typeface="华文隶书" panose="02010800040101010101" pitchFamily="2" charset="-122"/>
              <a:ea typeface="华文隶书" panose="020108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i="0" dirty="0">
                <a:effectLst/>
                <a:latin typeface="华文隶书" panose="02010800040101010101" pitchFamily="2" charset="-122"/>
                <a:ea typeface="华文隶书" panose="02010800040101010101" pitchFamily="2" charset="-122"/>
              </a:rPr>
              <a:t>Qu Yuan was a patriotic poet </a:t>
            </a:r>
            <a:r>
              <a:rPr lang="zh-CN" altLang="en-US" sz="2400" b="1" i="0" dirty="0">
                <a:effectLst/>
                <a:latin typeface="华文隶书" panose="02010800040101010101" pitchFamily="2" charset="-122"/>
                <a:ea typeface="华文隶书" panose="02010800040101010101" pitchFamily="2" charset="-122"/>
              </a:rPr>
              <a:t>屈原是一个爱国诗人</a:t>
            </a:r>
            <a:endParaRPr lang="en-US" altLang="zh-CN" sz="2400" b="1" i="0" dirty="0">
              <a:effectLst/>
              <a:latin typeface="华文隶书" panose="02010800040101010101" pitchFamily="2" charset="-122"/>
              <a:ea typeface="华文隶书" panose="020108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i="0" dirty="0">
                <a:effectLst/>
                <a:latin typeface="华文隶书" panose="02010800040101010101" pitchFamily="2" charset="-122"/>
                <a:ea typeface="华文隶书" panose="02010800040101010101" pitchFamily="2" charset="-122"/>
              </a:rPr>
              <a:t>drowned himself in the </a:t>
            </a:r>
            <a:r>
              <a:rPr lang="en-US" altLang="zh-CN" sz="2400" b="1" i="0" dirty="0" err="1">
                <a:effectLst/>
                <a:latin typeface="华文隶书" panose="02010800040101010101" pitchFamily="2" charset="-122"/>
                <a:ea typeface="华文隶书" panose="02010800040101010101" pitchFamily="2" charset="-122"/>
              </a:rPr>
              <a:t>Miluo</a:t>
            </a:r>
            <a:r>
              <a:rPr lang="en-US" altLang="zh-CN" sz="2400" b="1" i="0" dirty="0">
                <a:effectLst/>
                <a:latin typeface="华文隶书" panose="02010800040101010101" pitchFamily="2" charset="-122"/>
                <a:ea typeface="华文隶书" panose="02010800040101010101" pitchFamily="2" charset="-122"/>
              </a:rPr>
              <a:t> River </a:t>
            </a:r>
            <a:r>
              <a:rPr lang="zh-CN" altLang="en-US" sz="2400" b="1" i="0" dirty="0">
                <a:effectLst/>
                <a:latin typeface="华文隶书" panose="02010800040101010101" pitchFamily="2" charset="-122"/>
                <a:ea typeface="华文隶书" panose="02010800040101010101" pitchFamily="2" charset="-122"/>
              </a:rPr>
              <a:t>汨罗江投江自尽</a:t>
            </a:r>
            <a:endParaRPr lang="en-US" altLang="zh-CN" sz="2400" b="1" i="0" dirty="0">
              <a:effectLst/>
              <a:latin typeface="华文隶书" panose="02010800040101010101" pitchFamily="2" charset="-122"/>
              <a:ea typeface="华文隶书" panose="020108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i="0" dirty="0">
                <a:effectLst/>
                <a:latin typeface="华文隶书" panose="02010800040101010101" pitchFamily="2" charset="-122"/>
                <a:ea typeface="华文隶书" panose="02010800040101010101" pitchFamily="2" charset="-122"/>
              </a:rPr>
              <a:t>Customs came into being </a:t>
            </a:r>
            <a:r>
              <a:rPr lang="zh-CN" altLang="en-US" sz="2400" b="1" dirty="0">
                <a:latin typeface="华文隶书" panose="02010800040101010101" pitchFamily="2" charset="-122"/>
                <a:ea typeface="华文隶书" panose="02010800040101010101" pitchFamily="2" charset="-122"/>
              </a:rPr>
              <a:t>形成习俗</a:t>
            </a:r>
            <a:endParaRPr lang="en-US" altLang="zh-CN" sz="2400" b="1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p:transition spd="slow"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3508810" y="190966"/>
            <a:ext cx="40358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srgbClr val="5C8546"/>
                </a:solidFill>
                <a:latin typeface="楷体" panose="02010609060101010101" charset="-122"/>
                <a:ea typeface="楷体" panose="02010609060101010101" charset="-122"/>
              </a:rPr>
              <a:t>🐉 </a:t>
            </a:r>
            <a:r>
              <a:rPr lang="en-US" altLang="zh-CN" sz="2800" b="1" dirty="0" err="1">
                <a:solidFill>
                  <a:srgbClr val="5C8546"/>
                </a:solidFill>
                <a:latin typeface="楷体" panose="02010609060101010101" charset="-122"/>
                <a:ea typeface="楷体" panose="02010609060101010101" charset="-122"/>
              </a:rPr>
              <a:t>Oringin</a:t>
            </a:r>
            <a:r>
              <a:rPr lang="en-US" altLang="zh-CN" sz="2800" b="1" dirty="0">
                <a:solidFill>
                  <a:srgbClr val="5C8546"/>
                </a:solidFill>
                <a:latin typeface="楷体" panose="02010609060101010101" charset="-122"/>
                <a:ea typeface="楷体" panose="02010609060101010101" charset="-122"/>
              </a:rPr>
              <a:t> of the Dragon Boat Festival</a:t>
            </a:r>
            <a:endParaRPr lang="zh-CN" altLang="en-US" sz="2800" b="1" dirty="0">
              <a:solidFill>
                <a:srgbClr val="5C8546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pic>
        <p:nvPicPr>
          <p:cNvPr id="23" name="Picture 8" descr="毛笔2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750" t="22501" r="13750" b="42500"/>
          <a:stretch>
            <a:fillRect/>
          </a:stretch>
        </p:blipFill>
        <p:spPr bwMode="auto">
          <a:xfrm rot="960000">
            <a:off x="7643495" y="121920"/>
            <a:ext cx="786765" cy="827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图片 2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2" t="55417" r="37709" b="18750"/>
          <a:stretch>
            <a:fillRect/>
          </a:stretch>
        </p:blipFill>
        <p:spPr>
          <a:xfrm>
            <a:off x="1529715" y="29210"/>
            <a:ext cx="1930400" cy="127762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73345" y="1302960"/>
            <a:ext cx="43932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1500">
                <a:gradFill>
                  <a:gsLst>
                    <a:gs pos="10000">
                      <a:schemeClr val="bg1">
                        <a:lumMod val="95000"/>
                      </a:schemeClr>
                    </a:gs>
                    <a:gs pos="0">
                      <a:srgbClr val="336736"/>
                    </a:gs>
                    <a:gs pos="100000">
                      <a:srgbClr val="336736">
                        <a:lumMod val="85000"/>
                      </a:srgbClr>
                    </a:gs>
                  </a:gsLst>
                  <a:lin ang="2700000" scaled="0"/>
                </a:gradFill>
                <a:latin typeface="禹卫书法行书简体" panose="02000603000000000000" pitchFamily="2" charset="-122"/>
                <a:ea typeface="禹卫书法行书简体" panose="02000603000000000000" pitchFamily="2" charset="-122"/>
              </a:defRPr>
            </a:lvl1pPr>
          </a:lstStyle>
          <a:p>
            <a:r>
              <a:rPr lang="en-US" altLang="zh-CN" sz="3200" b="1" dirty="0">
                <a:solidFill>
                  <a:srgbClr val="629640"/>
                </a:solidFill>
                <a:latin typeface="楷体" panose="02010609060101010101" charset="-122"/>
                <a:ea typeface="楷体" panose="02010609060101010101" charset="-122"/>
              </a:rPr>
              <a:t>In Memory of Wu </a:t>
            </a:r>
            <a:r>
              <a:rPr lang="en-US" altLang="zh-CN" sz="3200" b="1" dirty="0" err="1">
                <a:solidFill>
                  <a:srgbClr val="629640"/>
                </a:solidFill>
                <a:latin typeface="楷体" panose="02010609060101010101" charset="-122"/>
                <a:ea typeface="楷体" panose="02010609060101010101" charset="-122"/>
              </a:rPr>
              <a:t>Zixu</a:t>
            </a:r>
            <a:endParaRPr lang="zh-CN" altLang="en-US" sz="3200" b="1" dirty="0">
              <a:solidFill>
                <a:srgbClr val="629640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656281" y="2024620"/>
            <a:ext cx="8297560" cy="1523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0000"/>
              </a:lnSpc>
            </a:pPr>
            <a:r>
              <a:rPr lang="en-US" altLang="zh-CN" sz="2000" b="1" dirty="0">
                <a:latin typeface="华文隶书" panose="02010800040101010101" pitchFamily="2" charset="-122"/>
                <a:ea typeface="华文隶书" panose="02010800040101010101" pitchFamily="2" charset="-122"/>
              </a:rPr>
              <a:t>He was a loyal minister </a:t>
            </a:r>
            <a:r>
              <a:rPr lang="zh-CN" altLang="en-US" sz="2000" b="1" dirty="0">
                <a:latin typeface="华文隶书" panose="02010800040101010101" pitchFamily="2" charset="-122"/>
                <a:ea typeface="华文隶书" panose="02010800040101010101" pitchFamily="2" charset="-122"/>
              </a:rPr>
              <a:t>忠诚的臣子</a:t>
            </a:r>
            <a:endParaRPr lang="en-US" altLang="zh-CN" sz="2000" b="1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  <a:p>
            <a:pPr>
              <a:lnSpc>
                <a:spcPct val="160000"/>
              </a:lnSpc>
            </a:pPr>
            <a:r>
              <a:rPr lang="en-US" altLang="zh-CN" sz="2000" b="1" dirty="0">
                <a:latin typeface="华文隶书" panose="02010800040101010101" pitchFamily="2" charset="-122"/>
                <a:ea typeface="华文隶书" panose="02010800040101010101" pitchFamily="2" charset="-122"/>
              </a:rPr>
              <a:t>People commemorated him</a:t>
            </a:r>
            <a:r>
              <a:rPr lang="zh-CN" altLang="en-US" sz="2000" b="1" dirty="0">
                <a:latin typeface="华文隶书" panose="02010800040101010101" pitchFamily="2" charset="-122"/>
                <a:ea typeface="华文隶书" panose="02010800040101010101" pitchFamily="2" charset="-122"/>
              </a:rPr>
              <a:t>纪念他</a:t>
            </a:r>
            <a:endParaRPr lang="en-US" altLang="zh-CN" sz="2000" b="1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  <a:p>
            <a:pPr>
              <a:lnSpc>
                <a:spcPct val="160000"/>
              </a:lnSpc>
            </a:pPr>
            <a:r>
              <a:rPr lang="en-US" altLang="zh-CN" sz="2000" b="1" dirty="0">
                <a:latin typeface="华文隶书" panose="02010800040101010101" pitchFamily="2" charset="-122"/>
                <a:ea typeface="华文隶书" panose="02010800040101010101" pitchFamily="2" charset="-122"/>
              </a:rPr>
              <a:t>especially popular in the Jiangsu and Zhejiang areas</a:t>
            </a:r>
            <a:r>
              <a:rPr lang="zh-CN" altLang="en-US" sz="2000" b="1" dirty="0">
                <a:latin typeface="华文隶书" panose="02010800040101010101" pitchFamily="2" charset="-122"/>
                <a:ea typeface="华文隶书" panose="02010800040101010101" pitchFamily="2" charset="-122"/>
              </a:rPr>
              <a:t> 在江浙一带非常流行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621664" y="3938805"/>
            <a:ext cx="43529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4000">
                <a:solidFill>
                  <a:srgbClr val="336736"/>
                </a:solidFill>
                <a:latin typeface="禹卫书法行书简体" panose="02000603000000000000" pitchFamily="2" charset="-122"/>
                <a:ea typeface="禹卫书法行书简体" panose="02000603000000000000" pitchFamily="2" charset="-122"/>
              </a:defRPr>
            </a:lvl1pPr>
          </a:lstStyle>
          <a:p>
            <a:r>
              <a:rPr lang="en-US" altLang="zh-CN" sz="3200" b="1" dirty="0">
                <a:solidFill>
                  <a:srgbClr val="629640"/>
                </a:solidFill>
                <a:latin typeface="楷体" panose="02010609060101010101" charset="-122"/>
                <a:ea typeface="楷体" panose="02010609060101010101" charset="-122"/>
              </a:rPr>
              <a:t>In Memory of Cao E</a:t>
            </a:r>
            <a:endParaRPr lang="zh-CN" altLang="en-US" sz="3200" b="1" dirty="0">
              <a:solidFill>
                <a:srgbClr val="629640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031395" y="4515453"/>
            <a:ext cx="5837224" cy="2105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0000"/>
              </a:lnSpc>
            </a:pPr>
            <a:r>
              <a:rPr lang="en-US" altLang="zh-CN" sz="2000" b="1" dirty="0">
                <a:latin typeface="华文隶书" panose="02010800040101010101" pitchFamily="2" charset="-122"/>
                <a:ea typeface="华文隶书" panose="02010800040101010101" pitchFamily="2" charset="-122"/>
              </a:rPr>
              <a:t>a touching story about a filial girl  </a:t>
            </a:r>
            <a:r>
              <a:rPr lang="zh-CN" altLang="en-US" sz="2000" b="1" dirty="0">
                <a:latin typeface="华文隶书" panose="02010800040101010101" pitchFamily="2" charset="-122"/>
                <a:ea typeface="华文隶书" panose="02010800040101010101" pitchFamily="2" charset="-122"/>
              </a:rPr>
              <a:t>关于孝女的感人故事</a:t>
            </a:r>
            <a:endParaRPr lang="en-US" altLang="zh-CN" sz="2000" b="1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  <a:p>
            <a:pPr>
              <a:lnSpc>
                <a:spcPct val="160000"/>
              </a:lnSpc>
            </a:pPr>
            <a:r>
              <a:rPr lang="en-US" altLang="zh-CN" sz="2000" b="1" dirty="0">
                <a:latin typeface="华文隶书" panose="02010800040101010101" pitchFamily="2" charset="-122"/>
                <a:ea typeface="华文隶书" panose="02010800040101010101" pitchFamily="2" charset="-122"/>
              </a:rPr>
              <a:t>miraculously brought her father’s body back </a:t>
            </a:r>
            <a:r>
              <a:rPr lang="zh-CN" altLang="en-US" sz="2000" b="1" dirty="0">
                <a:latin typeface="华文隶书" panose="02010800040101010101" pitchFamily="2" charset="-122"/>
                <a:ea typeface="华文隶书" panose="02010800040101010101" pitchFamily="2" charset="-122"/>
              </a:rPr>
              <a:t>奇迹般的</a:t>
            </a:r>
            <a:endParaRPr lang="en-US" altLang="zh-CN" sz="2000" b="1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  <a:p>
            <a:pPr>
              <a:lnSpc>
                <a:spcPct val="160000"/>
              </a:lnSpc>
            </a:pPr>
            <a:r>
              <a:rPr lang="en-US" altLang="zh-CN" sz="2000" b="1" dirty="0">
                <a:latin typeface="华文隶书" panose="02010800040101010101" pitchFamily="2" charset="-122"/>
                <a:ea typeface="华文隶书" panose="02010800040101010101" pitchFamily="2" charset="-122"/>
              </a:rPr>
              <a:t>the great filial piety of Cao E </a:t>
            </a:r>
            <a:r>
              <a:rPr lang="zh-CN" altLang="en-US" sz="2000" b="1" dirty="0">
                <a:latin typeface="华文隶书" panose="02010800040101010101" pitchFamily="2" charset="-122"/>
                <a:ea typeface="华文隶书" panose="02010800040101010101" pitchFamily="2" charset="-122"/>
              </a:rPr>
              <a:t>曹娥伟大的孝心</a:t>
            </a:r>
            <a:endParaRPr lang="en-US" altLang="zh-CN" sz="2000" b="1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  <a:p>
            <a:pPr>
              <a:lnSpc>
                <a:spcPct val="160000"/>
              </a:lnSpc>
            </a:pPr>
            <a:endParaRPr lang="zh-CN" altLang="en-US" sz="2400" b="1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50438" y="2011128"/>
            <a:ext cx="1548518" cy="1548518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93114" y="4620701"/>
            <a:ext cx="1463167" cy="1463167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spd="slow"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/>
      <p:bldP spid="12" grpId="0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2482171" y="1427930"/>
            <a:ext cx="7476490" cy="3530707"/>
            <a:chOff x="4940528" y="2064291"/>
            <a:chExt cx="7476490" cy="3530707"/>
          </a:xfrm>
        </p:grpSpPr>
        <p:grpSp>
          <p:nvGrpSpPr>
            <p:cNvPr id="11" name="组合 10"/>
            <p:cNvGrpSpPr/>
            <p:nvPr/>
          </p:nvGrpSpPr>
          <p:grpSpPr>
            <a:xfrm>
              <a:off x="8016402" y="2064291"/>
              <a:ext cx="1388110" cy="1278255"/>
              <a:chOff x="4565079" y="1296437"/>
              <a:chExt cx="1684534" cy="1551221"/>
            </a:xfrm>
          </p:grpSpPr>
          <p:pic>
            <p:nvPicPr>
              <p:cNvPr id="12" name="图片 11"/>
              <p:cNvPicPr>
                <a:picLocks noChangeAspect="1"/>
              </p:cNvPicPr>
              <p:nvPr/>
            </p:nvPicPr>
            <p:blipFill>
              <a:blip r:embed="rId3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65079" y="1296437"/>
                <a:ext cx="1684534" cy="1551221"/>
              </a:xfrm>
              <a:prstGeom prst="rect">
                <a:avLst/>
              </a:prstGeom>
            </p:spPr>
          </p:pic>
          <p:sp>
            <p:nvSpPr>
              <p:cNvPr id="13" name="文本框 12"/>
              <p:cNvSpPr txBox="1"/>
              <p:nvPr/>
            </p:nvSpPr>
            <p:spPr>
              <a:xfrm>
                <a:off x="5005864" y="1643207"/>
                <a:ext cx="432048" cy="8576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4000" b="1" spc="600">
                    <a:solidFill>
                      <a:srgbClr val="5C8546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2</a:t>
                </a:r>
              </a:p>
            </p:txBody>
          </p:sp>
        </p:grpSp>
        <p:sp>
          <p:nvSpPr>
            <p:cNvPr id="14" name="文本框 13"/>
            <p:cNvSpPr txBox="1"/>
            <p:nvPr/>
          </p:nvSpPr>
          <p:spPr>
            <a:xfrm>
              <a:off x="4940528" y="4396118"/>
              <a:ext cx="5195570" cy="11988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3600" b="1" dirty="0">
                  <a:solidFill>
                    <a:srgbClr val="5C8546"/>
                  </a:solidFill>
                  <a:latin typeface="楷体" panose="02010609060101010101" charset="-122"/>
                  <a:ea typeface="楷体" panose="02010609060101010101" charset="-122"/>
                </a:rPr>
                <a:t>🐉</a:t>
              </a:r>
              <a:r>
                <a:rPr lang="en-US" altLang="zh-CN" sz="3600" b="1" dirty="0">
                  <a:solidFill>
                    <a:srgbClr val="5C8546"/>
                  </a:solidFill>
                  <a:latin typeface="楷体" panose="02010609060101010101" charset="-122"/>
                  <a:ea typeface="楷体" panose="02010609060101010101" charset="-122"/>
                </a:rPr>
                <a:t> </a:t>
              </a:r>
              <a:r>
                <a:rPr lang="en-US" altLang="zh-CN" sz="3600" b="1" dirty="0">
                  <a:solidFill>
                    <a:srgbClr val="5C8546"/>
                  </a:solidFill>
                  <a:latin typeface="Times New Roman" panose="02020603050405020304" charset="0"/>
                  <a:ea typeface="楷体" panose="02010609060101010101" charset="-122"/>
                  <a:cs typeface="Times New Roman" panose="02020603050405020304" charset="0"/>
                </a:rPr>
                <a:t>Customs of the Dragon Boat Festival</a:t>
              </a:r>
            </a:p>
          </p:txBody>
        </p:sp>
        <p:pic>
          <p:nvPicPr>
            <p:cNvPr id="23" name="Picture 8" descr="毛笔2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750" t="22501" r="13750" b="42500"/>
            <a:stretch>
              <a:fillRect/>
            </a:stretch>
          </p:blipFill>
          <p:spPr bwMode="auto">
            <a:xfrm>
              <a:off x="11234648" y="3789586"/>
              <a:ext cx="1182370" cy="827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65" name="图片 64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46" b="14546"/>
          <a:stretch>
            <a:fillRect/>
          </a:stretch>
        </p:blipFill>
        <p:spPr>
          <a:xfrm>
            <a:off x="7511415" y="4140200"/>
            <a:ext cx="4912360" cy="3483610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2" t="55417" r="37709" b="18750"/>
          <a:stretch>
            <a:fillRect/>
          </a:stretch>
        </p:blipFill>
        <p:spPr>
          <a:xfrm>
            <a:off x="1993900" y="1100455"/>
            <a:ext cx="2952115" cy="195326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spd="slow"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3870325" y="302260"/>
            <a:ext cx="345503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>
                <a:solidFill>
                  <a:srgbClr val="5C8546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🐉</a:t>
            </a:r>
            <a:r>
              <a:rPr lang="en-US" altLang="zh-CN" sz="2800" b="1">
                <a:solidFill>
                  <a:srgbClr val="5C8546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 </a:t>
            </a:r>
            <a:r>
              <a:rPr lang="en-US" altLang="zh-CN" sz="2800" b="1">
                <a:solidFill>
                  <a:srgbClr val="5C8546"/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  <a:sym typeface="+mn-ea"/>
              </a:rPr>
              <a:t>Customs of the Dragon Boat Festival</a:t>
            </a:r>
            <a:endParaRPr lang="zh-CN" altLang="en-US" sz="2800" b="1">
              <a:solidFill>
                <a:srgbClr val="5C8546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pic>
        <p:nvPicPr>
          <p:cNvPr id="23" name="Picture 8" descr="毛笔2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750" t="22501" r="13750" b="42500"/>
          <a:stretch>
            <a:fillRect/>
          </a:stretch>
        </p:blipFill>
        <p:spPr bwMode="auto">
          <a:xfrm rot="960000">
            <a:off x="7643495" y="121920"/>
            <a:ext cx="786765" cy="827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图片 2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2" t="55417" r="37709" b="18750"/>
          <a:stretch>
            <a:fillRect/>
          </a:stretch>
        </p:blipFill>
        <p:spPr>
          <a:xfrm>
            <a:off x="1529715" y="29210"/>
            <a:ext cx="1930400" cy="127762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034155" y="2843530"/>
            <a:ext cx="7284720" cy="1529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b="1" dirty="0">
                <a:latin typeface="华文隶书" panose="02010800040101010101" charset="-122"/>
                <a:ea typeface="华文隶书" panose="02010800040101010101" charset="-122"/>
                <a:cs typeface="华文隶书" panose="02010800040101010101" charset="-122"/>
              </a:rPr>
              <a:t>·slicing through the river   </a:t>
            </a:r>
            <a:r>
              <a:rPr lang="zh-CN" altLang="en-US" sz="2400" b="1" dirty="0">
                <a:latin typeface="华文隶书" panose="02010800040101010101" charset="-122"/>
                <a:ea typeface="华文隶书" panose="02010800040101010101" charset="-122"/>
                <a:cs typeface="华文隶书" panose="02010800040101010101" charset="-122"/>
              </a:rPr>
              <a:t>划破江面</a:t>
            </a:r>
          </a:p>
          <a:p>
            <a:pPr>
              <a:lnSpc>
                <a:spcPct val="130000"/>
              </a:lnSpc>
            </a:pPr>
            <a:r>
              <a:rPr lang="en-US" altLang="zh-CN" sz="2400" b="1" dirty="0">
                <a:latin typeface="华文隶书" panose="02010800040101010101" charset="-122"/>
                <a:ea typeface="华文隶书" panose="02010800040101010101" charset="-122"/>
                <a:cs typeface="华文隶书" panose="02010800040101010101" charset="-122"/>
              </a:rPr>
              <a:t> ·paddle in unison to the rhythm of the drums    </a:t>
            </a:r>
            <a:r>
              <a:rPr lang="zh-CN" altLang="en-US" sz="2400" b="1" dirty="0">
                <a:latin typeface="华文隶书" panose="02010800040101010101" charset="-122"/>
                <a:ea typeface="华文隶书" panose="02010800040101010101" charset="-122"/>
                <a:cs typeface="华文隶书" panose="02010800040101010101" charset="-122"/>
              </a:rPr>
              <a:t>随鼓点划桨</a:t>
            </a:r>
            <a:endParaRPr lang="en-US" altLang="zh-CN" sz="2400" b="1" dirty="0">
              <a:latin typeface="华文隶书" panose="02010800040101010101" charset="-122"/>
              <a:ea typeface="华文隶书" panose="02010800040101010101" charset="-122"/>
              <a:cs typeface="华文隶书" panose="02010800040101010101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400" b="1" dirty="0">
                <a:latin typeface="华文隶书" panose="02010800040101010101" charset="-122"/>
                <a:ea typeface="华文隶书" panose="02010800040101010101" charset="-122"/>
                <a:cs typeface="华文隶书" panose="02010800040101010101" charset="-122"/>
              </a:rPr>
              <a:t> ·echoing over the water    </a:t>
            </a:r>
            <a:r>
              <a:rPr lang="zh-CN" altLang="en-US" sz="2400" b="1" dirty="0">
                <a:latin typeface="华文隶书" panose="02010800040101010101" charset="-122"/>
                <a:ea typeface="华文隶书" panose="02010800040101010101" charset="-122"/>
                <a:cs typeface="华文隶书" panose="02010800040101010101" charset="-122"/>
              </a:rPr>
              <a:t>在水面上回响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1529715" y="1592580"/>
            <a:ext cx="50533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4000">
                <a:solidFill>
                  <a:srgbClr val="336736"/>
                </a:solidFill>
                <a:latin typeface="禹卫书法行书简体" panose="02000603000000000000" pitchFamily="2" charset="-122"/>
                <a:ea typeface="禹卫书法行书简体" panose="02000603000000000000" pitchFamily="2" charset="-122"/>
              </a:defRPr>
            </a:lvl1pPr>
          </a:lstStyle>
          <a:p>
            <a:pPr algn="l"/>
            <a:r>
              <a:rPr lang="en-US" altLang="zh-CN" sz="3600" b="1" dirty="0">
                <a:solidFill>
                  <a:srgbClr val="629640"/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dragon boat racing</a:t>
            </a:r>
          </a:p>
        </p:txBody>
      </p:sp>
      <p:pic>
        <p:nvPicPr>
          <p:cNvPr id="65" name="图片 64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46" b="14546"/>
          <a:stretch>
            <a:fillRect/>
          </a:stretch>
        </p:blipFill>
        <p:spPr>
          <a:xfrm>
            <a:off x="7511415" y="4140200"/>
            <a:ext cx="4912360" cy="348361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183515" y="196850"/>
            <a:ext cx="6858000" cy="6858000"/>
          </a:xfrm>
          <a:custGeom>
            <a:avLst/>
            <a:gdLst>
              <a:gd name="connsiteX0" fmla="*/ 0 w 6858000"/>
              <a:gd name="connsiteY0" fmla="*/ 0 h 6858000"/>
              <a:gd name="connsiteX1" fmla="*/ 1600200 w 6858000"/>
              <a:gd name="connsiteY1" fmla="*/ 0 h 6858000"/>
              <a:gd name="connsiteX2" fmla="*/ 1504950 w 6858000"/>
              <a:gd name="connsiteY2" fmla="*/ 114300 h 6858000"/>
              <a:gd name="connsiteX3" fmla="*/ 1409700 w 6858000"/>
              <a:gd name="connsiteY3" fmla="*/ 247650 h 6858000"/>
              <a:gd name="connsiteX4" fmla="*/ 1333500 w 6858000"/>
              <a:gd name="connsiteY4" fmla="*/ 381000 h 6858000"/>
              <a:gd name="connsiteX5" fmla="*/ 1257300 w 6858000"/>
              <a:gd name="connsiteY5" fmla="*/ 457200 h 6858000"/>
              <a:gd name="connsiteX6" fmla="*/ 1162050 w 6858000"/>
              <a:gd name="connsiteY6" fmla="*/ 590550 h 6858000"/>
              <a:gd name="connsiteX7" fmla="*/ 1143000 w 6858000"/>
              <a:gd name="connsiteY7" fmla="*/ 647700 h 6858000"/>
              <a:gd name="connsiteX8" fmla="*/ 1104900 w 6858000"/>
              <a:gd name="connsiteY8" fmla="*/ 704850 h 6858000"/>
              <a:gd name="connsiteX9" fmla="*/ 1085850 w 6858000"/>
              <a:gd name="connsiteY9" fmla="*/ 762000 h 6858000"/>
              <a:gd name="connsiteX10" fmla="*/ 1047750 w 6858000"/>
              <a:gd name="connsiteY10" fmla="*/ 819150 h 6858000"/>
              <a:gd name="connsiteX11" fmla="*/ 1028700 w 6858000"/>
              <a:gd name="connsiteY11" fmla="*/ 876300 h 6858000"/>
              <a:gd name="connsiteX12" fmla="*/ 990600 w 6858000"/>
              <a:gd name="connsiteY12" fmla="*/ 971550 h 6858000"/>
              <a:gd name="connsiteX13" fmla="*/ 933450 w 6858000"/>
              <a:gd name="connsiteY13" fmla="*/ 1104900 h 6858000"/>
              <a:gd name="connsiteX14" fmla="*/ 895350 w 6858000"/>
              <a:gd name="connsiteY14" fmla="*/ 1314450 h 6858000"/>
              <a:gd name="connsiteX15" fmla="*/ 876300 w 6858000"/>
              <a:gd name="connsiteY15" fmla="*/ 1581150 h 6858000"/>
              <a:gd name="connsiteX16" fmla="*/ 895350 w 6858000"/>
              <a:gd name="connsiteY16" fmla="*/ 2476500 h 6858000"/>
              <a:gd name="connsiteX17" fmla="*/ 952500 w 6858000"/>
              <a:gd name="connsiteY17" fmla="*/ 2609850 h 6858000"/>
              <a:gd name="connsiteX18" fmla="*/ 1085850 w 6858000"/>
              <a:gd name="connsiteY18" fmla="*/ 2743200 h 6858000"/>
              <a:gd name="connsiteX19" fmla="*/ 1143000 w 6858000"/>
              <a:gd name="connsiteY19" fmla="*/ 2762250 h 6858000"/>
              <a:gd name="connsiteX20" fmla="*/ 1219200 w 6858000"/>
              <a:gd name="connsiteY20" fmla="*/ 2781300 h 6858000"/>
              <a:gd name="connsiteX21" fmla="*/ 1295400 w 6858000"/>
              <a:gd name="connsiteY21" fmla="*/ 2819400 h 6858000"/>
              <a:gd name="connsiteX22" fmla="*/ 1428750 w 6858000"/>
              <a:gd name="connsiteY22" fmla="*/ 2857500 h 6858000"/>
              <a:gd name="connsiteX23" fmla="*/ 1543050 w 6858000"/>
              <a:gd name="connsiteY23" fmla="*/ 2895600 h 6858000"/>
              <a:gd name="connsiteX24" fmla="*/ 1621170 w 6858000"/>
              <a:gd name="connsiteY24" fmla="*/ 2915200 h 6858000"/>
              <a:gd name="connsiteX25" fmla="*/ 1631226 w 6858000"/>
              <a:gd name="connsiteY25" fmla="*/ 2917746 h 6858000"/>
              <a:gd name="connsiteX26" fmla="*/ 1637109 w 6858000"/>
              <a:gd name="connsiteY26" fmla="*/ 2919258 h 6858000"/>
              <a:gd name="connsiteX27" fmla="*/ 1637359 w 6858000"/>
              <a:gd name="connsiteY27" fmla="*/ 2919299 h 6858000"/>
              <a:gd name="connsiteX28" fmla="*/ 1631226 w 6858000"/>
              <a:gd name="connsiteY28" fmla="*/ 2917746 h 6858000"/>
              <a:gd name="connsiteX29" fmla="*/ 1625918 w 6858000"/>
              <a:gd name="connsiteY29" fmla="*/ 2916382 h 6858000"/>
              <a:gd name="connsiteX30" fmla="*/ 1733550 w 6858000"/>
              <a:gd name="connsiteY30" fmla="*/ 2933700 h 6858000"/>
              <a:gd name="connsiteX31" fmla="*/ 1790700 w 6858000"/>
              <a:gd name="connsiteY31" fmla="*/ 2952750 h 6858000"/>
              <a:gd name="connsiteX32" fmla="*/ 1885950 w 6858000"/>
              <a:gd name="connsiteY32" fmla="*/ 2971800 h 6858000"/>
              <a:gd name="connsiteX33" fmla="*/ 2019300 w 6858000"/>
              <a:gd name="connsiteY33" fmla="*/ 3048000 h 6858000"/>
              <a:gd name="connsiteX34" fmla="*/ 2076450 w 6858000"/>
              <a:gd name="connsiteY34" fmla="*/ 3067050 h 6858000"/>
              <a:gd name="connsiteX35" fmla="*/ 2152650 w 6858000"/>
              <a:gd name="connsiteY35" fmla="*/ 3181350 h 6858000"/>
              <a:gd name="connsiteX36" fmla="*/ 2190750 w 6858000"/>
              <a:gd name="connsiteY36" fmla="*/ 3238500 h 6858000"/>
              <a:gd name="connsiteX37" fmla="*/ 2228850 w 6858000"/>
              <a:gd name="connsiteY37" fmla="*/ 3371850 h 6858000"/>
              <a:gd name="connsiteX38" fmla="*/ 2247900 w 6858000"/>
              <a:gd name="connsiteY38" fmla="*/ 3429000 h 6858000"/>
              <a:gd name="connsiteX39" fmla="*/ 2305050 w 6858000"/>
              <a:gd name="connsiteY39" fmla="*/ 3467100 h 6858000"/>
              <a:gd name="connsiteX40" fmla="*/ 2343150 w 6858000"/>
              <a:gd name="connsiteY40" fmla="*/ 3600450 h 6858000"/>
              <a:gd name="connsiteX41" fmla="*/ 2381250 w 6858000"/>
              <a:gd name="connsiteY41" fmla="*/ 3657600 h 6858000"/>
              <a:gd name="connsiteX42" fmla="*/ 2400883 w 6858000"/>
              <a:gd name="connsiteY42" fmla="*/ 3715129 h 6858000"/>
              <a:gd name="connsiteX43" fmla="*/ 2394922 w 6858000"/>
              <a:gd name="connsiteY43" fmla="*/ 3709831 h 6858000"/>
              <a:gd name="connsiteX44" fmla="*/ 2391787 w 6858000"/>
              <a:gd name="connsiteY44" fmla="*/ 3706137 h 6858000"/>
              <a:gd name="connsiteX45" fmla="*/ 2394801 w 6858000"/>
              <a:gd name="connsiteY45" fmla="*/ 3709723 h 6858000"/>
              <a:gd name="connsiteX46" fmla="*/ 2394922 w 6858000"/>
              <a:gd name="connsiteY46" fmla="*/ 3709831 h 6858000"/>
              <a:gd name="connsiteX47" fmla="*/ 2397471 w 6858000"/>
              <a:gd name="connsiteY47" fmla="*/ 3712835 h 6858000"/>
              <a:gd name="connsiteX48" fmla="*/ 2457450 w 6858000"/>
              <a:gd name="connsiteY48" fmla="*/ 3790950 h 6858000"/>
              <a:gd name="connsiteX49" fmla="*/ 2533650 w 6858000"/>
              <a:gd name="connsiteY49" fmla="*/ 3924300 h 6858000"/>
              <a:gd name="connsiteX50" fmla="*/ 2609850 w 6858000"/>
              <a:gd name="connsiteY50" fmla="*/ 4038600 h 6858000"/>
              <a:gd name="connsiteX51" fmla="*/ 2647950 w 6858000"/>
              <a:gd name="connsiteY51" fmla="*/ 4095750 h 6858000"/>
              <a:gd name="connsiteX52" fmla="*/ 2762250 w 6858000"/>
              <a:gd name="connsiteY52" fmla="*/ 4152900 h 6858000"/>
              <a:gd name="connsiteX53" fmla="*/ 2914650 w 6858000"/>
              <a:gd name="connsiteY53" fmla="*/ 4191000 h 6858000"/>
              <a:gd name="connsiteX54" fmla="*/ 3257550 w 6858000"/>
              <a:gd name="connsiteY54" fmla="*/ 4133850 h 6858000"/>
              <a:gd name="connsiteX55" fmla="*/ 3409950 w 6858000"/>
              <a:gd name="connsiteY55" fmla="*/ 4095750 h 6858000"/>
              <a:gd name="connsiteX56" fmla="*/ 3581400 w 6858000"/>
              <a:gd name="connsiteY56" fmla="*/ 3981450 h 6858000"/>
              <a:gd name="connsiteX57" fmla="*/ 3714750 w 6858000"/>
              <a:gd name="connsiteY57" fmla="*/ 3867150 h 6858000"/>
              <a:gd name="connsiteX58" fmla="*/ 3810000 w 6858000"/>
              <a:gd name="connsiteY58" fmla="*/ 3810000 h 6858000"/>
              <a:gd name="connsiteX59" fmla="*/ 3886200 w 6858000"/>
              <a:gd name="connsiteY59" fmla="*/ 3771900 h 6858000"/>
              <a:gd name="connsiteX60" fmla="*/ 4057650 w 6858000"/>
              <a:gd name="connsiteY60" fmla="*/ 3600450 h 6858000"/>
              <a:gd name="connsiteX61" fmla="*/ 4248150 w 6858000"/>
              <a:gd name="connsiteY61" fmla="*/ 3467100 h 6858000"/>
              <a:gd name="connsiteX62" fmla="*/ 4514850 w 6858000"/>
              <a:gd name="connsiteY62" fmla="*/ 3067050 h 6858000"/>
              <a:gd name="connsiteX63" fmla="*/ 4572000 w 6858000"/>
              <a:gd name="connsiteY63" fmla="*/ 2914650 h 6858000"/>
              <a:gd name="connsiteX64" fmla="*/ 4781550 w 6858000"/>
              <a:gd name="connsiteY64" fmla="*/ 2476500 h 6858000"/>
              <a:gd name="connsiteX65" fmla="*/ 4819650 w 6858000"/>
              <a:gd name="connsiteY65" fmla="*/ 2209800 h 6858000"/>
              <a:gd name="connsiteX66" fmla="*/ 4914900 w 6858000"/>
              <a:gd name="connsiteY66" fmla="*/ 1733550 h 6858000"/>
              <a:gd name="connsiteX67" fmla="*/ 4933950 w 6858000"/>
              <a:gd name="connsiteY67" fmla="*/ 1447800 h 6858000"/>
              <a:gd name="connsiteX68" fmla="*/ 4895850 w 6858000"/>
              <a:gd name="connsiteY68" fmla="*/ 495300 h 6858000"/>
              <a:gd name="connsiteX69" fmla="*/ 4857750 w 6858000"/>
              <a:gd name="connsiteY69" fmla="*/ 361950 h 6858000"/>
              <a:gd name="connsiteX70" fmla="*/ 4781550 w 6858000"/>
              <a:gd name="connsiteY70" fmla="*/ 133350 h 6858000"/>
              <a:gd name="connsiteX71" fmla="*/ 4724400 w 6858000"/>
              <a:gd name="connsiteY71" fmla="*/ 38100 h 6858000"/>
              <a:gd name="connsiteX72" fmla="*/ 4705387 w 6858000"/>
              <a:gd name="connsiteY72" fmla="*/ 0 h 6858000"/>
              <a:gd name="connsiteX73" fmla="*/ 6858000 w 6858000"/>
              <a:gd name="connsiteY73" fmla="*/ 0 h 6858000"/>
              <a:gd name="connsiteX74" fmla="*/ 6858000 w 6858000"/>
              <a:gd name="connsiteY74" fmla="*/ 6858000 h 6858000"/>
              <a:gd name="connsiteX75" fmla="*/ 0 w 6858000"/>
              <a:gd name="connsiteY7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</a:cxnLst>
            <a:rect l="l" t="t" r="r" b="b"/>
            <a:pathLst>
              <a:path w="6858000" h="6858000">
                <a:moveTo>
                  <a:pt x="0" y="0"/>
                </a:moveTo>
                <a:lnTo>
                  <a:pt x="1600200" y="0"/>
                </a:lnTo>
                <a:cubicBezTo>
                  <a:pt x="1565131" y="35069"/>
                  <a:pt x="1536700" y="76200"/>
                  <a:pt x="1504950" y="114300"/>
                </a:cubicBezTo>
                <a:cubicBezTo>
                  <a:pt x="1469947" y="219310"/>
                  <a:pt x="1508317" y="132597"/>
                  <a:pt x="1409700" y="247650"/>
                </a:cubicBezTo>
                <a:cubicBezTo>
                  <a:pt x="1307664" y="366692"/>
                  <a:pt x="1441604" y="236861"/>
                  <a:pt x="1333500" y="381000"/>
                </a:cubicBezTo>
                <a:cubicBezTo>
                  <a:pt x="1311947" y="409737"/>
                  <a:pt x="1282700" y="431800"/>
                  <a:pt x="1257300" y="457200"/>
                </a:cubicBezTo>
                <a:cubicBezTo>
                  <a:pt x="1214257" y="586329"/>
                  <a:pt x="1275049" y="432352"/>
                  <a:pt x="1162050" y="590550"/>
                </a:cubicBezTo>
                <a:cubicBezTo>
                  <a:pt x="1150378" y="606890"/>
                  <a:pt x="1151980" y="629739"/>
                  <a:pt x="1143000" y="647700"/>
                </a:cubicBezTo>
                <a:cubicBezTo>
                  <a:pt x="1132761" y="668178"/>
                  <a:pt x="1115139" y="684372"/>
                  <a:pt x="1104900" y="704850"/>
                </a:cubicBezTo>
                <a:cubicBezTo>
                  <a:pt x="1095920" y="722811"/>
                  <a:pt x="1094830" y="744039"/>
                  <a:pt x="1085850" y="762000"/>
                </a:cubicBezTo>
                <a:cubicBezTo>
                  <a:pt x="1075611" y="782478"/>
                  <a:pt x="1057989" y="798672"/>
                  <a:pt x="1047750" y="819150"/>
                </a:cubicBezTo>
                <a:cubicBezTo>
                  <a:pt x="1038770" y="837111"/>
                  <a:pt x="1035751" y="857498"/>
                  <a:pt x="1028700" y="876300"/>
                </a:cubicBezTo>
                <a:cubicBezTo>
                  <a:pt x="1016693" y="908319"/>
                  <a:pt x="1004488" y="940301"/>
                  <a:pt x="990600" y="971550"/>
                </a:cubicBezTo>
                <a:cubicBezTo>
                  <a:pt x="959446" y="1041647"/>
                  <a:pt x="950219" y="1037825"/>
                  <a:pt x="933450" y="1104900"/>
                </a:cubicBezTo>
                <a:cubicBezTo>
                  <a:pt x="920137" y="1158150"/>
                  <a:pt x="903842" y="1263497"/>
                  <a:pt x="895350" y="1314450"/>
                </a:cubicBezTo>
                <a:cubicBezTo>
                  <a:pt x="889000" y="1403350"/>
                  <a:pt x="876300" y="1492024"/>
                  <a:pt x="876300" y="1581150"/>
                </a:cubicBezTo>
                <a:cubicBezTo>
                  <a:pt x="876300" y="1879668"/>
                  <a:pt x="883652" y="2178212"/>
                  <a:pt x="895350" y="2476500"/>
                </a:cubicBezTo>
                <a:cubicBezTo>
                  <a:pt x="897305" y="2526345"/>
                  <a:pt x="919682" y="2573386"/>
                  <a:pt x="952500" y="2609850"/>
                </a:cubicBezTo>
                <a:cubicBezTo>
                  <a:pt x="994552" y="2656575"/>
                  <a:pt x="1026214" y="2723321"/>
                  <a:pt x="1085850" y="2743200"/>
                </a:cubicBezTo>
                <a:cubicBezTo>
                  <a:pt x="1104900" y="2749550"/>
                  <a:pt x="1123692" y="2756733"/>
                  <a:pt x="1143000" y="2762250"/>
                </a:cubicBezTo>
                <a:cubicBezTo>
                  <a:pt x="1168174" y="2769443"/>
                  <a:pt x="1194685" y="2772107"/>
                  <a:pt x="1219200" y="2781300"/>
                </a:cubicBezTo>
                <a:cubicBezTo>
                  <a:pt x="1245790" y="2791271"/>
                  <a:pt x="1269298" y="2808213"/>
                  <a:pt x="1295400" y="2819400"/>
                </a:cubicBezTo>
                <a:cubicBezTo>
                  <a:pt x="1345194" y="2840740"/>
                  <a:pt x="1375045" y="2841388"/>
                  <a:pt x="1428750" y="2857500"/>
                </a:cubicBezTo>
                <a:cubicBezTo>
                  <a:pt x="1467217" y="2869040"/>
                  <a:pt x="1504088" y="2885860"/>
                  <a:pt x="1543050" y="2895600"/>
                </a:cubicBezTo>
                <a:cubicBezTo>
                  <a:pt x="1581005" y="2905089"/>
                  <a:pt x="1605879" y="2911341"/>
                  <a:pt x="1621170" y="2915200"/>
                </a:cubicBezTo>
                <a:lnTo>
                  <a:pt x="1631226" y="2917746"/>
                </a:lnTo>
                <a:lnTo>
                  <a:pt x="1637109" y="2919258"/>
                </a:lnTo>
                <a:cubicBezTo>
                  <a:pt x="1642693" y="2920681"/>
                  <a:pt x="1643943" y="2920976"/>
                  <a:pt x="1637359" y="2919299"/>
                </a:cubicBezTo>
                <a:lnTo>
                  <a:pt x="1631226" y="2917746"/>
                </a:lnTo>
                <a:lnTo>
                  <a:pt x="1625918" y="2916382"/>
                </a:lnTo>
                <a:cubicBezTo>
                  <a:pt x="1580693" y="2904680"/>
                  <a:pt x="1470815" y="2875315"/>
                  <a:pt x="1733550" y="2933700"/>
                </a:cubicBezTo>
                <a:cubicBezTo>
                  <a:pt x="1753152" y="2938056"/>
                  <a:pt x="1771219" y="2947880"/>
                  <a:pt x="1790700" y="2952750"/>
                </a:cubicBezTo>
                <a:cubicBezTo>
                  <a:pt x="1822112" y="2960603"/>
                  <a:pt x="1854200" y="2965450"/>
                  <a:pt x="1885950" y="2971800"/>
                </a:cubicBezTo>
                <a:cubicBezTo>
                  <a:pt x="1943345" y="3010064"/>
                  <a:pt x="1951625" y="3018997"/>
                  <a:pt x="2019300" y="3048000"/>
                </a:cubicBezTo>
                <a:cubicBezTo>
                  <a:pt x="2037757" y="3055910"/>
                  <a:pt x="2057400" y="3060700"/>
                  <a:pt x="2076450" y="3067050"/>
                </a:cubicBezTo>
                <a:cubicBezTo>
                  <a:pt x="2184787" y="3175387"/>
                  <a:pt x="2097511" y="3071072"/>
                  <a:pt x="2152650" y="3181350"/>
                </a:cubicBezTo>
                <a:cubicBezTo>
                  <a:pt x="2162889" y="3201828"/>
                  <a:pt x="2180511" y="3218022"/>
                  <a:pt x="2190750" y="3238500"/>
                </a:cubicBezTo>
                <a:cubicBezTo>
                  <a:pt x="2205975" y="3268950"/>
                  <a:pt x="2220712" y="3343366"/>
                  <a:pt x="2228850" y="3371850"/>
                </a:cubicBezTo>
                <a:cubicBezTo>
                  <a:pt x="2234367" y="3391158"/>
                  <a:pt x="2235356" y="3413320"/>
                  <a:pt x="2247900" y="3429000"/>
                </a:cubicBezTo>
                <a:cubicBezTo>
                  <a:pt x="2262203" y="3446878"/>
                  <a:pt x="2286000" y="3454400"/>
                  <a:pt x="2305050" y="3467100"/>
                </a:cubicBezTo>
                <a:cubicBezTo>
                  <a:pt x="2317750" y="3511550"/>
                  <a:pt x="2325981" y="3557528"/>
                  <a:pt x="2343150" y="3600450"/>
                </a:cubicBezTo>
                <a:cubicBezTo>
                  <a:pt x="2351653" y="3621708"/>
                  <a:pt x="2371011" y="3637122"/>
                  <a:pt x="2381250" y="3657600"/>
                </a:cubicBezTo>
                <a:cubicBezTo>
                  <a:pt x="2408522" y="3712144"/>
                  <a:pt x="2406623" y="3718622"/>
                  <a:pt x="2400883" y="3715129"/>
                </a:cubicBezTo>
                <a:lnTo>
                  <a:pt x="2394922" y="3709831"/>
                </a:lnTo>
                <a:lnTo>
                  <a:pt x="2391787" y="3706137"/>
                </a:lnTo>
                <a:cubicBezTo>
                  <a:pt x="2391655" y="3706089"/>
                  <a:pt x="2392972" y="3707754"/>
                  <a:pt x="2394801" y="3709723"/>
                </a:cubicBezTo>
                <a:lnTo>
                  <a:pt x="2394922" y="3709831"/>
                </a:lnTo>
                <a:lnTo>
                  <a:pt x="2397471" y="3712835"/>
                </a:lnTo>
                <a:cubicBezTo>
                  <a:pt x="2405411" y="3722610"/>
                  <a:pt x="2422902" y="3744886"/>
                  <a:pt x="2457450" y="3790950"/>
                </a:cubicBezTo>
                <a:cubicBezTo>
                  <a:pt x="2489193" y="3886178"/>
                  <a:pt x="2460258" y="3819454"/>
                  <a:pt x="2533650" y="3924300"/>
                </a:cubicBezTo>
                <a:cubicBezTo>
                  <a:pt x="2559909" y="3961813"/>
                  <a:pt x="2584450" y="4000500"/>
                  <a:pt x="2609850" y="4038600"/>
                </a:cubicBezTo>
                <a:cubicBezTo>
                  <a:pt x="2622550" y="4057650"/>
                  <a:pt x="2626230" y="4088510"/>
                  <a:pt x="2647950" y="4095750"/>
                </a:cubicBezTo>
                <a:cubicBezTo>
                  <a:pt x="2791598" y="4143633"/>
                  <a:pt x="2614534" y="4079042"/>
                  <a:pt x="2762250" y="4152900"/>
                </a:cubicBezTo>
                <a:cubicBezTo>
                  <a:pt x="2801302" y="4172426"/>
                  <a:pt x="2878421" y="4183754"/>
                  <a:pt x="2914650" y="4191000"/>
                </a:cubicBezTo>
                <a:cubicBezTo>
                  <a:pt x="3403334" y="4121188"/>
                  <a:pt x="3037066" y="4182846"/>
                  <a:pt x="3257550" y="4133850"/>
                </a:cubicBezTo>
                <a:cubicBezTo>
                  <a:pt x="3395479" y="4103199"/>
                  <a:pt x="3307826" y="4129791"/>
                  <a:pt x="3409950" y="4095750"/>
                </a:cubicBezTo>
                <a:cubicBezTo>
                  <a:pt x="3599789" y="3953371"/>
                  <a:pt x="3360944" y="4128420"/>
                  <a:pt x="3581400" y="3981450"/>
                </a:cubicBezTo>
                <a:cubicBezTo>
                  <a:pt x="3862831" y="3793829"/>
                  <a:pt x="3479293" y="4043743"/>
                  <a:pt x="3714750" y="3867150"/>
                </a:cubicBezTo>
                <a:cubicBezTo>
                  <a:pt x="3744371" y="3844934"/>
                  <a:pt x="3777633" y="3827982"/>
                  <a:pt x="3810000" y="3810000"/>
                </a:cubicBezTo>
                <a:cubicBezTo>
                  <a:pt x="3834824" y="3796209"/>
                  <a:pt x="3864521" y="3790244"/>
                  <a:pt x="3886200" y="3771900"/>
                </a:cubicBezTo>
                <a:cubicBezTo>
                  <a:pt x="3947899" y="3719693"/>
                  <a:pt x="3990402" y="3645282"/>
                  <a:pt x="4057650" y="3600450"/>
                </a:cubicBezTo>
                <a:cubicBezTo>
                  <a:pt x="4076321" y="3588003"/>
                  <a:pt x="4219942" y="3495308"/>
                  <a:pt x="4248150" y="3467100"/>
                </a:cubicBezTo>
                <a:cubicBezTo>
                  <a:pt x="4353931" y="3361319"/>
                  <a:pt x="4464844" y="3200400"/>
                  <a:pt x="4514850" y="3067050"/>
                </a:cubicBezTo>
                <a:cubicBezTo>
                  <a:pt x="4533900" y="3016250"/>
                  <a:pt x="4547737" y="2963177"/>
                  <a:pt x="4572000" y="2914650"/>
                </a:cubicBezTo>
                <a:cubicBezTo>
                  <a:pt x="4799860" y="2458930"/>
                  <a:pt x="4665209" y="2825523"/>
                  <a:pt x="4781550" y="2476500"/>
                </a:cubicBezTo>
                <a:cubicBezTo>
                  <a:pt x="4794250" y="2387600"/>
                  <a:pt x="4803785" y="2298190"/>
                  <a:pt x="4819650" y="2209800"/>
                </a:cubicBezTo>
                <a:cubicBezTo>
                  <a:pt x="4848251" y="2050453"/>
                  <a:pt x="4914900" y="1733550"/>
                  <a:pt x="4914900" y="1733550"/>
                </a:cubicBezTo>
                <a:cubicBezTo>
                  <a:pt x="4921250" y="1638300"/>
                  <a:pt x="4935418" y="1543250"/>
                  <a:pt x="4933950" y="1447800"/>
                </a:cubicBezTo>
                <a:cubicBezTo>
                  <a:pt x="4929062" y="1130084"/>
                  <a:pt x="4918094" y="812274"/>
                  <a:pt x="4895850" y="495300"/>
                </a:cubicBezTo>
                <a:cubicBezTo>
                  <a:pt x="4892614" y="449185"/>
                  <a:pt x="4871671" y="406033"/>
                  <a:pt x="4857750" y="361950"/>
                </a:cubicBezTo>
                <a:cubicBezTo>
                  <a:pt x="4833563" y="285356"/>
                  <a:pt x="4812133" y="207622"/>
                  <a:pt x="4781550" y="133350"/>
                </a:cubicBezTo>
                <a:cubicBezTo>
                  <a:pt x="4767452" y="99112"/>
                  <a:pt x="4741724" y="70824"/>
                  <a:pt x="4724400" y="38100"/>
                </a:cubicBezTo>
                <a:lnTo>
                  <a:pt x="4705387" y="0"/>
                </a:lnTo>
                <a:lnTo>
                  <a:pt x="6858000" y="0"/>
                </a:lnTo>
                <a:lnTo>
                  <a:pt x="6858000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custDataLst>
      <p:tags r:id="rId1"/>
    </p:custDataLst>
  </p:cSld>
  <p:clrMapOvr>
    <a:masterClrMapping/>
  </p:clrMapOvr>
  <p:transition spd="slow"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8" descr="毛笔2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750" t="22501" r="13750" b="42500"/>
          <a:stretch>
            <a:fillRect/>
          </a:stretch>
        </p:blipFill>
        <p:spPr bwMode="auto">
          <a:xfrm rot="960000">
            <a:off x="7643495" y="121920"/>
            <a:ext cx="786765" cy="827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图片 2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2" t="55417" r="37709" b="18750"/>
          <a:stretch>
            <a:fillRect/>
          </a:stretch>
        </p:blipFill>
        <p:spPr>
          <a:xfrm>
            <a:off x="1529715" y="29210"/>
            <a:ext cx="1930400" cy="1277620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4603784" y="2655929"/>
            <a:ext cx="6586730" cy="2889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b="1" dirty="0">
                <a:latin typeface="华文隶书" panose="02010800040101010101" charset="-122"/>
                <a:ea typeface="华文隶书" panose="02010800040101010101" charset="-122"/>
                <a:cs typeface="华文隶书" panose="02010800040101010101" charset="-122"/>
              </a:rPr>
              <a:t>·fragrant with herbal charm </a:t>
            </a:r>
            <a:r>
              <a:rPr lang="zh-CN" altLang="en-US" sz="2800" b="1" dirty="0">
                <a:latin typeface="华文隶书" panose="02010800040101010101" charset="-122"/>
                <a:ea typeface="华文隶书" panose="02010800040101010101" charset="-122"/>
                <a:cs typeface="华文隶书" panose="02010800040101010101" charset="-122"/>
              </a:rPr>
              <a:t>香气中蕴含草本魅力</a:t>
            </a:r>
            <a:endParaRPr lang="en-US" altLang="zh-CN" sz="2800" b="1" dirty="0">
              <a:latin typeface="华文隶书" panose="02010800040101010101" charset="-122"/>
              <a:ea typeface="华文隶书" panose="02010800040101010101" charset="-122"/>
              <a:cs typeface="华文隶书" panose="02010800040101010101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800" b="1" dirty="0">
                <a:latin typeface="华文隶书" panose="02010800040101010101" charset="-122"/>
                <a:ea typeface="华文隶书" panose="02010800040101010101" charset="-122"/>
                <a:cs typeface="华文隶书" panose="02010800040101010101" charset="-122"/>
              </a:rPr>
              <a:t>·worn close to the heart </a:t>
            </a:r>
            <a:r>
              <a:rPr lang="zh-CN" altLang="en-US" sz="2800" b="1" dirty="0">
                <a:latin typeface="华文隶书" panose="02010800040101010101" charset="-122"/>
                <a:ea typeface="华文隶书" panose="02010800040101010101" charset="-122"/>
                <a:cs typeface="华文隶书" panose="02010800040101010101" charset="-122"/>
              </a:rPr>
              <a:t>贴身佩戴于心口</a:t>
            </a:r>
            <a:endParaRPr lang="en-US" altLang="zh-CN" sz="2800" b="1" dirty="0">
              <a:latin typeface="华文隶书" panose="02010800040101010101" charset="-122"/>
              <a:ea typeface="华文隶书" panose="02010800040101010101" charset="-122"/>
              <a:cs typeface="华文隶书" panose="02010800040101010101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800" b="1" dirty="0">
                <a:latin typeface="华文隶书" panose="02010800040101010101" charset="-122"/>
                <a:ea typeface="华文隶书" panose="02010800040101010101" charset="-122"/>
                <a:cs typeface="华文隶书" panose="02010800040101010101" charset="-122"/>
              </a:rPr>
              <a:t>·filled with the breath of summer herbs </a:t>
            </a:r>
            <a:r>
              <a:rPr lang="zh-CN" altLang="en-US" sz="2800" b="1" dirty="0">
                <a:latin typeface="华文隶书" panose="02010800040101010101" charset="-122"/>
                <a:ea typeface="华文隶书" panose="02010800040101010101" charset="-122"/>
                <a:cs typeface="华文隶书" panose="02010800040101010101" charset="-122"/>
              </a:rPr>
              <a:t>充满夏日草药的气息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568450" y="1581785"/>
            <a:ext cx="55829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600" b="1" dirty="0">
                <a:solidFill>
                  <a:srgbClr val="629640"/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</a:rPr>
              <a:t>wearing fragrant sachets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1785620" y="2435225"/>
            <a:ext cx="2531745" cy="333184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870325" y="302260"/>
            <a:ext cx="345503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>
                <a:solidFill>
                  <a:srgbClr val="5C8546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🐉</a:t>
            </a:r>
            <a:r>
              <a:rPr lang="en-US" altLang="zh-CN" sz="2800" b="1">
                <a:solidFill>
                  <a:srgbClr val="5C8546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 </a:t>
            </a:r>
            <a:r>
              <a:rPr lang="en-US" altLang="zh-CN" sz="2800" b="1">
                <a:solidFill>
                  <a:srgbClr val="5C8546"/>
                </a:solidFill>
                <a:latin typeface="Times New Roman" panose="02020603050405020304" charset="0"/>
                <a:ea typeface="楷体" panose="02010609060101010101" charset="-122"/>
                <a:cs typeface="Times New Roman" panose="02020603050405020304" charset="0"/>
                <a:sym typeface="+mn-ea"/>
              </a:rPr>
              <a:t>Customs of the Dragon Boat Festival</a:t>
            </a:r>
            <a:endParaRPr lang="zh-CN" altLang="en-US" sz="2800" b="1">
              <a:solidFill>
                <a:srgbClr val="5C8546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</p:spTree>
    <p:custDataLst>
      <p:tags r:id="rId1"/>
    </p:custDataLst>
  </p:cSld>
  <p:clrMapOvr>
    <a:masterClrMapping/>
  </p:clrMapOvr>
  <p:transition spd="slow"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3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BEAUTIFY_FLAG" val="#wm#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heme/theme1.xml><?xml version="1.0" encoding="utf-8"?>
<a:theme xmlns:a="http://schemas.openxmlformats.org/drawingml/2006/main" name="Office 主题">
  <a:themeElements>
    <a:clrScheme name="自定义 214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783</Words>
  <Application>Microsoft Office PowerPoint</Application>
  <PresentationFormat>宽屏</PresentationFormat>
  <Paragraphs>122</Paragraphs>
  <Slides>20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9" baseType="lpstr">
      <vt:lpstr>方正楷体简体</vt:lpstr>
      <vt:lpstr>华文楷体</vt:lpstr>
      <vt:lpstr>华文隶书</vt:lpstr>
      <vt:lpstr>楷体</vt:lpstr>
      <vt:lpstr>微软雅黑</vt:lpstr>
      <vt:lpstr>Arial</vt:lpstr>
      <vt:lpstr>Calibri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4</cp:revision>
  <dcterms:created xsi:type="dcterms:W3CDTF">2018-03-01T02:03:00Z</dcterms:created>
  <dcterms:modified xsi:type="dcterms:W3CDTF">2025-05-26T10:44:55Z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</Properties>
</file>