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3" r:id="rId7"/>
    <p:sldId id="262" r:id="rId8"/>
    <p:sldId id="258" r:id="rId9"/>
    <p:sldId id="268" r:id="rId10"/>
    <p:sldId id="265" r:id="rId11"/>
    <p:sldId id="266" r:id="rId12"/>
    <p:sldId id="267" r:id="rId13"/>
    <p:sldId id="259" r:id="rId14"/>
    <p:sldId id="275" r:id="rId15"/>
    <p:sldId id="271" r:id="rId16"/>
    <p:sldId id="272" r:id="rId17"/>
    <p:sldId id="270" r:id="rId18"/>
    <p:sldId id="273" r:id="rId19"/>
    <p:sldId id="274" r:id="rId20"/>
    <p:sldId id="276" r:id="rId21"/>
    <p:sldId id="279" r:id="rId22"/>
    <p:sldId id="280" r:id="rId23"/>
    <p:sldId id="283" r:id="rId24"/>
    <p:sldId id="282" r:id="rId25"/>
    <p:sldId id="281" r:id="rId26"/>
    <p:sldId id="278" r:id="rId27"/>
    <p:sldId id="286" r:id="rId28"/>
    <p:sldId id="284" r:id="rId29"/>
    <p:sldId id="277" r:id="rId30"/>
    <p:sldId id="291" r:id="rId31"/>
    <p:sldId id="290" r:id="rId32"/>
    <p:sldId id="292" r:id="rId33"/>
    <p:sldId id="293" r:id="rId34"/>
    <p:sldId id="289" r:id="rId35"/>
    <p:sldId id="288" r:id="rId36"/>
    <p:sldId id="287" r:id="rId37"/>
    <p:sldId id="294" r:id="rId38"/>
    <p:sldId id="295" r:id="rId39"/>
    <p:sldId id="285" r:id="rId40"/>
    <p:sldId id="2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B17E-1148-B4AE-095E-AEF5483F3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BF37F20D-C47C-7A73-1E78-4632ACB6B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027BAAF8-34AC-1050-E45B-287AF3600E53}"/>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AFDDC93D-4C84-3BC7-000F-79FB9DA2A0A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4EED397-9D82-FF22-0863-48D8C8E856BF}"/>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161693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32DC-07F5-D76F-585D-DFAF9BA36ED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D921E1C-4EE8-8D3A-9360-66ECB7A38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09E0E1-56FE-5F2C-C439-8F4785324DB8}"/>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8AA38EE5-0342-454B-40A8-DE69FF72648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6320424-EFD5-C752-27EB-2DA6CA68F631}"/>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134515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76259-036E-2E7F-6E32-AA8C9CE21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19C446D-66AC-37C2-86B6-7FA423BE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D326514-F62A-5A51-3A2B-6E67A45D397C}"/>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DC87D843-D933-7AA5-6C75-1AAA49E9096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00E8835-641C-B36B-4B4B-BCCE6AD3793A}"/>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23318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487-6C55-0D2D-7D3A-9ADC4F411C3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E3A98AD-BF08-92CE-E9AD-CB37785501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451922F-CD53-BDD5-196B-8AD776029DF7}"/>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C5B1AFF2-715A-EEC7-BAA9-F43EE96946C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12E841C-FAC8-8BBC-88ED-C94D2FBE6F3F}"/>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273680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EA7D-07E4-949A-45AD-BD324B4EF2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1E91AC4-63B9-A0ED-FA82-998A4122D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B0A9F-0104-F12C-414B-A26C32DE1A74}"/>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D737769E-3C02-F6A3-AA9D-BBF1252716F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1424447-A37D-A4B4-A1FF-3A22E371D9C3}"/>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275457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DD8B-E98E-42DF-CBD4-B8EEF93E33B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827F6EE-CC6D-A2A7-8F04-99F73DDE8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51B741F-9FD5-4CD0-BE34-CA61D5085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7A9723E-46AF-26EB-A3F5-5B5C2E3F0FA2}"/>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6" name="Footer Placeholder 5">
            <a:extLst>
              <a:ext uri="{FF2B5EF4-FFF2-40B4-BE49-F238E27FC236}">
                <a16:creationId xmlns:a16="http://schemas.microsoft.com/office/drawing/2014/main" id="{933F241C-26ED-CECD-8CF2-9FAD5ABC226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FA56F06-32B6-0827-3047-817BD0C86A1F}"/>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22564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1EEF-5EB0-3C46-6B25-7E6830BCE46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F836FE7-130B-C824-4D4B-FE73EF93D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6423D9-6E3E-89A8-B8EA-90281F4D4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65BB2A1-E308-E593-8CD2-282904AD8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5A924-2258-4B0C-124B-2A8A57293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9EAA4F39-E9B0-1000-3E01-789C79B1C959}"/>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8" name="Footer Placeholder 7">
            <a:extLst>
              <a:ext uri="{FF2B5EF4-FFF2-40B4-BE49-F238E27FC236}">
                <a16:creationId xmlns:a16="http://schemas.microsoft.com/office/drawing/2014/main" id="{49CFF560-0323-97D8-928B-7259D7702F8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85F0706-0013-8821-32A4-AA6996CCB5C9}"/>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412003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C915-D384-B8B6-139B-DB883ABB158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01DF13A2-0AAA-D7B0-05AF-CEE61DF7826B}"/>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4" name="Footer Placeholder 3">
            <a:extLst>
              <a:ext uri="{FF2B5EF4-FFF2-40B4-BE49-F238E27FC236}">
                <a16:creationId xmlns:a16="http://schemas.microsoft.com/office/drawing/2014/main" id="{5679D94A-B72A-121A-B67F-CF07752B584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20437A2-5B6B-BAF6-9FEF-C5019F536618}"/>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394847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FDE44-06BC-4E2D-6717-D36E296795D0}"/>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3" name="Footer Placeholder 2">
            <a:extLst>
              <a:ext uri="{FF2B5EF4-FFF2-40B4-BE49-F238E27FC236}">
                <a16:creationId xmlns:a16="http://schemas.microsoft.com/office/drawing/2014/main" id="{D08CC4A0-559F-890C-4AEE-3DA2DC1311E0}"/>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E82DE89-69F2-A2F4-BE2F-AD5A2A353396}"/>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22827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36B-FEB3-BABC-7112-3EFD52D54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1AF219B-29BC-0909-B98C-A7CA80AA4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E2F9FCEC-9B99-AEA9-430B-F6DCCED29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C1817-5FE0-579C-F720-094BEF0554A4}"/>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6" name="Footer Placeholder 5">
            <a:extLst>
              <a:ext uri="{FF2B5EF4-FFF2-40B4-BE49-F238E27FC236}">
                <a16:creationId xmlns:a16="http://schemas.microsoft.com/office/drawing/2014/main" id="{39133325-EA95-56D5-301F-FED17C29C0E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563283B-2F02-2749-9049-32E428AF1AA4}"/>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330014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BFD8-FFE0-A82D-766E-9F1E6A331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28036C8-B35D-3612-0A02-CE9002826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337D224-4906-66F5-2D66-F27D3D7FC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0066F-68F0-4331-AFA5-A4D6CC4B7B53}"/>
              </a:ext>
            </a:extLst>
          </p:cNvPr>
          <p:cNvSpPr>
            <a:spLocks noGrp="1"/>
          </p:cNvSpPr>
          <p:nvPr>
            <p:ph type="dt" sz="half" idx="10"/>
          </p:nvPr>
        </p:nvSpPr>
        <p:spPr/>
        <p:txBody>
          <a:bodyPr/>
          <a:lstStyle/>
          <a:p>
            <a:fld id="{00D1B38B-E9F9-49A8-BA80-3EB7CEE2DFA2}" type="datetimeFigureOut">
              <a:rPr lang="en-MY" smtClean="0"/>
              <a:t>25/7/2023</a:t>
            </a:fld>
            <a:endParaRPr lang="en-MY"/>
          </a:p>
        </p:txBody>
      </p:sp>
      <p:sp>
        <p:nvSpPr>
          <p:cNvPr id="6" name="Footer Placeholder 5">
            <a:extLst>
              <a:ext uri="{FF2B5EF4-FFF2-40B4-BE49-F238E27FC236}">
                <a16:creationId xmlns:a16="http://schemas.microsoft.com/office/drawing/2014/main" id="{055D3F6B-5C9A-E46C-C846-6D0E281EC0A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EB32B75-26E3-DEB9-E79F-851271E6C592}"/>
              </a:ext>
            </a:extLst>
          </p:cNvPr>
          <p:cNvSpPr>
            <a:spLocks noGrp="1"/>
          </p:cNvSpPr>
          <p:nvPr>
            <p:ph type="sldNum" sz="quarter" idx="12"/>
          </p:nvPr>
        </p:nvSpPr>
        <p:spPr/>
        <p:txBody>
          <a:bodyPr/>
          <a:lstStyle/>
          <a:p>
            <a:fld id="{699E166E-F3CD-45A1-B72C-1EAFFC2370C9}" type="slidenum">
              <a:rPr lang="en-MY" smtClean="0"/>
              <a:t>‹#›</a:t>
            </a:fld>
            <a:endParaRPr lang="en-MY"/>
          </a:p>
        </p:txBody>
      </p:sp>
    </p:spTree>
    <p:extLst>
      <p:ext uri="{BB962C8B-B14F-4D97-AF65-F5344CB8AC3E}">
        <p14:creationId xmlns:p14="http://schemas.microsoft.com/office/powerpoint/2010/main" val="323399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2878B-7D78-F8C4-DA89-AEE366CCA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AEDC07E-79BB-6EFB-F6DB-60E4A0BC3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6392084-1240-40DF-75B7-69D082752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1B38B-E9F9-49A8-BA80-3EB7CEE2DFA2}" type="datetimeFigureOut">
              <a:rPr lang="en-MY" smtClean="0"/>
              <a:t>25/7/2023</a:t>
            </a:fld>
            <a:endParaRPr lang="en-MY"/>
          </a:p>
        </p:txBody>
      </p:sp>
      <p:sp>
        <p:nvSpPr>
          <p:cNvPr id="5" name="Footer Placeholder 4">
            <a:extLst>
              <a:ext uri="{FF2B5EF4-FFF2-40B4-BE49-F238E27FC236}">
                <a16:creationId xmlns:a16="http://schemas.microsoft.com/office/drawing/2014/main" id="{63533757-925B-0308-E633-37EB2777E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1CBF4171-096C-4E0E-B5D1-89D597858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E166E-F3CD-45A1-B72C-1EAFFC2370C9}" type="slidenum">
              <a:rPr lang="en-MY" smtClean="0"/>
              <a:t>‹#›</a:t>
            </a:fld>
            <a:endParaRPr lang="en-MY"/>
          </a:p>
        </p:txBody>
      </p:sp>
    </p:spTree>
    <p:extLst>
      <p:ext uri="{BB962C8B-B14F-4D97-AF65-F5344CB8AC3E}">
        <p14:creationId xmlns:p14="http://schemas.microsoft.com/office/powerpoint/2010/main" val="225661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CB7B5B-32AC-2A77-3B06-8EF98D95F53E}"/>
              </a:ext>
            </a:extLst>
          </p:cNvPr>
          <p:cNvSpPr>
            <a:spLocks noGrp="1"/>
          </p:cNvSpPr>
          <p:nvPr>
            <p:ph type="ctrTitle"/>
          </p:nvPr>
        </p:nvSpPr>
        <p:spPr>
          <a:xfrm>
            <a:off x="1314824" y="735106"/>
            <a:ext cx="10053763" cy="2928470"/>
          </a:xfrm>
        </p:spPr>
        <p:txBody>
          <a:bodyPr anchor="b">
            <a:normAutofit/>
          </a:bodyPr>
          <a:lstStyle/>
          <a:p>
            <a:pPr algn="l"/>
            <a:r>
              <a:rPr lang="en-US" b="1">
                <a:solidFill>
                  <a:srgbClr val="FFFFFF"/>
                </a:solidFill>
              </a:rPr>
              <a:t>Capstone 2 Presentation</a:t>
            </a:r>
            <a:endParaRPr lang="en-MY" b="1">
              <a:solidFill>
                <a:srgbClr val="FFFFFF"/>
              </a:solidFill>
            </a:endParaRPr>
          </a:p>
        </p:txBody>
      </p:sp>
      <p:sp>
        <p:nvSpPr>
          <p:cNvPr id="3" name="Subtitle 2">
            <a:extLst>
              <a:ext uri="{FF2B5EF4-FFF2-40B4-BE49-F238E27FC236}">
                <a16:creationId xmlns:a16="http://schemas.microsoft.com/office/drawing/2014/main" id="{8E7F56D6-3CF0-9DDB-5B6C-E93E310F2682}"/>
              </a:ext>
            </a:extLst>
          </p:cNvPr>
          <p:cNvSpPr>
            <a:spLocks noGrp="1"/>
          </p:cNvSpPr>
          <p:nvPr>
            <p:ph type="subTitle" idx="1"/>
          </p:nvPr>
        </p:nvSpPr>
        <p:spPr>
          <a:xfrm>
            <a:off x="1350682" y="4870824"/>
            <a:ext cx="10005951" cy="1458258"/>
          </a:xfrm>
        </p:spPr>
        <p:txBody>
          <a:bodyPr anchor="ctr">
            <a:normAutofit/>
          </a:bodyPr>
          <a:lstStyle/>
          <a:p>
            <a:pPr algn="l"/>
            <a:r>
              <a:rPr lang="en-US"/>
              <a:t>by </a:t>
            </a:r>
          </a:p>
          <a:p>
            <a:pPr algn="l"/>
            <a:r>
              <a:rPr lang="en-US"/>
              <a:t>Chew Chien Zhen</a:t>
            </a:r>
          </a:p>
          <a:p>
            <a:pPr algn="l"/>
            <a:r>
              <a:rPr lang="en-US"/>
              <a:t>19037746</a:t>
            </a:r>
            <a:endParaRPr lang="en-MY"/>
          </a:p>
        </p:txBody>
      </p:sp>
    </p:spTree>
    <p:extLst>
      <p:ext uri="{BB962C8B-B14F-4D97-AF65-F5344CB8AC3E}">
        <p14:creationId xmlns:p14="http://schemas.microsoft.com/office/powerpoint/2010/main" val="155527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a:xfrm>
            <a:off x="838200" y="2503170"/>
            <a:ext cx="10515600" cy="1851660"/>
          </a:xfrm>
        </p:spPr>
        <p:txBody>
          <a:bodyPr>
            <a:noAutofit/>
          </a:bodyPr>
          <a:lstStyle/>
          <a:p>
            <a:pPr algn="ctr"/>
            <a:r>
              <a:rPr lang="en-US" sz="6000" b="1"/>
              <a:t>Benchmark 5 machine learning algorithms model</a:t>
            </a:r>
            <a:endParaRPr lang="en-MY" sz="6000" b="1"/>
          </a:p>
        </p:txBody>
      </p:sp>
    </p:spTree>
    <p:extLst>
      <p:ext uri="{BB962C8B-B14F-4D97-AF65-F5344CB8AC3E}">
        <p14:creationId xmlns:p14="http://schemas.microsoft.com/office/powerpoint/2010/main" val="25739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p:txBody>
          <a:bodyPr/>
          <a:lstStyle/>
          <a:p>
            <a:r>
              <a:rPr lang="en-US" sz="3600" b="1"/>
              <a:t>Usage of SkLearn (also known as scikit-learn)</a:t>
            </a:r>
          </a:p>
          <a:p>
            <a:pPr marL="0" indent="0">
              <a:buNone/>
            </a:pPr>
            <a:r>
              <a:rPr lang="en-US"/>
              <a:t>Machine Learning algorithms from sklearn used in this model:</a:t>
            </a:r>
          </a:p>
          <a:p>
            <a:pPr>
              <a:buFontTx/>
              <a:buChar char="-"/>
            </a:pPr>
            <a:r>
              <a:rPr lang="en-US"/>
              <a:t>K-Nearest Neighbour (KNN)</a:t>
            </a:r>
          </a:p>
          <a:p>
            <a:pPr>
              <a:buFontTx/>
              <a:buChar char="-"/>
            </a:pPr>
            <a:r>
              <a:rPr lang="en-US"/>
              <a:t>Support Vectors Classification (SVC)</a:t>
            </a:r>
          </a:p>
          <a:p>
            <a:pPr>
              <a:buFontTx/>
              <a:buChar char="-"/>
            </a:pPr>
            <a:r>
              <a:rPr lang="en-US"/>
              <a:t>Logistic Regression (LOG)</a:t>
            </a:r>
          </a:p>
          <a:p>
            <a:pPr>
              <a:buFontTx/>
              <a:buChar char="-"/>
            </a:pPr>
            <a:r>
              <a:rPr lang="en-US"/>
              <a:t>Decision Tree Classifier (DT_CLF)</a:t>
            </a:r>
          </a:p>
          <a:p>
            <a:pPr>
              <a:buFontTx/>
              <a:buChar char="-"/>
            </a:pPr>
            <a:r>
              <a:rPr lang="en-US"/>
              <a:t>Random Forest Classifier (RF_CLF)</a:t>
            </a:r>
          </a:p>
          <a:p>
            <a:endParaRPr lang="en-MY"/>
          </a:p>
        </p:txBody>
      </p:sp>
    </p:spTree>
    <p:extLst>
      <p:ext uri="{BB962C8B-B14F-4D97-AF65-F5344CB8AC3E}">
        <p14:creationId xmlns:p14="http://schemas.microsoft.com/office/powerpoint/2010/main" val="382358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p:txBody>
          <a:bodyPr/>
          <a:lstStyle/>
          <a:p>
            <a:r>
              <a:rPr lang="en-US" sz="3600" b="1"/>
              <a:t>Usage of SkLearn (also known as scikit-learn)</a:t>
            </a:r>
          </a:p>
          <a:p>
            <a:endParaRPr lang="en-US" sz="3600" b="1"/>
          </a:p>
          <a:p>
            <a:endParaRPr lang="en-US" sz="3600" b="1"/>
          </a:p>
          <a:p>
            <a:pPr marL="0" indent="0">
              <a:buNone/>
            </a:pPr>
            <a:r>
              <a:rPr lang="en-US" sz="3600"/>
              <a:t>With Sklearn, split the data to Test data and Training data to be used for prediction and accuracy calculation by the algorithms later.</a:t>
            </a:r>
          </a:p>
        </p:txBody>
      </p:sp>
      <p:pic>
        <p:nvPicPr>
          <p:cNvPr id="5" name="Picture 4">
            <a:extLst>
              <a:ext uri="{FF2B5EF4-FFF2-40B4-BE49-F238E27FC236}">
                <a16:creationId xmlns:a16="http://schemas.microsoft.com/office/drawing/2014/main" id="{F49746A5-2EE6-B672-FFD1-9125E51FEF1C}"/>
              </a:ext>
            </a:extLst>
          </p:cNvPr>
          <p:cNvPicPr>
            <a:picLocks noChangeAspect="1"/>
          </p:cNvPicPr>
          <p:nvPr/>
        </p:nvPicPr>
        <p:blipFill>
          <a:blip r:embed="rId2"/>
          <a:stretch>
            <a:fillRect/>
          </a:stretch>
        </p:blipFill>
        <p:spPr>
          <a:xfrm>
            <a:off x="2385317" y="2654479"/>
            <a:ext cx="7421366" cy="945971"/>
          </a:xfrm>
          <a:prstGeom prst="rect">
            <a:avLst/>
          </a:prstGeom>
        </p:spPr>
      </p:pic>
    </p:spTree>
    <p:extLst>
      <p:ext uri="{BB962C8B-B14F-4D97-AF65-F5344CB8AC3E}">
        <p14:creationId xmlns:p14="http://schemas.microsoft.com/office/powerpoint/2010/main" val="31686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7235190" y="1690688"/>
            <a:ext cx="4389120" cy="4351338"/>
          </a:xfrm>
        </p:spPr>
        <p:txBody>
          <a:bodyPr>
            <a:normAutofit lnSpcReduction="10000"/>
          </a:bodyPr>
          <a:lstStyle/>
          <a:p>
            <a:r>
              <a:rPr lang="en-US" sz="3600"/>
              <a:t>Through sklearn, import the supervised machine learning algorithm to be used for the prediction and accuracy evaluation with the Kerala flood dataset.</a:t>
            </a:r>
          </a:p>
          <a:p>
            <a:endParaRPr lang="en-MY"/>
          </a:p>
        </p:txBody>
      </p:sp>
      <p:pic>
        <p:nvPicPr>
          <p:cNvPr id="6" name="Picture 5">
            <a:extLst>
              <a:ext uri="{FF2B5EF4-FFF2-40B4-BE49-F238E27FC236}">
                <a16:creationId xmlns:a16="http://schemas.microsoft.com/office/drawing/2014/main" id="{225FC4A4-7325-2D87-B4F9-40C852D30D1C}"/>
              </a:ext>
            </a:extLst>
          </p:cNvPr>
          <p:cNvPicPr>
            <a:picLocks noChangeAspect="1"/>
          </p:cNvPicPr>
          <p:nvPr/>
        </p:nvPicPr>
        <p:blipFill>
          <a:blip r:embed="rId2"/>
          <a:stretch>
            <a:fillRect/>
          </a:stretch>
        </p:blipFill>
        <p:spPr>
          <a:xfrm>
            <a:off x="1040665" y="1690688"/>
            <a:ext cx="5992061" cy="3896269"/>
          </a:xfrm>
          <a:prstGeom prst="rect">
            <a:avLst/>
          </a:prstGeom>
        </p:spPr>
      </p:pic>
    </p:spTree>
    <p:extLst>
      <p:ext uri="{BB962C8B-B14F-4D97-AF65-F5344CB8AC3E}">
        <p14:creationId xmlns:p14="http://schemas.microsoft.com/office/powerpoint/2010/main" val="312634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6675120" y="1690688"/>
            <a:ext cx="3943350" cy="4351338"/>
          </a:xfrm>
        </p:spPr>
        <p:txBody>
          <a:bodyPr/>
          <a:lstStyle/>
          <a:p>
            <a:r>
              <a:rPr lang="en-US" sz="3600"/>
              <a:t>Calculating the Accuracy, the Mean squared error (MSE) and Root mean square error (RMSE) of the algorithm.</a:t>
            </a:r>
          </a:p>
          <a:p>
            <a:endParaRPr lang="en-MY"/>
          </a:p>
        </p:txBody>
      </p:sp>
      <p:pic>
        <p:nvPicPr>
          <p:cNvPr id="7" name="Picture 6">
            <a:extLst>
              <a:ext uri="{FF2B5EF4-FFF2-40B4-BE49-F238E27FC236}">
                <a16:creationId xmlns:a16="http://schemas.microsoft.com/office/drawing/2014/main" id="{E429365E-B8FD-8326-FAD5-0D8BA5D4AC34}"/>
              </a:ext>
            </a:extLst>
          </p:cNvPr>
          <p:cNvPicPr>
            <a:picLocks noChangeAspect="1"/>
          </p:cNvPicPr>
          <p:nvPr/>
        </p:nvPicPr>
        <p:blipFill>
          <a:blip r:embed="rId2"/>
          <a:stretch>
            <a:fillRect/>
          </a:stretch>
        </p:blipFill>
        <p:spPr>
          <a:xfrm>
            <a:off x="943554" y="1690688"/>
            <a:ext cx="5344271" cy="4658375"/>
          </a:xfrm>
          <a:prstGeom prst="rect">
            <a:avLst/>
          </a:prstGeom>
        </p:spPr>
      </p:pic>
    </p:spTree>
    <p:extLst>
      <p:ext uri="{BB962C8B-B14F-4D97-AF65-F5344CB8AC3E}">
        <p14:creationId xmlns:p14="http://schemas.microsoft.com/office/powerpoint/2010/main" val="1783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690688"/>
            <a:ext cx="9780270" cy="4351338"/>
          </a:xfrm>
        </p:spPr>
        <p:txBody>
          <a:bodyPr/>
          <a:lstStyle/>
          <a:p>
            <a:r>
              <a:rPr lang="en-US" sz="3200"/>
              <a:t>The steps were </a:t>
            </a:r>
            <a:r>
              <a:rPr lang="en-US" sz="3200" b="1"/>
              <a:t>repeated</a:t>
            </a:r>
            <a:r>
              <a:rPr lang="en-US" sz="3200"/>
              <a:t> with the SVC, LOG, DT_CLF, and RF_CLF algorithm. The results are shown in a table below.  </a:t>
            </a:r>
          </a:p>
        </p:txBody>
      </p:sp>
      <p:pic>
        <p:nvPicPr>
          <p:cNvPr id="8" name="Picture 7">
            <a:extLst>
              <a:ext uri="{FF2B5EF4-FFF2-40B4-BE49-F238E27FC236}">
                <a16:creationId xmlns:a16="http://schemas.microsoft.com/office/drawing/2014/main" id="{F759D1C4-4FCF-3C5E-210C-415A8BBE31E0}"/>
              </a:ext>
            </a:extLst>
          </p:cNvPr>
          <p:cNvPicPr>
            <a:picLocks noChangeAspect="1"/>
          </p:cNvPicPr>
          <p:nvPr/>
        </p:nvPicPr>
        <p:blipFill>
          <a:blip r:embed="rId2"/>
          <a:stretch>
            <a:fillRect/>
          </a:stretch>
        </p:blipFill>
        <p:spPr>
          <a:xfrm>
            <a:off x="1072060" y="3147118"/>
            <a:ext cx="8163022" cy="1802071"/>
          </a:xfrm>
          <a:prstGeom prst="rect">
            <a:avLst/>
          </a:prstGeom>
        </p:spPr>
      </p:pic>
    </p:spTree>
    <p:extLst>
      <p:ext uri="{BB962C8B-B14F-4D97-AF65-F5344CB8AC3E}">
        <p14:creationId xmlns:p14="http://schemas.microsoft.com/office/powerpoint/2010/main" val="161386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Benchmark 5 machine learning algorithms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690688"/>
            <a:ext cx="9780270" cy="4351338"/>
          </a:xfrm>
        </p:spPr>
        <p:txBody>
          <a:bodyPr/>
          <a:lstStyle/>
          <a:p>
            <a:pPr marL="0" indent="0">
              <a:buNone/>
            </a:pPr>
            <a:r>
              <a:rPr lang="en-US" sz="4000" b="1"/>
              <a:t>Purpose of this model</a:t>
            </a:r>
          </a:p>
          <a:p>
            <a:r>
              <a:rPr lang="en-US" sz="3200"/>
              <a:t>Just like its name stated. This model will be used as a benchmark in terms of evaluation of accuracy when performing a prediction on a labelled dataset.</a:t>
            </a:r>
          </a:p>
        </p:txBody>
      </p:sp>
    </p:spTree>
    <p:extLst>
      <p:ext uri="{BB962C8B-B14F-4D97-AF65-F5344CB8AC3E}">
        <p14:creationId xmlns:p14="http://schemas.microsoft.com/office/powerpoint/2010/main" val="14894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a:xfrm>
            <a:off x="838200" y="2503170"/>
            <a:ext cx="10515600" cy="1851660"/>
          </a:xfrm>
        </p:spPr>
        <p:txBody>
          <a:bodyPr>
            <a:noAutofit/>
          </a:bodyPr>
          <a:lstStyle/>
          <a:p>
            <a:pPr algn="ctr"/>
            <a:r>
              <a:rPr lang="en-US" sz="6000" b="1"/>
              <a:t>Feedforward Neural Network model</a:t>
            </a:r>
            <a:endParaRPr lang="en-MY" sz="6000" b="1"/>
          </a:p>
        </p:txBody>
      </p:sp>
    </p:spTree>
    <p:extLst>
      <p:ext uri="{BB962C8B-B14F-4D97-AF65-F5344CB8AC3E}">
        <p14:creationId xmlns:p14="http://schemas.microsoft.com/office/powerpoint/2010/main" val="227099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825624"/>
            <a:ext cx="10515600" cy="4826635"/>
          </a:xfrm>
        </p:spPr>
        <p:txBody>
          <a:bodyPr>
            <a:normAutofit/>
          </a:bodyPr>
          <a:lstStyle/>
          <a:p>
            <a:r>
              <a:rPr lang="en-US" sz="3600"/>
              <a:t>Breakdown of the model</a:t>
            </a:r>
          </a:p>
          <a:p>
            <a:pPr>
              <a:buFontTx/>
              <a:buChar char="-"/>
            </a:pPr>
            <a:r>
              <a:rPr lang="en-US"/>
              <a:t>First, data preparation for the input feature and the target value labelled “x” and “y” respectively and data is split into training and testing sets. (80% training data, 20% test data)</a:t>
            </a:r>
          </a:p>
        </p:txBody>
      </p:sp>
      <p:pic>
        <p:nvPicPr>
          <p:cNvPr id="5" name="Picture 4">
            <a:extLst>
              <a:ext uri="{FF2B5EF4-FFF2-40B4-BE49-F238E27FC236}">
                <a16:creationId xmlns:a16="http://schemas.microsoft.com/office/drawing/2014/main" id="{7213351C-8F14-F466-C871-A55BE9351CE1}"/>
              </a:ext>
            </a:extLst>
          </p:cNvPr>
          <p:cNvPicPr>
            <a:picLocks noChangeAspect="1"/>
          </p:cNvPicPr>
          <p:nvPr/>
        </p:nvPicPr>
        <p:blipFill>
          <a:blip r:embed="rId2"/>
          <a:stretch>
            <a:fillRect/>
          </a:stretch>
        </p:blipFill>
        <p:spPr>
          <a:xfrm>
            <a:off x="1497530" y="4212802"/>
            <a:ext cx="9196939" cy="2027977"/>
          </a:xfrm>
          <a:prstGeom prst="rect">
            <a:avLst/>
          </a:prstGeom>
        </p:spPr>
      </p:pic>
    </p:spTree>
    <p:extLst>
      <p:ext uri="{BB962C8B-B14F-4D97-AF65-F5344CB8AC3E}">
        <p14:creationId xmlns:p14="http://schemas.microsoft.com/office/powerpoint/2010/main" val="235466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825624"/>
            <a:ext cx="10515600" cy="4826635"/>
          </a:xfrm>
        </p:spPr>
        <p:txBody>
          <a:bodyPr>
            <a:normAutofit/>
          </a:bodyPr>
          <a:lstStyle/>
          <a:p>
            <a:r>
              <a:rPr lang="en-US" sz="3600"/>
              <a:t>Breakdown of the model</a:t>
            </a:r>
          </a:p>
          <a:p>
            <a:pPr>
              <a:buFontTx/>
              <a:buChar char="-"/>
            </a:pPr>
            <a:r>
              <a:rPr lang="en-US"/>
              <a:t>Second, The structure of the neural network is defined using </a:t>
            </a:r>
            <a:r>
              <a:rPr lang="en-US" err="1"/>
              <a:t>Keras</a:t>
            </a:r>
            <a:r>
              <a:rPr lang="en-US"/>
              <a:t> Sequential API.</a:t>
            </a:r>
          </a:p>
        </p:txBody>
      </p:sp>
      <p:pic>
        <p:nvPicPr>
          <p:cNvPr id="7" name="Picture 6">
            <a:extLst>
              <a:ext uri="{FF2B5EF4-FFF2-40B4-BE49-F238E27FC236}">
                <a16:creationId xmlns:a16="http://schemas.microsoft.com/office/drawing/2014/main" id="{E5A56782-B554-BD19-554A-44E3854EA53E}"/>
              </a:ext>
            </a:extLst>
          </p:cNvPr>
          <p:cNvPicPr>
            <a:picLocks noChangeAspect="1"/>
          </p:cNvPicPr>
          <p:nvPr/>
        </p:nvPicPr>
        <p:blipFill>
          <a:blip r:embed="rId2"/>
          <a:stretch>
            <a:fillRect/>
          </a:stretch>
        </p:blipFill>
        <p:spPr>
          <a:xfrm>
            <a:off x="1337829" y="3772135"/>
            <a:ext cx="9516341" cy="1799990"/>
          </a:xfrm>
          <a:prstGeom prst="rect">
            <a:avLst/>
          </a:prstGeom>
        </p:spPr>
      </p:pic>
    </p:spTree>
    <p:extLst>
      <p:ext uri="{BB962C8B-B14F-4D97-AF65-F5344CB8AC3E}">
        <p14:creationId xmlns:p14="http://schemas.microsoft.com/office/powerpoint/2010/main" val="178987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578B72-EF30-A04C-025B-2600618F2998}"/>
              </a:ext>
            </a:extLst>
          </p:cNvPr>
          <p:cNvSpPr>
            <a:spLocks noGrp="1"/>
          </p:cNvSpPr>
          <p:nvPr>
            <p:ph type="title"/>
          </p:nvPr>
        </p:nvSpPr>
        <p:spPr>
          <a:xfrm>
            <a:off x="1594185" y="2268162"/>
            <a:ext cx="9003323" cy="1837349"/>
          </a:xfrm>
        </p:spPr>
        <p:txBody>
          <a:bodyPr>
            <a:normAutofit fontScale="90000"/>
          </a:bodyPr>
          <a:lstStyle/>
          <a:p>
            <a:pPr algn="ctr"/>
            <a:r>
              <a:rPr lang="en-US" sz="3600" b="1">
                <a:solidFill>
                  <a:schemeClr val="tx1">
                    <a:lumMod val="75000"/>
                    <a:lumOff val="25000"/>
                  </a:schemeClr>
                </a:solidFill>
              </a:rPr>
              <a:t>An Artificial Intelligence Model for Flood Prediction in Urban Areas Based on Swarm Intelligence Algorithms and Artificial Neural Network</a:t>
            </a:r>
            <a:endParaRPr lang="en-MY" sz="3600" b="1">
              <a:solidFill>
                <a:schemeClr val="tx1">
                  <a:lumMod val="75000"/>
                  <a:lumOff val="25000"/>
                </a:schemeClr>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091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825624"/>
            <a:ext cx="10515600" cy="4826635"/>
          </a:xfrm>
        </p:spPr>
        <p:txBody>
          <a:bodyPr>
            <a:normAutofit/>
          </a:bodyPr>
          <a:lstStyle/>
          <a:p>
            <a:r>
              <a:rPr lang="en-US" sz="3600"/>
              <a:t>Breakdown of the model</a:t>
            </a:r>
          </a:p>
          <a:p>
            <a:pPr>
              <a:buFontTx/>
              <a:buChar char="-"/>
            </a:pPr>
            <a:r>
              <a:rPr lang="en-US"/>
              <a:t>Third, compile the model with the parameters involving the Adam optimizer, the Binary Cross-entropy, and metrics(accuracy, precision and recall)</a:t>
            </a:r>
          </a:p>
        </p:txBody>
      </p:sp>
      <p:pic>
        <p:nvPicPr>
          <p:cNvPr id="5" name="Picture 4">
            <a:extLst>
              <a:ext uri="{FF2B5EF4-FFF2-40B4-BE49-F238E27FC236}">
                <a16:creationId xmlns:a16="http://schemas.microsoft.com/office/drawing/2014/main" id="{C8F71E78-88C6-A254-7C24-01D8D2272614}"/>
              </a:ext>
            </a:extLst>
          </p:cNvPr>
          <p:cNvPicPr>
            <a:picLocks noChangeAspect="1"/>
          </p:cNvPicPr>
          <p:nvPr/>
        </p:nvPicPr>
        <p:blipFill>
          <a:blip r:embed="rId2"/>
          <a:stretch>
            <a:fillRect/>
          </a:stretch>
        </p:blipFill>
        <p:spPr>
          <a:xfrm>
            <a:off x="2921169" y="3989896"/>
            <a:ext cx="6349661" cy="2502979"/>
          </a:xfrm>
          <a:prstGeom prst="rect">
            <a:avLst/>
          </a:prstGeom>
        </p:spPr>
      </p:pic>
    </p:spTree>
    <p:extLst>
      <p:ext uri="{BB962C8B-B14F-4D97-AF65-F5344CB8AC3E}">
        <p14:creationId xmlns:p14="http://schemas.microsoft.com/office/powerpoint/2010/main" val="58373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825624"/>
            <a:ext cx="10515600" cy="4826635"/>
          </a:xfrm>
        </p:spPr>
        <p:txBody>
          <a:bodyPr>
            <a:normAutofit/>
          </a:bodyPr>
          <a:lstStyle/>
          <a:p>
            <a:r>
              <a:rPr lang="en-US" sz="3600"/>
              <a:t>Breakdown of the model</a:t>
            </a:r>
          </a:p>
          <a:p>
            <a:pPr>
              <a:buFontTx/>
              <a:buChar char="-"/>
            </a:pPr>
            <a:r>
              <a:rPr lang="en-US"/>
              <a:t>Forth, train the model using backpropagation</a:t>
            </a:r>
          </a:p>
        </p:txBody>
      </p:sp>
      <p:pic>
        <p:nvPicPr>
          <p:cNvPr id="5" name="Picture 4">
            <a:extLst>
              <a:ext uri="{FF2B5EF4-FFF2-40B4-BE49-F238E27FC236}">
                <a16:creationId xmlns:a16="http://schemas.microsoft.com/office/drawing/2014/main" id="{D6BB2E95-3408-0838-2F86-AE1CE1E12CFA}"/>
              </a:ext>
            </a:extLst>
          </p:cNvPr>
          <p:cNvPicPr>
            <a:picLocks noChangeAspect="1"/>
          </p:cNvPicPr>
          <p:nvPr/>
        </p:nvPicPr>
        <p:blipFill>
          <a:blip r:embed="rId2"/>
          <a:stretch>
            <a:fillRect/>
          </a:stretch>
        </p:blipFill>
        <p:spPr>
          <a:xfrm>
            <a:off x="891654" y="3116739"/>
            <a:ext cx="10408691" cy="3204051"/>
          </a:xfrm>
          <a:prstGeom prst="rect">
            <a:avLst/>
          </a:prstGeom>
        </p:spPr>
      </p:pic>
    </p:spTree>
    <p:extLst>
      <p:ext uri="{BB962C8B-B14F-4D97-AF65-F5344CB8AC3E}">
        <p14:creationId xmlns:p14="http://schemas.microsoft.com/office/powerpoint/2010/main" val="199164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825624"/>
            <a:ext cx="10515600" cy="4826635"/>
          </a:xfrm>
        </p:spPr>
        <p:txBody>
          <a:bodyPr>
            <a:normAutofit/>
          </a:bodyPr>
          <a:lstStyle/>
          <a:p>
            <a:r>
              <a:rPr lang="en-US" sz="3600"/>
              <a:t>Breakdown of the model</a:t>
            </a:r>
          </a:p>
          <a:p>
            <a:pPr>
              <a:buFontTx/>
              <a:buChar char="-"/>
            </a:pPr>
            <a:r>
              <a:rPr lang="en-MY"/>
              <a:t>Fifth, make predictions after the model has undergone training</a:t>
            </a:r>
          </a:p>
        </p:txBody>
      </p:sp>
      <p:pic>
        <p:nvPicPr>
          <p:cNvPr id="5" name="Picture 4">
            <a:extLst>
              <a:ext uri="{FF2B5EF4-FFF2-40B4-BE49-F238E27FC236}">
                <a16:creationId xmlns:a16="http://schemas.microsoft.com/office/drawing/2014/main" id="{5C957D7F-4603-162C-A395-0481BB082A33}"/>
              </a:ext>
            </a:extLst>
          </p:cNvPr>
          <p:cNvPicPr>
            <a:picLocks noChangeAspect="1"/>
          </p:cNvPicPr>
          <p:nvPr/>
        </p:nvPicPr>
        <p:blipFill>
          <a:blip r:embed="rId2"/>
          <a:stretch>
            <a:fillRect/>
          </a:stretch>
        </p:blipFill>
        <p:spPr>
          <a:xfrm>
            <a:off x="2277501" y="3429000"/>
            <a:ext cx="7636997" cy="1965960"/>
          </a:xfrm>
          <a:prstGeom prst="rect">
            <a:avLst/>
          </a:prstGeom>
        </p:spPr>
      </p:pic>
    </p:spTree>
    <p:extLst>
      <p:ext uri="{BB962C8B-B14F-4D97-AF65-F5344CB8AC3E}">
        <p14:creationId xmlns:p14="http://schemas.microsoft.com/office/powerpoint/2010/main" val="30109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471295"/>
            <a:ext cx="10515600" cy="4351338"/>
          </a:xfrm>
        </p:spPr>
        <p:txBody>
          <a:bodyPr>
            <a:normAutofit/>
          </a:bodyPr>
          <a:lstStyle/>
          <a:p>
            <a:r>
              <a:rPr lang="en-US"/>
              <a:t>Usage of the </a:t>
            </a:r>
            <a:r>
              <a:rPr lang="en-US" b="1"/>
              <a:t>Backpropagation</a:t>
            </a:r>
            <a:r>
              <a:rPr lang="en-US"/>
              <a:t> process.</a:t>
            </a:r>
          </a:p>
          <a:p>
            <a:pPr>
              <a:buFontTx/>
              <a:buChar char="-"/>
            </a:pPr>
            <a:r>
              <a:rPr lang="en-US" sz="2400"/>
              <a:t>Fit method performs the training process with the backpropagation process to optimize the model’s weight while referring to the loss function(binary cross-entropy) and the training data. </a:t>
            </a:r>
          </a:p>
          <a:p>
            <a:pPr>
              <a:buFontTx/>
              <a:buChar char="-"/>
            </a:pPr>
            <a:r>
              <a:rPr lang="en-US" sz="2400"/>
              <a:t>After the training process, the model can be used to make predictions</a:t>
            </a:r>
            <a:endParaRPr lang="en-MY" sz="2400"/>
          </a:p>
        </p:txBody>
      </p:sp>
      <p:pic>
        <p:nvPicPr>
          <p:cNvPr id="5" name="Picture 4">
            <a:extLst>
              <a:ext uri="{FF2B5EF4-FFF2-40B4-BE49-F238E27FC236}">
                <a16:creationId xmlns:a16="http://schemas.microsoft.com/office/drawing/2014/main" id="{FE11591C-7904-D56A-6F80-E4B5724DB1DB}"/>
              </a:ext>
            </a:extLst>
          </p:cNvPr>
          <p:cNvPicPr>
            <a:picLocks noChangeAspect="1"/>
          </p:cNvPicPr>
          <p:nvPr/>
        </p:nvPicPr>
        <p:blipFill>
          <a:blip r:embed="rId2"/>
          <a:stretch>
            <a:fillRect/>
          </a:stretch>
        </p:blipFill>
        <p:spPr>
          <a:xfrm>
            <a:off x="941845" y="3646964"/>
            <a:ext cx="10308310" cy="3062853"/>
          </a:xfrm>
          <a:prstGeom prst="rect">
            <a:avLst/>
          </a:prstGeom>
        </p:spPr>
      </p:pic>
    </p:spTree>
    <p:extLst>
      <p:ext uri="{BB962C8B-B14F-4D97-AF65-F5344CB8AC3E}">
        <p14:creationId xmlns:p14="http://schemas.microsoft.com/office/powerpoint/2010/main" val="39705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3" name="Content Placeholder 2">
            <a:extLst>
              <a:ext uri="{FF2B5EF4-FFF2-40B4-BE49-F238E27FC236}">
                <a16:creationId xmlns:a16="http://schemas.microsoft.com/office/drawing/2014/main" id="{C26185DF-CD46-7DC4-FA36-355B798ABF11}"/>
              </a:ext>
            </a:extLst>
          </p:cNvPr>
          <p:cNvSpPr>
            <a:spLocks noGrp="1"/>
          </p:cNvSpPr>
          <p:nvPr>
            <p:ph idx="1"/>
          </p:nvPr>
        </p:nvSpPr>
        <p:spPr>
          <a:xfrm>
            <a:off x="838200" y="1471295"/>
            <a:ext cx="10515600" cy="4351338"/>
          </a:xfrm>
        </p:spPr>
        <p:txBody>
          <a:bodyPr>
            <a:normAutofit/>
          </a:bodyPr>
          <a:lstStyle/>
          <a:p>
            <a:r>
              <a:rPr lang="en-US"/>
              <a:t>Inconsistency in output data</a:t>
            </a:r>
          </a:p>
          <a:p>
            <a:pPr>
              <a:buFontTx/>
              <a:buChar char="-"/>
            </a:pPr>
            <a:r>
              <a:rPr lang="en-US" sz="2400"/>
              <a:t>The accuracy of the output from the model varies from 0% to 55.319%. Due to such inconsistency, the model was run several times to find out the highest possible accuracy % the model can reach.</a:t>
            </a:r>
          </a:p>
          <a:p>
            <a:pPr>
              <a:buFontTx/>
              <a:buChar char="-"/>
            </a:pPr>
            <a:r>
              <a:rPr lang="en-US" sz="2400"/>
              <a:t>The following are the outputs after several runs.</a:t>
            </a:r>
          </a:p>
          <a:p>
            <a:pPr>
              <a:buFontTx/>
              <a:buChar char="-"/>
            </a:pPr>
            <a:r>
              <a:rPr lang="en-US" sz="2400"/>
              <a:t>It is observed that the highest possible accuracy the model can achieve is 55.319%</a:t>
            </a:r>
            <a:endParaRPr lang="en-MY" sz="2400"/>
          </a:p>
        </p:txBody>
      </p:sp>
      <p:pic>
        <p:nvPicPr>
          <p:cNvPr id="6" name="Picture 5">
            <a:extLst>
              <a:ext uri="{FF2B5EF4-FFF2-40B4-BE49-F238E27FC236}">
                <a16:creationId xmlns:a16="http://schemas.microsoft.com/office/drawing/2014/main" id="{D64028A8-B34E-C478-BAD4-07AB76BC6E04}"/>
              </a:ext>
            </a:extLst>
          </p:cNvPr>
          <p:cNvPicPr>
            <a:picLocks noChangeAspect="1"/>
          </p:cNvPicPr>
          <p:nvPr/>
        </p:nvPicPr>
        <p:blipFill>
          <a:blip r:embed="rId2"/>
          <a:stretch>
            <a:fillRect/>
          </a:stretch>
        </p:blipFill>
        <p:spPr>
          <a:xfrm>
            <a:off x="1122515" y="4381457"/>
            <a:ext cx="8307235" cy="733328"/>
          </a:xfrm>
          <a:prstGeom prst="rect">
            <a:avLst/>
          </a:prstGeom>
        </p:spPr>
      </p:pic>
    </p:spTree>
    <p:extLst>
      <p:ext uri="{BB962C8B-B14F-4D97-AF65-F5344CB8AC3E}">
        <p14:creationId xmlns:p14="http://schemas.microsoft.com/office/powerpoint/2010/main" val="398384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p:txBody>
          <a:bodyPr/>
          <a:lstStyle/>
          <a:p>
            <a:r>
              <a:rPr lang="en-US"/>
              <a:t>Feedforward Neural Network model</a:t>
            </a:r>
            <a:endParaRPr lang="en-MY"/>
          </a:p>
        </p:txBody>
      </p:sp>
      <p:sp>
        <p:nvSpPr>
          <p:cNvPr id="7" name="Content Placeholder 2">
            <a:extLst>
              <a:ext uri="{FF2B5EF4-FFF2-40B4-BE49-F238E27FC236}">
                <a16:creationId xmlns:a16="http://schemas.microsoft.com/office/drawing/2014/main" id="{8E63C722-6129-5721-6743-B2339D310FD6}"/>
              </a:ext>
            </a:extLst>
          </p:cNvPr>
          <p:cNvSpPr>
            <a:spLocks noGrp="1"/>
          </p:cNvSpPr>
          <p:nvPr>
            <p:ph idx="1"/>
          </p:nvPr>
        </p:nvSpPr>
        <p:spPr>
          <a:xfrm>
            <a:off x="838200" y="1690688"/>
            <a:ext cx="9780270" cy="4351338"/>
          </a:xfrm>
        </p:spPr>
        <p:txBody>
          <a:bodyPr/>
          <a:lstStyle/>
          <a:p>
            <a:pPr marL="0" indent="0">
              <a:buNone/>
            </a:pPr>
            <a:r>
              <a:rPr lang="en-US" sz="4000" b="1"/>
              <a:t>Purpose of this model</a:t>
            </a:r>
          </a:p>
          <a:p>
            <a:r>
              <a:rPr lang="en-US" sz="3200"/>
              <a:t>This model is an experimental procedure to observe the prediction results of a neural network that is not trained by a Swarm Intelligence Algorithms. </a:t>
            </a:r>
          </a:p>
          <a:p>
            <a:r>
              <a:rPr lang="en-US" sz="3200"/>
              <a:t>This model will be used in the evaluation and comparisons of accuracy with a neural network model that is trained by a swarm intelligence algorithm.</a:t>
            </a:r>
          </a:p>
        </p:txBody>
      </p:sp>
    </p:spTree>
    <p:extLst>
      <p:ext uri="{BB962C8B-B14F-4D97-AF65-F5344CB8AC3E}">
        <p14:creationId xmlns:p14="http://schemas.microsoft.com/office/powerpoint/2010/main" val="24048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B590-F54D-EED3-B2D1-6BB31A96481E}"/>
              </a:ext>
            </a:extLst>
          </p:cNvPr>
          <p:cNvSpPr>
            <a:spLocks noGrp="1"/>
          </p:cNvSpPr>
          <p:nvPr>
            <p:ph type="title"/>
          </p:nvPr>
        </p:nvSpPr>
        <p:spPr>
          <a:xfrm>
            <a:off x="838200" y="2165985"/>
            <a:ext cx="10515600" cy="2526030"/>
          </a:xfrm>
        </p:spPr>
        <p:txBody>
          <a:bodyPr>
            <a:noAutofit/>
          </a:bodyPr>
          <a:lstStyle/>
          <a:p>
            <a:pPr algn="ctr"/>
            <a:r>
              <a:rPr lang="en-US" sz="6000" b="1"/>
              <a:t>Particle Swarm Optimization in training Artificial Neural Network model</a:t>
            </a:r>
            <a:endParaRPr lang="en-MY" sz="6000" b="1"/>
          </a:p>
        </p:txBody>
      </p:sp>
    </p:spTree>
    <p:extLst>
      <p:ext uri="{BB962C8B-B14F-4D97-AF65-F5344CB8AC3E}">
        <p14:creationId xmlns:p14="http://schemas.microsoft.com/office/powerpoint/2010/main" val="59275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7534771" y="1549760"/>
            <a:ext cx="4406761" cy="4826635"/>
          </a:xfrm>
        </p:spPr>
        <p:txBody>
          <a:bodyPr>
            <a:normAutofit fontScale="92500"/>
          </a:bodyPr>
          <a:lstStyle/>
          <a:p>
            <a:r>
              <a:rPr lang="en-US" sz="3600"/>
              <a:t>Breakdown of the model</a:t>
            </a:r>
          </a:p>
          <a:p>
            <a:pPr>
              <a:buFontTx/>
              <a:buChar char="-"/>
            </a:pPr>
            <a:r>
              <a:rPr lang="en-US"/>
              <a:t>First, label the input feature and the target value with “x” and “y” respectively and then normalize the input feature for better convergence. Then, define the ANN structure.</a:t>
            </a:r>
          </a:p>
          <a:p>
            <a:pPr>
              <a:buFontTx/>
              <a:buChar char="-"/>
            </a:pPr>
            <a:r>
              <a:rPr lang="en-US"/>
              <a:t>With the usage of the `</a:t>
            </a:r>
            <a:r>
              <a:rPr lang="en-US" err="1"/>
              <a:t>data.iloc</a:t>
            </a:r>
            <a:r>
              <a:rPr lang="en-US"/>
              <a:t>` function, the input data can be controlled via the columns.</a:t>
            </a:r>
          </a:p>
        </p:txBody>
      </p:sp>
      <p:pic>
        <p:nvPicPr>
          <p:cNvPr id="4" name="Picture 3">
            <a:extLst>
              <a:ext uri="{FF2B5EF4-FFF2-40B4-BE49-F238E27FC236}">
                <a16:creationId xmlns:a16="http://schemas.microsoft.com/office/drawing/2014/main" id="{B633CE3D-2631-F80F-C4CC-678B47887C4C}"/>
              </a:ext>
            </a:extLst>
          </p:cNvPr>
          <p:cNvPicPr>
            <a:picLocks noChangeAspect="1"/>
          </p:cNvPicPr>
          <p:nvPr/>
        </p:nvPicPr>
        <p:blipFill>
          <a:blip r:embed="rId2"/>
          <a:stretch>
            <a:fillRect/>
          </a:stretch>
        </p:blipFill>
        <p:spPr>
          <a:xfrm>
            <a:off x="428129" y="2005418"/>
            <a:ext cx="7106642" cy="3915321"/>
          </a:xfrm>
          <a:prstGeom prst="rect">
            <a:avLst/>
          </a:prstGeom>
        </p:spPr>
      </p:pic>
    </p:spTree>
    <p:extLst>
      <p:ext uri="{BB962C8B-B14F-4D97-AF65-F5344CB8AC3E}">
        <p14:creationId xmlns:p14="http://schemas.microsoft.com/office/powerpoint/2010/main" val="3449612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838200" y="1825624"/>
            <a:ext cx="10515600" cy="4826635"/>
          </a:xfrm>
        </p:spPr>
        <p:txBody>
          <a:bodyPr>
            <a:normAutofit lnSpcReduction="10000"/>
          </a:bodyPr>
          <a:lstStyle/>
          <a:p>
            <a:r>
              <a:rPr lang="en-US" sz="3600" dirty="0"/>
              <a:t>Breakdown of the model</a:t>
            </a:r>
          </a:p>
          <a:p>
            <a:pPr>
              <a:buFontTx/>
              <a:buChar char="-"/>
            </a:pPr>
            <a:r>
              <a:rPr lang="en-US" dirty="0"/>
              <a:t>Second, compile the Particle class, Swarm class, optimize function, and </a:t>
            </a:r>
            <a:r>
              <a:rPr lang="en-US" dirty="0" err="1"/>
              <a:t>get_best_solution</a:t>
            </a:r>
            <a:r>
              <a:rPr lang="en-US" dirty="0"/>
              <a:t> function to perform optimization and get the best solution found in the PSO algorithm.</a:t>
            </a:r>
          </a:p>
          <a:p>
            <a:pPr>
              <a:buFontTx/>
              <a:buChar char="-"/>
            </a:pPr>
            <a:r>
              <a:rPr lang="en-US" dirty="0"/>
              <a:t>Particle class to assign random positions, velocity, personal best values, and personal best positions</a:t>
            </a:r>
          </a:p>
          <a:p>
            <a:pPr>
              <a:buFontTx/>
              <a:buChar char="-"/>
            </a:pPr>
            <a:r>
              <a:rPr lang="en-US" dirty="0"/>
              <a:t>Swarm class to create particles, start global best values and store information for optimization</a:t>
            </a:r>
          </a:p>
          <a:p>
            <a:pPr>
              <a:buFontTx/>
              <a:buChar char="-"/>
            </a:pPr>
            <a:r>
              <a:rPr lang="en-US" dirty="0"/>
              <a:t>Optimize function to evaluate particle fitness, velocities, personal and global best positions. </a:t>
            </a:r>
          </a:p>
          <a:p>
            <a:pPr>
              <a:buFontTx/>
              <a:buChar char="-"/>
            </a:pPr>
            <a:r>
              <a:rPr lang="en-US" dirty="0" err="1"/>
              <a:t>Get_best_solution</a:t>
            </a:r>
            <a:r>
              <a:rPr lang="en-US" dirty="0"/>
              <a:t> to obtain best solution in the PSO</a:t>
            </a:r>
          </a:p>
        </p:txBody>
      </p:sp>
    </p:spTree>
    <p:extLst>
      <p:ext uri="{BB962C8B-B14F-4D97-AF65-F5344CB8AC3E}">
        <p14:creationId xmlns:p14="http://schemas.microsoft.com/office/powerpoint/2010/main" val="1339800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5356DA-919B-20B8-DDBC-51D8DD6EC280}"/>
              </a:ext>
            </a:extLst>
          </p:cNvPr>
          <p:cNvPicPr>
            <a:picLocks noChangeAspect="1"/>
          </p:cNvPicPr>
          <p:nvPr/>
        </p:nvPicPr>
        <p:blipFill>
          <a:blip r:embed="rId2"/>
          <a:stretch>
            <a:fillRect/>
          </a:stretch>
        </p:blipFill>
        <p:spPr>
          <a:xfrm>
            <a:off x="3076153" y="185285"/>
            <a:ext cx="6039693" cy="6487430"/>
          </a:xfrm>
          <a:prstGeom prst="rect">
            <a:avLst/>
          </a:prstGeom>
        </p:spPr>
      </p:pic>
    </p:spTree>
    <p:extLst>
      <p:ext uri="{BB962C8B-B14F-4D97-AF65-F5344CB8AC3E}">
        <p14:creationId xmlns:p14="http://schemas.microsoft.com/office/powerpoint/2010/main" val="197060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578B72-EF30-A04C-025B-2600618F2998}"/>
              </a:ext>
            </a:extLst>
          </p:cNvPr>
          <p:cNvSpPr>
            <a:spLocks noGrp="1"/>
          </p:cNvSpPr>
          <p:nvPr>
            <p:ph type="title"/>
          </p:nvPr>
        </p:nvSpPr>
        <p:spPr>
          <a:xfrm>
            <a:off x="1491175" y="991261"/>
            <a:ext cx="9003323" cy="1837349"/>
          </a:xfrm>
        </p:spPr>
        <p:txBody>
          <a:bodyPr>
            <a:normAutofit fontScale="90000"/>
          </a:bodyPr>
          <a:lstStyle/>
          <a:p>
            <a:pPr algn="ctr"/>
            <a:r>
              <a:rPr lang="en-US" sz="3600" b="1">
                <a:solidFill>
                  <a:schemeClr val="tx1">
                    <a:lumMod val="75000"/>
                    <a:lumOff val="25000"/>
                  </a:schemeClr>
                </a:solidFill>
              </a:rPr>
              <a:t>An Artificial Intelligence Model for Flood Prediction in Urban Areas Based on Swarm Intelligence Algorithms and Artificial Neural Network</a:t>
            </a:r>
            <a:endParaRPr lang="en-MY" sz="3600" b="1">
              <a:solidFill>
                <a:schemeClr val="tx1">
                  <a:lumMod val="75000"/>
                  <a:lumOff val="25000"/>
                </a:schemeClr>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F5E1FF9B-7818-1087-1851-FE7EB48435FA}"/>
              </a:ext>
            </a:extLst>
          </p:cNvPr>
          <p:cNvSpPr txBox="1">
            <a:spLocks/>
          </p:cNvSpPr>
          <p:nvPr/>
        </p:nvSpPr>
        <p:spPr>
          <a:xfrm>
            <a:off x="1491175" y="3111022"/>
            <a:ext cx="9003323" cy="32672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2800" b="1" dirty="0">
                <a:solidFill>
                  <a:schemeClr val="tx1">
                    <a:lumMod val="75000"/>
                    <a:lumOff val="25000"/>
                  </a:schemeClr>
                </a:solidFill>
              </a:rPr>
              <a:t>Scope of the project</a:t>
            </a:r>
          </a:p>
          <a:p>
            <a:pPr marL="571500" indent="-571500">
              <a:buFont typeface="Arial" panose="020B0604020202020204" pitchFamily="34" charset="0"/>
              <a:buChar char="•"/>
            </a:pPr>
            <a:r>
              <a:rPr lang="en-US" sz="2800" b="1" dirty="0">
                <a:solidFill>
                  <a:schemeClr val="tx1">
                    <a:lumMod val="75000"/>
                    <a:lumOff val="25000"/>
                  </a:schemeClr>
                </a:solidFill>
              </a:rPr>
              <a:t>Supervised learning technique</a:t>
            </a:r>
          </a:p>
          <a:p>
            <a:pPr marL="571500" indent="-571500">
              <a:buFont typeface="Arial" panose="020B0604020202020204" pitchFamily="34" charset="0"/>
              <a:buChar char="•"/>
            </a:pPr>
            <a:r>
              <a:rPr lang="en-US" sz="2800" b="1" dirty="0">
                <a:solidFill>
                  <a:schemeClr val="tx1">
                    <a:lumMod val="75000"/>
                    <a:lumOff val="25000"/>
                  </a:schemeClr>
                </a:solidFill>
              </a:rPr>
              <a:t>Kerala state study area</a:t>
            </a:r>
          </a:p>
          <a:p>
            <a:pPr marL="571500" indent="-571500">
              <a:buFont typeface="Arial" panose="020B0604020202020204" pitchFamily="34" charset="0"/>
              <a:buChar char="•"/>
            </a:pPr>
            <a:r>
              <a:rPr lang="en-US" sz="2800" b="1" dirty="0">
                <a:solidFill>
                  <a:schemeClr val="tx1">
                    <a:lumMod val="75000"/>
                    <a:lumOff val="25000"/>
                  </a:schemeClr>
                </a:solidFill>
              </a:rPr>
              <a:t>Using one dataset. A labelled dataset of Kerala flood from the year 1901 to the year 2018</a:t>
            </a:r>
          </a:p>
          <a:p>
            <a:pPr marL="571500" indent="-571500">
              <a:buFont typeface="Arial" panose="020B0604020202020204" pitchFamily="34" charset="0"/>
              <a:buChar char="•"/>
            </a:pPr>
            <a:r>
              <a:rPr lang="en-MY" sz="2800" b="1" dirty="0">
                <a:solidFill>
                  <a:schemeClr val="tx1">
                    <a:lumMod val="75000"/>
                    <a:lumOff val="25000"/>
                  </a:schemeClr>
                </a:solidFill>
              </a:rPr>
              <a:t>Accuracy evaluation</a:t>
            </a:r>
          </a:p>
          <a:p>
            <a:pPr marL="571500" indent="-571500">
              <a:buFont typeface="Arial" panose="020B0604020202020204" pitchFamily="34" charset="0"/>
              <a:buChar char="•"/>
            </a:pPr>
            <a:r>
              <a:rPr lang="en-MY" sz="2800" b="1" dirty="0">
                <a:solidFill>
                  <a:schemeClr val="tx1">
                    <a:lumMod val="75000"/>
                    <a:lumOff val="25000"/>
                  </a:schemeClr>
                </a:solidFill>
              </a:rPr>
              <a:t>Future vision (remaster)</a:t>
            </a:r>
          </a:p>
          <a:p>
            <a:pPr marL="571500" indent="-571500">
              <a:buFont typeface="Arial" panose="020B0604020202020204" pitchFamily="34" charset="0"/>
              <a:buChar char="•"/>
            </a:pPr>
            <a:endParaRPr lang="en-MY" sz="2800" b="1" dirty="0">
              <a:solidFill>
                <a:schemeClr val="tx1">
                  <a:lumMod val="75000"/>
                  <a:lumOff val="25000"/>
                </a:schemeClr>
              </a:solidFill>
            </a:endParaRPr>
          </a:p>
        </p:txBody>
      </p:sp>
    </p:spTree>
    <p:extLst>
      <p:ext uri="{BB962C8B-B14F-4D97-AF65-F5344CB8AC3E}">
        <p14:creationId xmlns:p14="http://schemas.microsoft.com/office/powerpoint/2010/main" val="828239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C5F23-C413-C527-DD86-8D2EF218115C}"/>
              </a:ext>
            </a:extLst>
          </p:cNvPr>
          <p:cNvPicPr>
            <a:picLocks noChangeAspect="1"/>
          </p:cNvPicPr>
          <p:nvPr/>
        </p:nvPicPr>
        <p:blipFill>
          <a:blip r:embed="rId2"/>
          <a:stretch>
            <a:fillRect/>
          </a:stretch>
        </p:blipFill>
        <p:spPr>
          <a:xfrm>
            <a:off x="3460906" y="137160"/>
            <a:ext cx="5270187" cy="6583680"/>
          </a:xfrm>
          <a:prstGeom prst="rect">
            <a:avLst/>
          </a:prstGeom>
        </p:spPr>
      </p:pic>
    </p:spTree>
    <p:extLst>
      <p:ext uri="{BB962C8B-B14F-4D97-AF65-F5344CB8AC3E}">
        <p14:creationId xmlns:p14="http://schemas.microsoft.com/office/powerpoint/2010/main" val="1408797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7098030" y="1825624"/>
            <a:ext cx="4255770" cy="4826635"/>
          </a:xfrm>
        </p:spPr>
        <p:txBody>
          <a:bodyPr>
            <a:normAutofit fontScale="92500" lnSpcReduction="10000"/>
          </a:bodyPr>
          <a:lstStyle/>
          <a:p>
            <a:r>
              <a:rPr lang="en-US" sz="3600"/>
              <a:t>Breakdown of the model</a:t>
            </a:r>
          </a:p>
          <a:p>
            <a:pPr>
              <a:buFontTx/>
              <a:buChar char="-"/>
            </a:pPr>
            <a:r>
              <a:rPr lang="en-US"/>
              <a:t>Third, compile the one_hot_encode, softmax, Negative_Likelihood, and Cross_Entropy functions </a:t>
            </a:r>
          </a:p>
          <a:p>
            <a:pPr>
              <a:buFontTx/>
              <a:buChar char="-"/>
            </a:pPr>
            <a:r>
              <a:rPr lang="en-US"/>
              <a:t>Softmax to get the class probabilities, while negative_likelihood or cross_entropy to calculate loss between predicted probabilities and true class labels when training.</a:t>
            </a:r>
          </a:p>
        </p:txBody>
      </p:sp>
      <p:pic>
        <p:nvPicPr>
          <p:cNvPr id="4" name="Picture 3">
            <a:extLst>
              <a:ext uri="{FF2B5EF4-FFF2-40B4-BE49-F238E27FC236}">
                <a16:creationId xmlns:a16="http://schemas.microsoft.com/office/drawing/2014/main" id="{B6EAC7F4-AB1E-A796-E716-FEE893D7D99C}"/>
              </a:ext>
            </a:extLst>
          </p:cNvPr>
          <p:cNvPicPr>
            <a:picLocks noChangeAspect="1"/>
          </p:cNvPicPr>
          <p:nvPr/>
        </p:nvPicPr>
        <p:blipFill>
          <a:blip r:embed="rId2"/>
          <a:stretch>
            <a:fillRect/>
          </a:stretch>
        </p:blipFill>
        <p:spPr>
          <a:xfrm>
            <a:off x="489902" y="1825624"/>
            <a:ext cx="6480439" cy="3765020"/>
          </a:xfrm>
          <a:prstGeom prst="rect">
            <a:avLst/>
          </a:prstGeom>
        </p:spPr>
      </p:pic>
    </p:spTree>
    <p:extLst>
      <p:ext uri="{BB962C8B-B14F-4D97-AF65-F5344CB8AC3E}">
        <p14:creationId xmlns:p14="http://schemas.microsoft.com/office/powerpoint/2010/main" val="1718289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7075170" y="1587586"/>
            <a:ext cx="4457798" cy="4826635"/>
          </a:xfrm>
        </p:spPr>
        <p:txBody>
          <a:bodyPr>
            <a:normAutofit/>
          </a:bodyPr>
          <a:lstStyle/>
          <a:p>
            <a:r>
              <a:rPr lang="en-US" sz="3600"/>
              <a:t>Breakdown of the model</a:t>
            </a:r>
          </a:p>
          <a:p>
            <a:pPr>
              <a:buFontTx/>
              <a:buChar char="-"/>
            </a:pPr>
            <a:r>
              <a:rPr lang="en-US"/>
              <a:t>Forth, compile the forward_pass and predict function</a:t>
            </a:r>
          </a:p>
          <a:p>
            <a:pPr>
              <a:buFontTx/>
              <a:buChar char="-"/>
            </a:pPr>
            <a:r>
              <a:rPr lang="en-US"/>
              <a:t>Forward_pass is used during training phase while predict function is used during testing to make predictions based on trained weights</a:t>
            </a:r>
          </a:p>
        </p:txBody>
      </p:sp>
      <p:pic>
        <p:nvPicPr>
          <p:cNvPr id="4" name="Picture 3">
            <a:extLst>
              <a:ext uri="{FF2B5EF4-FFF2-40B4-BE49-F238E27FC236}">
                <a16:creationId xmlns:a16="http://schemas.microsoft.com/office/drawing/2014/main" id="{49D70073-9BE2-59DA-7091-D391A267D130}"/>
              </a:ext>
            </a:extLst>
          </p:cNvPr>
          <p:cNvPicPr>
            <a:picLocks noChangeAspect="1"/>
          </p:cNvPicPr>
          <p:nvPr/>
        </p:nvPicPr>
        <p:blipFill>
          <a:blip r:embed="rId2"/>
          <a:stretch>
            <a:fillRect/>
          </a:stretch>
        </p:blipFill>
        <p:spPr>
          <a:xfrm>
            <a:off x="1017368" y="1587586"/>
            <a:ext cx="5646322" cy="5190767"/>
          </a:xfrm>
          <a:prstGeom prst="rect">
            <a:avLst/>
          </a:prstGeom>
        </p:spPr>
      </p:pic>
    </p:spTree>
    <p:extLst>
      <p:ext uri="{BB962C8B-B14F-4D97-AF65-F5344CB8AC3E}">
        <p14:creationId xmlns:p14="http://schemas.microsoft.com/office/powerpoint/2010/main" val="656979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838200" y="1539874"/>
            <a:ext cx="10797540" cy="4826635"/>
          </a:xfrm>
        </p:spPr>
        <p:txBody>
          <a:bodyPr>
            <a:normAutofit/>
          </a:bodyPr>
          <a:lstStyle/>
          <a:p>
            <a:r>
              <a:rPr lang="en-US" sz="3600"/>
              <a:t>Breakdown of the model</a:t>
            </a:r>
          </a:p>
          <a:p>
            <a:pPr>
              <a:buFontTx/>
              <a:buChar char="-"/>
            </a:pPr>
            <a:r>
              <a:rPr lang="en-MY"/>
              <a:t>Fifth, compile the get_accuracy function and then initialise the Swarm and call the optimize function with the forward pass. This is the training phase of the ANN using PSO. After that, the prediction is made to get the accuracy results.</a:t>
            </a:r>
          </a:p>
        </p:txBody>
      </p:sp>
      <p:pic>
        <p:nvPicPr>
          <p:cNvPr id="4" name="Picture 3">
            <a:extLst>
              <a:ext uri="{FF2B5EF4-FFF2-40B4-BE49-F238E27FC236}">
                <a16:creationId xmlns:a16="http://schemas.microsoft.com/office/drawing/2014/main" id="{597C2802-0E0C-B03D-64C5-2711872AC2E6}"/>
              </a:ext>
            </a:extLst>
          </p:cNvPr>
          <p:cNvPicPr>
            <a:picLocks noChangeAspect="1"/>
          </p:cNvPicPr>
          <p:nvPr/>
        </p:nvPicPr>
        <p:blipFill>
          <a:blip r:embed="rId2"/>
          <a:stretch>
            <a:fillRect/>
          </a:stretch>
        </p:blipFill>
        <p:spPr>
          <a:xfrm>
            <a:off x="4203382" y="3429000"/>
            <a:ext cx="7785736" cy="3354382"/>
          </a:xfrm>
          <a:prstGeom prst="rect">
            <a:avLst/>
          </a:prstGeom>
        </p:spPr>
      </p:pic>
    </p:spTree>
    <p:extLst>
      <p:ext uri="{BB962C8B-B14F-4D97-AF65-F5344CB8AC3E}">
        <p14:creationId xmlns:p14="http://schemas.microsoft.com/office/powerpoint/2010/main" val="1054530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838200" y="1539874"/>
            <a:ext cx="7873266" cy="4826635"/>
          </a:xfrm>
        </p:spPr>
        <p:txBody>
          <a:bodyPr>
            <a:normAutofit/>
          </a:bodyPr>
          <a:lstStyle/>
          <a:p>
            <a:r>
              <a:rPr lang="en-US" sz="3600" dirty="0"/>
              <a:t>Breakdown of the model</a:t>
            </a:r>
          </a:p>
          <a:p>
            <a:pPr>
              <a:buFontTx/>
              <a:buChar char="-"/>
            </a:pPr>
            <a:r>
              <a:rPr lang="en-MY" dirty="0"/>
              <a:t>The model has a frequency of 10 for every iteration process and a total of 1000 iterations are running in the optimization process.</a:t>
            </a:r>
          </a:p>
          <a:p>
            <a:pPr>
              <a:buFontTx/>
              <a:buChar char="-"/>
            </a:pPr>
            <a:r>
              <a:rPr lang="en-MY" dirty="0"/>
              <a:t>Then, the MSE and RMSE is calculated</a:t>
            </a:r>
          </a:p>
        </p:txBody>
      </p:sp>
      <p:pic>
        <p:nvPicPr>
          <p:cNvPr id="3" name="Picture 2" descr="A screen shot of a computer&#10;&#10;Description automatically generated">
            <a:extLst>
              <a:ext uri="{FF2B5EF4-FFF2-40B4-BE49-F238E27FC236}">
                <a16:creationId xmlns:a16="http://schemas.microsoft.com/office/drawing/2014/main" id="{AE11D1DC-B557-89F6-43D2-D9274FBA681C}"/>
              </a:ext>
            </a:extLst>
          </p:cNvPr>
          <p:cNvPicPr>
            <a:picLocks noChangeAspect="1"/>
          </p:cNvPicPr>
          <p:nvPr/>
        </p:nvPicPr>
        <p:blipFill>
          <a:blip r:embed="rId2"/>
          <a:stretch>
            <a:fillRect/>
          </a:stretch>
        </p:blipFill>
        <p:spPr>
          <a:xfrm>
            <a:off x="8711466" y="1539874"/>
            <a:ext cx="2971198" cy="5188047"/>
          </a:xfrm>
          <a:prstGeom prst="rect">
            <a:avLst/>
          </a:prstGeom>
        </p:spPr>
      </p:pic>
      <p:pic>
        <p:nvPicPr>
          <p:cNvPr id="5" name="Picture 4">
            <a:extLst>
              <a:ext uri="{FF2B5EF4-FFF2-40B4-BE49-F238E27FC236}">
                <a16:creationId xmlns:a16="http://schemas.microsoft.com/office/drawing/2014/main" id="{06D905E7-A114-1073-53FE-08569F4BE5E8}"/>
              </a:ext>
            </a:extLst>
          </p:cNvPr>
          <p:cNvPicPr>
            <a:picLocks noChangeAspect="1"/>
          </p:cNvPicPr>
          <p:nvPr/>
        </p:nvPicPr>
        <p:blipFill>
          <a:blip r:embed="rId3"/>
          <a:stretch>
            <a:fillRect/>
          </a:stretch>
        </p:blipFill>
        <p:spPr>
          <a:xfrm>
            <a:off x="1875286" y="3981164"/>
            <a:ext cx="4161440" cy="2746757"/>
          </a:xfrm>
          <a:prstGeom prst="rect">
            <a:avLst/>
          </a:prstGeom>
        </p:spPr>
      </p:pic>
    </p:spTree>
    <p:extLst>
      <p:ext uri="{BB962C8B-B14F-4D97-AF65-F5344CB8AC3E}">
        <p14:creationId xmlns:p14="http://schemas.microsoft.com/office/powerpoint/2010/main" val="1320268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8" name="Content Placeholder 2">
            <a:extLst>
              <a:ext uri="{FF2B5EF4-FFF2-40B4-BE49-F238E27FC236}">
                <a16:creationId xmlns:a16="http://schemas.microsoft.com/office/drawing/2014/main" id="{02D0C32E-B447-ACDB-BD06-AD1203B78FFA}"/>
              </a:ext>
            </a:extLst>
          </p:cNvPr>
          <p:cNvSpPr>
            <a:spLocks noGrp="1"/>
          </p:cNvSpPr>
          <p:nvPr>
            <p:ph idx="1"/>
          </p:nvPr>
        </p:nvSpPr>
        <p:spPr>
          <a:xfrm>
            <a:off x="838200" y="1539874"/>
            <a:ext cx="10266947" cy="4826635"/>
          </a:xfrm>
        </p:spPr>
        <p:txBody>
          <a:bodyPr>
            <a:normAutofit/>
          </a:bodyPr>
          <a:lstStyle/>
          <a:p>
            <a:r>
              <a:rPr lang="en-US" sz="3600" dirty="0"/>
              <a:t>Breakdown of the model</a:t>
            </a:r>
          </a:p>
          <a:p>
            <a:pPr>
              <a:buFontTx/>
              <a:buChar char="-"/>
            </a:pPr>
            <a:r>
              <a:rPr lang="en-MY" dirty="0"/>
              <a:t>Results of experiments with different number of input features.</a:t>
            </a:r>
          </a:p>
        </p:txBody>
      </p:sp>
      <p:pic>
        <p:nvPicPr>
          <p:cNvPr id="5" name="Picture 4">
            <a:extLst>
              <a:ext uri="{FF2B5EF4-FFF2-40B4-BE49-F238E27FC236}">
                <a16:creationId xmlns:a16="http://schemas.microsoft.com/office/drawing/2014/main" id="{3DF42982-C204-9232-DD15-735889016E1F}"/>
              </a:ext>
            </a:extLst>
          </p:cNvPr>
          <p:cNvPicPr>
            <a:picLocks noChangeAspect="1"/>
          </p:cNvPicPr>
          <p:nvPr/>
        </p:nvPicPr>
        <p:blipFill>
          <a:blip r:embed="rId2"/>
          <a:stretch>
            <a:fillRect/>
          </a:stretch>
        </p:blipFill>
        <p:spPr>
          <a:xfrm>
            <a:off x="1405560" y="2865437"/>
            <a:ext cx="5921671" cy="2955668"/>
          </a:xfrm>
          <a:prstGeom prst="rect">
            <a:avLst/>
          </a:prstGeom>
        </p:spPr>
      </p:pic>
    </p:spTree>
    <p:extLst>
      <p:ext uri="{BB962C8B-B14F-4D97-AF65-F5344CB8AC3E}">
        <p14:creationId xmlns:p14="http://schemas.microsoft.com/office/powerpoint/2010/main" val="3897270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CEE4-4CE7-FEE1-5AA3-1B2A33C182EA}"/>
              </a:ext>
            </a:extLst>
          </p:cNvPr>
          <p:cNvSpPr>
            <a:spLocks noGrp="1"/>
          </p:cNvSpPr>
          <p:nvPr>
            <p:ph type="title"/>
          </p:nvPr>
        </p:nvSpPr>
        <p:spPr/>
        <p:txBody>
          <a:bodyPr/>
          <a:lstStyle/>
          <a:p>
            <a:r>
              <a:rPr lang="en-US"/>
              <a:t>Particle Swarm Optimization in training Artificial Neural Network</a:t>
            </a:r>
            <a:endParaRPr lang="en-MY"/>
          </a:p>
        </p:txBody>
      </p:sp>
      <p:sp>
        <p:nvSpPr>
          <p:cNvPr id="4" name="Content Placeholder 2">
            <a:extLst>
              <a:ext uri="{FF2B5EF4-FFF2-40B4-BE49-F238E27FC236}">
                <a16:creationId xmlns:a16="http://schemas.microsoft.com/office/drawing/2014/main" id="{913C3C61-12FC-623D-871E-B229AE362894}"/>
              </a:ext>
            </a:extLst>
          </p:cNvPr>
          <p:cNvSpPr>
            <a:spLocks noGrp="1"/>
          </p:cNvSpPr>
          <p:nvPr>
            <p:ph idx="1"/>
          </p:nvPr>
        </p:nvSpPr>
        <p:spPr>
          <a:xfrm>
            <a:off x="838200" y="1690688"/>
            <a:ext cx="10054590" cy="4351338"/>
          </a:xfrm>
        </p:spPr>
        <p:txBody>
          <a:bodyPr/>
          <a:lstStyle/>
          <a:p>
            <a:pPr marL="0" indent="0">
              <a:buNone/>
            </a:pPr>
            <a:r>
              <a:rPr lang="en-US" sz="4000" b="1" dirty="0"/>
              <a:t>Purpose of this model</a:t>
            </a:r>
          </a:p>
          <a:p>
            <a:r>
              <a:rPr lang="en-US" sz="3200" dirty="0"/>
              <a:t>To observe and evaluate the functions of swarm intelligence algorithm in training artificial neural network.</a:t>
            </a:r>
          </a:p>
          <a:p>
            <a:r>
              <a:rPr lang="en-US" sz="3200" dirty="0"/>
              <a:t>Experimenting what are the outputs when a labelled dataset is used as the input instead of an </a:t>
            </a:r>
            <a:r>
              <a:rPr lang="en-US" sz="3200" dirty="0" err="1"/>
              <a:t>unlabelled</a:t>
            </a:r>
            <a:r>
              <a:rPr lang="en-US" sz="3200" dirty="0"/>
              <a:t> dataset. </a:t>
            </a:r>
          </a:p>
          <a:p>
            <a:r>
              <a:rPr lang="en-US" sz="3200" dirty="0"/>
              <a:t>The model which compliments the topic of this capstone project.</a:t>
            </a:r>
          </a:p>
        </p:txBody>
      </p:sp>
    </p:spTree>
    <p:extLst>
      <p:ext uri="{BB962C8B-B14F-4D97-AF65-F5344CB8AC3E}">
        <p14:creationId xmlns:p14="http://schemas.microsoft.com/office/powerpoint/2010/main" val="265794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221A-DBB3-FB8F-4B69-A57518555821}"/>
              </a:ext>
            </a:extLst>
          </p:cNvPr>
          <p:cNvSpPr>
            <a:spLocks noGrp="1"/>
          </p:cNvSpPr>
          <p:nvPr>
            <p:ph type="title"/>
          </p:nvPr>
        </p:nvSpPr>
        <p:spPr>
          <a:xfrm>
            <a:off x="838200" y="2411095"/>
            <a:ext cx="10515600" cy="1325563"/>
          </a:xfrm>
        </p:spPr>
        <p:txBody>
          <a:bodyPr/>
          <a:lstStyle/>
          <a:p>
            <a:pPr algn="ctr"/>
            <a:r>
              <a:rPr lang="en-US" b="1" dirty="0"/>
              <a:t>Thank you</a:t>
            </a:r>
            <a:endParaRPr lang="en-MY" b="1" dirty="0"/>
          </a:p>
        </p:txBody>
      </p:sp>
    </p:spTree>
    <p:extLst>
      <p:ext uri="{BB962C8B-B14F-4D97-AF65-F5344CB8AC3E}">
        <p14:creationId xmlns:p14="http://schemas.microsoft.com/office/powerpoint/2010/main" val="59485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578B72-EF30-A04C-025B-2600618F2998}"/>
              </a:ext>
            </a:extLst>
          </p:cNvPr>
          <p:cNvSpPr>
            <a:spLocks noGrp="1"/>
          </p:cNvSpPr>
          <p:nvPr>
            <p:ph type="title"/>
          </p:nvPr>
        </p:nvSpPr>
        <p:spPr>
          <a:xfrm>
            <a:off x="1491175" y="991261"/>
            <a:ext cx="9003323" cy="1837349"/>
          </a:xfrm>
        </p:spPr>
        <p:txBody>
          <a:bodyPr>
            <a:normAutofit fontScale="90000"/>
          </a:bodyPr>
          <a:lstStyle/>
          <a:p>
            <a:pPr algn="ctr"/>
            <a:r>
              <a:rPr lang="en-US" sz="3600" b="1">
                <a:solidFill>
                  <a:schemeClr val="tx1">
                    <a:lumMod val="75000"/>
                    <a:lumOff val="25000"/>
                  </a:schemeClr>
                </a:solidFill>
              </a:rPr>
              <a:t>An Artificial Intelligence Model for Flood Prediction in Urban Areas Based on Swarm Intelligence Algorithms and Artificial Neural Network</a:t>
            </a:r>
            <a:endParaRPr lang="en-MY" sz="3600" b="1">
              <a:solidFill>
                <a:schemeClr val="tx1">
                  <a:lumMod val="75000"/>
                  <a:lumOff val="25000"/>
                </a:schemeClr>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F5E1FF9B-7818-1087-1851-FE7EB48435FA}"/>
              </a:ext>
            </a:extLst>
          </p:cNvPr>
          <p:cNvSpPr txBox="1">
            <a:spLocks/>
          </p:cNvSpPr>
          <p:nvPr/>
        </p:nvSpPr>
        <p:spPr>
          <a:xfrm>
            <a:off x="1062991" y="3111022"/>
            <a:ext cx="9852660" cy="183734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tx1">
                    <a:lumMod val="75000"/>
                    <a:lumOff val="25000"/>
                  </a:schemeClr>
                </a:solidFill>
              </a:rPr>
              <a:t>There are 3 models in this project:</a:t>
            </a:r>
          </a:p>
          <a:p>
            <a:pPr marL="571500" indent="-571500">
              <a:buFont typeface="Arial" panose="020B0604020202020204" pitchFamily="34" charset="0"/>
              <a:buChar char="•"/>
            </a:pPr>
            <a:r>
              <a:rPr lang="en-US" sz="2800" b="1">
                <a:solidFill>
                  <a:schemeClr val="tx1">
                    <a:lumMod val="75000"/>
                    <a:lumOff val="25000"/>
                  </a:schemeClr>
                </a:solidFill>
              </a:rPr>
              <a:t>Benchmark 5 machine learning algorithms model</a:t>
            </a:r>
          </a:p>
          <a:p>
            <a:pPr marL="571500" indent="-571500">
              <a:buFont typeface="Arial" panose="020B0604020202020204" pitchFamily="34" charset="0"/>
              <a:buChar char="•"/>
            </a:pPr>
            <a:r>
              <a:rPr lang="en-US" sz="2800" b="1">
                <a:solidFill>
                  <a:schemeClr val="tx1">
                    <a:lumMod val="75000"/>
                    <a:lumOff val="25000"/>
                  </a:schemeClr>
                </a:solidFill>
              </a:rPr>
              <a:t>Feedforward Neural Network model</a:t>
            </a:r>
          </a:p>
          <a:p>
            <a:pPr marL="571500" indent="-571500">
              <a:buFont typeface="Arial" panose="020B0604020202020204" pitchFamily="34" charset="0"/>
              <a:buChar char="•"/>
            </a:pPr>
            <a:r>
              <a:rPr lang="en-MY" sz="2800" b="1">
                <a:solidFill>
                  <a:schemeClr val="tx1">
                    <a:lumMod val="75000"/>
                    <a:lumOff val="25000"/>
                  </a:schemeClr>
                </a:solidFill>
              </a:rPr>
              <a:t>Particle Swarm Optimization in Training Artificial Neural Network model</a:t>
            </a:r>
          </a:p>
        </p:txBody>
      </p:sp>
    </p:spTree>
    <p:extLst>
      <p:ext uri="{BB962C8B-B14F-4D97-AF65-F5344CB8AC3E}">
        <p14:creationId xmlns:p14="http://schemas.microsoft.com/office/powerpoint/2010/main" val="307726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99CA-22B2-7576-681C-1469939DB452}"/>
              </a:ext>
            </a:extLst>
          </p:cNvPr>
          <p:cNvSpPr>
            <a:spLocks noGrp="1"/>
          </p:cNvSpPr>
          <p:nvPr>
            <p:ph type="title"/>
          </p:nvPr>
        </p:nvSpPr>
        <p:spPr/>
        <p:txBody>
          <a:bodyPr/>
          <a:lstStyle/>
          <a:p>
            <a:r>
              <a:rPr lang="en-US"/>
              <a:t>The Kerala flood dataset</a:t>
            </a:r>
            <a:endParaRPr lang="en-MY"/>
          </a:p>
        </p:txBody>
      </p:sp>
      <p:sp>
        <p:nvSpPr>
          <p:cNvPr id="7" name="TextBox 6">
            <a:extLst>
              <a:ext uri="{FF2B5EF4-FFF2-40B4-BE49-F238E27FC236}">
                <a16:creationId xmlns:a16="http://schemas.microsoft.com/office/drawing/2014/main" id="{712F4520-10DA-A998-69D7-6A80CB3DA51A}"/>
              </a:ext>
            </a:extLst>
          </p:cNvPr>
          <p:cNvSpPr txBox="1"/>
          <p:nvPr/>
        </p:nvSpPr>
        <p:spPr>
          <a:xfrm>
            <a:off x="731520" y="1690688"/>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US" sz="3600"/>
              <a:t>It is a labelled dataset</a:t>
            </a:r>
          </a:p>
          <a:p>
            <a:pPr marL="285750" indent="-285750">
              <a:buFont typeface="Arial" panose="020B0604020202020204" pitchFamily="34" charset="0"/>
              <a:buChar char="•"/>
            </a:pPr>
            <a:r>
              <a:rPr lang="en-US" sz="3600"/>
              <a:t>Dataset already has pre-determined outcomes of flood occurrences </a:t>
            </a:r>
          </a:p>
          <a:p>
            <a:pPr marL="285750" indent="-285750">
              <a:buFont typeface="Arial" panose="020B0604020202020204" pitchFamily="34" charset="0"/>
              <a:buChar char="•"/>
            </a:pPr>
            <a:r>
              <a:rPr lang="en-US" sz="3600"/>
              <a:t>The outcomes are labelled in the form of YES and NO</a:t>
            </a:r>
          </a:p>
          <a:p>
            <a:pPr marL="285750" indent="-285750">
              <a:buFont typeface="Arial" panose="020B0604020202020204" pitchFamily="34" charset="0"/>
              <a:buChar char="•"/>
            </a:pPr>
            <a:r>
              <a:rPr lang="en-US" sz="3600"/>
              <a:t>Consist of monthly rainfall data and an annual rainfall as the total amount of rainfall on that year</a:t>
            </a:r>
          </a:p>
          <a:p>
            <a:pPr marL="285750" indent="-285750">
              <a:buFont typeface="Arial" panose="020B0604020202020204" pitchFamily="34" charset="0"/>
              <a:buChar char="•"/>
            </a:pPr>
            <a:endParaRPr lang="en-MY" sz="3600"/>
          </a:p>
        </p:txBody>
      </p:sp>
    </p:spTree>
    <p:extLst>
      <p:ext uri="{BB962C8B-B14F-4D97-AF65-F5344CB8AC3E}">
        <p14:creationId xmlns:p14="http://schemas.microsoft.com/office/powerpoint/2010/main" val="345808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99CA-22B2-7576-681C-1469939DB452}"/>
              </a:ext>
            </a:extLst>
          </p:cNvPr>
          <p:cNvSpPr>
            <a:spLocks noGrp="1"/>
          </p:cNvSpPr>
          <p:nvPr>
            <p:ph type="title"/>
          </p:nvPr>
        </p:nvSpPr>
        <p:spPr/>
        <p:txBody>
          <a:bodyPr/>
          <a:lstStyle/>
          <a:p>
            <a:r>
              <a:rPr lang="en-US"/>
              <a:t>The Kerala flood dataset</a:t>
            </a:r>
            <a:endParaRPr lang="en-MY"/>
          </a:p>
        </p:txBody>
      </p:sp>
      <p:pic>
        <p:nvPicPr>
          <p:cNvPr id="4" name="Picture 3">
            <a:extLst>
              <a:ext uri="{FF2B5EF4-FFF2-40B4-BE49-F238E27FC236}">
                <a16:creationId xmlns:a16="http://schemas.microsoft.com/office/drawing/2014/main" id="{3AF4B14D-2363-275E-DD5B-201ECDF06E12}"/>
              </a:ext>
            </a:extLst>
          </p:cNvPr>
          <p:cNvPicPr>
            <a:picLocks noChangeAspect="1"/>
          </p:cNvPicPr>
          <p:nvPr/>
        </p:nvPicPr>
        <p:blipFill>
          <a:blip r:embed="rId2"/>
          <a:stretch>
            <a:fillRect/>
          </a:stretch>
        </p:blipFill>
        <p:spPr>
          <a:xfrm>
            <a:off x="544830" y="1380658"/>
            <a:ext cx="8023860" cy="5112217"/>
          </a:xfrm>
          <a:prstGeom prst="rect">
            <a:avLst/>
          </a:prstGeom>
        </p:spPr>
      </p:pic>
      <p:sp>
        <p:nvSpPr>
          <p:cNvPr id="5" name="TextBox 4">
            <a:extLst>
              <a:ext uri="{FF2B5EF4-FFF2-40B4-BE49-F238E27FC236}">
                <a16:creationId xmlns:a16="http://schemas.microsoft.com/office/drawing/2014/main" id="{8B689A2E-F339-D5BE-0ABF-1151C72C059A}"/>
              </a:ext>
            </a:extLst>
          </p:cNvPr>
          <p:cNvSpPr txBox="1"/>
          <p:nvPr/>
        </p:nvSpPr>
        <p:spPr>
          <a:xfrm>
            <a:off x="9075420" y="1473518"/>
            <a:ext cx="2571750" cy="2677656"/>
          </a:xfrm>
          <a:prstGeom prst="rect">
            <a:avLst/>
          </a:prstGeom>
          <a:noFill/>
        </p:spPr>
        <p:txBody>
          <a:bodyPr wrap="square" rtlCol="0">
            <a:spAutoFit/>
          </a:bodyPr>
          <a:lstStyle/>
          <a:p>
            <a:pPr marL="285750" indent="-285750">
              <a:buFont typeface="Arial" panose="020B0604020202020204" pitchFamily="34" charset="0"/>
              <a:buChar char="•"/>
            </a:pPr>
            <a:r>
              <a:rPr lang="en-US" sz="2400"/>
              <a:t>Visual graph of the Kerala dataset (in terms of monthly rainfall and the corresponding year)</a:t>
            </a:r>
            <a:endParaRPr lang="en-MY" sz="2400"/>
          </a:p>
        </p:txBody>
      </p:sp>
    </p:spTree>
    <p:extLst>
      <p:ext uri="{BB962C8B-B14F-4D97-AF65-F5344CB8AC3E}">
        <p14:creationId xmlns:p14="http://schemas.microsoft.com/office/powerpoint/2010/main" val="374823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99CA-22B2-7576-681C-1469939DB452}"/>
              </a:ext>
            </a:extLst>
          </p:cNvPr>
          <p:cNvSpPr>
            <a:spLocks noGrp="1"/>
          </p:cNvSpPr>
          <p:nvPr>
            <p:ph type="title"/>
          </p:nvPr>
        </p:nvSpPr>
        <p:spPr/>
        <p:txBody>
          <a:bodyPr/>
          <a:lstStyle/>
          <a:p>
            <a:r>
              <a:rPr lang="en-US"/>
              <a:t>The Kerala flood dataset</a:t>
            </a:r>
            <a:endParaRPr lang="en-MY"/>
          </a:p>
        </p:txBody>
      </p:sp>
      <p:pic>
        <p:nvPicPr>
          <p:cNvPr id="5" name="Content Placeholder 4">
            <a:extLst>
              <a:ext uri="{FF2B5EF4-FFF2-40B4-BE49-F238E27FC236}">
                <a16:creationId xmlns:a16="http://schemas.microsoft.com/office/drawing/2014/main" id="{33B2440B-0B4C-CC39-694D-827A4B8F3757}"/>
              </a:ext>
            </a:extLst>
          </p:cNvPr>
          <p:cNvPicPr>
            <a:picLocks noGrp="1" noChangeAspect="1"/>
          </p:cNvPicPr>
          <p:nvPr>
            <p:ph idx="1"/>
          </p:nvPr>
        </p:nvPicPr>
        <p:blipFill>
          <a:blip r:embed="rId2"/>
          <a:stretch>
            <a:fillRect/>
          </a:stretch>
        </p:blipFill>
        <p:spPr>
          <a:xfrm>
            <a:off x="655320" y="1690688"/>
            <a:ext cx="8496520" cy="3957955"/>
          </a:xfrm>
        </p:spPr>
      </p:pic>
      <p:sp>
        <p:nvSpPr>
          <p:cNvPr id="6" name="TextBox 5">
            <a:extLst>
              <a:ext uri="{FF2B5EF4-FFF2-40B4-BE49-F238E27FC236}">
                <a16:creationId xmlns:a16="http://schemas.microsoft.com/office/drawing/2014/main" id="{4D4E51ED-FEA8-F5EE-4847-53E22D921327}"/>
              </a:ext>
            </a:extLst>
          </p:cNvPr>
          <p:cNvSpPr txBox="1"/>
          <p:nvPr/>
        </p:nvSpPr>
        <p:spPr>
          <a:xfrm>
            <a:off x="9384030" y="1690688"/>
            <a:ext cx="2571750" cy="2308324"/>
          </a:xfrm>
          <a:prstGeom prst="rect">
            <a:avLst/>
          </a:prstGeom>
          <a:noFill/>
        </p:spPr>
        <p:txBody>
          <a:bodyPr wrap="square" rtlCol="0">
            <a:spAutoFit/>
          </a:bodyPr>
          <a:lstStyle/>
          <a:p>
            <a:pPr marL="285750" indent="-285750">
              <a:buFont typeface="Arial" panose="020B0604020202020204" pitchFamily="34" charset="0"/>
              <a:buChar char="•"/>
            </a:pPr>
            <a:r>
              <a:rPr lang="en-US" sz="2400"/>
              <a:t>What the Kerala flood dataset looks like.</a:t>
            </a:r>
          </a:p>
          <a:p>
            <a:pPr marL="285750" indent="-285750">
              <a:buFont typeface="Arial" panose="020B0604020202020204" pitchFamily="34" charset="0"/>
              <a:buChar char="•"/>
            </a:pPr>
            <a:r>
              <a:rPr lang="en-MY" sz="2400"/>
              <a:t>How many rows and columns the dataset has.</a:t>
            </a:r>
          </a:p>
        </p:txBody>
      </p:sp>
    </p:spTree>
    <p:extLst>
      <p:ext uri="{BB962C8B-B14F-4D97-AF65-F5344CB8AC3E}">
        <p14:creationId xmlns:p14="http://schemas.microsoft.com/office/powerpoint/2010/main" val="11102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99CA-22B2-7576-681C-1469939DB452}"/>
              </a:ext>
            </a:extLst>
          </p:cNvPr>
          <p:cNvSpPr>
            <a:spLocks noGrp="1"/>
          </p:cNvSpPr>
          <p:nvPr>
            <p:ph type="title"/>
          </p:nvPr>
        </p:nvSpPr>
        <p:spPr/>
        <p:txBody>
          <a:bodyPr/>
          <a:lstStyle/>
          <a:p>
            <a:r>
              <a:rPr lang="en-US"/>
              <a:t>The Kerala flood dataset</a:t>
            </a:r>
            <a:endParaRPr lang="en-MY"/>
          </a:p>
        </p:txBody>
      </p:sp>
      <p:sp>
        <p:nvSpPr>
          <p:cNvPr id="6" name="TextBox 5">
            <a:extLst>
              <a:ext uri="{FF2B5EF4-FFF2-40B4-BE49-F238E27FC236}">
                <a16:creationId xmlns:a16="http://schemas.microsoft.com/office/drawing/2014/main" id="{4D4E51ED-FEA8-F5EE-4847-53E22D921327}"/>
              </a:ext>
            </a:extLst>
          </p:cNvPr>
          <p:cNvSpPr txBox="1"/>
          <p:nvPr/>
        </p:nvSpPr>
        <p:spPr>
          <a:xfrm>
            <a:off x="9246870" y="1690688"/>
            <a:ext cx="2708910" cy="3046988"/>
          </a:xfrm>
          <a:prstGeom prst="rect">
            <a:avLst/>
          </a:prstGeom>
          <a:noFill/>
        </p:spPr>
        <p:txBody>
          <a:bodyPr wrap="square" rtlCol="0">
            <a:spAutoFit/>
          </a:bodyPr>
          <a:lstStyle/>
          <a:p>
            <a:pPr marL="285750" indent="-285750">
              <a:buFont typeface="Arial" panose="020B0604020202020204" pitchFamily="34" charset="0"/>
              <a:buChar char="•"/>
            </a:pPr>
            <a:r>
              <a:rPr lang="en-US" sz="2400"/>
              <a:t>Replace the YES and NO label to 1 and 0 respectively</a:t>
            </a:r>
            <a:r>
              <a:rPr lang="en-MY" sz="2400"/>
              <a:t>.</a:t>
            </a:r>
          </a:p>
          <a:p>
            <a:pPr marL="285750" indent="-285750">
              <a:buFont typeface="Arial" panose="020B0604020202020204" pitchFamily="34" charset="0"/>
              <a:buChar char="•"/>
            </a:pPr>
            <a:r>
              <a:rPr lang="en-MY" sz="2400"/>
              <a:t>This conversion is done in all the models in this project.</a:t>
            </a:r>
          </a:p>
        </p:txBody>
      </p:sp>
      <p:pic>
        <p:nvPicPr>
          <p:cNvPr id="4" name="Picture 3">
            <a:extLst>
              <a:ext uri="{FF2B5EF4-FFF2-40B4-BE49-F238E27FC236}">
                <a16:creationId xmlns:a16="http://schemas.microsoft.com/office/drawing/2014/main" id="{F1BA9EE2-EB5A-539B-A14E-A061B33CDA07}"/>
              </a:ext>
            </a:extLst>
          </p:cNvPr>
          <p:cNvPicPr>
            <a:picLocks noChangeAspect="1"/>
          </p:cNvPicPr>
          <p:nvPr/>
        </p:nvPicPr>
        <p:blipFill>
          <a:blip r:embed="rId2"/>
          <a:stretch>
            <a:fillRect/>
          </a:stretch>
        </p:blipFill>
        <p:spPr>
          <a:xfrm>
            <a:off x="470790" y="1690688"/>
            <a:ext cx="8663805" cy="3807449"/>
          </a:xfrm>
          <a:prstGeom prst="rect">
            <a:avLst/>
          </a:prstGeom>
        </p:spPr>
      </p:pic>
    </p:spTree>
    <p:extLst>
      <p:ext uri="{BB962C8B-B14F-4D97-AF65-F5344CB8AC3E}">
        <p14:creationId xmlns:p14="http://schemas.microsoft.com/office/powerpoint/2010/main" val="404666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99CA-22B2-7576-681C-1469939DB452}"/>
              </a:ext>
            </a:extLst>
          </p:cNvPr>
          <p:cNvSpPr>
            <a:spLocks noGrp="1"/>
          </p:cNvSpPr>
          <p:nvPr>
            <p:ph type="title"/>
          </p:nvPr>
        </p:nvSpPr>
        <p:spPr/>
        <p:txBody>
          <a:bodyPr/>
          <a:lstStyle/>
          <a:p>
            <a:r>
              <a:rPr lang="en-US"/>
              <a:t>The Kerala flood dataset</a:t>
            </a:r>
            <a:endParaRPr lang="en-MY"/>
          </a:p>
        </p:txBody>
      </p:sp>
      <p:sp>
        <p:nvSpPr>
          <p:cNvPr id="6" name="TextBox 5">
            <a:extLst>
              <a:ext uri="{FF2B5EF4-FFF2-40B4-BE49-F238E27FC236}">
                <a16:creationId xmlns:a16="http://schemas.microsoft.com/office/drawing/2014/main" id="{4D4E51ED-FEA8-F5EE-4847-53E22D921327}"/>
              </a:ext>
            </a:extLst>
          </p:cNvPr>
          <p:cNvSpPr txBox="1"/>
          <p:nvPr/>
        </p:nvSpPr>
        <p:spPr>
          <a:xfrm>
            <a:off x="838200" y="1690688"/>
            <a:ext cx="10515600" cy="2492990"/>
          </a:xfrm>
          <a:prstGeom prst="rect">
            <a:avLst/>
          </a:prstGeom>
          <a:noFill/>
        </p:spPr>
        <p:txBody>
          <a:bodyPr wrap="square" rtlCol="0">
            <a:spAutoFit/>
          </a:bodyPr>
          <a:lstStyle/>
          <a:p>
            <a:pPr marL="285750" indent="-285750">
              <a:buFont typeface="Arial" panose="020B0604020202020204" pitchFamily="34" charset="0"/>
              <a:buChar char="•"/>
            </a:pPr>
            <a:r>
              <a:rPr lang="en-US" sz="3600"/>
              <a:t>Reason for this conversion?</a:t>
            </a:r>
          </a:p>
          <a:p>
            <a:pPr marL="342900" indent="-342900">
              <a:buFont typeface="Wingdings" panose="05000000000000000000" pitchFamily="2" charset="2"/>
              <a:buChar char="Ø"/>
            </a:pPr>
            <a:r>
              <a:rPr lang="en-US" sz="2400"/>
              <a:t>The FLOODS column will be the target value for all the models</a:t>
            </a:r>
          </a:p>
          <a:p>
            <a:pPr marL="342900" indent="-342900">
              <a:buFont typeface="Wingdings" panose="05000000000000000000" pitchFamily="2" charset="2"/>
              <a:buChar char="Ø"/>
            </a:pPr>
            <a:r>
              <a:rPr lang="en-US" sz="2400"/>
              <a:t>The target value is used to evaluate the accuracy of the models</a:t>
            </a:r>
          </a:p>
          <a:p>
            <a:r>
              <a:rPr lang="en-US" sz="2400"/>
              <a:t>(comparison of predicted values and target values)</a:t>
            </a:r>
          </a:p>
          <a:p>
            <a:endParaRPr lang="en-US" sz="2400"/>
          </a:p>
          <a:p>
            <a:r>
              <a:rPr lang="en-US" sz="2400"/>
              <a:t>	</a:t>
            </a:r>
            <a:endParaRPr lang="en-MY" sz="2400"/>
          </a:p>
        </p:txBody>
      </p:sp>
    </p:spTree>
    <p:extLst>
      <p:ext uri="{BB962C8B-B14F-4D97-AF65-F5344CB8AC3E}">
        <p14:creationId xmlns:p14="http://schemas.microsoft.com/office/powerpoint/2010/main" val="3856187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2DCF1D7F5F944A9F2FD9153C86F28D" ma:contentTypeVersion="9" ma:contentTypeDescription="Create a new document." ma:contentTypeScope="" ma:versionID="851e055af5df80a6947d71eefae3774b">
  <xsd:schema xmlns:xsd="http://www.w3.org/2001/XMLSchema" xmlns:xs="http://www.w3.org/2001/XMLSchema" xmlns:p="http://schemas.microsoft.com/office/2006/metadata/properties" xmlns:ns3="0dcfe058-9759-4e13-bc9f-826ac63aa467" xmlns:ns4="15cfb407-5e5a-4a36-bacc-aa6652a5f386" targetNamespace="http://schemas.microsoft.com/office/2006/metadata/properties" ma:root="true" ma:fieldsID="38cd040aee710d8cf7d9a8f690220b27" ns3:_="" ns4:_="">
    <xsd:import namespace="0dcfe058-9759-4e13-bc9f-826ac63aa467"/>
    <xsd:import namespace="15cfb407-5e5a-4a36-bacc-aa6652a5f38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cfe058-9759-4e13-bc9f-826ac63aa4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fb407-5e5a-4a36-bacc-aa6652a5f3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dcfe058-9759-4e13-bc9f-826ac63aa46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E58F52-4ACD-41E0-93A3-788AFCA3CD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cfe058-9759-4e13-bc9f-826ac63aa467"/>
    <ds:schemaRef ds:uri="15cfb407-5e5a-4a36-bacc-aa6652a5f3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F59C7E-ADEC-4304-8AE1-FAB529FB271B}">
  <ds:schemaRefs>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15cfb407-5e5a-4a36-bacc-aa6652a5f386"/>
    <ds:schemaRef ds:uri="0dcfe058-9759-4e13-bc9f-826ac63aa467"/>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D8832145-4F3E-4A79-BF38-A138AE39C5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1325</Words>
  <Application>Microsoft Office PowerPoint</Application>
  <PresentationFormat>Widescreen</PresentationFormat>
  <Paragraphs>125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Capstone 2 Presentation</vt:lpstr>
      <vt:lpstr>An Artificial Intelligence Model for Flood Prediction in Urban Areas Based on Swarm Intelligence Algorithms and Artificial Neural Network</vt:lpstr>
      <vt:lpstr>An Artificial Intelligence Model for Flood Prediction in Urban Areas Based on Swarm Intelligence Algorithms and Artificial Neural Network</vt:lpstr>
      <vt:lpstr>An Artificial Intelligence Model for Flood Prediction in Urban Areas Based on Swarm Intelligence Algorithms and Artificial Neural Network</vt:lpstr>
      <vt:lpstr>The Kerala flood dataset</vt:lpstr>
      <vt:lpstr>The Kerala flood dataset</vt:lpstr>
      <vt:lpstr>The Kerala flood dataset</vt:lpstr>
      <vt:lpstr>The Kerala flood dataset</vt:lpstr>
      <vt:lpstr>The Kerala flood dataset</vt:lpstr>
      <vt:lpstr>Benchmark 5 machine learning algorithms model</vt:lpstr>
      <vt:lpstr>Benchmark 5 machine learning algorithms model</vt:lpstr>
      <vt:lpstr>Benchmark 5 machine learning algorithms model</vt:lpstr>
      <vt:lpstr>Benchmark 5 machine learning algorithms model</vt:lpstr>
      <vt:lpstr>Benchmark 5 machine learning algorithms model</vt:lpstr>
      <vt:lpstr>Benchmark 5 machine learning algorithms model</vt:lpstr>
      <vt:lpstr>Benchmark 5 machine learning algorithms model</vt:lpstr>
      <vt:lpstr>Feedforward Neural Network model</vt:lpstr>
      <vt:lpstr>Feedforward Neural Network model</vt:lpstr>
      <vt:lpstr>Feedforward Neural Network model</vt:lpstr>
      <vt:lpstr>Feedforward Neural Network model</vt:lpstr>
      <vt:lpstr>Feedforward Neural Network model</vt:lpstr>
      <vt:lpstr>Feedforward Neural Network model</vt:lpstr>
      <vt:lpstr>Feedforward Neural Network model</vt:lpstr>
      <vt:lpstr>Feedforward Neural Network model</vt:lpstr>
      <vt:lpstr>Feedforward Neural Network model</vt:lpstr>
      <vt:lpstr>Particle Swarm Optimization in training Artificial Neural Network model</vt:lpstr>
      <vt:lpstr>Particle Swarm Optimization in training Artificial Neural Network</vt:lpstr>
      <vt:lpstr>Particle Swarm Optimization in training Artificial Neural Network</vt:lpstr>
      <vt:lpstr>PowerPoint Presentation</vt:lpstr>
      <vt:lpstr>PowerPoint Presentation</vt:lpstr>
      <vt:lpstr>Particle Swarm Optimization in training Artificial Neural Network</vt:lpstr>
      <vt:lpstr>Particle Swarm Optimization in training Artificial Neural Network</vt:lpstr>
      <vt:lpstr>Particle Swarm Optimization in training Artificial Neural Network</vt:lpstr>
      <vt:lpstr>Particle Swarm Optimization in training Artificial Neural Network</vt:lpstr>
      <vt:lpstr>Particle Swarm Optimization in training Artificial Neural Network</vt:lpstr>
      <vt:lpstr>Particle Swarm Optimization in training Artificial Neural Network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Presentation</dc:title>
  <dc:creator>CHEW CHIEN ZHEN</dc:creator>
  <cp:lastModifiedBy>CHEW CHIEN ZHEN</cp:lastModifiedBy>
  <cp:revision>2</cp:revision>
  <dcterms:created xsi:type="dcterms:W3CDTF">2023-07-21T19:08:31Z</dcterms:created>
  <dcterms:modified xsi:type="dcterms:W3CDTF">2023-07-25T07:25:17Z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0x010100902DCF1D7F5F944A9F2FD9153C86F28D</vt:lpwstr>
  </property>
</Properties>
</file>