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E62690-F8A2-4051-8201-C764BDBF44D5}">
  <a:tblStyle styleId="{13E62690-F8A2-4051-8201-C764BDBF44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tEa5sAh-kV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173e0e2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173e0e2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173e0e2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173e0e2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173e0e2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173e0e2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173e0e2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173e0e2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173e0e2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173e0e2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173e0e2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173e0e2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Indexer, provides a mapping from terms to documents, The inverted index provides the mechanism for scoring search results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173e0e2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2173e0e2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5a884c4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5a884c4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a884c4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a884c4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24a4850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24a4850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173e0e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173e0e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5a884c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5a884c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173e0e2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173e0e2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5a884c7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5a884c7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5a884c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5a884c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4a4850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24a4850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173e0e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173e0e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173e0e2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173e0e2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173e0e2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173e0e2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storage size of the visual environment depends on your machine storage. Default: 10 MB. Single key and value size maximum: 4 GB.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173e0e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173e0e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2 fixed root nodes.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https://www.youtube.com/watch?v=tEa5sAh-kVk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173e0e2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173e0e2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4a4850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4a4850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173e0e2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173e0e2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23750" y="1336575"/>
            <a:ext cx="77028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/>
              <a:t>Telemetry Indexer</a:t>
            </a:r>
            <a:endParaRPr sz="46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Zijian Chen, Yongxuan Fu, Wei Li, Zhuo Wang, Zi Yang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LMDB 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RwCursor</a:t>
            </a:r>
            <a:endParaRPr b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25" y="1152413"/>
            <a:ext cx="4903170" cy="19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888" y="3208775"/>
            <a:ext cx="4857200" cy="15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2414475" y="1387625"/>
            <a:ext cx="1851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515900" y="3436475"/>
            <a:ext cx="1851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and Testing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Implemented by us:</a:t>
            </a:r>
            <a:endParaRPr sz="2900"/>
          </a:p>
          <a:p>
            <a:pPr indent="-412750" lvl="0" marL="9144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LMDB </a:t>
            </a:r>
            <a:r>
              <a:rPr lang="en" sz="2900"/>
              <a:t>with nested B-Tree structure</a:t>
            </a:r>
            <a:endParaRPr sz="2900"/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LMDB with single B-</a:t>
            </a:r>
            <a:r>
              <a:rPr lang="en" sz="2900"/>
              <a:t>Tree structure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Other Indexer for performance </a:t>
            </a:r>
            <a:r>
              <a:rPr lang="en" sz="2900"/>
              <a:t>comparison</a:t>
            </a:r>
            <a:r>
              <a:rPr lang="en" sz="2900"/>
              <a:t>:</a:t>
            </a:r>
            <a:endParaRPr sz="2900"/>
          </a:p>
          <a:p>
            <a:pPr indent="-412750" lvl="0" marL="9144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Lucene Search Engine Library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97475" y="45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LMDB </a:t>
            </a:r>
            <a:r>
              <a:rPr lang="en"/>
              <a:t>with </a:t>
            </a:r>
            <a:r>
              <a:rPr lang="en"/>
              <a:t>Nested B-Tree Structure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399538" y="1161675"/>
            <a:ext cx="1200600" cy="53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</a:rPr>
              <a:t>LMDB</a:t>
            </a:r>
            <a:endParaRPr b="1" sz="20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55413" y="1993225"/>
            <a:ext cx="2565300" cy="53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000">
                <a:solidFill>
                  <a:srgbClr val="000000"/>
                </a:solidFill>
              </a:rPr>
              <a:t>K</a:t>
            </a:r>
            <a:r>
              <a:rPr b="1" lang="en" sz="2000">
                <a:solidFill>
                  <a:srgbClr val="000000"/>
                </a:solidFill>
              </a:rPr>
              <a:t>ey: time interval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600138" y="2022825"/>
            <a:ext cx="1914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Value: 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B-Tree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944113" y="3321075"/>
            <a:ext cx="2516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Key: time stamp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648488" y="3321075"/>
            <a:ext cx="28401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Value: 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 at the corresponding time stamp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p24"/>
          <p:cNvCxnSpPr>
            <a:stCxn id="155" idx="2"/>
            <a:endCxn id="156" idx="0"/>
          </p:cNvCxnSpPr>
          <p:nvPr/>
        </p:nvCxnSpPr>
        <p:spPr>
          <a:xfrm flipH="1">
            <a:off x="1937938" y="1699275"/>
            <a:ext cx="206190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>
            <a:stCxn id="155" idx="2"/>
            <a:endCxn id="157" idx="0"/>
          </p:cNvCxnSpPr>
          <p:nvPr/>
        </p:nvCxnSpPr>
        <p:spPr>
          <a:xfrm>
            <a:off x="3999838" y="1699275"/>
            <a:ext cx="15579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>
            <a:stCxn id="157" idx="2"/>
            <a:endCxn id="158" idx="0"/>
          </p:cNvCxnSpPr>
          <p:nvPr/>
        </p:nvCxnSpPr>
        <p:spPr>
          <a:xfrm flipH="1">
            <a:off x="4202188" y="2515425"/>
            <a:ext cx="13554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4"/>
          <p:cNvCxnSpPr>
            <a:stCxn id="157" idx="2"/>
            <a:endCxn id="159" idx="0"/>
          </p:cNvCxnSpPr>
          <p:nvPr/>
        </p:nvCxnSpPr>
        <p:spPr>
          <a:xfrm>
            <a:off x="5557588" y="2515425"/>
            <a:ext cx="15111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LMDB with </a:t>
            </a:r>
            <a:r>
              <a:rPr lang="en"/>
              <a:t>Nested B-Tree Structure — Index Design</a:t>
            </a:r>
            <a:r>
              <a:rPr lang="en"/>
              <a:t>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743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700"/>
              <a:t>1st level index:</a:t>
            </a:r>
            <a:r>
              <a:rPr lang="en" sz="2700"/>
              <a:t> store time interval as key value </a:t>
            </a:r>
            <a:r>
              <a:rPr lang="en" sz="2700"/>
              <a:t>in LMDB after</a:t>
            </a:r>
            <a:r>
              <a:rPr lang="en" sz="2700"/>
              <a:t> batch reading and processing </a:t>
            </a:r>
            <a:endParaRPr sz="2700"/>
          </a:p>
          <a:p>
            <a:pPr indent="-3743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In LMDB, each value is implemented as a B-Tree</a:t>
            </a:r>
            <a:endParaRPr sz="2700"/>
          </a:p>
          <a:p>
            <a:pPr indent="-3743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700"/>
              <a:t>2nd level index:</a:t>
            </a:r>
            <a:r>
              <a:rPr lang="en" sz="2700"/>
              <a:t> store specific timestamp as key value in B-Tree structure (the value of LMDB)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197475" y="45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LMDB with Single</a:t>
            </a:r>
            <a:r>
              <a:rPr lang="en"/>
              <a:t> B-Tree Structure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106988" y="1384650"/>
            <a:ext cx="1200600" cy="53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</a:rPr>
              <a:t>LMDB</a:t>
            </a:r>
            <a:endParaRPr b="1" sz="20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362863" y="2216200"/>
            <a:ext cx="2565300" cy="53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000">
                <a:solidFill>
                  <a:srgbClr val="000000"/>
                </a:solidFill>
              </a:rPr>
              <a:t>Key: time interval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307588" y="2245800"/>
            <a:ext cx="1914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Value: String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8" name="Google Shape;178;p26"/>
          <p:cNvCxnSpPr>
            <a:stCxn id="175" idx="2"/>
            <a:endCxn id="176" idx="0"/>
          </p:cNvCxnSpPr>
          <p:nvPr/>
        </p:nvCxnSpPr>
        <p:spPr>
          <a:xfrm flipH="1">
            <a:off x="2645388" y="1922250"/>
            <a:ext cx="206190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75" idx="2"/>
            <a:endCxn id="177" idx="0"/>
          </p:cNvCxnSpPr>
          <p:nvPr/>
        </p:nvCxnSpPr>
        <p:spPr>
          <a:xfrm>
            <a:off x="4707288" y="1922250"/>
            <a:ext cx="15579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/>
          <p:nvPr/>
        </p:nvSpPr>
        <p:spPr>
          <a:xfrm>
            <a:off x="6149400" y="2753800"/>
            <a:ext cx="231300" cy="39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5191950" y="3167000"/>
            <a:ext cx="2146200" cy="80040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Use grep for data 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retrieval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Lucene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25"/>
            <a:ext cx="85206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Lucene offers powerful features like scalable and high-performance indexing of the documents and search capability through a simple API. It utilizes powerful, accurate and efficient search algorithms written in Java.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Lucene search API takes a search query and returns a set of documents ranked by relevancy with documents most similar to the query having the highest score. Lucene provides a highly configurable hybrid form of search that combines exact boolean searches with softer, more relevance-ranking-oriented vector-space search methods.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— Lucene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87752" l="0" r="0" t="-1479"/>
          <a:stretch/>
        </p:blipFill>
        <p:spPr>
          <a:xfrm>
            <a:off x="263750" y="1681025"/>
            <a:ext cx="4382775" cy="7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1840" l="0" r="0" t="40083"/>
          <a:stretch/>
        </p:blipFill>
        <p:spPr>
          <a:xfrm>
            <a:off x="4920775" y="1753325"/>
            <a:ext cx="4103050" cy="303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59439" l="0" r="0" t="11102"/>
          <a:stretch/>
        </p:blipFill>
        <p:spPr>
          <a:xfrm>
            <a:off x="196313" y="2889775"/>
            <a:ext cx="4517650" cy="169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81375"/>
            <a:ext cx="4041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Time for adding log into indexer</a:t>
            </a:r>
            <a:endParaRPr b="1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951650" y="1217513"/>
            <a:ext cx="4041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Example Result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LMDB with </a:t>
            </a:r>
            <a:r>
              <a:rPr lang="en"/>
              <a:t>Nested B-Tree Structure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" y="1468250"/>
            <a:ext cx="9035874" cy="2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LMDB with Single</a:t>
            </a:r>
            <a:r>
              <a:rPr lang="en"/>
              <a:t> B-Tree Structure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5" y="1251125"/>
            <a:ext cx="8464649" cy="34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with Lucene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Storage</a:t>
            </a:r>
            <a:endParaRPr b="1" sz="25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Lucene currently we use temporary search, can only store about 5 GB to heap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LMDB stores data into disk, we can set the maximum size for it.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Store Time</a:t>
            </a:r>
            <a:endParaRPr b="1" sz="25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Lucene: 271.449s (5GB)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LMDB (nested B-Tree structure): 153s (5GB), 1100s(35GB)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LMDB (single B-Tree structure): 142s (5GB), 1037s(35GB)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— Telemetry Indexer P</a:t>
            </a:r>
            <a:r>
              <a:rPr lang="en"/>
              <a:t>roject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Transform files into JSON format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Build an index that supports filtering and other operations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Design and implementation of a indexer and indexing structure depends on the workload and query patterns.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Query for Single Timestamp </a:t>
            </a:r>
            <a:r>
              <a:rPr lang="en"/>
              <a:t>(5GB)</a:t>
            </a:r>
            <a:endParaRPr/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795525" y="14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{13E62690-F8A2-4051-8201-C764BDBF44D5}</a:tableStyleId>
              </a:tblPr>
              <a:tblGrid>
                <a:gridCol w="3776475"/>
                <a:gridCol w="3776475"/>
              </a:tblGrid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Average Executing Time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Lucene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About 2.2s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</a:t>
                      </a:r>
                      <a:r>
                        <a:rPr lang="en" sz="2100"/>
                        <a:t>nested B-Tree structure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Less than 1ms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Single </a:t>
                      </a:r>
                      <a:r>
                        <a:rPr lang="en" sz="2100"/>
                        <a:t>B-Tree structure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About 5-? ms (based on number of logs at that time)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Query for Fixed Time Interval (5GB)</a:t>
            </a:r>
            <a:endParaRPr/>
          </a:p>
        </p:txBody>
      </p:sp>
      <p:graphicFrame>
        <p:nvGraphicFramePr>
          <p:cNvPr id="227" name="Google Shape;227;p33"/>
          <p:cNvGraphicFramePr/>
          <p:nvPr/>
        </p:nvGraphicFramePr>
        <p:xfrm>
          <a:off x="658150" y="14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{13E62690-F8A2-4051-8201-C764BDBF44D5}</a:tableStyleId>
              </a:tblPr>
              <a:tblGrid>
                <a:gridCol w="3913850"/>
                <a:gridCol w="3913850"/>
              </a:tblGrid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Average </a:t>
                      </a:r>
                      <a:r>
                        <a:rPr lang="en" sz="2100"/>
                        <a:t>Executing Time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Lucene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About 2.2s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nested B-Tree structure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Less than 1ms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Single B-Tree structure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About 1ms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Query for Single Timestamp </a:t>
            </a:r>
            <a:r>
              <a:rPr lang="en"/>
              <a:t>(35GB)</a:t>
            </a:r>
            <a:endParaRPr/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795525" y="14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{13E62690-F8A2-4051-8201-C764BDBF44D5}</a:tableStyleId>
              </a:tblPr>
              <a:tblGrid>
                <a:gridCol w="3776475"/>
                <a:gridCol w="3776475"/>
              </a:tblGrid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Average Executing Time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nested B-Tree structure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1-2ms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Single B-Tree structure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About 6-? ms (based on number of logs at that time)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— Query for Fixed Time Interval</a:t>
            </a:r>
            <a:r>
              <a:rPr lang="en"/>
              <a:t>(35GB)</a:t>
            </a:r>
            <a:r>
              <a:rPr lang="en"/>
              <a:t> </a:t>
            </a:r>
            <a:endParaRPr/>
          </a:p>
        </p:txBody>
      </p:sp>
      <p:graphicFrame>
        <p:nvGraphicFramePr>
          <p:cNvPr id="239" name="Google Shape;239;p35"/>
          <p:cNvGraphicFramePr/>
          <p:nvPr/>
        </p:nvGraphicFramePr>
        <p:xfrm>
          <a:off x="658150" y="14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{13E62690-F8A2-4051-8201-C764BDBF44D5}</a:tableStyleId>
              </a:tblPr>
              <a:tblGrid>
                <a:gridCol w="3913850"/>
                <a:gridCol w="3913850"/>
              </a:tblGrid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Average Executing Time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nested B-Tree structure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1-2</a:t>
                      </a:r>
                      <a:r>
                        <a:rPr lang="en" sz="2100"/>
                        <a:t>ms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LMDB with Single B-Tree structure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About 2ms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uture Work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Find other data structure that may improve the storage and search performance.</a:t>
            </a:r>
            <a:endParaRPr sz="2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Find other index that </a:t>
            </a:r>
            <a:r>
              <a:rPr lang="en" sz="2500"/>
              <a:t>can arrange timeseries data efficiently.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09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Type: Log data from Mozilla Thunderbird.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Size: ~35GB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Event logs in general are a timestamp and a payload of some context.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Implemented batch reading and processing for large datasets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9292" l="0" r="1146" t="9834"/>
          <a:stretch/>
        </p:blipFill>
        <p:spPr>
          <a:xfrm>
            <a:off x="33450" y="3279150"/>
            <a:ext cx="9077075" cy="139538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Preprocessed Data in JSON Format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5" y="1195225"/>
            <a:ext cx="9050102" cy="1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— LMDB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 B+tree-based database management library. The entire database is exposed in a memory map, and no malloc's or memcpy's occur during data fetches. </a:t>
            </a:r>
            <a:endParaRPr sz="2400"/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Relies on the OS/filesystem cache, no wasted memory in app-level caching.</a:t>
            </a:r>
            <a:endParaRPr sz="2400"/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Can store live pointer-based objects directly using a fixed address map.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 -Tree Operation in LMDB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5" y="707400"/>
            <a:ext cx="3271965" cy="1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25" y="707388"/>
            <a:ext cx="4130776" cy="15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075" y="3093880"/>
            <a:ext cx="4887322" cy="15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931625" y="1369125"/>
            <a:ext cx="793800" cy="35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780900" y="2349725"/>
            <a:ext cx="407100" cy="65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92663" y="3410850"/>
            <a:ext cx="376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After this step the old blue page is no longer referenced by anything in the database, so it can be reclaimed.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in LMDB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707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environment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</a:t>
            </a:r>
            <a:endParaRPr b="1"/>
          </a:p>
        </p:txBody>
      </p:sp>
      <p:sp>
        <p:nvSpPr>
          <p:cNvPr id="111" name="Google Shape;111;p19"/>
          <p:cNvSpPr/>
          <p:nvPr/>
        </p:nvSpPr>
        <p:spPr>
          <a:xfrm>
            <a:off x="2659400" y="2238450"/>
            <a:ext cx="2163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95500" y="3649250"/>
            <a:ext cx="2163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450" y="756387"/>
            <a:ext cx="6276948" cy="14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400" y="2635550"/>
            <a:ext cx="6276950" cy="157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in LMDB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707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Cursor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Transaction</a:t>
            </a:r>
            <a:endParaRPr b="1"/>
          </a:p>
        </p:txBody>
      </p:sp>
      <p:sp>
        <p:nvSpPr>
          <p:cNvPr id="121" name="Google Shape;121;p20"/>
          <p:cNvSpPr/>
          <p:nvPr/>
        </p:nvSpPr>
        <p:spPr>
          <a:xfrm>
            <a:off x="2062950" y="832575"/>
            <a:ext cx="2163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659400" y="2238450"/>
            <a:ext cx="2163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395500" y="3649250"/>
            <a:ext cx="2163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97" y="2529725"/>
            <a:ext cx="5509225" cy="2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798" y="480523"/>
            <a:ext cx="3365950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RwTransaction</a:t>
            </a:r>
            <a:endParaRPr b="1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LMDB 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71340" l="5846" r="10876" t="0"/>
          <a:stretch/>
        </p:blipFill>
        <p:spPr>
          <a:xfrm>
            <a:off x="246950" y="2432725"/>
            <a:ext cx="4198025" cy="14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5598" r="3813" t="29173"/>
          <a:stretch/>
        </p:blipFill>
        <p:spPr>
          <a:xfrm>
            <a:off x="4621314" y="1098112"/>
            <a:ext cx="4420361" cy="35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