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83" r:id="rId3"/>
    <p:sldId id="257" r:id="rId4"/>
    <p:sldId id="258" r:id="rId5"/>
    <p:sldId id="259" r:id="rId6"/>
    <p:sldId id="260" r:id="rId7"/>
    <p:sldId id="262" r:id="rId8"/>
    <p:sldId id="264" r:id="rId9"/>
    <p:sldId id="265" r:id="rId10"/>
    <p:sldId id="284" r:id="rId11"/>
    <p:sldId id="266" r:id="rId12"/>
    <p:sldId id="268" r:id="rId13"/>
    <p:sldId id="267" r:id="rId14"/>
    <p:sldId id="269" r:id="rId15"/>
    <p:sldId id="270" r:id="rId16"/>
    <p:sldId id="281" r:id="rId17"/>
    <p:sldId id="273" r:id="rId18"/>
    <p:sldId id="275" r:id="rId19"/>
    <p:sldId id="276" r:id="rId20"/>
    <p:sldId id="277" r:id="rId21"/>
    <p:sldId id="274" r:id="rId22"/>
    <p:sldId id="278" r:id="rId23"/>
    <p:sldId id="280" r:id="rId24"/>
    <p:sldId id="282"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0906CF-9216-4E54-971F-CF57734742D4}" type="datetimeFigureOut">
              <a:rPr lang="en-MY" smtClean="0"/>
              <a:t>18/9/2021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103970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906CF-9216-4E54-971F-CF57734742D4}" type="datetimeFigureOut">
              <a:rPr lang="en-MY" smtClean="0"/>
              <a:t>18/9/2021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53159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190906CF-9216-4E54-971F-CF57734742D4}" type="datetimeFigureOut">
              <a:rPr lang="en-MY" smtClean="0"/>
              <a:t>18/9/2021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293907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190906CF-9216-4E54-971F-CF57734742D4}" type="datetimeFigureOut">
              <a:rPr lang="en-MY" smtClean="0"/>
              <a:t>18/9/2021</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1717817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906CF-9216-4E54-971F-CF57734742D4}" type="datetimeFigureOut">
              <a:rPr lang="en-MY" smtClean="0"/>
              <a:t>18/9/2021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3649849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906CF-9216-4E54-971F-CF57734742D4}" type="datetimeFigureOut">
              <a:rPr lang="en-MY" smtClean="0"/>
              <a:t>18/9/2021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387881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906CF-9216-4E54-971F-CF57734742D4}" type="datetimeFigureOut">
              <a:rPr lang="en-MY" smtClean="0"/>
              <a:t>18/9/2021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41466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0906CF-9216-4E54-971F-CF57734742D4}" type="datetimeFigureOut">
              <a:rPr lang="en-MY" smtClean="0"/>
              <a:t>18/9/2021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227000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0906CF-9216-4E54-971F-CF57734742D4}" type="datetimeFigureOut">
              <a:rPr lang="en-MY" smtClean="0"/>
              <a:t>18/9/2021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4095252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0906CF-9216-4E54-971F-CF57734742D4}" type="datetimeFigureOut">
              <a:rPr lang="en-MY" smtClean="0"/>
              <a:t>18/9/2021</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125746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0906CF-9216-4E54-971F-CF57734742D4}" type="datetimeFigureOut">
              <a:rPr lang="en-MY" smtClean="0"/>
              <a:t>18/9/2021</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181139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906CF-9216-4E54-971F-CF57734742D4}" type="datetimeFigureOut">
              <a:rPr lang="en-MY" smtClean="0"/>
              <a:t>18/9/2021</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346744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906CF-9216-4E54-971F-CF57734742D4}" type="datetimeFigureOut">
              <a:rPr lang="en-MY" smtClean="0"/>
              <a:t>18/9/2021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43877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90906CF-9216-4E54-971F-CF57734742D4}" type="datetimeFigureOut">
              <a:rPr lang="en-MY" smtClean="0"/>
              <a:t>18/9/2021</a:t>
            </a:fld>
            <a:endParaRPr lang="en-MY"/>
          </a:p>
        </p:txBody>
      </p:sp>
      <p:sp>
        <p:nvSpPr>
          <p:cNvPr id="6" name="Footer Placeholder 5"/>
          <p:cNvSpPr>
            <a:spLocks noGrp="1"/>
          </p:cNvSpPr>
          <p:nvPr>
            <p:ph type="ftr" sz="quarter" idx="11"/>
          </p:nvPr>
        </p:nvSpPr>
        <p:spPr>
          <a:xfrm>
            <a:off x="590396" y="6041362"/>
            <a:ext cx="3295413" cy="365125"/>
          </a:xfrm>
        </p:spPr>
        <p:txBody>
          <a:bodyPr/>
          <a:lstStyle/>
          <a:p>
            <a:endParaRPr lang="en-MY"/>
          </a:p>
        </p:txBody>
      </p:sp>
      <p:sp>
        <p:nvSpPr>
          <p:cNvPr id="7" name="Slide Number Placeholder 6"/>
          <p:cNvSpPr>
            <a:spLocks noGrp="1"/>
          </p:cNvSpPr>
          <p:nvPr>
            <p:ph type="sldNum" sz="quarter" idx="12"/>
          </p:nvPr>
        </p:nvSpPr>
        <p:spPr>
          <a:xfrm>
            <a:off x="4862689" y="5915888"/>
            <a:ext cx="1062155" cy="490599"/>
          </a:xfrm>
        </p:spPr>
        <p:txBody>
          <a:bodyPr/>
          <a:lstStyle/>
          <a:p>
            <a:fld id="{6E23CAB9-AC1D-43AE-B0B1-764786FE3938}" type="slidenum">
              <a:rPr lang="en-MY" smtClean="0"/>
              <a:t>‹#›</a:t>
            </a:fld>
            <a:endParaRPr lang="en-MY"/>
          </a:p>
        </p:txBody>
      </p:sp>
    </p:spTree>
    <p:extLst>
      <p:ext uri="{BB962C8B-B14F-4D97-AF65-F5344CB8AC3E}">
        <p14:creationId xmlns:p14="http://schemas.microsoft.com/office/powerpoint/2010/main" val="948153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MY"/>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90906CF-9216-4E54-971F-CF57734742D4}" type="datetimeFigureOut">
              <a:rPr lang="en-MY" smtClean="0"/>
              <a:t>18/9/2021</a:t>
            </a:fld>
            <a:endParaRPr lang="en-MY"/>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E23CAB9-AC1D-43AE-B0B1-764786FE3938}" type="slidenum">
              <a:rPr lang="en-MY" smtClean="0"/>
              <a:t>‹#›</a:t>
            </a:fld>
            <a:endParaRPr lang="en-MY"/>
          </a:p>
        </p:txBody>
      </p:sp>
    </p:spTree>
    <p:extLst>
      <p:ext uri="{BB962C8B-B14F-4D97-AF65-F5344CB8AC3E}">
        <p14:creationId xmlns:p14="http://schemas.microsoft.com/office/powerpoint/2010/main" val="392395907"/>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789"/>
            <a:ext cx="9144000" cy="1603890"/>
          </a:xfrm>
        </p:spPr>
        <p:txBody>
          <a:bodyPr>
            <a:normAutofit fontScale="90000"/>
          </a:bodyPr>
          <a:lstStyle/>
          <a:p>
            <a:r>
              <a:rPr lang="en-US" sz="4000" b="1" dirty="0"/>
              <a:t>Covid-19 Vaccine Adverse Reaction Prediction using VAERS Dataset</a:t>
            </a:r>
            <a:endParaRPr lang="en-MY" sz="4000" b="1" dirty="0"/>
          </a:p>
        </p:txBody>
      </p:sp>
      <p:sp>
        <p:nvSpPr>
          <p:cNvPr id="3" name="Subtitle 2"/>
          <p:cNvSpPr>
            <a:spLocks noGrp="1"/>
          </p:cNvSpPr>
          <p:nvPr>
            <p:ph type="subTitle" idx="1"/>
          </p:nvPr>
        </p:nvSpPr>
        <p:spPr>
          <a:xfrm>
            <a:off x="0" y="5345241"/>
            <a:ext cx="10572000" cy="434974"/>
          </a:xfrm>
        </p:spPr>
        <p:txBody>
          <a:bodyPr/>
          <a:lstStyle/>
          <a:p>
            <a:r>
              <a:rPr lang="en-MY" dirty="0" smtClean="0"/>
              <a:t>Prepared by </a:t>
            </a:r>
            <a:r>
              <a:rPr lang="en-MY" dirty="0" err="1" smtClean="0"/>
              <a:t>Zhi</a:t>
            </a:r>
            <a:r>
              <a:rPr lang="en-MY" dirty="0" smtClean="0"/>
              <a:t> Jun</a:t>
            </a:r>
            <a:endParaRPr lang="en-MY" dirty="0"/>
          </a:p>
        </p:txBody>
      </p:sp>
    </p:spTree>
    <p:extLst>
      <p:ext uri="{BB962C8B-B14F-4D97-AF65-F5344CB8AC3E}">
        <p14:creationId xmlns:p14="http://schemas.microsoft.com/office/powerpoint/2010/main" val="18166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Proportion of “DIED”</a:t>
            </a:r>
            <a:endParaRPr lang="en-MY" dirty="0"/>
          </a:p>
        </p:txBody>
      </p:sp>
      <p:pic>
        <p:nvPicPr>
          <p:cNvPr id="4" name="Picture 3"/>
          <p:cNvPicPr>
            <a:picLocks noChangeAspect="1"/>
          </p:cNvPicPr>
          <p:nvPr/>
        </p:nvPicPr>
        <p:blipFill>
          <a:blip r:embed="rId2"/>
          <a:stretch>
            <a:fillRect/>
          </a:stretch>
        </p:blipFill>
        <p:spPr>
          <a:xfrm>
            <a:off x="0" y="2303843"/>
            <a:ext cx="4219575" cy="4311223"/>
          </a:xfrm>
          <a:prstGeom prst="rect">
            <a:avLst/>
          </a:prstGeom>
        </p:spPr>
      </p:pic>
      <p:sp>
        <p:nvSpPr>
          <p:cNvPr id="5" name="Rectangle 4"/>
          <p:cNvSpPr/>
          <p:nvPr/>
        </p:nvSpPr>
        <p:spPr>
          <a:xfrm>
            <a:off x="4219574" y="2303843"/>
            <a:ext cx="3919873" cy="431122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MY" dirty="0" smtClean="0">
                <a:solidFill>
                  <a:schemeClr val="bg1">
                    <a:lumMod val="95000"/>
                    <a:lumOff val="5000"/>
                  </a:schemeClr>
                </a:solidFill>
              </a:rPr>
              <a:t>Only 1.6% will died after vaccination.</a:t>
            </a:r>
          </a:p>
          <a:p>
            <a:pPr marL="285750" indent="-285750" algn="just">
              <a:buFont typeface="Arial" panose="020B0604020202020204" pitchFamily="34" charset="0"/>
              <a:buChar char="•"/>
            </a:pPr>
            <a:endParaRPr lang="en-MY" dirty="0">
              <a:solidFill>
                <a:schemeClr val="bg1">
                  <a:lumMod val="95000"/>
                  <a:lumOff val="5000"/>
                </a:schemeClr>
              </a:solidFill>
            </a:endParaRPr>
          </a:p>
          <a:p>
            <a:pPr marL="285750" indent="-285750" algn="just">
              <a:buFont typeface="Arial" panose="020B0604020202020204" pitchFamily="34" charset="0"/>
              <a:buChar char="•"/>
            </a:pPr>
            <a:r>
              <a:rPr lang="en-MY" dirty="0" smtClean="0">
                <a:solidFill>
                  <a:schemeClr val="bg1">
                    <a:lumMod val="95000"/>
                    <a:lumOff val="5000"/>
                  </a:schemeClr>
                </a:solidFill>
              </a:rPr>
              <a:t>Since the “DIED” column is target variable, the data will </a:t>
            </a:r>
            <a:r>
              <a:rPr lang="en-MY" dirty="0" err="1" smtClean="0">
                <a:solidFill>
                  <a:schemeClr val="bg1">
                    <a:lumMod val="95000"/>
                    <a:lumOff val="5000"/>
                  </a:schemeClr>
                </a:solidFill>
              </a:rPr>
              <a:t>imbalaced</a:t>
            </a:r>
            <a:r>
              <a:rPr lang="en-MY" dirty="0" smtClean="0">
                <a:solidFill>
                  <a:schemeClr val="bg1">
                    <a:lumMod val="95000"/>
                    <a:lumOff val="5000"/>
                  </a:schemeClr>
                </a:solidFill>
              </a:rPr>
              <a:t>.</a:t>
            </a:r>
          </a:p>
        </p:txBody>
      </p:sp>
    </p:spTree>
    <p:extLst>
      <p:ext uri="{BB962C8B-B14F-4D97-AF65-F5344CB8AC3E}">
        <p14:creationId xmlns:p14="http://schemas.microsoft.com/office/powerpoint/2010/main" val="4159865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Vaccine type Against DIED</a:t>
            </a:r>
            <a:endParaRPr lang="en-MY" dirty="0"/>
          </a:p>
        </p:txBody>
      </p:sp>
      <p:pic>
        <p:nvPicPr>
          <p:cNvPr id="5" name="Picture 4"/>
          <p:cNvPicPr>
            <a:picLocks noChangeAspect="1"/>
          </p:cNvPicPr>
          <p:nvPr/>
        </p:nvPicPr>
        <p:blipFill>
          <a:blip r:embed="rId2"/>
          <a:stretch>
            <a:fillRect/>
          </a:stretch>
        </p:blipFill>
        <p:spPr>
          <a:xfrm>
            <a:off x="0" y="2326083"/>
            <a:ext cx="9794788" cy="4531917"/>
          </a:xfrm>
          <a:prstGeom prst="rect">
            <a:avLst/>
          </a:prstGeom>
        </p:spPr>
      </p:pic>
      <p:sp>
        <p:nvSpPr>
          <p:cNvPr id="4" name="Rectangle 3"/>
          <p:cNvSpPr/>
          <p:nvPr/>
        </p:nvSpPr>
        <p:spPr>
          <a:xfrm>
            <a:off x="9794788" y="2326083"/>
            <a:ext cx="2397212" cy="45319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MY" dirty="0" smtClean="0">
                <a:solidFill>
                  <a:schemeClr val="bg1">
                    <a:lumMod val="95000"/>
                    <a:lumOff val="5000"/>
                  </a:schemeClr>
                </a:solidFill>
              </a:rPr>
              <a:t>The proportion of the both pie chart is similar to the pie chart of vaccine type.</a:t>
            </a:r>
          </a:p>
          <a:p>
            <a:pPr algn="just"/>
            <a:r>
              <a:rPr lang="en-MY" dirty="0" smtClean="0">
                <a:solidFill>
                  <a:schemeClr val="bg1">
                    <a:lumMod val="95000"/>
                    <a:lumOff val="5000"/>
                  </a:schemeClr>
                </a:solidFill>
              </a:rPr>
              <a:t> </a:t>
            </a:r>
          </a:p>
        </p:txBody>
      </p:sp>
    </p:spTree>
    <p:extLst>
      <p:ext uri="{BB962C8B-B14F-4D97-AF65-F5344CB8AC3E}">
        <p14:creationId xmlns:p14="http://schemas.microsoft.com/office/powerpoint/2010/main" val="729221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The most frequent symptom after vaccine</a:t>
            </a:r>
            <a:endParaRPr lang="en-MY" dirty="0"/>
          </a:p>
        </p:txBody>
      </p:sp>
      <p:pic>
        <p:nvPicPr>
          <p:cNvPr id="3" name="Picture 2"/>
          <p:cNvPicPr>
            <a:picLocks noChangeAspect="1"/>
          </p:cNvPicPr>
          <p:nvPr/>
        </p:nvPicPr>
        <p:blipFill>
          <a:blip r:embed="rId2"/>
          <a:stretch>
            <a:fillRect/>
          </a:stretch>
        </p:blipFill>
        <p:spPr>
          <a:xfrm>
            <a:off x="0" y="2191287"/>
            <a:ext cx="6400800" cy="4381500"/>
          </a:xfrm>
          <a:prstGeom prst="rect">
            <a:avLst/>
          </a:prstGeom>
        </p:spPr>
      </p:pic>
      <p:sp>
        <p:nvSpPr>
          <p:cNvPr id="4" name="Rectangle 3"/>
          <p:cNvSpPr/>
          <p:nvPr/>
        </p:nvSpPr>
        <p:spPr>
          <a:xfrm>
            <a:off x="7366715" y="2191287"/>
            <a:ext cx="4507606" cy="43815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MY" dirty="0" smtClean="0">
                <a:solidFill>
                  <a:schemeClr val="bg1">
                    <a:lumMod val="95000"/>
                    <a:lumOff val="5000"/>
                  </a:schemeClr>
                </a:solidFill>
              </a:rPr>
              <a:t>The top 5 most frequency symptom are pain, injection side, headache, pyrexia and fatigue. </a:t>
            </a:r>
            <a:r>
              <a:rPr lang="en-MY" dirty="0" smtClean="0"/>
              <a:t> </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r>
              <a:rPr lang="en-MY" dirty="0" smtClean="0">
                <a:solidFill>
                  <a:schemeClr val="bg1">
                    <a:lumMod val="95000"/>
                    <a:lumOff val="5000"/>
                  </a:schemeClr>
                </a:solidFill>
              </a:rPr>
              <a:t>These 5 symptoms will be feature in model development part.</a:t>
            </a:r>
          </a:p>
        </p:txBody>
      </p:sp>
    </p:spTree>
    <p:extLst>
      <p:ext uri="{BB962C8B-B14F-4D97-AF65-F5344CB8AC3E}">
        <p14:creationId xmlns:p14="http://schemas.microsoft.com/office/powerpoint/2010/main" val="1378209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Top Frequent Symptom VS VAX_MANU</a:t>
            </a:r>
            <a:endParaRPr lang="en-MY" dirty="0"/>
          </a:p>
        </p:txBody>
      </p:sp>
      <p:pic>
        <p:nvPicPr>
          <p:cNvPr id="3" name="Picture 2"/>
          <p:cNvPicPr>
            <a:picLocks noChangeAspect="1"/>
          </p:cNvPicPr>
          <p:nvPr/>
        </p:nvPicPr>
        <p:blipFill>
          <a:blip r:embed="rId2"/>
          <a:stretch>
            <a:fillRect/>
          </a:stretch>
        </p:blipFill>
        <p:spPr>
          <a:xfrm>
            <a:off x="0" y="2313368"/>
            <a:ext cx="9163050" cy="4343400"/>
          </a:xfrm>
          <a:prstGeom prst="rect">
            <a:avLst/>
          </a:prstGeom>
        </p:spPr>
      </p:pic>
      <p:sp>
        <p:nvSpPr>
          <p:cNvPr id="5" name="Rectangle 4"/>
          <p:cNvSpPr/>
          <p:nvPr/>
        </p:nvSpPr>
        <p:spPr>
          <a:xfrm>
            <a:off x="9163050" y="2313368"/>
            <a:ext cx="2970727" cy="4343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MY" dirty="0" smtClean="0">
                <a:solidFill>
                  <a:schemeClr val="bg1">
                    <a:lumMod val="95000"/>
                    <a:lumOff val="5000"/>
                  </a:schemeClr>
                </a:solidFill>
              </a:rPr>
              <a:t>The </a:t>
            </a:r>
            <a:r>
              <a:rPr lang="en-MY" dirty="0" err="1" smtClean="0">
                <a:solidFill>
                  <a:schemeClr val="bg1">
                    <a:lumMod val="95000"/>
                    <a:lumOff val="5000"/>
                  </a:schemeClr>
                </a:solidFill>
              </a:rPr>
              <a:t>Moderna</a:t>
            </a:r>
            <a:r>
              <a:rPr lang="en-MY" dirty="0" smtClean="0">
                <a:solidFill>
                  <a:schemeClr val="bg1">
                    <a:lumMod val="95000"/>
                    <a:lumOff val="5000"/>
                  </a:schemeClr>
                </a:solidFill>
              </a:rPr>
              <a:t> vaccine have more proportion for the injection side vaccine.</a:t>
            </a:r>
          </a:p>
        </p:txBody>
      </p:sp>
    </p:spTree>
    <p:extLst>
      <p:ext uri="{BB962C8B-B14F-4D97-AF65-F5344CB8AC3E}">
        <p14:creationId xmlns:p14="http://schemas.microsoft.com/office/powerpoint/2010/main" val="2910429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Symptom VS Died</a:t>
            </a:r>
            <a:endParaRPr lang="en-MY" dirty="0"/>
          </a:p>
        </p:txBody>
      </p:sp>
      <p:pic>
        <p:nvPicPr>
          <p:cNvPr id="3" name="Picture 2"/>
          <p:cNvPicPr>
            <a:picLocks noChangeAspect="1"/>
          </p:cNvPicPr>
          <p:nvPr/>
        </p:nvPicPr>
        <p:blipFill>
          <a:blip r:embed="rId2"/>
          <a:stretch>
            <a:fillRect/>
          </a:stretch>
        </p:blipFill>
        <p:spPr>
          <a:xfrm>
            <a:off x="0" y="2047875"/>
            <a:ext cx="8953500" cy="4810125"/>
          </a:xfrm>
          <a:prstGeom prst="rect">
            <a:avLst/>
          </a:prstGeom>
        </p:spPr>
      </p:pic>
      <p:sp>
        <p:nvSpPr>
          <p:cNvPr id="5" name="Rectangle 4"/>
          <p:cNvSpPr/>
          <p:nvPr/>
        </p:nvSpPr>
        <p:spPr>
          <a:xfrm>
            <a:off x="8953500" y="2047875"/>
            <a:ext cx="3238500" cy="48101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MY" dirty="0" smtClean="0">
                <a:solidFill>
                  <a:schemeClr val="bg1">
                    <a:lumMod val="95000"/>
                    <a:lumOff val="5000"/>
                  </a:schemeClr>
                </a:solidFill>
              </a:rPr>
              <a:t>The top 5 frequency symptom will threat the life of recipient are covid-19, breathing problem, cardiac arrest, unresponsive to stimuli, and pain.</a:t>
            </a:r>
          </a:p>
          <a:p>
            <a:pPr marL="285750" indent="-285750">
              <a:buFont typeface="Arial" panose="020B0604020202020204" pitchFamily="34" charset="0"/>
              <a:buChar char="•"/>
            </a:pPr>
            <a:endParaRPr lang="en-MY" dirty="0">
              <a:solidFill>
                <a:schemeClr val="bg1">
                  <a:lumMod val="95000"/>
                  <a:lumOff val="5000"/>
                </a:schemeClr>
              </a:solidFill>
            </a:endParaRPr>
          </a:p>
          <a:p>
            <a:pPr marL="285750" indent="-285750">
              <a:buFont typeface="Arial" panose="020B0604020202020204" pitchFamily="34" charset="0"/>
              <a:buChar char="•"/>
            </a:pPr>
            <a:r>
              <a:rPr lang="en-MY" dirty="0" smtClean="0">
                <a:solidFill>
                  <a:schemeClr val="bg1">
                    <a:lumMod val="95000"/>
                    <a:lumOff val="5000"/>
                  </a:schemeClr>
                </a:solidFill>
              </a:rPr>
              <a:t>Since the 5</a:t>
            </a:r>
            <a:r>
              <a:rPr lang="en-MY" baseline="30000" dirty="0" smtClean="0">
                <a:solidFill>
                  <a:schemeClr val="bg1">
                    <a:lumMod val="95000"/>
                    <a:lumOff val="5000"/>
                  </a:schemeClr>
                </a:solidFill>
              </a:rPr>
              <a:t>th</a:t>
            </a:r>
            <a:r>
              <a:rPr lang="en-MY" dirty="0" smtClean="0">
                <a:solidFill>
                  <a:schemeClr val="bg1">
                    <a:lumMod val="95000"/>
                    <a:lumOff val="5000"/>
                  </a:schemeClr>
                </a:solidFill>
              </a:rPr>
              <a:t> &amp;6</a:t>
            </a:r>
            <a:r>
              <a:rPr lang="en-MY" baseline="30000" dirty="0" smtClean="0">
                <a:solidFill>
                  <a:schemeClr val="bg1">
                    <a:lumMod val="95000"/>
                    <a:lumOff val="5000"/>
                  </a:schemeClr>
                </a:solidFill>
              </a:rPr>
              <a:t>th</a:t>
            </a:r>
            <a:r>
              <a:rPr lang="en-MY" dirty="0" smtClean="0">
                <a:solidFill>
                  <a:schemeClr val="bg1">
                    <a:lumMod val="95000"/>
                    <a:lumOff val="5000"/>
                  </a:schemeClr>
                </a:solidFill>
              </a:rPr>
              <a:t>  symptom already choose on previous, the uncomfortable will be feature for model  part.</a:t>
            </a:r>
          </a:p>
        </p:txBody>
      </p:sp>
    </p:spTree>
    <p:extLst>
      <p:ext uri="{BB962C8B-B14F-4D97-AF65-F5344CB8AC3E}">
        <p14:creationId xmlns:p14="http://schemas.microsoft.com/office/powerpoint/2010/main" val="4211123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Current illness VS died</a:t>
            </a:r>
            <a:endParaRPr lang="en-MY" dirty="0"/>
          </a:p>
        </p:txBody>
      </p:sp>
      <p:pic>
        <p:nvPicPr>
          <p:cNvPr id="3" name="Picture 2"/>
          <p:cNvPicPr>
            <a:picLocks noChangeAspect="1"/>
          </p:cNvPicPr>
          <p:nvPr/>
        </p:nvPicPr>
        <p:blipFill>
          <a:blip r:embed="rId2"/>
          <a:stretch>
            <a:fillRect/>
          </a:stretch>
        </p:blipFill>
        <p:spPr>
          <a:xfrm>
            <a:off x="19049" y="2289354"/>
            <a:ext cx="6076950" cy="4133850"/>
          </a:xfrm>
          <a:prstGeom prst="rect">
            <a:avLst/>
          </a:prstGeom>
        </p:spPr>
      </p:pic>
      <p:sp>
        <p:nvSpPr>
          <p:cNvPr id="5" name="Rectangle 4"/>
          <p:cNvSpPr/>
          <p:nvPr/>
        </p:nvSpPr>
        <p:spPr>
          <a:xfrm>
            <a:off x="8744755" y="1918953"/>
            <a:ext cx="3447245" cy="493904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MY" dirty="0" smtClean="0">
                <a:solidFill>
                  <a:schemeClr val="bg1">
                    <a:lumMod val="95000"/>
                    <a:lumOff val="5000"/>
                  </a:schemeClr>
                </a:solidFill>
              </a:rPr>
              <a:t>The top 5 frequency current illness will threat the life of recipient are allergies, hypertension, asthma, sinus infection and </a:t>
            </a:r>
            <a:r>
              <a:rPr lang="en-MY" dirty="0" err="1" smtClean="0">
                <a:solidFill>
                  <a:schemeClr val="bg1">
                    <a:lumMod val="95000"/>
                    <a:lumOff val="5000"/>
                  </a:schemeClr>
                </a:solidFill>
              </a:rPr>
              <a:t>uti</a:t>
            </a:r>
            <a:r>
              <a:rPr lang="en-MY" dirty="0" smtClean="0">
                <a:solidFill>
                  <a:schemeClr val="bg1">
                    <a:lumMod val="95000"/>
                    <a:lumOff val="5000"/>
                  </a:schemeClr>
                </a:solidFill>
              </a:rPr>
              <a:t>.</a:t>
            </a:r>
          </a:p>
          <a:p>
            <a:pPr marL="285750" indent="-285750">
              <a:buFont typeface="Arial" panose="020B0604020202020204" pitchFamily="34" charset="0"/>
              <a:buChar char="•"/>
            </a:pPr>
            <a:endParaRPr lang="en-MY" dirty="0">
              <a:solidFill>
                <a:schemeClr val="bg1">
                  <a:lumMod val="95000"/>
                  <a:lumOff val="5000"/>
                </a:schemeClr>
              </a:solidFill>
            </a:endParaRPr>
          </a:p>
          <a:p>
            <a:pPr marL="285750" indent="-285750">
              <a:buFont typeface="Arial" panose="020B0604020202020204" pitchFamily="34" charset="0"/>
              <a:buChar char="•"/>
            </a:pPr>
            <a:r>
              <a:rPr lang="en-MY" dirty="0">
                <a:solidFill>
                  <a:schemeClr val="bg1">
                    <a:lumMod val="95000"/>
                    <a:lumOff val="5000"/>
                  </a:schemeClr>
                </a:solidFill>
              </a:rPr>
              <a:t>These 5 symptoms will be feature in model </a:t>
            </a:r>
            <a:r>
              <a:rPr lang="en-MY" dirty="0" smtClean="0">
                <a:solidFill>
                  <a:schemeClr val="bg1">
                    <a:lumMod val="95000"/>
                    <a:lumOff val="5000"/>
                  </a:schemeClr>
                </a:solidFill>
              </a:rPr>
              <a:t>development part.</a:t>
            </a:r>
          </a:p>
        </p:txBody>
      </p:sp>
    </p:spTree>
    <p:extLst>
      <p:ext uri="{BB962C8B-B14F-4D97-AF65-F5344CB8AC3E}">
        <p14:creationId xmlns:p14="http://schemas.microsoft.com/office/powerpoint/2010/main" val="3372799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Data </a:t>
            </a:r>
            <a:r>
              <a:rPr lang="en-MY" dirty="0" err="1"/>
              <a:t>Preprocesing</a:t>
            </a:r>
            <a:endParaRPr lang="en-MY" dirty="0"/>
          </a:p>
        </p:txBody>
      </p:sp>
      <p:sp>
        <p:nvSpPr>
          <p:cNvPr id="4" name="Rounded Rectangle 3"/>
          <p:cNvSpPr/>
          <p:nvPr/>
        </p:nvSpPr>
        <p:spPr>
          <a:xfrm>
            <a:off x="0" y="2112134"/>
            <a:ext cx="2871989" cy="46106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dirty="0"/>
              <a:t>label </a:t>
            </a:r>
            <a:r>
              <a:rPr lang="en-MY" dirty="0" smtClean="0"/>
              <a:t>encoder</a:t>
            </a:r>
          </a:p>
          <a:p>
            <a:pPr marL="285750" indent="-285750">
              <a:buFont typeface="Arial" panose="020B0604020202020204" pitchFamily="34" charset="0"/>
              <a:buChar char="•"/>
            </a:pPr>
            <a:endParaRPr lang="en-MY" dirty="0" smtClean="0"/>
          </a:p>
          <a:p>
            <a:pPr marL="285750" lvl="1" indent="-285750">
              <a:buFont typeface="Arial" panose="020B0604020202020204" pitchFamily="34" charset="0"/>
              <a:buChar char="•"/>
            </a:pPr>
            <a:r>
              <a:rPr lang="en-MY" dirty="0" smtClean="0"/>
              <a:t>SEX</a:t>
            </a:r>
          </a:p>
          <a:p>
            <a:pPr marL="285750" lvl="1" indent="-285750">
              <a:buFont typeface="Arial" panose="020B0604020202020204" pitchFamily="34" charset="0"/>
              <a:buChar char="•"/>
            </a:pPr>
            <a:r>
              <a:rPr lang="en-MY" dirty="0" smtClean="0"/>
              <a:t>DIED </a:t>
            </a:r>
          </a:p>
          <a:p>
            <a:pPr marL="285750" lvl="1" indent="-285750">
              <a:buFont typeface="Arial" panose="020B0604020202020204" pitchFamily="34" charset="0"/>
              <a:buChar char="•"/>
            </a:pPr>
            <a:r>
              <a:rPr lang="en-MY" dirty="0" smtClean="0"/>
              <a:t>DISABLE</a:t>
            </a:r>
          </a:p>
          <a:p>
            <a:pPr marL="285750" lvl="1" indent="-285750">
              <a:buFont typeface="Arial" panose="020B0604020202020204" pitchFamily="34" charset="0"/>
              <a:buChar char="•"/>
            </a:pPr>
            <a:r>
              <a:rPr lang="en-MY" dirty="0" smtClean="0"/>
              <a:t>BIRTH_DEFECT</a:t>
            </a:r>
            <a:endParaRPr lang="en-MY" dirty="0"/>
          </a:p>
        </p:txBody>
      </p:sp>
      <p:sp>
        <p:nvSpPr>
          <p:cNvPr id="5" name="Rounded Rectangle 4"/>
          <p:cNvSpPr/>
          <p:nvPr/>
        </p:nvSpPr>
        <p:spPr>
          <a:xfrm>
            <a:off x="2871989" y="2112134"/>
            <a:ext cx="3026535" cy="461063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dirty="0"/>
              <a:t>dummy </a:t>
            </a:r>
            <a:r>
              <a:rPr lang="en-MY" dirty="0" smtClean="0"/>
              <a:t>variable for multi category</a:t>
            </a:r>
          </a:p>
          <a:p>
            <a:pPr marL="285750" lvl="1" indent="-285750">
              <a:buFont typeface="Arial" panose="020B0604020202020204" pitchFamily="34" charset="0"/>
              <a:buChar char="•"/>
            </a:pPr>
            <a:r>
              <a:rPr lang="en-MY" dirty="0" smtClean="0"/>
              <a:t>VAX_MANU</a:t>
            </a:r>
          </a:p>
          <a:p>
            <a:pPr marL="285750" lvl="1" indent="-285750">
              <a:buFont typeface="Arial" panose="020B0604020202020204" pitchFamily="34" charset="0"/>
              <a:buChar char="•"/>
            </a:pPr>
            <a:r>
              <a:rPr lang="en-MY" dirty="0" smtClean="0"/>
              <a:t>RECOVD</a:t>
            </a:r>
          </a:p>
          <a:p>
            <a:pPr marL="285750" lvl="1" indent="-285750">
              <a:buFont typeface="Arial" panose="020B0604020202020204" pitchFamily="34" charset="0"/>
              <a:buChar char="•"/>
            </a:pPr>
            <a:r>
              <a:rPr lang="en-MY" dirty="0" smtClean="0"/>
              <a:t> </a:t>
            </a:r>
            <a:r>
              <a:rPr lang="en-MY" dirty="0"/>
              <a:t>AGE_GROUP</a:t>
            </a:r>
          </a:p>
          <a:p>
            <a:pPr marL="285750" indent="-285750">
              <a:buFont typeface="Arial" panose="020B0604020202020204" pitchFamily="34" charset="0"/>
              <a:buChar char="•"/>
            </a:pPr>
            <a:endParaRPr lang="en-MY" dirty="0" smtClean="0"/>
          </a:p>
          <a:p>
            <a:endParaRPr lang="en-MY" dirty="0"/>
          </a:p>
        </p:txBody>
      </p:sp>
      <p:sp>
        <p:nvSpPr>
          <p:cNvPr id="6" name="Rounded Rectangle 5"/>
          <p:cNvSpPr/>
          <p:nvPr/>
        </p:nvSpPr>
        <p:spPr>
          <a:xfrm>
            <a:off x="5898524" y="2112134"/>
            <a:ext cx="3176789" cy="4610637"/>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dirty="0"/>
              <a:t>dummy variable for </a:t>
            </a:r>
            <a:r>
              <a:rPr lang="en-MY" dirty="0" smtClean="0"/>
              <a:t>symptom</a:t>
            </a:r>
          </a:p>
          <a:p>
            <a:pPr marL="285750" indent="-285750">
              <a:buFont typeface="Arial" panose="020B0604020202020204" pitchFamily="34" charset="0"/>
              <a:buChar char="•"/>
            </a:pPr>
            <a:r>
              <a:rPr lang="en-MY" dirty="0" smtClean="0"/>
              <a:t>Headache</a:t>
            </a:r>
          </a:p>
          <a:p>
            <a:pPr marL="285750" indent="-285750">
              <a:buFont typeface="Arial" panose="020B0604020202020204" pitchFamily="34" charset="0"/>
              <a:buChar char="•"/>
            </a:pPr>
            <a:r>
              <a:rPr lang="en-MY" dirty="0" smtClean="0"/>
              <a:t>Pain</a:t>
            </a:r>
          </a:p>
          <a:p>
            <a:pPr marL="285750" indent="-285750">
              <a:buFont typeface="Arial" panose="020B0604020202020204" pitchFamily="34" charset="0"/>
              <a:buChar char="•"/>
            </a:pPr>
            <a:r>
              <a:rPr lang="en-MY" dirty="0" smtClean="0"/>
              <a:t>Pyrexia</a:t>
            </a:r>
          </a:p>
          <a:p>
            <a:pPr marL="285750" indent="-285750">
              <a:buFont typeface="Arial" panose="020B0604020202020204" pitchFamily="34" charset="0"/>
              <a:buChar char="•"/>
            </a:pPr>
            <a:r>
              <a:rPr lang="en-MY" dirty="0" smtClean="0"/>
              <a:t>Injection side affect</a:t>
            </a:r>
          </a:p>
          <a:p>
            <a:pPr marL="285750" indent="-285750">
              <a:buFont typeface="Arial" panose="020B0604020202020204" pitchFamily="34" charset="0"/>
              <a:buChar char="•"/>
            </a:pPr>
            <a:r>
              <a:rPr lang="en-MY" dirty="0" smtClean="0"/>
              <a:t>Fatigue</a:t>
            </a:r>
          </a:p>
          <a:p>
            <a:pPr marL="285750" indent="-285750">
              <a:buFont typeface="Arial" panose="020B0604020202020204" pitchFamily="34" charset="0"/>
              <a:buChar char="•"/>
            </a:pPr>
            <a:r>
              <a:rPr lang="en-MY" dirty="0" smtClean="0"/>
              <a:t>Covid-19</a:t>
            </a:r>
          </a:p>
          <a:p>
            <a:pPr marL="285750" indent="-285750">
              <a:buFont typeface="Arial" panose="020B0604020202020204" pitchFamily="34" charset="0"/>
              <a:buChar char="•"/>
            </a:pPr>
            <a:r>
              <a:rPr lang="en-MY" dirty="0" smtClean="0"/>
              <a:t>Breathing problem</a:t>
            </a:r>
          </a:p>
          <a:p>
            <a:pPr marL="285750" indent="-285750">
              <a:buFont typeface="Arial" panose="020B0604020202020204" pitchFamily="34" charset="0"/>
              <a:buChar char="•"/>
            </a:pPr>
            <a:r>
              <a:rPr lang="en-MY" dirty="0" smtClean="0"/>
              <a:t>Cardiac arrest</a:t>
            </a:r>
          </a:p>
          <a:p>
            <a:pPr marL="285750" indent="-285750">
              <a:buFont typeface="Arial" panose="020B0604020202020204" pitchFamily="34" charset="0"/>
              <a:buChar char="•"/>
            </a:pPr>
            <a:r>
              <a:rPr lang="en-MY" dirty="0" smtClean="0"/>
              <a:t>Unresponsive to stimuli</a:t>
            </a:r>
          </a:p>
          <a:p>
            <a:pPr marL="285750" indent="-285750">
              <a:buFont typeface="Arial" panose="020B0604020202020204" pitchFamily="34" charset="0"/>
              <a:buChar char="•"/>
            </a:pPr>
            <a:r>
              <a:rPr lang="en-MY" dirty="0" smtClean="0"/>
              <a:t>Uncomfortable</a:t>
            </a:r>
          </a:p>
          <a:p>
            <a:pPr marL="285750" indent="-285750">
              <a:buFont typeface="Arial" panose="020B0604020202020204" pitchFamily="34" charset="0"/>
              <a:buChar char="•"/>
            </a:pPr>
            <a:endParaRPr lang="en-MY" dirty="0" smtClean="0"/>
          </a:p>
          <a:p>
            <a:pPr marL="285750" indent="-285750">
              <a:buFont typeface="Arial" panose="020B0604020202020204" pitchFamily="34" charset="0"/>
              <a:buChar char="•"/>
            </a:pPr>
            <a:endParaRPr lang="en-MY" dirty="0" smtClean="0"/>
          </a:p>
          <a:p>
            <a:endParaRPr lang="en-MY" dirty="0"/>
          </a:p>
        </p:txBody>
      </p:sp>
      <p:sp>
        <p:nvSpPr>
          <p:cNvPr id="7" name="Rounded Rectangle 6"/>
          <p:cNvSpPr/>
          <p:nvPr/>
        </p:nvSpPr>
        <p:spPr>
          <a:xfrm>
            <a:off x="9098925" y="2112134"/>
            <a:ext cx="3093076" cy="461063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dirty="0"/>
              <a:t>dummy variable </a:t>
            </a:r>
            <a:r>
              <a:rPr lang="en-MY" dirty="0" smtClean="0"/>
              <a:t>for current illness</a:t>
            </a:r>
          </a:p>
          <a:p>
            <a:pPr marL="285750" indent="-285750">
              <a:buFont typeface="Arial" panose="020B0604020202020204" pitchFamily="34" charset="0"/>
              <a:buChar char="•"/>
            </a:pPr>
            <a:r>
              <a:rPr lang="en-MY" dirty="0" smtClean="0"/>
              <a:t>Covid-19</a:t>
            </a:r>
          </a:p>
          <a:p>
            <a:pPr marL="285750" indent="-285750">
              <a:buFont typeface="Arial" panose="020B0604020202020204" pitchFamily="34" charset="0"/>
              <a:buChar char="•"/>
            </a:pPr>
            <a:r>
              <a:rPr lang="en-MY" dirty="0" smtClean="0"/>
              <a:t>Hypertension</a:t>
            </a:r>
          </a:p>
          <a:p>
            <a:pPr marL="285750" indent="-285750">
              <a:buFont typeface="Arial" panose="020B0604020202020204" pitchFamily="34" charset="0"/>
              <a:buChar char="•"/>
            </a:pPr>
            <a:r>
              <a:rPr lang="en-MY" dirty="0" smtClean="0"/>
              <a:t>UTI</a:t>
            </a:r>
          </a:p>
          <a:p>
            <a:pPr marL="285750" indent="-285750">
              <a:buFont typeface="Arial" panose="020B0604020202020204" pitchFamily="34" charset="0"/>
              <a:buChar char="•"/>
            </a:pPr>
            <a:r>
              <a:rPr lang="en-MY" dirty="0" smtClean="0"/>
              <a:t>Diabetes</a:t>
            </a:r>
          </a:p>
          <a:p>
            <a:pPr marL="285750" indent="-285750">
              <a:buFont typeface="Arial" panose="020B0604020202020204" pitchFamily="34" charset="0"/>
              <a:buChar char="•"/>
            </a:pPr>
            <a:r>
              <a:rPr lang="en-MY" dirty="0" smtClean="0"/>
              <a:t>Lactose Intolerance</a:t>
            </a:r>
            <a:endParaRPr lang="en-MY" dirty="0"/>
          </a:p>
        </p:txBody>
      </p:sp>
    </p:spTree>
    <p:extLst>
      <p:ext uri="{BB962C8B-B14F-4D97-AF65-F5344CB8AC3E}">
        <p14:creationId xmlns:p14="http://schemas.microsoft.com/office/powerpoint/2010/main" val="1847856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Data </a:t>
            </a:r>
            <a:r>
              <a:rPr lang="en-MY" dirty="0" err="1" smtClean="0"/>
              <a:t>Preprocessing</a:t>
            </a:r>
            <a:endParaRPr lang="en-MY" dirty="0"/>
          </a:p>
        </p:txBody>
      </p:sp>
      <p:sp>
        <p:nvSpPr>
          <p:cNvPr id="3" name="Content Placeholder 2"/>
          <p:cNvSpPr>
            <a:spLocks noGrp="1"/>
          </p:cNvSpPr>
          <p:nvPr>
            <p:ph idx="1"/>
          </p:nvPr>
        </p:nvSpPr>
        <p:spPr>
          <a:xfrm>
            <a:off x="818712" y="2222287"/>
            <a:ext cx="10554574" cy="3637600"/>
          </a:xfrm>
        </p:spPr>
        <p:txBody>
          <a:bodyPr anchor="t"/>
          <a:lstStyle/>
          <a:p>
            <a:r>
              <a:rPr lang="en-MY" dirty="0" smtClean="0"/>
              <a:t>After transform, total have 30 columns.</a:t>
            </a:r>
          </a:p>
          <a:p>
            <a:endParaRPr lang="en-MY" dirty="0"/>
          </a:p>
          <a:p>
            <a:r>
              <a:rPr lang="en-MY" dirty="0" smtClean="0"/>
              <a:t>The target variable is DIED column, others will be feature.</a:t>
            </a:r>
          </a:p>
          <a:p>
            <a:endParaRPr lang="en-MY" dirty="0"/>
          </a:p>
          <a:p>
            <a:endParaRPr lang="en-MY" dirty="0"/>
          </a:p>
        </p:txBody>
      </p:sp>
      <p:pic>
        <p:nvPicPr>
          <p:cNvPr id="4" name="Picture 3"/>
          <p:cNvPicPr>
            <a:picLocks noChangeAspect="1"/>
          </p:cNvPicPr>
          <p:nvPr/>
        </p:nvPicPr>
        <p:blipFill>
          <a:blip r:embed="rId2"/>
          <a:stretch>
            <a:fillRect/>
          </a:stretch>
        </p:blipFill>
        <p:spPr>
          <a:xfrm>
            <a:off x="7984901" y="1962150"/>
            <a:ext cx="4207099" cy="4895850"/>
          </a:xfrm>
          <a:prstGeom prst="rect">
            <a:avLst/>
          </a:prstGeom>
        </p:spPr>
      </p:pic>
    </p:spTree>
    <p:extLst>
      <p:ext uri="{BB962C8B-B14F-4D97-AF65-F5344CB8AC3E}">
        <p14:creationId xmlns:p14="http://schemas.microsoft.com/office/powerpoint/2010/main" val="2316876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Data Imbalanced</a:t>
            </a:r>
            <a:endParaRPr lang="en-MY" dirty="0"/>
          </a:p>
        </p:txBody>
      </p:sp>
      <p:pic>
        <p:nvPicPr>
          <p:cNvPr id="4" name="Content Placeholder 3"/>
          <p:cNvPicPr>
            <a:picLocks noGrp="1" noChangeAspect="1"/>
          </p:cNvPicPr>
          <p:nvPr>
            <p:ph idx="1"/>
          </p:nvPr>
        </p:nvPicPr>
        <p:blipFill>
          <a:blip r:embed="rId2"/>
          <a:stretch>
            <a:fillRect/>
          </a:stretch>
        </p:blipFill>
        <p:spPr>
          <a:xfrm>
            <a:off x="1" y="2613840"/>
            <a:ext cx="6787166" cy="3902869"/>
          </a:xfrm>
          <a:prstGeom prst="rect">
            <a:avLst/>
          </a:prstGeom>
        </p:spPr>
      </p:pic>
      <p:pic>
        <p:nvPicPr>
          <p:cNvPr id="5" name="Picture 4"/>
          <p:cNvPicPr>
            <a:picLocks noChangeAspect="1"/>
          </p:cNvPicPr>
          <p:nvPr/>
        </p:nvPicPr>
        <p:blipFill>
          <a:blip r:embed="rId3"/>
          <a:stretch>
            <a:fillRect/>
          </a:stretch>
        </p:blipFill>
        <p:spPr>
          <a:xfrm>
            <a:off x="7286834" y="2613840"/>
            <a:ext cx="3659268" cy="2846097"/>
          </a:xfrm>
          <a:prstGeom prst="rect">
            <a:avLst/>
          </a:prstGeom>
        </p:spPr>
      </p:pic>
    </p:spTree>
    <p:extLst>
      <p:ext uri="{BB962C8B-B14F-4D97-AF65-F5344CB8AC3E}">
        <p14:creationId xmlns:p14="http://schemas.microsoft.com/office/powerpoint/2010/main" val="1010970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Resampling the data </a:t>
            </a:r>
            <a:endParaRPr lang="en-MY" dirty="0"/>
          </a:p>
        </p:txBody>
      </p:sp>
      <p:pic>
        <p:nvPicPr>
          <p:cNvPr id="4" name="Content Placeholder 3"/>
          <p:cNvPicPr>
            <a:picLocks noGrp="1" noChangeAspect="1"/>
          </p:cNvPicPr>
          <p:nvPr>
            <p:ph idx="1"/>
          </p:nvPr>
        </p:nvPicPr>
        <p:blipFill>
          <a:blip r:embed="rId2"/>
          <a:stretch>
            <a:fillRect/>
          </a:stretch>
        </p:blipFill>
        <p:spPr>
          <a:xfrm>
            <a:off x="0" y="2533749"/>
            <a:ext cx="7328079" cy="3905687"/>
          </a:xfrm>
          <a:prstGeom prst="rect">
            <a:avLst/>
          </a:prstGeom>
        </p:spPr>
      </p:pic>
      <p:pic>
        <p:nvPicPr>
          <p:cNvPr id="5" name="Picture 4"/>
          <p:cNvPicPr>
            <a:picLocks noChangeAspect="1"/>
          </p:cNvPicPr>
          <p:nvPr/>
        </p:nvPicPr>
        <p:blipFill>
          <a:blip r:embed="rId3"/>
          <a:stretch>
            <a:fillRect/>
          </a:stretch>
        </p:blipFill>
        <p:spPr>
          <a:xfrm>
            <a:off x="7756047" y="2533749"/>
            <a:ext cx="3148603" cy="2545121"/>
          </a:xfrm>
          <a:prstGeom prst="rect">
            <a:avLst/>
          </a:prstGeom>
        </p:spPr>
      </p:pic>
    </p:spTree>
    <p:extLst>
      <p:ext uri="{BB962C8B-B14F-4D97-AF65-F5344CB8AC3E}">
        <p14:creationId xmlns:p14="http://schemas.microsoft.com/office/powerpoint/2010/main" val="1612519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Content</a:t>
            </a:r>
            <a:endParaRPr lang="en-MY" dirty="0"/>
          </a:p>
        </p:txBody>
      </p:sp>
      <p:sp>
        <p:nvSpPr>
          <p:cNvPr id="3" name="Content Placeholder 2"/>
          <p:cNvSpPr>
            <a:spLocks noGrp="1"/>
          </p:cNvSpPr>
          <p:nvPr>
            <p:ph idx="1"/>
          </p:nvPr>
        </p:nvSpPr>
        <p:spPr>
          <a:xfrm>
            <a:off x="818712" y="2222287"/>
            <a:ext cx="10554574" cy="4513364"/>
          </a:xfrm>
        </p:spPr>
        <p:txBody>
          <a:bodyPr>
            <a:normAutofit/>
          </a:bodyPr>
          <a:lstStyle/>
          <a:p>
            <a:r>
              <a:rPr lang="en-MY" dirty="0" smtClean="0"/>
              <a:t>Introduction</a:t>
            </a:r>
          </a:p>
          <a:p>
            <a:r>
              <a:rPr lang="en-MY" dirty="0" smtClean="0"/>
              <a:t>Objective</a:t>
            </a:r>
          </a:p>
          <a:p>
            <a:r>
              <a:rPr lang="en-MY" dirty="0" smtClean="0"/>
              <a:t>Data understanding</a:t>
            </a:r>
          </a:p>
          <a:p>
            <a:r>
              <a:rPr lang="en-MY" dirty="0" smtClean="0"/>
              <a:t>Data cleaning</a:t>
            </a:r>
          </a:p>
          <a:p>
            <a:r>
              <a:rPr lang="en-MY" dirty="0" smtClean="0"/>
              <a:t>Visualization</a:t>
            </a:r>
          </a:p>
          <a:p>
            <a:r>
              <a:rPr lang="en-MY" dirty="0" smtClean="0"/>
              <a:t>Data </a:t>
            </a:r>
            <a:r>
              <a:rPr lang="en-MY" dirty="0" err="1" smtClean="0"/>
              <a:t>preprocessing</a:t>
            </a:r>
            <a:endParaRPr lang="en-MY" dirty="0" smtClean="0"/>
          </a:p>
          <a:p>
            <a:r>
              <a:rPr lang="en-MY" dirty="0" smtClean="0"/>
              <a:t>Model building</a:t>
            </a:r>
          </a:p>
          <a:p>
            <a:r>
              <a:rPr lang="en-MY" dirty="0" smtClean="0"/>
              <a:t>Model results</a:t>
            </a:r>
          </a:p>
          <a:p>
            <a:r>
              <a:rPr lang="en-MY" dirty="0" smtClean="0"/>
              <a:t>Future work</a:t>
            </a:r>
          </a:p>
          <a:p>
            <a:endParaRPr lang="en-MY" dirty="0"/>
          </a:p>
        </p:txBody>
      </p:sp>
    </p:spTree>
    <p:extLst>
      <p:ext uri="{BB962C8B-B14F-4D97-AF65-F5344CB8AC3E}">
        <p14:creationId xmlns:p14="http://schemas.microsoft.com/office/powerpoint/2010/main" val="1566090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275788" y="772733"/>
            <a:ext cx="3155324" cy="114622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solidFill>
                  <a:schemeClr val="bg1">
                    <a:lumMod val="95000"/>
                    <a:lumOff val="5000"/>
                  </a:schemeClr>
                </a:solidFill>
              </a:rPr>
              <a:t>Data Set </a:t>
            </a:r>
            <a:endParaRPr lang="en-MY" dirty="0">
              <a:solidFill>
                <a:schemeClr val="bg1">
                  <a:lumMod val="95000"/>
                  <a:lumOff val="5000"/>
                </a:schemeClr>
              </a:solidFill>
            </a:endParaRPr>
          </a:p>
        </p:txBody>
      </p:sp>
      <p:cxnSp>
        <p:nvCxnSpPr>
          <p:cNvPr id="12" name="Straight Arrow Connector 11"/>
          <p:cNvCxnSpPr/>
          <p:nvPr/>
        </p:nvCxnSpPr>
        <p:spPr>
          <a:xfrm flipH="1">
            <a:off x="3168203" y="1918953"/>
            <a:ext cx="1558343" cy="1481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671259" y="1938271"/>
            <a:ext cx="1184854" cy="1442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086377" y="3400023"/>
            <a:ext cx="2189411" cy="1481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Train Set </a:t>
            </a:r>
            <a:endParaRPr lang="en-MY" dirty="0"/>
          </a:p>
        </p:txBody>
      </p:sp>
      <p:sp>
        <p:nvSpPr>
          <p:cNvPr id="18" name="Rounded Rectangle 17"/>
          <p:cNvSpPr/>
          <p:nvPr/>
        </p:nvSpPr>
        <p:spPr>
          <a:xfrm>
            <a:off x="6761407" y="3400023"/>
            <a:ext cx="2189411" cy="1481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Test set</a:t>
            </a:r>
            <a:endParaRPr lang="en-MY" dirty="0"/>
          </a:p>
        </p:txBody>
      </p:sp>
      <p:sp>
        <p:nvSpPr>
          <p:cNvPr id="19" name="Oval 18"/>
          <p:cNvSpPr/>
          <p:nvPr/>
        </p:nvSpPr>
        <p:spPr>
          <a:xfrm>
            <a:off x="2949262" y="1938271"/>
            <a:ext cx="998112" cy="721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70%</a:t>
            </a:r>
            <a:endParaRPr lang="en-MY" dirty="0"/>
          </a:p>
        </p:txBody>
      </p:sp>
      <p:sp>
        <p:nvSpPr>
          <p:cNvPr id="21" name="Oval 20"/>
          <p:cNvSpPr/>
          <p:nvPr/>
        </p:nvSpPr>
        <p:spPr>
          <a:xfrm>
            <a:off x="7263686" y="1938271"/>
            <a:ext cx="998112" cy="721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t>3</a:t>
            </a:r>
            <a:r>
              <a:rPr lang="en-MY" dirty="0" smtClean="0"/>
              <a:t>0%</a:t>
            </a:r>
            <a:endParaRPr lang="en-MY" dirty="0"/>
          </a:p>
        </p:txBody>
      </p:sp>
    </p:spTree>
    <p:extLst>
      <p:ext uri="{BB962C8B-B14F-4D97-AF65-F5344CB8AC3E}">
        <p14:creationId xmlns:p14="http://schemas.microsoft.com/office/powerpoint/2010/main" val="374551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ML Algorithm	</a:t>
            </a:r>
            <a:endParaRPr lang="en-MY" dirty="0"/>
          </a:p>
        </p:txBody>
      </p:sp>
      <p:sp>
        <p:nvSpPr>
          <p:cNvPr id="3" name="Content Placeholder 2"/>
          <p:cNvSpPr>
            <a:spLocks noGrp="1"/>
          </p:cNvSpPr>
          <p:nvPr>
            <p:ph idx="1"/>
          </p:nvPr>
        </p:nvSpPr>
        <p:spPr>
          <a:xfrm>
            <a:off x="818712" y="2222287"/>
            <a:ext cx="10554574" cy="3959571"/>
          </a:xfrm>
        </p:spPr>
        <p:txBody>
          <a:bodyPr/>
          <a:lstStyle/>
          <a:p>
            <a:r>
              <a:rPr lang="en-MY" dirty="0" smtClean="0"/>
              <a:t>Logistic regression</a:t>
            </a:r>
          </a:p>
          <a:p>
            <a:r>
              <a:rPr lang="en-MY" dirty="0" smtClean="0"/>
              <a:t>Decision tree</a:t>
            </a:r>
          </a:p>
          <a:p>
            <a:r>
              <a:rPr lang="en-MY" dirty="0" smtClean="0"/>
              <a:t>Random forest</a:t>
            </a:r>
          </a:p>
          <a:p>
            <a:r>
              <a:rPr lang="en-MY" dirty="0" smtClean="0"/>
              <a:t>Naïve Bayes</a:t>
            </a:r>
          </a:p>
          <a:p>
            <a:r>
              <a:rPr lang="en-MY" dirty="0" smtClean="0"/>
              <a:t>Support vector machine(SVM)</a:t>
            </a:r>
          </a:p>
          <a:p>
            <a:r>
              <a:rPr lang="en-MY" smtClean="0"/>
              <a:t>Artificial Neural Network (ANN)</a:t>
            </a:r>
            <a:endParaRPr lang="en-MY" dirty="0"/>
          </a:p>
        </p:txBody>
      </p:sp>
    </p:spTree>
    <p:extLst>
      <p:ext uri="{BB962C8B-B14F-4D97-AF65-F5344CB8AC3E}">
        <p14:creationId xmlns:p14="http://schemas.microsoft.com/office/powerpoint/2010/main" val="4224931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3670479"/>
            <a:ext cx="6233375" cy="31875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MY" dirty="0" smtClean="0"/>
              <a:t>The ANN model be choose to be final model.</a:t>
            </a:r>
          </a:p>
          <a:p>
            <a:pPr marL="285750" indent="-285750">
              <a:buFont typeface="Arial" panose="020B0604020202020204" pitchFamily="34" charset="0"/>
              <a:buChar char="•"/>
            </a:pPr>
            <a:endParaRPr lang="en-MY" dirty="0" smtClean="0"/>
          </a:p>
          <a:p>
            <a:pPr marL="285750" indent="-285750">
              <a:buFont typeface="Arial" panose="020B0604020202020204" pitchFamily="34" charset="0"/>
              <a:buChar char="•"/>
            </a:pPr>
            <a:r>
              <a:rPr lang="en-MY" dirty="0" smtClean="0"/>
              <a:t>The recall score is higher.</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r>
              <a:rPr lang="en-MY" dirty="0" smtClean="0"/>
              <a:t>The recall score is calculated how many predicted are correctly. </a:t>
            </a:r>
            <a:endParaRPr lang="en-MY" dirty="0"/>
          </a:p>
        </p:txBody>
      </p:sp>
      <mc:AlternateContent xmlns:mc="http://schemas.openxmlformats.org/markup-compatibility/2006" xmlns:a14="http://schemas.microsoft.com/office/drawing/2010/main">
        <mc:Choice Requires="a14">
          <p:sp>
            <p:nvSpPr>
              <p:cNvPr id="13" name="Rectangle 12"/>
              <p:cNvSpPr/>
              <p:nvPr/>
            </p:nvSpPr>
            <p:spPr>
              <a:xfrm>
                <a:off x="6310648" y="3670479"/>
                <a:ext cx="5881352" cy="31875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MY" sz="4400" b="0" i="1" smtClean="0">
                              <a:latin typeface="Cambria Math" panose="02040503050406030204" pitchFamily="18" charset="0"/>
                            </a:rPr>
                          </m:ctrlPr>
                        </m:fPr>
                        <m:num>
                          <m:r>
                            <a:rPr lang="en-MY" sz="4400" b="0" i="1" smtClean="0">
                              <a:latin typeface="Cambria Math" panose="02040503050406030204" pitchFamily="18" charset="0"/>
                            </a:rPr>
                            <m:t>𝑇𝑃</m:t>
                          </m:r>
                        </m:num>
                        <m:den>
                          <m:r>
                            <a:rPr lang="en-MY" sz="4400" b="0" i="1" smtClean="0">
                              <a:latin typeface="Cambria Math" panose="02040503050406030204" pitchFamily="18" charset="0"/>
                            </a:rPr>
                            <m:t>𝑇𝑃</m:t>
                          </m:r>
                          <m:r>
                            <a:rPr lang="en-MY" sz="4400" b="0" i="1" smtClean="0">
                              <a:latin typeface="Cambria Math" panose="02040503050406030204" pitchFamily="18" charset="0"/>
                            </a:rPr>
                            <m:t>+</m:t>
                          </m:r>
                          <m:r>
                            <a:rPr lang="en-MY" sz="4400" b="0" i="1" smtClean="0">
                              <a:latin typeface="Cambria Math" panose="02040503050406030204" pitchFamily="18" charset="0"/>
                            </a:rPr>
                            <m:t>𝐹𝑁</m:t>
                          </m:r>
                        </m:den>
                      </m:f>
                    </m:oMath>
                  </m:oMathPara>
                </a14:m>
                <a:endParaRPr lang="en-MY" dirty="0"/>
              </a:p>
            </p:txBody>
          </p:sp>
        </mc:Choice>
        <mc:Fallback xmlns="">
          <p:sp>
            <p:nvSpPr>
              <p:cNvPr id="13" name="Rectangle 12"/>
              <p:cNvSpPr>
                <a:spLocks noRot="1" noChangeAspect="1" noMove="1" noResize="1" noEditPoints="1" noAdjustHandles="1" noChangeArrowheads="1" noChangeShapeType="1" noTextEdit="1"/>
              </p:cNvSpPr>
              <p:nvPr/>
            </p:nvSpPr>
            <p:spPr>
              <a:xfrm>
                <a:off x="6310648" y="3670479"/>
                <a:ext cx="5881352" cy="3187521"/>
              </a:xfrm>
              <a:prstGeom prst="rect">
                <a:avLst/>
              </a:prstGeom>
              <a:blipFill rotWithShape="0">
                <a:blip r:embed="rId2"/>
                <a:stretch>
                  <a:fillRect/>
                </a:stretch>
              </a:blipFill>
            </p:spPr>
            <p:txBody>
              <a:bodyPr/>
              <a:lstStyle/>
              <a:p>
                <a:r>
                  <a:rPr lang="en-MY">
                    <a:noFill/>
                  </a:rPr>
                  <a:t> </a:t>
                </a:r>
              </a:p>
            </p:txBody>
          </p:sp>
        </mc:Fallback>
      </mc:AlternateContent>
      <p:pic>
        <p:nvPicPr>
          <p:cNvPr id="2" name="Picture 1"/>
          <p:cNvPicPr>
            <a:picLocks noChangeAspect="1"/>
          </p:cNvPicPr>
          <p:nvPr/>
        </p:nvPicPr>
        <p:blipFill>
          <a:blip r:embed="rId3"/>
          <a:stretch>
            <a:fillRect/>
          </a:stretch>
        </p:blipFill>
        <p:spPr>
          <a:xfrm>
            <a:off x="0" y="0"/>
            <a:ext cx="12191999" cy="3630341"/>
          </a:xfrm>
          <a:prstGeom prst="rect">
            <a:avLst/>
          </a:prstGeom>
        </p:spPr>
      </p:pic>
    </p:spTree>
    <p:extLst>
      <p:ext uri="{BB962C8B-B14F-4D97-AF65-F5344CB8AC3E}">
        <p14:creationId xmlns:p14="http://schemas.microsoft.com/office/powerpoint/2010/main" val="3644582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MY" dirty="0" smtClean="0"/>
              <a:t>Use model to predict life threat</a:t>
            </a:r>
            <a:endParaRPr lang="en-MY" dirty="0"/>
          </a:p>
        </p:txBody>
      </p:sp>
      <p:sp>
        <p:nvSpPr>
          <p:cNvPr id="12" name="Content Placeholder 11"/>
          <p:cNvSpPr>
            <a:spLocks noGrp="1"/>
          </p:cNvSpPr>
          <p:nvPr>
            <p:ph idx="1"/>
          </p:nvPr>
        </p:nvSpPr>
        <p:spPr>
          <a:xfrm>
            <a:off x="818712" y="2222288"/>
            <a:ext cx="10554574" cy="2478502"/>
          </a:xfrm>
        </p:spPr>
        <p:txBody>
          <a:bodyPr/>
          <a:lstStyle/>
          <a:p>
            <a:r>
              <a:rPr lang="en-MY" dirty="0" smtClean="0"/>
              <a:t>Male</a:t>
            </a:r>
          </a:p>
          <a:p>
            <a:r>
              <a:rPr lang="en-MY" dirty="0" smtClean="0"/>
              <a:t>Adult</a:t>
            </a:r>
          </a:p>
          <a:p>
            <a:r>
              <a:rPr lang="en-MY" dirty="0" smtClean="0"/>
              <a:t>Vaccine: Pfizer</a:t>
            </a:r>
            <a:endParaRPr lang="en-MY" dirty="0" smtClean="0"/>
          </a:p>
          <a:p>
            <a:r>
              <a:rPr lang="en-MY" dirty="0" smtClean="0"/>
              <a:t>Recovered Status: Yes</a:t>
            </a:r>
          </a:p>
          <a:p>
            <a:r>
              <a:rPr lang="en-MY" dirty="0" smtClean="0"/>
              <a:t>Current Illness: Hypertension, Diabetes</a:t>
            </a:r>
          </a:p>
          <a:p>
            <a:r>
              <a:rPr lang="en-MY" dirty="0" smtClean="0"/>
              <a:t>Symptom: </a:t>
            </a:r>
            <a:r>
              <a:rPr lang="en-MY" dirty="0" err="1" smtClean="0"/>
              <a:t>Headahce</a:t>
            </a:r>
            <a:r>
              <a:rPr lang="en-MY" dirty="0"/>
              <a:t>, Pyrexia, Injection side </a:t>
            </a:r>
            <a:r>
              <a:rPr lang="en-MY" dirty="0" smtClean="0"/>
              <a:t>affect</a:t>
            </a:r>
            <a:endParaRPr lang="en-MY" dirty="0"/>
          </a:p>
        </p:txBody>
      </p:sp>
      <p:pic>
        <p:nvPicPr>
          <p:cNvPr id="13" name="Picture 12"/>
          <p:cNvPicPr>
            <a:picLocks noChangeAspect="1"/>
          </p:cNvPicPr>
          <p:nvPr/>
        </p:nvPicPr>
        <p:blipFill>
          <a:blip r:embed="rId2"/>
          <a:stretch>
            <a:fillRect/>
          </a:stretch>
        </p:blipFill>
        <p:spPr>
          <a:xfrm>
            <a:off x="201567" y="4700790"/>
            <a:ext cx="11765412" cy="1781923"/>
          </a:xfrm>
          <a:prstGeom prst="rect">
            <a:avLst/>
          </a:prstGeom>
        </p:spPr>
      </p:pic>
    </p:spTree>
    <p:extLst>
      <p:ext uri="{BB962C8B-B14F-4D97-AF65-F5344CB8AC3E}">
        <p14:creationId xmlns:p14="http://schemas.microsoft.com/office/powerpoint/2010/main" val="1769870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Conclusion</a:t>
            </a:r>
            <a:endParaRPr lang="en-MY" dirty="0"/>
          </a:p>
        </p:txBody>
      </p:sp>
      <p:sp>
        <p:nvSpPr>
          <p:cNvPr id="3" name="Content Placeholder 2"/>
          <p:cNvSpPr>
            <a:spLocks noGrp="1"/>
          </p:cNvSpPr>
          <p:nvPr>
            <p:ph idx="1"/>
          </p:nvPr>
        </p:nvSpPr>
        <p:spPr/>
        <p:txBody>
          <a:bodyPr/>
          <a:lstStyle/>
          <a:p>
            <a:r>
              <a:rPr lang="en-MY" dirty="0" smtClean="0"/>
              <a:t>This project is aim to design the model to let user to key in information to like gender, age, adverse reaction (symptom), current illness to predict they have life threat or not after vaccine.</a:t>
            </a:r>
          </a:p>
          <a:p>
            <a:endParaRPr lang="en-MY" dirty="0"/>
          </a:p>
          <a:p>
            <a:r>
              <a:rPr lang="en-MY" dirty="0" smtClean="0"/>
              <a:t>In future work, will design the model </a:t>
            </a:r>
            <a:r>
              <a:rPr lang="en-MY" dirty="0"/>
              <a:t>to </a:t>
            </a:r>
            <a:r>
              <a:rPr lang="en-MY" dirty="0" smtClean="0"/>
              <a:t>let user key in the which vaccine they were take and some information to predict the symptom.</a:t>
            </a:r>
          </a:p>
          <a:p>
            <a:endParaRPr lang="en-MY" dirty="0"/>
          </a:p>
          <a:p>
            <a:r>
              <a:rPr lang="en-MY" dirty="0" smtClean="0"/>
              <a:t>Involve other type of vaccine and other country data.</a:t>
            </a:r>
            <a:endParaRPr lang="en-MY" dirty="0"/>
          </a:p>
        </p:txBody>
      </p:sp>
    </p:spTree>
    <p:extLst>
      <p:ext uri="{BB962C8B-B14F-4D97-AF65-F5344CB8AC3E}">
        <p14:creationId xmlns:p14="http://schemas.microsoft.com/office/powerpoint/2010/main" val="3859380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1"/>
          <p:cNvSpPr txBox="1">
            <a:spLocks/>
          </p:cNvSpPr>
          <p:nvPr/>
        </p:nvSpPr>
        <p:spPr>
          <a:xfrm>
            <a:off x="818712" y="2222288"/>
            <a:ext cx="10554574" cy="2478502"/>
          </a:xfrm>
          <a:prstGeom prst="rect">
            <a:avLst/>
          </a:prstGeom>
        </p:spPr>
        <p:txBody>
          <a:bodyPr anchor="ct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ctr">
              <a:buNone/>
            </a:pPr>
            <a:r>
              <a:rPr lang="en-MY" sz="4000" dirty="0" smtClean="0"/>
              <a:t>Thank you</a:t>
            </a:r>
            <a:endParaRPr lang="en-MY" sz="4000" dirty="0"/>
          </a:p>
        </p:txBody>
      </p:sp>
    </p:spTree>
    <p:extLst>
      <p:ext uri="{BB962C8B-B14F-4D97-AF65-F5344CB8AC3E}">
        <p14:creationId xmlns:p14="http://schemas.microsoft.com/office/powerpoint/2010/main" val="3020591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Introduction</a:t>
            </a:r>
            <a:endParaRPr lang="en-MY" dirty="0"/>
          </a:p>
        </p:txBody>
      </p:sp>
      <p:sp>
        <p:nvSpPr>
          <p:cNvPr id="3" name="Content Placeholder 2"/>
          <p:cNvSpPr>
            <a:spLocks noGrp="1"/>
          </p:cNvSpPr>
          <p:nvPr>
            <p:ph idx="1"/>
          </p:nvPr>
        </p:nvSpPr>
        <p:spPr>
          <a:xfrm>
            <a:off x="0" y="2260924"/>
            <a:ext cx="6362163" cy="3636511"/>
          </a:xfrm>
        </p:spPr>
        <p:txBody>
          <a:bodyPr/>
          <a:lstStyle/>
          <a:p>
            <a:r>
              <a:rPr lang="en-MY" dirty="0" smtClean="0"/>
              <a:t>Start from 2020, Covid-19</a:t>
            </a:r>
            <a:r>
              <a:rPr lang="en-US" dirty="0" smtClean="0"/>
              <a:t> </a:t>
            </a:r>
            <a:r>
              <a:rPr lang="en-US" dirty="0"/>
              <a:t>is begin to spread around the </a:t>
            </a:r>
            <a:r>
              <a:rPr lang="en-US" dirty="0" smtClean="0"/>
              <a:t>world, </a:t>
            </a:r>
            <a:r>
              <a:rPr lang="en-US" dirty="0"/>
              <a:t>with more than 220 million confirmed cases and 4.5 million deaths across almost 200 countries</a:t>
            </a:r>
            <a:r>
              <a:rPr lang="en-US" dirty="0" smtClean="0"/>
              <a:t>.</a:t>
            </a:r>
          </a:p>
          <a:p>
            <a:endParaRPr lang="en-US" dirty="0" smtClean="0"/>
          </a:p>
          <a:p>
            <a:r>
              <a:rPr lang="en-US" dirty="0" smtClean="0"/>
              <a:t>Luckily nowadays, have few vaccine for the covid-19 have been released.</a:t>
            </a:r>
          </a:p>
          <a:p>
            <a:endParaRPr lang="en-US" dirty="0" smtClean="0"/>
          </a:p>
          <a:p>
            <a:r>
              <a:rPr lang="en-US" dirty="0" smtClean="0"/>
              <a:t>But based on the research, most of the vaccine have adverse reaction, even have threat </a:t>
            </a:r>
            <a:r>
              <a:rPr lang="en-US" dirty="0"/>
              <a:t>recipient </a:t>
            </a:r>
            <a:r>
              <a:rPr lang="en-US" dirty="0" smtClean="0"/>
              <a:t>life.</a:t>
            </a:r>
            <a:endParaRPr lang="en-MY" dirty="0"/>
          </a:p>
        </p:txBody>
      </p:sp>
      <p:pic>
        <p:nvPicPr>
          <p:cNvPr id="4" name="Picture 3"/>
          <p:cNvPicPr>
            <a:picLocks noChangeAspect="1"/>
          </p:cNvPicPr>
          <p:nvPr/>
        </p:nvPicPr>
        <p:blipFill>
          <a:blip r:embed="rId2"/>
          <a:stretch>
            <a:fillRect/>
          </a:stretch>
        </p:blipFill>
        <p:spPr>
          <a:xfrm>
            <a:off x="6313562" y="2260923"/>
            <a:ext cx="5878438" cy="3636511"/>
          </a:xfrm>
          <a:prstGeom prst="rect">
            <a:avLst/>
          </a:prstGeom>
        </p:spPr>
      </p:pic>
    </p:spTree>
    <p:extLst>
      <p:ext uri="{BB962C8B-B14F-4D97-AF65-F5344CB8AC3E}">
        <p14:creationId xmlns:p14="http://schemas.microsoft.com/office/powerpoint/2010/main" val="1678698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Objective</a:t>
            </a:r>
            <a:endParaRPr lang="en-MY" dirty="0"/>
          </a:p>
        </p:txBody>
      </p:sp>
      <p:sp>
        <p:nvSpPr>
          <p:cNvPr id="3" name="Content Placeholder 2"/>
          <p:cNvSpPr>
            <a:spLocks noGrp="1"/>
          </p:cNvSpPr>
          <p:nvPr>
            <p:ph type="body" sz="quarter" idx="4294967295"/>
          </p:nvPr>
        </p:nvSpPr>
        <p:spPr>
          <a:xfrm>
            <a:off x="0" y="2376152"/>
            <a:ext cx="10740980" cy="2295525"/>
          </a:xfrm>
        </p:spPr>
        <p:txBody>
          <a:bodyPr/>
          <a:lstStyle/>
          <a:p>
            <a:r>
              <a:rPr lang="en-US" dirty="0"/>
              <a:t>To identify different </a:t>
            </a:r>
            <a:r>
              <a:rPr lang="en-US" dirty="0" smtClean="0"/>
              <a:t>vaccine, current illness, symptom after vaccination </a:t>
            </a:r>
            <a:r>
              <a:rPr lang="en-US" dirty="0"/>
              <a:t>will threat recipient life or </a:t>
            </a:r>
            <a:r>
              <a:rPr lang="en-US" dirty="0" smtClean="0"/>
              <a:t>not.</a:t>
            </a:r>
          </a:p>
          <a:p>
            <a:endParaRPr lang="en-US" dirty="0" smtClean="0"/>
          </a:p>
          <a:p>
            <a:r>
              <a:rPr lang="en-US" dirty="0" smtClean="0"/>
              <a:t>Build the model let user to key in their info to detect they have life threat after vaccine.</a:t>
            </a:r>
            <a:endParaRPr lang="en-MY" dirty="0"/>
          </a:p>
        </p:txBody>
      </p:sp>
    </p:spTree>
    <p:extLst>
      <p:ext uri="{BB962C8B-B14F-4D97-AF65-F5344CB8AC3E}">
        <p14:creationId xmlns:p14="http://schemas.microsoft.com/office/powerpoint/2010/main" val="3000953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Data Understanding</a:t>
            </a:r>
            <a:endParaRPr lang="en-MY" dirty="0"/>
          </a:p>
        </p:txBody>
      </p:sp>
      <p:sp>
        <p:nvSpPr>
          <p:cNvPr id="3" name="Content Placeholder 2"/>
          <p:cNvSpPr>
            <a:spLocks noGrp="1"/>
          </p:cNvSpPr>
          <p:nvPr>
            <p:ph idx="1"/>
          </p:nvPr>
        </p:nvSpPr>
        <p:spPr>
          <a:xfrm>
            <a:off x="818712" y="2222287"/>
            <a:ext cx="10554574" cy="4500485"/>
          </a:xfrm>
        </p:spPr>
        <p:txBody>
          <a:bodyPr>
            <a:normAutofit/>
          </a:bodyPr>
          <a:lstStyle/>
          <a:p>
            <a:r>
              <a:rPr lang="en-MY" dirty="0" smtClean="0"/>
              <a:t>Data set is take from </a:t>
            </a:r>
            <a:r>
              <a:rPr lang="en-MY" dirty="0" err="1"/>
              <a:t>K</a:t>
            </a:r>
            <a:r>
              <a:rPr lang="en-MY" dirty="0" err="1" smtClean="0"/>
              <a:t>aggle</a:t>
            </a:r>
            <a:r>
              <a:rPr lang="en-MY" dirty="0" smtClean="0"/>
              <a:t> </a:t>
            </a:r>
            <a:r>
              <a:rPr lang="en-US" dirty="0"/>
              <a:t>COVID-19 Vaccine Adverse Reactions (VAERS</a:t>
            </a:r>
            <a:r>
              <a:rPr lang="en-US" dirty="0" smtClean="0"/>
              <a:t>).</a:t>
            </a:r>
          </a:p>
          <a:p>
            <a:endParaRPr lang="en-US" dirty="0" smtClean="0"/>
          </a:p>
          <a:p>
            <a:r>
              <a:rPr lang="en-US" dirty="0"/>
              <a:t>Details in dataset includes </a:t>
            </a:r>
            <a:r>
              <a:rPr lang="en-US" dirty="0" smtClean="0"/>
              <a:t>Covid-19 vaccine </a:t>
            </a:r>
            <a:r>
              <a:rPr lang="en-US" dirty="0"/>
              <a:t>symptoms, Age, Gender, </a:t>
            </a:r>
            <a:r>
              <a:rPr lang="en-US" dirty="0" smtClean="0"/>
              <a:t>Recovery </a:t>
            </a:r>
            <a:r>
              <a:rPr lang="en-US" dirty="0"/>
              <a:t>Status, Death, Vaccine Manufacturer, and many more information</a:t>
            </a:r>
            <a:r>
              <a:rPr lang="en-US" dirty="0" smtClean="0"/>
              <a:t>.</a:t>
            </a:r>
          </a:p>
          <a:p>
            <a:endParaRPr lang="en-US" dirty="0" smtClean="0"/>
          </a:p>
          <a:p>
            <a:r>
              <a:rPr lang="en-US" dirty="0"/>
              <a:t>The Vaccine Adverse Event Reporting System (VAERS) is a </a:t>
            </a:r>
            <a:r>
              <a:rPr lang="en-US" b="1" dirty="0"/>
              <a:t>United States</a:t>
            </a:r>
            <a:r>
              <a:rPr lang="en-US" dirty="0"/>
              <a:t> program for vaccine safety, co-managed by the U.S. Centers for Disease Control and Prevention (CDC) and the Food and Drug Administration (FDA</a:t>
            </a:r>
            <a:r>
              <a:rPr lang="en-US" dirty="0" smtClean="0"/>
              <a:t>).</a:t>
            </a:r>
          </a:p>
          <a:p>
            <a:endParaRPr lang="en-US" dirty="0"/>
          </a:p>
          <a:p>
            <a:r>
              <a:rPr lang="en-US" dirty="0" smtClean="0"/>
              <a:t>The timeline for this dataset is from Jan 2021 to July 2021.</a:t>
            </a:r>
            <a:endParaRPr lang="en-US" dirty="0"/>
          </a:p>
          <a:p>
            <a:endParaRPr lang="en-MY" dirty="0"/>
          </a:p>
        </p:txBody>
      </p:sp>
    </p:spTree>
    <p:extLst>
      <p:ext uri="{BB962C8B-B14F-4D97-AF65-F5344CB8AC3E}">
        <p14:creationId xmlns:p14="http://schemas.microsoft.com/office/powerpoint/2010/main" val="683789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Data </a:t>
            </a:r>
            <a:r>
              <a:rPr lang="en-MY" dirty="0" smtClean="0"/>
              <a:t>Understanding</a:t>
            </a:r>
            <a:endParaRPr lang="en-MY" dirty="0"/>
          </a:p>
        </p:txBody>
      </p:sp>
      <p:sp>
        <p:nvSpPr>
          <p:cNvPr id="3" name="Content Placeholder 2"/>
          <p:cNvSpPr>
            <a:spLocks noGrp="1"/>
          </p:cNvSpPr>
          <p:nvPr>
            <p:ph idx="1"/>
          </p:nvPr>
        </p:nvSpPr>
        <p:spPr>
          <a:xfrm>
            <a:off x="110373" y="2273803"/>
            <a:ext cx="5788151" cy="3882297"/>
          </a:xfrm>
        </p:spPr>
        <p:txBody>
          <a:bodyPr/>
          <a:lstStyle/>
          <a:p>
            <a:r>
              <a:rPr lang="en-MY" dirty="0" smtClean="0"/>
              <a:t>Total have 52 feature in this data set. But only 13 feature will be use.</a:t>
            </a:r>
          </a:p>
          <a:p>
            <a:endParaRPr lang="en-MY" dirty="0" smtClean="0"/>
          </a:p>
          <a:p>
            <a:r>
              <a:rPr lang="en-MY" dirty="0" smtClean="0"/>
              <a:t>12 of the features are object type and only Age for the recipient is float type.</a:t>
            </a:r>
          </a:p>
        </p:txBody>
      </p:sp>
      <p:pic>
        <p:nvPicPr>
          <p:cNvPr id="5" name="Picture 4"/>
          <p:cNvPicPr>
            <a:picLocks noChangeAspect="1"/>
          </p:cNvPicPr>
          <p:nvPr/>
        </p:nvPicPr>
        <p:blipFill>
          <a:blip r:embed="rId2"/>
          <a:stretch>
            <a:fillRect/>
          </a:stretch>
        </p:blipFill>
        <p:spPr>
          <a:xfrm>
            <a:off x="6478073" y="2273803"/>
            <a:ext cx="4903925" cy="4216837"/>
          </a:xfrm>
          <a:prstGeom prst="rect">
            <a:avLst/>
          </a:prstGeom>
        </p:spPr>
      </p:pic>
    </p:spTree>
    <p:extLst>
      <p:ext uri="{BB962C8B-B14F-4D97-AF65-F5344CB8AC3E}">
        <p14:creationId xmlns:p14="http://schemas.microsoft.com/office/powerpoint/2010/main" val="3532274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Missing value</a:t>
            </a:r>
            <a:endParaRPr lang="en-MY" dirty="0"/>
          </a:p>
        </p:txBody>
      </p:sp>
      <p:sp>
        <p:nvSpPr>
          <p:cNvPr id="3" name="Content Placeholder 2"/>
          <p:cNvSpPr>
            <a:spLocks noGrp="1"/>
          </p:cNvSpPr>
          <p:nvPr>
            <p:ph idx="1"/>
          </p:nvPr>
        </p:nvSpPr>
        <p:spPr>
          <a:xfrm>
            <a:off x="436513" y="2227507"/>
            <a:ext cx="7797254" cy="4234575"/>
          </a:xfrm>
        </p:spPr>
        <p:txBody>
          <a:bodyPr anchor="t"/>
          <a:lstStyle/>
          <a:p>
            <a:r>
              <a:rPr lang="en-MY" dirty="0" smtClean="0"/>
              <a:t>Only symptom 1, Vaccine manufacture, and sex is no missing value.</a:t>
            </a:r>
          </a:p>
          <a:p>
            <a:endParaRPr lang="en-MY" dirty="0" smtClean="0"/>
          </a:p>
          <a:p>
            <a:r>
              <a:rPr lang="en-MY" dirty="0" smtClean="0"/>
              <a:t>For Symptom 2 to 5, since some of the recipient wouldn’t have more than 1 symptom, so the have missing value is normal. </a:t>
            </a:r>
          </a:p>
          <a:p>
            <a:endParaRPr lang="en-MY" dirty="0"/>
          </a:p>
          <a:p>
            <a:r>
              <a:rPr lang="en-MY" dirty="0" smtClean="0"/>
              <a:t>For column Age, will drop the missing value and categories to </a:t>
            </a:r>
            <a:r>
              <a:rPr lang="en-MY" dirty="0"/>
              <a:t>5 stage, </a:t>
            </a:r>
            <a:r>
              <a:rPr lang="en-MY" dirty="0" smtClean="0"/>
              <a:t>Child, teen, adult, middle age adult, and senior adult.</a:t>
            </a:r>
          </a:p>
          <a:p>
            <a:endParaRPr lang="en-MY" dirty="0"/>
          </a:p>
          <a:p>
            <a:r>
              <a:rPr lang="en-MY" dirty="0" smtClean="0"/>
              <a:t>For column DIED, DISABLE, CUR_ILL and BIRTH_DEFECT will replace missing value to “n”. RECOVD will replace to “u”.</a:t>
            </a:r>
          </a:p>
          <a:p>
            <a:endParaRPr lang="en-MY" dirty="0" smtClean="0"/>
          </a:p>
          <a:p>
            <a:endParaRPr lang="en-MY" dirty="0"/>
          </a:p>
          <a:p>
            <a:endParaRPr lang="en-MY" dirty="0"/>
          </a:p>
        </p:txBody>
      </p:sp>
      <p:pic>
        <p:nvPicPr>
          <p:cNvPr id="6" name="Picture 5"/>
          <p:cNvPicPr>
            <a:picLocks noChangeAspect="1"/>
          </p:cNvPicPr>
          <p:nvPr/>
        </p:nvPicPr>
        <p:blipFill>
          <a:blip r:embed="rId2"/>
          <a:stretch>
            <a:fillRect/>
          </a:stretch>
        </p:blipFill>
        <p:spPr>
          <a:xfrm>
            <a:off x="8233767" y="2227507"/>
            <a:ext cx="3664351" cy="3694264"/>
          </a:xfrm>
          <a:prstGeom prst="rect">
            <a:avLst/>
          </a:prstGeom>
        </p:spPr>
      </p:pic>
    </p:spTree>
    <p:extLst>
      <p:ext uri="{BB962C8B-B14F-4D97-AF65-F5344CB8AC3E}">
        <p14:creationId xmlns:p14="http://schemas.microsoft.com/office/powerpoint/2010/main" val="421078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After Cleaning</a:t>
            </a:r>
            <a:endParaRPr lang="en-MY" dirty="0"/>
          </a:p>
        </p:txBody>
      </p:sp>
      <p:sp>
        <p:nvSpPr>
          <p:cNvPr id="3" name="Content Placeholder 2"/>
          <p:cNvSpPr>
            <a:spLocks noGrp="1"/>
          </p:cNvSpPr>
          <p:nvPr>
            <p:ph idx="1"/>
          </p:nvPr>
        </p:nvSpPr>
        <p:spPr>
          <a:xfrm>
            <a:off x="818712" y="2222287"/>
            <a:ext cx="6483609" cy="688338"/>
          </a:xfrm>
        </p:spPr>
        <p:txBody>
          <a:bodyPr anchor="t"/>
          <a:lstStyle/>
          <a:p>
            <a:r>
              <a:rPr lang="en-MY" dirty="0" smtClean="0"/>
              <a:t>After clean the data, we only have 565,298 rows and 13 columns.</a:t>
            </a:r>
            <a:endParaRPr lang="en-MY" dirty="0"/>
          </a:p>
        </p:txBody>
      </p:sp>
      <p:pic>
        <p:nvPicPr>
          <p:cNvPr id="4" name="Picture 3"/>
          <p:cNvPicPr>
            <a:picLocks noChangeAspect="1"/>
          </p:cNvPicPr>
          <p:nvPr/>
        </p:nvPicPr>
        <p:blipFill>
          <a:blip r:embed="rId2"/>
          <a:stretch>
            <a:fillRect/>
          </a:stretch>
        </p:blipFill>
        <p:spPr>
          <a:xfrm>
            <a:off x="7673268" y="2080618"/>
            <a:ext cx="4209640" cy="4526243"/>
          </a:xfrm>
          <a:prstGeom prst="rect">
            <a:avLst/>
          </a:prstGeom>
        </p:spPr>
      </p:pic>
    </p:spTree>
    <p:extLst>
      <p:ext uri="{BB962C8B-B14F-4D97-AF65-F5344CB8AC3E}">
        <p14:creationId xmlns:p14="http://schemas.microsoft.com/office/powerpoint/2010/main" val="1006133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Data visualization</a:t>
            </a:r>
            <a:endParaRPr lang="en-MY" dirty="0"/>
          </a:p>
        </p:txBody>
      </p:sp>
      <p:pic>
        <p:nvPicPr>
          <p:cNvPr id="4" name="Picture 3"/>
          <p:cNvPicPr>
            <a:picLocks noChangeAspect="1"/>
          </p:cNvPicPr>
          <p:nvPr/>
        </p:nvPicPr>
        <p:blipFill>
          <a:blip r:embed="rId2"/>
          <a:stretch>
            <a:fillRect/>
          </a:stretch>
        </p:blipFill>
        <p:spPr>
          <a:xfrm>
            <a:off x="0" y="2303842"/>
            <a:ext cx="4743450" cy="4311223"/>
          </a:xfrm>
          <a:prstGeom prst="rect">
            <a:avLst/>
          </a:prstGeom>
        </p:spPr>
      </p:pic>
      <p:sp>
        <p:nvSpPr>
          <p:cNvPr id="6" name="Rectangle 5"/>
          <p:cNvSpPr/>
          <p:nvPr/>
        </p:nvSpPr>
        <p:spPr>
          <a:xfrm>
            <a:off x="4743450" y="2303841"/>
            <a:ext cx="3919873" cy="431122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MY" dirty="0" smtClean="0">
                <a:solidFill>
                  <a:schemeClr val="bg1">
                    <a:lumMod val="95000"/>
                    <a:lumOff val="5000"/>
                  </a:schemeClr>
                </a:solidFill>
              </a:rPr>
              <a:t>Have 45.76% is </a:t>
            </a:r>
            <a:r>
              <a:rPr lang="en-MY" dirty="0" err="1" smtClean="0">
                <a:solidFill>
                  <a:schemeClr val="bg1">
                    <a:lumMod val="95000"/>
                    <a:lumOff val="5000"/>
                  </a:schemeClr>
                </a:solidFill>
              </a:rPr>
              <a:t>Moderna</a:t>
            </a:r>
            <a:r>
              <a:rPr lang="en-MY" dirty="0" smtClean="0">
                <a:solidFill>
                  <a:schemeClr val="bg1">
                    <a:lumMod val="95000"/>
                    <a:lumOff val="5000"/>
                  </a:schemeClr>
                </a:solidFill>
              </a:rPr>
              <a:t>, 44.56% is Pfizer, and only 9.68% is Janssen.</a:t>
            </a:r>
          </a:p>
        </p:txBody>
      </p:sp>
    </p:spTree>
    <p:extLst>
      <p:ext uri="{BB962C8B-B14F-4D97-AF65-F5344CB8AC3E}">
        <p14:creationId xmlns:p14="http://schemas.microsoft.com/office/powerpoint/2010/main" val="18029126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2736</TotalTime>
  <Words>779</Words>
  <Application>Microsoft Office PowerPoint</Application>
  <PresentationFormat>Widescreen</PresentationFormat>
  <Paragraphs>135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Cambria Math</vt:lpstr>
      <vt:lpstr>Century Gothic</vt:lpstr>
      <vt:lpstr>Wingdings 2</vt:lpstr>
      <vt:lpstr>1_Quotable</vt:lpstr>
      <vt:lpstr>Covid-19 Vaccine Adverse Reaction Prediction using VAERS Dataset</vt:lpstr>
      <vt:lpstr>Content</vt:lpstr>
      <vt:lpstr>Introduction</vt:lpstr>
      <vt:lpstr>Objective</vt:lpstr>
      <vt:lpstr>Data Understanding</vt:lpstr>
      <vt:lpstr>Data Understanding</vt:lpstr>
      <vt:lpstr>Missing value</vt:lpstr>
      <vt:lpstr>After Cleaning</vt:lpstr>
      <vt:lpstr>Data visualization</vt:lpstr>
      <vt:lpstr>Proportion of “DIED”</vt:lpstr>
      <vt:lpstr>Vaccine type Against DIED</vt:lpstr>
      <vt:lpstr>The most frequent symptom after vaccine</vt:lpstr>
      <vt:lpstr>Top Frequent Symptom VS VAX_MANU</vt:lpstr>
      <vt:lpstr>Symptom VS Died</vt:lpstr>
      <vt:lpstr>Current illness VS died</vt:lpstr>
      <vt:lpstr>Data Preprocesing</vt:lpstr>
      <vt:lpstr>Data Preprocessing</vt:lpstr>
      <vt:lpstr>Data Imbalanced</vt:lpstr>
      <vt:lpstr>Resampling the data </vt:lpstr>
      <vt:lpstr>PowerPoint Presentation</vt:lpstr>
      <vt:lpstr>ML Algorithm </vt:lpstr>
      <vt:lpstr>PowerPoint Presentation</vt:lpstr>
      <vt:lpstr>Use model to predict life threat</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Vaccine Adverse Reaction Prediction using VAERS Dataset</dc:title>
  <dc:creator>Windows User</dc:creator>
  <cp:lastModifiedBy>Windows User</cp:lastModifiedBy>
  <cp:revision>64</cp:revision>
  <dcterms:created xsi:type="dcterms:W3CDTF">2021-09-08T12:14:32Z</dcterms:created>
  <dcterms:modified xsi:type="dcterms:W3CDTF">2021-09-18T04:15:25Z</dcterms:modified>
</cp:coreProperties>
</file>