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9072" autoAdjust="0"/>
  </p:normalViewPr>
  <p:slideViewPr>
    <p:cSldViewPr>
      <p:cViewPr varScale="1">
        <p:scale>
          <a:sx n="70" d="100"/>
          <a:sy n="70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F596-DECA-4B0C-BC59-BFD3D60E99F2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8019-EA9D-48C5-9E66-0A6606788D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B8019-EA9D-48C5-9E66-0A6606788D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设计运用以及与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的对比介绍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9256" y="500063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胡伟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分片是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的扩展方式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通过分片能够增加更多的机器来应对不断增加的负载和数据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还不影响应用</a:t>
            </a:r>
            <a:endParaRPr lang="en-US" altLang="zh-CN" dirty="0" smtClean="0"/>
          </a:p>
          <a:p>
            <a:r>
              <a:rPr lang="zh-CN" altLang="en-US" dirty="0" smtClean="0"/>
              <a:t>什么时候需要分片</a:t>
            </a:r>
            <a:r>
              <a:rPr lang="en-US" altLang="zh-CN" dirty="0" smtClean="0"/>
              <a:t>:</a:t>
            </a:r>
          </a:p>
          <a:p>
            <a:pPr>
              <a:buNone/>
            </a:pPr>
            <a:r>
              <a:rPr lang="en-US" altLang="zh-CN" sz="2600" dirty="0" smtClean="0">
                <a:latin typeface="+mn-ea"/>
              </a:rPr>
              <a:t>  a</a:t>
            </a:r>
            <a:r>
              <a:rPr lang="en-US" altLang="zh-CN" sz="2600" dirty="0" smtClean="0">
                <a:latin typeface="+mn-ea"/>
              </a:rPr>
              <a:t>.</a:t>
            </a:r>
            <a:r>
              <a:rPr lang="zh-CN" altLang="en-US" sz="2600" dirty="0" smtClean="0">
                <a:latin typeface="+mn-ea"/>
              </a:rPr>
              <a:t>单个机器</a:t>
            </a:r>
            <a:r>
              <a:rPr lang="zh-CN" altLang="en-US" sz="2600" dirty="0" smtClean="0">
                <a:latin typeface="+mn-ea"/>
              </a:rPr>
              <a:t>的磁盘不够用了</a:t>
            </a:r>
          </a:p>
          <a:p>
            <a:pPr>
              <a:buNone/>
            </a:pPr>
            <a:r>
              <a:rPr lang="en-US" altLang="zh-CN" sz="2600" dirty="0" smtClean="0">
                <a:latin typeface="+mn-ea"/>
              </a:rPr>
              <a:t>  b.</a:t>
            </a:r>
            <a:r>
              <a:rPr lang="zh-CN" altLang="en-US" sz="2600" dirty="0" smtClean="0">
                <a:latin typeface="+mn-ea"/>
              </a:rPr>
              <a:t>单个</a:t>
            </a:r>
            <a:r>
              <a:rPr lang="en-US" altLang="zh-CN" sz="2600" dirty="0" err="1" smtClean="0">
                <a:latin typeface="+mn-ea"/>
              </a:rPr>
              <a:t>mongod</a:t>
            </a:r>
            <a:r>
              <a:rPr lang="zh-CN" altLang="en-US" sz="2600" dirty="0" smtClean="0">
                <a:latin typeface="+mn-ea"/>
              </a:rPr>
              <a:t>已经不能满足些数据的性能需要了</a:t>
            </a:r>
          </a:p>
          <a:p>
            <a:pPr>
              <a:buNone/>
            </a:pPr>
            <a:r>
              <a:rPr lang="en-US" altLang="zh-CN" sz="2600" dirty="0" smtClean="0">
                <a:latin typeface="+mn-ea"/>
              </a:rPr>
              <a:t>  c.</a:t>
            </a:r>
            <a:r>
              <a:rPr lang="zh-CN" altLang="en-US" sz="2600" dirty="0" smtClean="0">
                <a:latin typeface="+mn-ea"/>
              </a:rPr>
              <a:t>想将大量数据放在内存中提高性能</a:t>
            </a:r>
          </a:p>
          <a:p>
            <a:pPr>
              <a:buNone/>
            </a:pPr>
            <a:r>
              <a:rPr lang="zh-CN" altLang="en-US" sz="2600" dirty="0" smtClean="0">
                <a:latin typeface="+mn-ea"/>
              </a:rPr>
              <a:t>  </a:t>
            </a:r>
            <a:r>
              <a:rPr lang="zh-CN" altLang="en-US" dirty="0" smtClean="0">
                <a:latin typeface="+mn-ea"/>
              </a:rPr>
              <a:t>一般来说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先要从不分片开始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可以使用副本集开始，然后</a:t>
            </a:r>
            <a:r>
              <a:rPr lang="zh-CN" altLang="en-US" dirty="0" smtClean="0">
                <a:latin typeface="+mn-ea"/>
              </a:rPr>
              <a:t>在需要的时候将其转换成分片</a:t>
            </a:r>
            <a:r>
              <a:rPr lang="en-US" altLang="zh-CN" sz="2600" dirty="0" smtClean="0">
                <a:latin typeface="+mn-ea"/>
              </a:rPr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的适用领域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属文档型，这就决定了它在文档型数据处理方面的绝对优势，同时</a:t>
            </a:r>
            <a:r>
              <a:rPr lang="zh-CN" altLang="en-US" dirty="0" smtClean="0"/>
              <a:t>它也是</a:t>
            </a:r>
            <a:r>
              <a:rPr lang="zh-CN" altLang="en-US" dirty="0" smtClean="0"/>
              <a:t>无模式的，所以就特别适合于无结构或者结构复杂的数据存储业务场景。类似互联网微博应用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移动电子凭证等领域。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数据库结构比对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58205" cy="46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735"/>
                <a:gridCol w="2752735"/>
                <a:gridCol w="2752735"/>
              </a:tblGrid>
              <a:tr h="66947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    </a:t>
                      </a:r>
                    </a:p>
                    <a:p>
                      <a:r>
                        <a:rPr lang="en-US" altLang="zh-CN" dirty="0" smtClean="0"/>
                        <a:t>       </a:t>
                      </a:r>
                      <a:r>
                        <a:rPr lang="en-US" altLang="zh-CN" dirty="0" err="1" smtClean="0"/>
                        <a:t>Mongodb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database</a:t>
                      </a:r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 smtClean="0">
                          <a:solidFill>
                            <a:srgbClr val="333333"/>
                          </a:solidFill>
                          <a:latin typeface="Verdana"/>
                        </a:rPr>
                        <a:t>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collection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table</a:t>
                      </a:r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field</a:t>
                      </a:r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row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</a:t>
                      </a:r>
                      <a:r>
                        <a:rPr lang="en-US" dirty="0" smtClean="0"/>
                        <a:t>key-value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record</a:t>
                      </a:r>
                      <a:endParaRPr lang="zh-CN" altLang="en-US" dirty="0"/>
                    </a:p>
                  </a:txBody>
                  <a:tcPr/>
                </a:tc>
              </a:tr>
              <a:tr h="6694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Index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7472386" cy="7857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基础语法对比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85721" y="714356"/>
          <a:ext cx="8076349" cy="653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2861374"/>
                <a:gridCol w="2571769"/>
              </a:tblGrid>
              <a:tr h="3224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数据库常用操作语法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</a:t>
                      </a:r>
                      <a:r>
                        <a:rPr lang="en-US" altLang="zh-CN" dirty="0" err="1" smtClean="0"/>
                        <a:t>Mongodb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            </a:t>
                      </a:r>
                      <a:r>
                        <a:rPr lang="en-US" altLang="zh-CN" dirty="0" err="1" smtClean="0"/>
                        <a:t>Mysql</a:t>
                      </a:r>
                      <a:endParaRPr lang="zh-CN" altLang="en-US" dirty="0"/>
                    </a:p>
                  </a:txBody>
                  <a:tcPr/>
                </a:tc>
              </a:tr>
              <a:tr h="1048098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db.createCollection</a:t>
                      </a:r>
                      <a:r>
                        <a:rPr lang="en-US" altLang="zh-CN" dirty="0" smtClean="0"/>
                        <a:t>("users")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Create table users(a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, b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56436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db.users.ensureIndex</a:t>
                      </a:r>
                      <a:r>
                        <a:rPr lang="en-US" altLang="zh-CN" dirty="0" smtClean="0"/>
                        <a:t>({a:1})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Create INDEX </a:t>
                      </a:r>
                      <a:r>
                        <a:rPr lang="en-US" altLang="zh-CN" dirty="0" err="1" smtClean="0"/>
                        <a:t>idxname</a:t>
                      </a:r>
                      <a:r>
                        <a:rPr lang="en-US" altLang="zh-CN" dirty="0" smtClean="0"/>
                        <a:t> ON users(a)</a:t>
                      </a:r>
                      <a:endParaRPr lang="zh-CN" altLang="en-US" dirty="0"/>
                    </a:p>
                  </a:txBody>
                  <a:tcPr/>
                </a:tc>
              </a:tr>
              <a:tr h="56436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db.users.insert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({a:1, b:1})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Insert into users values(1, 1)</a:t>
                      </a:r>
                      <a:endParaRPr lang="zh-CN" altLang="en-US" dirty="0"/>
                    </a:p>
                  </a:txBody>
                  <a:tcPr/>
                </a:tc>
              </a:tr>
              <a:tr h="322492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查询表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db.users.find</a:t>
                      </a:r>
                      <a:r>
                        <a:rPr lang="en-US" altLang="zh-CN" dirty="0" smtClean="0"/>
                        <a:t>({},{a:1, b:1})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Select a, b from users</a:t>
                      </a:r>
                      <a:endParaRPr lang="zh-CN" altLang="en-US" dirty="0"/>
                    </a:p>
                  </a:txBody>
                  <a:tcPr/>
                </a:tc>
              </a:tr>
              <a:tr h="56436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排序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db.users.find</a:t>
                      </a:r>
                      <a:r>
                        <a:rPr lang="en-US" altLang="zh-CN" dirty="0" smtClean="0"/>
                        <a:t>().sort({a:-1})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select * from users ORDER BY a DESC</a:t>
                      </a:r>
                      <a:endParaRPr lang="zh-CN" altLang="en-US" dirty="0"/>
                    </a:p>
                  </a:txBody>
                  <a:tcPr/>
                </a:tc>
              </a:tr>
              <a:tr h="56436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条件查询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db.users.find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({a:1,b:1})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* from users where a=1 and b=1</a:t>
                      </a:r>
                      <a:endParaRPr lang="zh-CN" altLang="en-US" dirty="0"/>
                    </a:p>
                  </a:txBody>
                  <a:tcPr/>
                </a:tc>
              </a:tr>
              <a:tr h="322492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获取表记录数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db.users.count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select count(1) from users</a:t>
                      </a:r>
                      <a:endParaRPr lang="zh-CN" altLang="en-US" dirty="0"/>
                    </a:p>
                  </a:txBody>
                  <a:tcPr/>
                </a:tc>
              </a:tr>
              <a:tr h="564360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db.users.remove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({a:1,b:1})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Delete from users where a=1 and b=1 </a:t>
                      </a:r>
                      <a:endParaRPr lang="zh-CN" altLang="en-US" dirty="0"/>
                    </a:p>
                  </a:txBody>
                  <a:tcPr/>
                </a:tc>
              </a:tr>
              <a:tr h="806229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删除数据库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 test</a:t>
                      </a:r>
                    </a:p>
                    <a:p>
                      <a:r>
                        <a:rPr lang="en-US" altLang="zh-CN" dirty="0" err="1" smtClean="0"/>
                        <a:t>db.dropDatabase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drop table IF EXISTS test;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相比的优缺点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数据库相比，</a:t>
            </a:r>
            <a:r>
              <a:rPr lang="en-US" altLang="zh-CN" dirty="0" err="1" smtClean="0">
                <a:latin typeface="+mn-ea"/>
              </a:rPr>
              <a:t>MongoDB</a:t>
            </a:r>
            <a:r>
              <a:rPr lang="zh-CN" altLang="en-US" dirty="0" smtClean="0">
                <a:latin typeface="+mn-ea"/>
              </a:rPr>
              <a:t>的优点：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1.MongoDB</a:t>
            </a:r>
            <a:r>
              <a:rPr lang="zh-CN" altLang="en-US" dirty="0" smtClean="0">
                <a:latin typeface="+mn-ea"/>
              </a:rPr>
              <a:t>是一个面向文档的</a:t>
            </a:r>
            <a:r>
              <a:rPr lang="zh-CN" altLang="en-US" dirty="0" smtClean="0">
                <a:latin typeface="+mn-ea"/>
              </a:rPr>
              <a:t>数据库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能够更</a:t>
            </a:r>
            <a:r>
              <a:rPr lang="zh-CN" altLang="en-US" dirty="0" smtClean="0">
                <a:latin typeface="+mn-ea"/>
              </a:rPr>
              <a:t>便捷的获取</a:t>
            </a:r>
            <a:r>
              <a:rPr lang="zh-CN" altLang="en-US" dirty="0" smtClean="0">
                <a:latin typeface="+mn-ea"/>
              </a:rPr>
              <a:t>数据</a:t>
            </a:r>
            <a:r>
              <a:rPr lang="en-US" altLang="zh-CN" dirty="0" smtClean="0">
                <a:latin typeface="+mn-ea"/>
              </a:rPr>
              <a:t>.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</a:t>
            </a:r>
            <a:r>
              <a:rPr lang="zh-CN" altLang="en-US" dirty="0" smtClean="0">
                <a:latin typeface="+mn-ea"/>
              </a:rPr>
              <a:t>内置分片</a:t>
            </a:r>
            <a:r>
              <a:rPr lang="en-US" dirty="0" smtClean="0">
                <a:latin typeface="+mn-ea"/>
              </a:rPr>
              <a:t>。</a:t>
            </a:r>
            <a:r>
              <a:rPr lang="en-US" dirty="0" smtClean="0">
                <a:latin typeface="+mn-ea"/>
              </a:rPr>
              <a:t/>
            </a:r>
            <a:br>
              <a:rPr lang="en-US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提供</a:t>
            </a:r>
            <a:r>
              <a:rPr lang="zh-CN" altLang="en-US" dirty="0" smtClean="0">
                <a:latin typeface="+mn-ea"/>
              </a:rPr>
              <a:t>基</a:t>
            </a:r>
            <a:r>
              <a:rPr lang="zh-CN" altLang="en-US" dirty="0" smtClean="0">
                <a:latin typeface="+mn-ea"/>
              </a:rPr>
              <a:t>于</a:t>
            </a:r>
            <a:r>
              <a:rPr lang="en-US" altLang="zh-CN" dirty="0" smtClean="0">
                <a:latin typeface="+mn-ea"/>
              </a:rPr>
              <a:t>Range</a:t>
            </a:r>
            <a:r>
              <a:rPr lang="zh-CN" altLang="en-US" dirty="0" smtClean="0">
                <a:latin typeface="+mn-ea"/>
              </a:rPr>
              <a:t>的自动分片机制</a:t>
            </a:r>
            <a:r>
              <a:rPr lang="zh-CN" altLang="en-US" dirty="0" smtClean="0">
                <a:latin typeface="+mn-ea"/>
              </a:rPr>
              <a:t>：一</a:t>
            </a:r>
            <a:r>
              <a:rPr lang="zh-CN" altLang="en-US" dirty="0" smtClean="0">
                <a:latin typeface="+mn-ea"/>
              </a:rPr>
              <a:t>个</a:t>
            </a:r>
            <a:r>
              <a:rPr lang="en-US" altLang="zh-CN" dirty="0" smtClean="0">
                <a:latin typeface="+mn-ea"/>
              </a:rPr>
              <a:t>collection</a:t>
            </a:r>
            <a:r>
              <a:rPr lang="zh-CN" altLang="en-US" dirty="0" smtClean="0">
                <a:latin typeface="+mn-ea"/>
              </a:rPr>
              <a:t>（集合）可</a:t>
            </a:r>
            <a:r>
              <a:rPr lang="zh-CN" altLang="en-US" dirty="0" smtClean="0">
                <a:latin typeface="+mn-ea"/>
              </a:rPr>
              <a:t>按照记录的范围，分成若干个段，切分到不同</a:t>
            </a:r>
            <a:r>
              <a:rPr lang="zh-CN" altLang="en-US" dirty="0" smtClean="0">
                <a:latin typeface="+mn-ea"/>
              </a:rPr>
              <a:t>的分片区上</a:t>
            </a:r>
            <a:r>
              <a:rPr lang="zh-CN" altLang="en-US" dirty="0" smtClean="0">
                <a:latin typeface="+mn-ea"/>
              </a:rPr>
              <a:t>。</a:t>
            </a:r>
            <a:br>
              <a:rPr lang="zh-CN" altLang="en-US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查询</a:t>
            </a:r>
            <a:r>
              <a:rPr lang="zh-CN" altLang="en-US" dirty="0" smtClean="0">
                <a:latin typeface="+mn-ea"/>
              </a:rPr>
              <a:t>是</a:t>
            </a:r>
            <a:r>
              <a:rPr lang="zh-CN" altLang="en-US" dirty="0" smtClean="0">
                <a:latin typeface="+mn-ea"/>
              </a:rPr>
              <a:t>对客户端</a:t>
            </a:r>
            <a:r>
              <a:rPr lang="zh-CN" altLang="en-US" dirty="0" smtClean="0">
                <a:latin typeface="+mn-ea"/>
              </a:rPr>
              <a:t>是透明的。客户端执行查询，</a:t>
            </a:r>
            <a:r>
              <a:rPr lang="zh-CN" altLang="en-US" dirty="0" smtClean="0">
                <a:latin typeface="+mn-ea"/>
              </a:rPr>
              <a:t>统计</a:t>
            </a:r>
            <a:r>
              <a:rPr lang="zh-CN" altLang="en-US" dirty="0" smtClean="0">
                <a:latin typeface="+mn-ea"/>
              </a:rPr>
              <a:t>等</a:t>
            </a:r>
            <a:r>
              <a:rPr lang="zh-CN" altLang="en-US" dirty="0" smtClean="0">
                <a:latin typeface="+mn-ea"/>
              </a:rPr>
              <a:t>操作</a:t>
            </a:r>
            <a:r>
              <a:rPr lang="zh-CN" altLang="en-US" dirty="0" smtClean="0">
                <a:latin typeface="+mn-ea"/>
              </a:rPr>
              <a:t>，这些会</a:t>
            </a:r>
            <a:r>
              <a:rPr lang="zh-CN" altLang="en-US" dirty="0" smtClean="0">
                <a:latin typeface="+mn-ea"/>
              </a:rPr>
              <a:t>被</a:t>
            </a:r>
            <a:r>
              <a:rPr lang="en-US" altLang="zh-CN" dirty="0" err="1" smtClean="0">
                <a:latin typeface="+mn-ea"/>
              </a:rPr>
              <a:t>Mongs</a:t>
            </a:r>
            <a:r>
              <a:rPr lang="zh-CN" altLang="en-US" dirty="0" smtClean="0">
                <a:latin typeface="+mn-ea"/>
              </a:rPr>
              <a:t>自动</a:t>
            </a:r>
            <a:r>
              <a:rPr lang="zh-CN" altLang="en-US" dirty="0" smtClean="0">
                <a:latin typeface="+mn-ea"/>
              </a:rPr>
              <a:t>路由到后端的数据节点。这</a:t>
            </a:r>
            <a:r>
              <a:rPr lang="zh-CN" altLang="en-US" dirty="0" smtClean="0">
                <a:latin typeface="+mn-ea"/>
              </a:rPr>
              <a:t>让程序开发者关注</a:t>
            </a:r>
            <a:r>
              <a:rPr lang="zh-CN" altLang="en-US" dirty="0" smtClean="0">
                <a:latin typeface="+mn-ea"/>
              </a:rPr>
              <a:t>于自己的</a:t>
            </a:r>
            <a:r>
              <a:rPr lang="zh-CN" altLang="en-US" dirty="0" smtClean="0">
                <a:latin typeface="+mn-ea"/>
              </a:rPr>
              <a:t>业务</a:t>
            </a:r>
            <a:r>
              <a:rPr lang="zh-CN" altLang="en-US" dirty="0" smtClean="0">
                <a:latin typeface="+mn-ea"/>
              </a:rPr>
              <a:t>，不用去考虑后台的架构数据运算</a:t>
            </a:r>
            <a:r>
              <a:rPr lang="en-US" altLang="zh-CN" dirty="0" smtClean="0">
                <a:latin typeface="+mn-ea"/>
              </a:rPr>
              <a:t>.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商业</a:t>
            </a:r>
            <a:r>
              <a:rPr lang="zh-CN" altLang="en-US" dirty="0" smtClean="0">
                <a:latin typeface="+mn-ea"/>
              </a:rPr>
              <a:t>支持丰富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MongoDB</a:t>
            </a:r>
            <a:r>
              <a:rPr lang="zh-CN" altLang="en-US" dirty="0" smtClean="0">
                <a:latin typeface="+mn-ea"/>
              </a:rPr>
              <a:t>背后有商业公司</a:t>
            </a:r>
            <a:r>
              <a:rPr lang="en-US" altLang="zh-CN" dirty="0" smtClean="0">
                <a:latin typeface="+mn-ea"/>
              </a:rPr>
              <a:t>10gen</a:t>
            </a:r>
            <a:r>
              <a:rPr lang="zh-CN" altLang="en-US" dirty="0" smtClean="0">
                <a:latin typeface="+mn-ea"/>
              </a:rPr>
              <a:t>为其提供供商业培训和支持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4</a:t>
            </a:r>
            <a:r>
              <a:rPr lang="en-US" altLang="zh-CN" dirty="0" smtClean="0">
                <a:latin typeface="+mn-ea"/>
              </a:rPr>
              <a:t>.Mongodb</a:t>
            </a:r>
            <a:r>
              <a:rPr lang="zh-CN" altLang="en-US" dirty="0" smtClean="0">
                <a:latin typeface="+mn-ea"/>
              </a:rPr>
              <a:t>相比</a:t>
            </a:r>
            <a:r>
              <a:rPr lang="en-US" altLang="zh-CN" dirty="0" err="1" smtClean="0">
                <a:latin typeface="+mn-ea"/>
              </a:rPr>
              <a:t>Mysql</a:t>
            </a:r>
            <a:r>
              <a:rPr lang="zh-CN" altLang="en-US" dirty="0" smtClean="0">
                <a:latin typeface="+mn-ea"/>
              </a:rPr>
              <a:t>数据库</a:t>
            </a:r>
            <a:r>
              <a:rPr lang="zh-CN" altLang="en-US" dirty="0" smtClean="0">
                <a:latin typeface="+mn-ea"/>
              </a:rPr>
              <a:t>部署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升级更简单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00042"/>
            <a:ext cx="8401080" cy="5626121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12800" b="1" dirty="0" smtClean="0">
                <a:latin typeface="+mj-ea"/>
                <a:ea typeface="+mj-ea"/>
              </a:rPr>
              <a:t>与关系型数据库相比，</a:t>
            </a:r>
            <a:r>
              <a:rPr lang="en-US" altLang="zh-CN" sz="12800" b="1" dirty="0" err="1" smtClean="0">
                <a:latin typeface="+mj-ea"/>
                <a:ea typeface="+mj-ea"/>
              </a:rPr>
              <a:t>MongoDB</a:t>
            </a:r>
            <a:r>
              <a:rPr lang="zh-CN" altLang="en-US" sz="12800" b="1" dirty="0" smtClean="0">
                <a:latin typeface="+mj-ea"/>
                <a:ea typeface="+mj-ea"/>
              </a:rPr>
              <a:t>的缺点：</a:t>
            </a:r>
            <a:endParaRPr lang="en-US" altLang="zh-CN" sz="12800" b="1" dirty="0" smtClean="0">
              <a:latin typeface="+mj-ea"/>
              <a:ea typeface="+mj-ea"/>
            </a:endParaRPr>
          </a:p>
          <a:p>
            <a:endParaRPr lang="en-US" altLang="zh-CN" sz="6200" dirty="0" smtClean="0">
              <a:latin typeface="+mn-ea"/>
            </a:endParaRPr>
          </a:p>
          <a:p>
            <a:r>
              <a:rPr lang="zh-CN" altLang="en-US" sz="6200" dirty="0" smtClean="0">
                <a:latin typeface="+mn-ea"/>
              </a:rPr>
              <a:t>一 </a:t>
            </a:r>
            <a:r>
              <a:rPr lang="en-US" altLang="zh-CN" sz="6200" i="1" dirty="0" smtClean="0">
                <a:latin typeface="+mn-ea"/>
              </a:rPr>
              <a:t>.</a:t>
            </a:r>
            <a:r>
              <a:rPr lang="zh-CN" altLang="en-US" sz="6200" i="1" dirty="0" smtClean="0">
                <a:latin typeface="+mn-ea"/>
              </a:rPr>
              <a:t> </a:t>
            </a:r>
            <a:r>
              <a:rPr lang="en-US" altLang="zh-CN" sz="11100" dirty="0" err="1" smtClean="0">
                <a:latin typeface="+mn-ea"/>
              </a:rPr>
              <a:t>Mongodb</a:t>
            </a:r>
            <a:r>
              <a:rPr lang="zh-CN" altLang="en-US" sz="11200" dirty="0" smtClean="0">
                <a:latin typeface="+mn-ea"/>
              </a:rPr>
              <a:t>不</a:t>
            </a:r>
            <a:r>
              <a:rPr lang="zh-CN" altLang="en-US" sz="11200" dirty="0" smtClean="0">
                <a:latin typeface="+mn-ea"/>
              </a:rPr>
              <a:t>支持事务操作。</a:t>
            </a:r>
            <a:endParaRPr lang="en-US" altLang="zh-CN" sz="11200" dirty="0" smtClean="0">
              <a:latin typeface="+mn-ea"/>
            </a:endParaRPr>
          </a:p>
          <a:p>
            <a:r>
              <a:rPr lang="zh-CN" altLang="en-US" sz="8000" b="1" dirty="0" smtClean="0">
                <a:solidFill>
                  <a:srgbClr val="666666"/>
                </a:solidFill>
                <a:latin typeface="+mn-ea"/>
              </a:rPr>
              <a:t>事务要求严格的系统（如果银行系统）肯定不能用它</a:t>
            </a:r>
            <a:r>
              <a:rPr lang="en-US" altLang="zh-CN" sz="8000" b="1" dirty="0" smtClean="0">
                <a:solidFill>
                  <a:srgbClr val="666666"/>
                </a:solidFill>
                <a:latin typeface="+mn-ea"/>
              </a:rPr>
              <a:t>.</a:t>
            </a:r>
            <a:r>
              <a:rPr lang="zh-CN" altLang="en-US" sz="8000" b="1" dirty="0" smtClean="0">
                <a:solidFill>
                  <a:srgbClr val="666666"/>
                </a:solidFill>
                <a:latin typeface="+mn-ea"/>
              </a:rPr>
              <a:t>可以考虑用程序来实现</a:t>
            </a:r>
            <a:r>
              <a:rPr lang="en-US" altLang="zh-CN" sz="8000" b="1" dirty="0" smtClean="0">
                <a:solidFill>
                  <a:srgbClr val="666666"/>
                </a:solidFill>
                <a:latin typeface="+mn-ea"/>
              </a:rPr>
              <a:t>ACID</a:t>
            </a:r>
            <a:r>
              <a:rPr lang="zh-CN" altLang="en-US" sz="8000" b="1" dirty="0" smtClean="0">
                <a:solidFill>
                  <a:srgbClr val="666666"/>
                </a:solidFill>
                <a:latin typeface="+mn-ea"/>
              </a:rPr>
              <a:t>原则</a:t>
            </a:r>
            <a:r>
              <a:rPr lang="en-US" altLang="zh-CN" sz="8000" b="1" dirty="0" smtClean="0">
                <a:solidFill>
                  <a:srgbClr val="666666"/>
                </a:solidFill>
                <a:latin typeface="+mn-ea"/>
              </a:rPr>
              <a:t>.</a:t>
            </a:r>
          </a:p>
          <a:p>
            <a:pPr>
              <a:buNone/>
            </a:pPr>
            <a:endParaRPr lang="en-US" altLang="zh-CN" sz="4200" dirty="0" smtClean="0">
              <a:solidFill>
                <a:srgbClr val="666666"/>
              </a:solidFill>
              <a:latin typeface="+mn-ea"/>
            </a:endParaRPr>
          </a:p>
          <a:p>
            <a:r>
              <a:rPr lang="zh-CN" altLang="en-US" sz="8000" dirty="0" smtClean="0">
                <a:latin typeface="+mn-ea"/>
              </a:rPr>
              <a:t>二 </a:t>
            </a:r>
            <a:r>
              <a:rPr lang="en-US" altLang="zh-CN" sz="11200" dirty="0" err="1" smtClean="0">
                <a:latin typeface="+mn-ea"/>
              </a:rPr>
              <a:t>Mongodb</a:t>
            </a:r>
            <a:r>
              <a:rPr lang="zh-CN" altLang="en-US" sz="11200" dirty="0" smtClean="0">
                <a:latin typeface="+mn-ea"/>
              </a:rPr>
              <a:t>的硬盘占用空间过大</a:t>
            </a:r>
            <a:endParaRPr lang="en-US" altLang="zh-CN" sz="11200" dirty="0" smtClean="0">
              <a:latin typeface="+mn-ea"/>
            </a:endParaRPr>
          </a:p>
          <a:p>
            <a:r>
              <a:rPr lang="zh-CN" altLang="en-US" sz="8000" dirty="0" smtClean="0">
                <a:latin typeface="+mn-ea"/>
              </a:rPr>
              <a:t>空间的</a:t>
            </a:r>
            <a:r>
              <a:rPr lang="zh-CN" altLang="en-US" sz="8000" dirty="0" smtClean="0">
                <a:latin typeface="+mn-ea"/>
              </a:rPr>
              <a:t>预分配 </a:t>
            </a:r>
            <a:endParaRPr lang="en-US" altLang="zh-CN" sz="8000" dirty="0" smtClean="0">
              <a:latin typeface="+mn-ea"/>
            </a:endParaRPr>
          </a:p>
          <a:p>
            <a:r>
              <a:rPr lang="zh-CN" altLang="en-US" sz="8000" dirty="0" smtClean="0">
                <a:latin typeface="+mn-ea"/>
              </a:rPr>
              <a:t>在</a:t>
            </a:r>
            <a:r>
              <a:rPr lang="zh-CN" altLang="en-US" sz="8000" dirty="0" smtClean="0">
                <a:latin typeface="+mn-ea"/>
              </a:rPr>
              <a:t>官方的</a:t>
            </a:r>
            <a:r>
              <a:rPr lang="en-US" altLang="zh-CN" sz="8000" dirty="0" smtClean="0">
                <a:latin typeface="+mn-ea"/>
              </a:rPr>
              <a:t>FAQ</a:t>
            </a:r>
            <a:r>
              <a:rPr lang="zh-CN" altLang="en-US" sz="8000" dirty="0" smtClean="0">
                <a:latin typeface="+mn-ea"/>
              </a:rPr>
              <a:t>中提到</a:t>
            </a:r>
            <a:r>
              <a:rPr lang="en-US" altLang="zh-CN" sz="8000" dirty="0" smtClean="0">
                <a:latin typeface="+mn-ea"/>
              </a:rPr>
              <a:t>:</a:t>
            </a:r>
            <a:r>
              <a:rPr lang="zh-CN" altLang="en-US" sz="8000" dirty="0" smtClean="0">
                <a:latin typeface="+mn-ea"/>
              </a:rPr>
              <a:t>为避免形成过多的硬盘碎片，</a:t>
            </a:r>
            <a:r>
              <a:rPr lang="en-US" altLang="zh-CN" sz="8000" dirty="0" err="1" smtClean="0">
                <a:latin typeface="+mn-ea"/>
              </a:rPr>
              <a:t>mongodb</a:t>
            </a:r>
            <a:r>
              <a:rPr lang="zh-CN" altLang="en-US" sz="8000" dirty="0" smtClean="0">
                <a:latin typeface="+mn-ea"/>
              </a:rPr>
              <a:t>每次空间不足时都会申请生成一大块的硬盘空间，而且申请的量从</a:t>
            </a:r>
            <a:r>
              <a:rPr lang="en-US" altLang="zh-CN" sz="8000" dirty="0" smtClean="0">
                <a:latin typeface="+mn-ea"/>
              </a:rPr>
              <a:t>64M</a:t>
            </a:r>
            <a:r>
              <a:rPr lang="zh-CN" altLang="en-US" sz="8000" dirty="0" smtClean="0">
                <a:latin typeface="+mn-ea"/>
              </a:rPr>
              <a:t>、</a:t>
            </a:r>
            <a:r>
              <a:rPr lang="en-US" altLang="zh-CN" sz="8000" dirty="0" smtClean="0">
                <a:latin typeface="+mn-ea"/>
              </a:rPr>
              <a:t>128M</a:t>
            </a:r>
            <a:r>
              <a:rPr lang="zh-CN" altLang="en-US" sz="8000" dirty="0" smtClean="0">
                <a:latin typeface="+mn-ea"/>
              </a:rPr>
              <a:t>、</a:t>
            </a:r>
            <a:r>
              <a:rPr lang="en-US" altLang="zh-CN" sz="8000" dirty="0" smtClean="0">
                <a:latin typeface="+mn-ea"/>
              </a:rPr>
              <a:t>256M</a:t>
            </a:r>
            <a:r>
              <a:rPr lang="zh-CN" altLang="en-US" sz="8000" dirty="0" smtClean="0">
                <a:latin typeface="+mn-ea"/>
              </a:rPr>
              <a:t>那 样的指数递增，直到</a:t>
            </a:r>
            <a:r>
              <a:rPr lang="en-US" altLang="zh-CN" sz="8000" dirty="0" smtClean="0">
                <a:latin typeface="+mn-ea"/>
              </a:rPr>
              <a:t>2G</a:t>
            </a:r>
            <a:r>
              <a:rPr lang="zh-CN" altLang="en-US" sz="8000" dirty="0" smtClean="0">
                <a:latin typeface="+mn-ea"/>
              </a:rPr>
              <a:t>为单个文件的最大体积。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j-ea"/>
              </a:rPr>
              <a:t>Mongodb</a:t>
            </a:r>
            <a:r>
              <a:rPr lang="zh-CN" altLang="en-US" dirty="0" smtClean="0"/>
              <a:t>架构简单环境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dirty="0" err="1" smtClean="0">
                <a:latin typeface="+mn-ea"/>
              </a:rPr>
              <a:t>Mongodb</a:t>
            </a:r>
            <a:r>
              <a:rPr lang="zh-CN" altLang="en-US" sz="2200" dirty="0" smtClean="0">
                <a:latin typeface="+mn-ea"/>
              </a:rPr>
              <a:t>的单机环境，在一些意外情况，如断电等情况下，容易丢失数据，生产环境不建议使用。</a:t>
            </a:r>
            <a:endParaRPr lang="en-US" altLang="zh-CN" sz="2200" dirty="0" smtClean="0">
              <a:latin typeface="+mn-ea"/>
            </a:endParaRPr>
          </a:p>
          <a:p>
            <a:r>
              <a:rPr lang="zh-CN" altLang="en-US" sz="2200" dirty="0" smtClean="0">
                <a:latin typeface="+mn-ea"/>
              </a:rPr>
              <a:t>启动命令：</a:t>
            </a:r>
            <a:endParaRPr lang="en-US" altLang="zh-CN" sz="2200" dirty="0" smtClean="0">
              <a:latin typeface="+mn-ea"/>
            </a:endParaRPr>
          </a:p>
          <a:p>
            <a:pPr>
              <a:buNone/>
            </a:pPr>
            <a:r>
              <a:rPr lang="en-US" altLang="zh-CN" sz="2200" dirty="0" smtClean="0">
                <a:latin typeface="+mn-ea"/>
              </a:rPr>
              <a:t>   ./</a:t>
            </a:r>
            <a:r>
              <a:rPr lang="en-US" altLang="zh-CN" sz="2200" dirty="0" err="1" smtClean="0">
                <a:latin typeface="+mn-ea"/>
              </a:rPr>
              <a:t>mongod</a:t>
            </a:r>
            <a:r>
              <a:rPr lang="en-US" altLang="zh-CN" sz="2200" dirty="0" smtClean="0">
                <a:latin typeface="+mn-ea"/>
              </a:rPr>
              <a:t> --</a:t>
            </a:r>
            <a:r>
              <a:rPr lang="en-US" altLang="zh-CN" sz="2200" dirty="0" err="1" smtClean="0">
                <a:latin typeface="+mn-ea"/>
              </a:rPr>
              <a:t>dbpath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monogodbdata</a:t>
            </a:r>
            <a:r>
              <a:rPr lang="en-US" altLang="zh-CN" sz="2200" dirty="0" smtClean="0">
                <a:latin typeface="+mn-ea"/>
              </a:rPr>
              <a:t>/ --</a:t>
            </a:r>
            <a:r>
              <a:rPr lang="en-US" altLang="zh-CN" sz="2200" dirty="0" err="1" smtClean="0">
                <a:latin typeface="+mn-ea"/>
              </a:rPr>
              <a:t>logpath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monogodbdata</a:t>
            </a:r>
            <a:r>
              <a:rPr lang="en-US" altLang="zh-CN" sz="2200" dirty="0" smtClean="0">
                <a:latin typeface="+mn-ea"/>
              </a:rPr>
              <a:t>/</a:t>
            </a:r>
            <a:r>
              <a:rPr lang="en-US" altLang="zh-CN" sz="2200" dirty="0" err="1" smtClean="0">
                <a:latin typeface="+mn-ea"/>
              </a:rPr>
              <a:t>mongodblog</a:t>
            </a:r>
            <a:r>
              <a:rPr lang="en-US" altLang="zh-CN" sz="2200" dirty="0" smtClean="0">
                <a:latin typeface="+mn-ea"/>
              </a:rPr>
              <a:t> -</a:t>
            </a:r>
            <a:r>
              <a:rPr lang="en-US" altLang="zh-CN" sz="2200" dirty="0" err="1" smtClean="0">
                <a:latin typeface="+mn-ea"/>
              </a:rPr>
              <a:t>logappend</a:t>
            </a:r>
            <a:r>
              <a:rPr lang="en-US" altLang="zh-CN" sz="2200" dirty="0" smtClean="0">
                <a:latin typeface="+mn-ea"/>
              </a:rPr>
              <a:t> -journal  -</a:t>
            </a:r>
            <a:r>
              <a:rPr lang="en-US" altLang="zh-CN" sz="2200" dirty="0" err="1" smtClean="0">
                <a:latin typeface="+mn-ea"/>
              </a:rPr>
              <a:t>oplogSize</a:t>
            </a:r>
            <a:r>
              <a:rPr lang="en-US" altLang="zh-CN" sz="2200" dirty="0" smtClean="0">
                <a:latin typeface="+mn-ea"/>
              </a:rPr>
              <a:t>=1024 --profile=1 --auth --</a:t>
            </a:r>
            <a:r>
              <a:rPr lang="en-US" altLang="zh-CN" sz="2200" dirty="0" err="1" smtClean="0">
                <a:latin typeface="+mn-ea"/>
              </a:rPr>
              <a:t>slowms</a:t>
            </a:r>
            <a:r>
              <a:rPr lang="en-US" altLang="zh-CN" sz="2200" dirty="0" smtClean="0">
                <a:latin typeface="+mn-ea"/>
              </a:rPr>
              <a:t>=2 </a:t>
            </a:r>
            <a:r>
              <a:rPr lang="en-US" altLang="zh-CN" sz="2200" dirty="0" smtClean="0">
                <a:latin typeface="+mn-ea"/>
              </a:rPr>
              <a:t>–fork</a:t>
            </a:r>
            <a:endParaRPr lang="en-US" altLang="zh-CN" sz="2200" dirty="0" smtClean="0">
              <a:latin typeface="+mn-ea"/>
            </a:endParaRPr>
          </a:p>
          <a:p>
            <a:r>
              <a:rPr lang="en-US" altLang="zh-CN" sz="2200" dirty="0" err="1" smtClean="0">
                <a:latin typeface="+mn-ea"/>
              </a:rPr>
              <a:t>Mongodb</a:t>
            </a:r>
            <a:r>
              <a:rPr lang="zh-CN" altLang="en-US" sz="2200" dirty="0" smtClean="0">
                <a:latin typeface="+mn-ea"/>
              </a:rPr>
              <a:t>的</a:t>
            </a:r>
            <a:r>
              <a:rPr lang="zh-CN" altLang="en-US" sz="2200" dirty="0" smtClean="0">
                <a:latin typeface="+mn-ea"/>
              </a:rPr>
              <a:t>主从复制，不具备故障转移等特性，生产环境不建议使用。</a:t>
            </a:r>
            <a:endParaRPr lang="en-US" altLang="zh-CN" sz="2200" dirty="0" smtClean="0">
              <a:latin typeface="+mn-ea"/>
            </a:endParaRPr>
          </a:p>
          <a:p>
            <a:r>
              <a:rPr lang="en-US" altLang="zh-CN" sz="2200" dirty="0" smtClean="0">
                <a:latin typeface="+mn-ea"/>
              </a:rPr>
              <a:t>Master:  ./</a:t>
            </a:r>
            <a:r>
              <a:rPr lang="en-US" altLang="zh-CN" sz="2200" dirty="0" err="1" smtClean="0">
                <a:latin typeface="+mn-ea"/>
              </a:rPr>
              <a:t>mongod</a:t>
            </a:r>
            <a:r>
              <a:rPr lang="en-US" altLang="zh-CN" sz="2200" dirty="0" smtClean="0">
                <a:latin typeface="+mn-ea"/>
              </a:rPr>
              <a:t> --</a:t>
            </a:r>
            <a:r>
              <a:rPr lang="en-US" altLang="zh-CN" sz="2200" dirty="0" err="1" smtClean="0">
                <a:latin typeface="+mn-ea"/>
              </a:rPr>
              <a:t>dbpath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mastermongodbdata</a:t>
            </a:r>
            <a:r>
              <a:rPr lang="en-US" altLang="zh-CN" sz="2200" dirty="0" smtClean="0">
                <a:latin typeface="+mn-ea"/>
              </a:rPr>
              <a:t> --</a:t>
            </a:r>
            <a:r>
              <a:rPr lang="en-US" altLang="zh-CN" sz="2200" dirty="0" err="1" smtClean="0">
                <a:latin typeface="+mn-ea"/>
              </a:rPr>
              <a:t>logpath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mongodblog</a:t>
            </a:r>
            <a:r>
              <a:rPr lang="en-US" altLang="zh-CN" sz="2200" dirty="0" smtClean="0">
                <a:latin typeface="+mn-ea"/>
              </a:rPr>
              <a:t> -</a:t>
            </a:r>
            <a:r>
              <a:rPr lang="en-US" altLang="zh-CN" sz="2200" dirty="0" err="1" smtClean="0">
                <a:latin typeface="+mn-ea"/>
              </a:rPr>
              <a:t>logappend</a:t>
            </a:r>
            <a:r>
              <a:rPr lang="en-US" altLang="zh-CN" sz="2200" dirty="0" smtClean="0">
                <a:latin typeface="+mn-ea"/>
              </a:rPr>
              <a:t> -journal  -</a:t>
            </a:r>
            <a:r>
              <a:rPr lang="en-US" altLang="zh-CN" sz="2200" dirty="0" err="1" smtClean="0">
                <a:latin typeface="+mn-ea"/>
              </a:rPr>
              <a:t>oplogSize</a:t>
            </a:r>
            <a:r>
              <a:rPr lang="en-US" altLang="zh-CN" sz="2200" dirty="0" smtClean="0">
                <a:latin typeface="+mn-ea"/>
              </a:rPr>
              <a:t>=1024 --profile=1  --fork --master –auth</a:t>
            </a:r>
          </a:p>
          <a:p>
            <a:r>
              <a:rPr lang="en-US" altLang="zh-CN" sz="2200" dirty="0" smtClean="0">
                <a:latin typeface="+mn-ea"/>
              </a:rPr>
              <a:t>Slave:  ./</a:t>
            </a:r>
            <a:r>
              <a:rPr lang="en-US" altLang="zh-CN" sz="2200" dirty="0" err="1" smtClean="0">
                <a:latin typeface="+mn-ea"/>
              </a:rPr>
              <a:t>mongod</a:t>
            </a:r>
            <a:r>
              <a:rPr lang="en-US" altLang="zh-CN" sz="2200" dirty="0" smtClean="0">
                <a:latin typeface="+mn-ea"/>
              </a:rPr>
              <a:t> --slave --source 192.168.1.123 --</a:t>
            </a:r>
            <a:r>
              <a:rPr lang="en-US" altLang="zh-CN" sz="2200" dirty="0" err="1" smtClean="0">
                <a:latin typeface="+mn-ea"/>
              </a:rPr>
              <a:t>dbpath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slavemongodbdata</a:t>
            </a:r>
            <a:r>
              <a:rPr lang="en-US" altLang="zh-CN" sz="2200" dirty="0" smtClean="0">
                <a:latin typeface="+mn-ea"/>
              </a:rPr>
              <a:t> --</a:t>
            </a:r>
            <a:r>
              <a:rPr lang="en-US" altLang="zh-CN" sz="2200" dirty="0" err="1" smtClean="0">
                <a:latin typeface="+mn-ea"/>
              </a:rPr>
              <a:t>logpath</a:t>
            </a:r>
            <a:r>
              <a:rPr lang="en-US" altLang="zh-CN" sz="2200" dirty="0" smtClean="0">
                <a:latin typeface="+mn-ea"/>
              </a:rPr>
              <a:t>=/data/</a:t>
            </a:r>
            <a:r>
              <a:rPr lang="en-US" altLang="zh-CN" sz="2200" dirty="0" err="1" smtClean="0">
                <a:latin typeface="+mn-ea"/>
              </a:rPr>
              <a:t>mongodblog</a:t>
            </a:r>
            <a:r>
              <a:rPr lang="en-US" altLang="zh-CN" sz="2200" dirty="0" smtClean="0">
                <a:latin typeface="+mn-ea"/>
              </a:rPr>
              <a:t> -</a:t>
            </a:r>
            <a:r>
              <a:rPr lang="en-US" altLang="zh-CN" sz="2200" dirty="0" err="1" smtClean="0">
                <a:latin typeface="+mn-ea"/>
              </a:rPr>
              <a:t>logappend</a:t>
            </a:r>
            <a:r>
              <a:rPr lang="en-US" altLang="zh-CN" sz="2200" dirty="0" smtClean="0">
                <a:latin typeface="+mn-ea"/>
              </a:rPr>
              <a:t> -journal  -</a:t>
            </a:r>
            <a:r>
              <a:rPr lang="en-US" altLang="zh-CN" sz="2200" dirty="0" err="1" smtClean="0">
                <a:latin typeface="+mn-ea"/>
              </a:rPr>
              <a:t>oplogSize</a:t>
            </a:r>
            <a:r>
              <a:rPr lang="en-US" altLang="zh-CN" sz="2200" dirty="0" smtClean="0">
                <a:latin typeface="+mn-ea"/>
              </a:rPr>
              <a:t>=1024 --profile=1   --fork --auth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复制集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dirty="0" smtClean="0"/>
              <a:t>primary</a:t>
            </a:r>
            <a:r>
              <a:rPr lang="zh-CN" altLang="en-US" dirty="0" smtClean="0"/>
              <a:t>节点，一个</a:t>
            </a:r>
            <a:r>
              <a:rPr lang="en-US" dirty="0" smtClean="0"/>
              <a:t>secondary</a:t>
            </a:r>
            <a:r>
              <a:rPr lang="zh-CN" altLang="en-US" dirty="0" smtClean="0"/>
              <a:t>节点，一个</a:t>
            </a:r>
            <a:r>
              <a:rPr lang="en-US" dirty="0" smtClean="0"/>
              <a:t>arbiter</a:t>
            </a:r>
            <a:r>
              <a:rPr lang="zh-CN" altLang="en-US" dirty="0" smtClean="0"/>
              <a:t>节点（仅在选举中投票，不保存数据）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214422"/>
            <a:ext cx="6991350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增加了故障自动切换和自动修复成员节点</a:t>
            </a:r>
            <a:r>
              <a:rPr lang="en-US" altLang="zh-CN" dirty="0" smtClean="0"/>
              <a:t>.</a:t>
            </a:r>
            <a:r>
              <a:rPr lang="zh-CN" altLang="en-US" dirty="0" smtClean="0"/>
              <a:t>各个</a:t>
            </a:r>
            <a:r>
              <a:rPr lang="en-US" altLang="zh-CN" dirty="0" smtClean="0"/>
              <a:t>DB</a:t>
            </a:r>
            <a:r>
              <a:rPr lang="zh-CN" altLang="en-US" dirty="0" smtClean="0"/>
              <a:t>之间数据完全一致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最为显著的区别在于</a:t>
            </a:r>
            <a:r>
              <a:rPr lang="en-US" altLang="zh-CN" dirty="0" smtClean="0"/>
              <a:t>,</a:t>
            </a:r>
            <a:r>
              <a:rPr lang="zh-CN" altLang="en-US" dirty="0" smtClean="0"/>
              <a:t>副本集没有固定的主节点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它是整个集群选举得出的一个主节点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当其不工作时变更其它节点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zh-CN" altLang="en-US" dirty="0" smtClean="0"/>
              <a:t>分片架构</a:t>
            </a:r>
            <a:endParaRPr lang="zh-CN" altLang="en-US" dirty="0"/>
          </a:p>
        </p:txBody>
      </p:sp>
      <p:pic>
        <p:nvPicPr>
          <p:cNvPr id="6" name="内容占位符 5" descr="33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699530"/>
            <a:ext cx="6143668" cy="44266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714</Words>
  <PresentationFormat>全屏显示(4:3)</PresentationFormat>
  <Paragraphs>98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Mongodb设计运用以及与mysql的对比介绍</vt:lpstr>
      <vt:lpstr>数据库结构比对</vt:lpstr>
      <vt:lpstr>基础语法对比</vt:lpstr>
      <vt:lpstr>Mongodb与Mysql相比的优缺点 </vt:lpstr>
      <vt:lpstr>幻灯片 5</vt:lpstr>
      <vt:lpstr>Mongodb架构简单环境</vt:lpstr>
      <vt:lpstr>Mongodb复制集</vt:lpstr>
      <vt:lpstr>幻灯片 8</vt:lpstr>
      <vt:lpstr>Mongodb分片架构</vt:lpstr>
      <vt:lpstr>幻灯片 10</vt:lpstr>
      <vt:lpstr>Mongodb的适用领域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Mongodb设计运用以及与mysql的对比介绍</dc:title>
  <dc:creator>Vinay</dc:creator>
  <cp:lastModifiedBy>Vinay</cp:lastModifiedBy>
  <cp:revision>104</cp:revision>
  <dcterms:created xsi:type="dcterms:W3CDTF">2013-11-30T08:09:30Z</dcterms:created>
  <dcterms:modified xsi:type="dcterms:W3CDTF">2013-12-09T02:02:06Z</dcterms:modified>
</cp:coreProperties>
</file>