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9" r:id="rId2"/>
  </p:sldMasterIdLst>
  <p:notesMasterIdLst>
    <p:notesMasterId r:id="rId12"/>
  </p:notesMasterIdLst>
  <p:handoutMasterIdLst>
    <p:handoutMasterId r:id="rId13"/>
  </p:handoutMasterIdLst>
  <p:sldIdLst>
    <p:sldId id="1237" r:id="rId3"/>
    <p:sldId id="1273" r:id="rId4"/>
    <p:sldId id="1270" r:id="rId5"/>
    <p:sldId id="1272" r:id="rId6"/>
    <p:sldId id="1269" r:id="rId7"/>
    <p:sldId id="1263" r:id="rId8"/>
    <p:sldId id="1271" r:id="rId9"/>
    <p:sldId id="1274" r:id="rId10"/>
    <p:sldId id="1236" r:id="rId1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Script MT Bold" pitchFamily="66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E90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8" autoAdjust="0"/>
    <p:restoredTop sz="94322" autoAdjust="0"/>
  </p:normalViewPr>
  <p:slideViewPr>
    <p:cSldViewPr>
      <p:cViewPr varScale="1">
        <p:scale>
          <a:sx n="69" d="100"/>
          <a:sy n="69" d="100"/>
        </p:scale>
        <p:origin x="16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8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49760AB2-7F28-CB4A-92D4-71927FC670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6F96E0A4-8984-314C-9499-A9F3E84028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0308" name="Rectangle 4">
            <a:extLst>
              <a:ext uri="{FF2B5EF4-FFF2-40B4-BE49-F238E27FC236}">
                <a16:creationId xmlns:a16="http://schemas.microsoft.com/office/drawing/2014/main" id="{0825E170-4C91-044E-B731-5E6927BDCC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E5E4825E-6C69-C14F-8D64-90E0E8E1EF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FF3711A3-E975-4B47-A27B-37D47E5CA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9F58BF8-4962-AC44-8225-54C6C701B0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96D52A5-ABE4-214F-880E-65E2F0BA58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4153100-CE3B-8244-9404-801BFFCF0A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A16B90F-5E83-D549-95B5-D9E386066C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3D02F95D-DE81-1747-B489-B7A2A934A4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082BE69B-EF69-B941-8A6A-21C075375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D13513D1-6F6F-4C48-B731-2A56D1620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513D1-6F6F-4C48-B731-2A56D162046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4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513D1-6F6F-4C48-B731-2A56D16204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1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DFC1C53-348E-3149-91C8-3CB9FF780C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E934978-6CC7-7A4D-84FF-5D9C7F49D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E1F8E1D-3750-9547-8EAC-A47BD7B8B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1A6DC0B-E59A-E142-9262-258ACD5FD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4E873A00-314F-4E4C-8A43-235BB83E70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140968"/>
            <a:ext cx="9009063" cy="1052513"/>
            <a:chOff x="0" y="1536"/>
            <a:chExt cx="5675" cy="663"/>
          </a:xfrm>
        </p:grpSpPr>
        <p:grpSp>
          <p:nvGrpSpPr>
            <p:cNvPr id="18" name="Group 3">
              <a:extLst>
                <a:ext uri="{FF2B5EF4-FFF2-40B4-BE49-F238E27FC236}">
                  <a16:creationId xmlns:a16="http://schemas.microsoft.com/office/drawing/2014/main" id="{D5CBF4D6-EB29-8946-ABC7-00A3D6FD5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Rectangle 4">
                <a:extLst>
                  <a:ext uri="{FF2B5EF4-FFF2-40B4-BE49-F238E27FC236}">
                    <a16:creationId xmlns:a16="http://schemas.microsoft.com/office/drawing/2014/main" id="{C4B72362-89DD-2E40-85A2-CB3B078F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6BB7ED2F-B630-DF4A-9607-299330982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2F9322B5-42BA-A546-8390-7595D3A0B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B57E86ED-7A43-0A4F-95A6-B562F45E1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B00B5C01-A698-BC46-AD32-0405F57A7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BF359E64-F388-EB49-8115-83DB635DD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DB8E4320-162B-8643-AAC1-AE8B9E47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DB07F4AF-8C66-9E46-8943-1F952EB2BA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01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16EC2F8-7E34-3249-81C4-24D2AC305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622210-AD58-0442-A457-4A8AB6665E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CDECB4-0889-9F4F-A55C-8DD527D80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8E138-C6CF-8B4C-93C3-1A239A8CE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3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56313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56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8BEB9FC-576E-C847-A928-7316BE288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3EB3FC0-888C-0848-A6B2-BAFFD5B87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AA60C5-938A-0B4C-ADFF-61FAE0CCF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2A0FF-217C-5348-8EB3-5FF8CB43296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7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CEFC-21B5-5049-96B0-C82E6DA3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55435-268E-D547-92BB-931ECF19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DFAF-51F2-A44B-953E-3610AC28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E8E79-38FE-D649-B293-BDDA13FE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15AB0-6D25-2940-92CF-0237A538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55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C1FAC-2A60-7C43-BD0F-4A0E1367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AE262-F2C0-C641-B93F-E792CB04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76B85-7BDA-0448-BB22-5E19DCEA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45360-58CA-C747-96FE-D4C581A2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22F38-E90F-B54D-A4B6-544822E1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89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BD3FC-4378-4E48-8350-E41384B5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10E6D-6BE0-DA45-BFF6-108BBBCE1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068C7-FB44-4242-94A3-34371DB3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D44A-95F0-D54D-BA8B-076903E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712B2-8E83-3748-AFEB-D22FA9C4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71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786B6-B4AE-B24F-A58F-18C16565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226A-9AB5-1B4E-9811-E9CBEEEC1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2A31A-817B-6947-94AB-2E523B2F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8D2D1-98E3-6848-AC19-44DCE7CC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E899F-B9E3-094A-948E-3234AEC4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6D53F-1FC0-7543-A746-C1925A1F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28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CD210-962A-E246-AD6F-E3408007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935D-5822-A342-9C80-C31392ED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78F2C9-6FBE-724E-BFDD-A9AF5D6A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2327D-13E1-2A48-BB0E-54FE5EAC6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92BCF8-2F6D-EC4E-9164-9A3128D3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1DB78-617D-B14B-B8D4-36BD758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E9C905-2F20-2447-A23C-3C74FA17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D4A022-4FF3-7344-B284-3D5EE92B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10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4BBA-3F9F-6748-92DB-72093059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42BFE9-4553-9F43-AE1A-31798528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7CCC4-EC19-F548-9000-A12F074F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D0DBF-6BA7-3248-A1AA-5E5DC49D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065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BDD5A-774E-0249-B62B-0FA6FFF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BB88A-7566-B947-A16B-F57ADEB0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B11BB-9FB9-CB49-8677-83DC4317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60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66AC-1111-C74A-B644-8DE64E56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2F3F8-4300-424E-95D2-D4D7111D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5904C-5322-AF40-9A27-35DEEAB18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C618E-E3E6-1347-A20D-AB3E270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53E95-434E-6C49-B350-A0AFAE9D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60F72-47F3-C54F-9C74-70EA4EF7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EC3019-9B3C-3141-89F3-D4BC1814E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5934333-27BA-7E40-A1B1-D546C493E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DBD4F9D-EE77-B948-96B8-24DCBA5560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903E7-4A80-AB4B-9324-738872AAF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07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E9F53-7388-454C-8B62-0067A8BA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9DAD09-243D-8043-9362-E073E3C59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00C5B-61BA-104A-AE71-A46A2070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4FABC-C82D-0742-9684-AC056E64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133B5-66C4-0C4F-8978-63C2440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D2640-1C44-8F4A-9AC0-61D02938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9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CC77-628F-AF44-8EFE-C060987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C3682-CD2A-D540-A46D-CD1EE2921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7BF3F-E673-864A-9703-B7668B80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EA14B-E401-E949-A1DD-65B320AE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2385B-C123-BC44-8279-32CE3D62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B1EAB-6589-B14D-A339-A0727FA62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33F11-DE54-B046-8590-9AF5CD72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7323D-E8F8-5946-A756-C867907C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D34CB-8A95-4941-B9D0-C293F010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913F0-CF9F-2F4B-87C5-FA1FD29B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8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3E4F66D-1047-7A41-8D9A-8E607AC23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135B503-EFB4-8F4C-B4D6-EEE430A06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E2D89B2-DDD0-BB44-8D87-823D27E8E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DF83-5AAC-3649-A159-E26CB5BF7B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2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EA14D76-4B7D-E340-BBFC-A260FEA9A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9C69E69-07E9-0C45-9027-D8F06E01AA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573AE8B-C565-1443-A456-E61F32EE5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2964F-D6A0-384C-9E9E-2ED0DFE53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4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06808C-5DA6-5548-AB1F-1FBFB0C5D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F29EB44-8433-724A-96DC-1624DC4BB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73AE260-0735-1244-9BDA-2C7E5BDFE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BAB0A-B50F-2548-948A-D565A34B8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0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EEB4F2-EDC4-8E4D-8112-C0755AB2E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5D7DE90-03D2-EA49-A7B4-A8AB8938E2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24ACFB-9308-E943-BF2D-9318729F7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1185B-2041-B34B-BE22-461AE388F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8D3E211-C248-2A44-B565-E88DA0CFA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4E4B6F4-D512-C847-ACDB-FB4729275F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7F3801C-25FE-9A46-9A3D-71758D04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9B72E-A36E-0048-8B28-CEDF5A567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2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B651381-6A3E-E040-87C1-BB9AE6A0D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9471AD-7F54-854C-8230-CEE4A60E8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A1517EB-18BD-E640-9F67-2E339CF6D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4505-E66F-7046-BFAE-33FFAD597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2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44ABCF-87D3-494E-B8B5-D1D3E60C4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B10BA20-0155-F946-A3E6-32F8C70E3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A50959-5EF7-424B-A6BB-733A8DAC48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C9403-40F8-0041-BE6A-A3361D1DF6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4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6FBCEE-C82B-4642-B404-0C86D52C72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D02DE6F-7196-7F40-AF9A-42B646E529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93AF3A-B12C-B74E-856E-2AF5AA718E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066B76-3B68-544E-AF6A-4A5FF42D87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7935B6-EDB7-6643-BF37-5FDAE9DF28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35ABBE6-497F-6E44-880D-8F6ACC9BE4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373DC86-1EEA-9642-887E-70919D0EFE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2F162FA-A9AB-3E4D-A04D-019EC7F5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613448B-408C-C74A-9926-E1276FC77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2651BF1C-EE53-B343-B288-68C3E93F6F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0"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761B431D-ECA4-D84D-9A1E-98BC3002F5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0"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C2ABAE89-B05D-BA40-857C-FEC8FA09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4A67B6B3-C0E9-B645-AC58-17E06E7C9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8" name="Text Box 14">
            <a:extLst>
              <a:ext uri="{FF2B5EF4-FFF2-40B4-BE49-F238E27FC236}">
                <a16:creationId xmlns:a16="http://schemas.microsoft.com/office/drawing/2014/main" id="{9D5F277E-3D01-2A4A-9B04-D2FA5A6EC3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3525"/>
            <a:ext cx="94297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zh-CN" altLang="en-US" sz="1000">
                <a:solidFill>
                  <a:schemeClr val="bg1"/>
                </a:solidFill>
                <a:latin typeface="Tahoma" charset="0"/>
                <a:ea typeface="宋体" charset="-122"/>
              </a:rPr>
              <a:t>版权：孙文生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CEBD21B4-A29D-3447-9BF9-8D74F912DF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1025" y="0"/>
            <a:ext cx="94297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zh-CN" altLang="en-US" sz="1000">
                <a:solidFill>
                  <a:schemeClr val="bg1"/>
                </a:solidFill>
                <a:latin typeface="Tahoma" charset="0"/>
                <a:ea typeface="宋体" charset="-122"/>
              </a:rPr>
              <a:t>版权：孙文生</a:t>
            </a:r>
          </a:p>
        </p:txBody>
      </p:sp>
      <p:sp>
        <p:nvSpPr>
          <p:cNvPr id="1040" name="Text Box 16">
            <a:extLst>
              <a:ext uri="{FF2B5EF4-FFF2-40B4-BE49-F238E27FC236}">
                <a16:creationId xmlns:a16="http://schemas.microsoft.com/office/drawing/2014/main" id="{C6B4137E-BFBF-5341-9A29-0E0403DF04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53200"/>
            <a:ext cx="946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9pPr>
          </a:lstStyle>
          <a:p>
            <a:pPr>
              <a:defRPr/>
            </a:pPr>
            <a:r>
              <a:rPr kumimoji="0" lang="zh-CN" altLang="en-US" sz="1000">
                <a:solidFill>
                  <a:schemeClr val="bg1"/>
                </a:solidFill>
                <a:latin typeface="Tahoma" charset="0"/>
                <a:ea typeface="宋体" charset="-122"/>
              </a:rPr>
              <a:t>版权：孙文生</a:t>
            </a:r>
          </a:p>
        </p:txBody>
      </p:sp>
      <p:sp>
        <p:nvSpPr>
          <p:cNvPr id="1041" name="Text Box 17">
            <a:extLst>
              <a:ext uri="{FF2B5EF4-FFF2-40B4-BE49-F238E27FC236}">
                <a16:creationId xmlns:a16="http://schemas.microsoft.com/office/drawing/2014/main" id="{1122348D-75E7-1243-A267-1E7304B510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6200"/>
            <a:ext cx="946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Script MT Bold" charset="0"/>
                <a:ea typeface="仿宋_GB2312" charset="0"/>
              </a:defRPr>
            </a:lvl9pPr>
          </a:lstStyle>
          <a:p>
            <a:pPr>
              <a:defRPr/>
            </a:pPr>
            <a:r>
              <a:rPr kumimoji="0" lang="zh-CN" altLang="en-US" sz="1000">
                <a:solidFill>
                  <a:schemeClr val="bg1"/>
                </a:solidFill>
                <a:latin typeface="Tahoma" charset="0"/>
                <a:ea typeface="宋体" charset="-122"/>
              </a:rPr>
              <a:t>版权：孙文生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3F3038-F606-DC43-81F6-C7D375A54A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47208" y="107640"/>
            <a:ext cx="1080120" cy="10801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F86540-0C18-F640-928A-B65EBD13B51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56748" y="6050865"/>
            <a:ext cx="1411052" cy="775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20000"/>
        </a:lnSpc>
        <a:spcBef>
          <a:spcPct val="0"/>
        </a:spcBef>
        <a:spcAft>
          <a:spcPct val="2000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7124A-807B-3445-9B04-BE294183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9C931-28A2-164C-BF2C-FEC16130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7A751-A45C-0E48-99AB-77E2785A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32B3-9CF4-904B-A5B2-7A32584CFEBA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CE541-69FA-D345-A409-DB0812A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9AF72-573E-AA4F-BAF2-BC04FD8A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90B2-C727-C24F-A934-1EB74B838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7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egroups.case.edu/bearingdatacenter/pages/welcome-case-western-reserve-university-bearing-data-center-websit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6">
            <a:extLst>
              <a:ext uri="{FF2B5EF4-FFF2-40B4-BE49-F238E27FC236}">
                <a16:creationId xmlns:a16="http://schemas.microsoft.com/office/drawing/2014/main" id="{9D82A550-5D25-C943-899E-0F1F7EEA1E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132856"/>
            <a:ext cx="7772400" cy="16764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移动互联网应用开发课程设计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F324A61A-1BA2-484F-AD7E-FFA72A4D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991" y="4797152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charset="0"/>
                <a:ea typeface="华文行楷" charset="-122"/>
              </a:rPr>
              <a:t>吴振宇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5C6BB6-4A9C-FC44-A2DE-D8A466F4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52" y="668510"/>
            <a:ext cx="2664296" cy="14643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6BF33D3-4E84-574F-95CA-39DA3A13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309197"/>
            <a:ext cx="1579961" cy="2022350"/>
          </a:xfrm>
          <a:prstGeom prst="rect">
            <a:avLst/>
          </a:prstGeom>
        </p:spPr>
      </p:pic>
      <p:sp>
        <p:nvSpPr>
          <p:cNvPr id="9" name="Rectangle 1027">
            <a:extLst>
              <a:ext uri="{FF2B5EF4-FFF2-40B4-BE49-F238E27FC236}">
                <a16:creationId xmlns:a16="http://schemas.microsoft.com/office/drawing/2014/main" id="{907CD182-77F0-8746-A470-BA1D43616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5422668"/>
            <a:ext cx="3479304" cy="92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  <a:spcAft>
                <a:spcPts val="1500"/>
              </a:spcAft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信息与通信工程学院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10000"/>
              </a:lnSpc>
              <a:spcAft>
                <a:spcPts val="1500"/>
              </a:spcAft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shower0512@bupt.edu.cn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46ABFC-155D-C740-8615-DE29DD95B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319" y="4309197"/>
            <a:ext cx="1579962" cy="19728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5A3C26-B3D9-E34B-A6A2-6D39121EB049}"/>
              </a:ext>
            </a:extLst>
          </p:cNvPr>
          <p:cNvSpPr txBox="1"/>
          <p:nvPr/>
        </p:nvSpPr>
        <p:spPr>
          <a:xfrm>
            <a:off x="2951732" y="6346599"/>
            <a:ext cx="120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课堂派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DBA989-F5AF-224E-88F4-21896D86C287}"/>
              </a:ext>
            </a:extLst>
          </p:cNvPr>
          <p:cNvSpPr txBox="1"/>
          <p:nvPr/>
        </p:nvSpPr>
        <p:spPr>
          <a:xfrm>
            <a:off x="1087004" y="6346598"/>
            <a:ext cx="120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lt"/>
              </a:rPr>
              <a:t>QQ</a:t>
            </a:r>
            <a:r>
              <a:rPr kumimoji="1" lang="zh-CN" altLang="en-US" dirty="0">
                <a:latin typeface="+mn-lt"/>
              </a:rPr>
              <a:t>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79085D-70B4-6B4F-9E3F-08266035E5E6}"/>
              </a:ext>
            </a:extLst>
          </p:cNvPr>
          <p:cNvSpPr txBox="1"/>
          <p:nvPr/>
        </p:nvSpPr>
        <p:spPr>
          <a:xfrm>
            <a:off x="8277101" y="642455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9D82A550-5D25-C943-899E-0F1F7EE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852936"/>
            <a:ext cx="7772400" cy="95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/>
            <a:r>
              <a:rPr lang="zh-CN" altLang="en-US" kern="0" dirty="0" smtClean="0"/>
              <a:t>轴承故障诊断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369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68F5A5-2829-3749-BCC8-1D43F6C2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r>
              <a:rPr lang="en-US" altLang="zh-CN" sz="3200" b="1" kern="0" dirty="0" smtClean="0"/>
              <a:t>CWRU</a:t>
            </a:r>
            <a:r>
              <a:rPr lang="zh-CN" altLang="en-US" sz="3200" b="1" kern="0" dirty="0" smtClean="0"/>
              <a:t>轴承故障诊断数据集</a:t>
            </a:r>
            <a:endParaRPr lang="zh-CN" altLang="en-US" sz="3200" b="1" kern="0" dirty="0"/>
          </a:p>
        </p:txBody>
      </p:sp>
      <p:pic>
        <p:nvPicPr>
          <p:cNvPr id="32" name="Picture 4" descr="test-st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2" y="1622463"/>
            <a:ext cx="6480720" cy="383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5805264"/>
            <a:ext cx="6689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  <a:hlinkClick r:id="rId3"/>
              </a:rPr>
              <a:t>https://csegroups.case.edu/bearingdatacenter/pages/welcome-case-western-reserve-university-bearing-data-center-website</a:t>
            </a:r>
            <a:endParaRPr lang="zh-CN" altLang="en-US" sz="18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8495" y="4620100"/>
            <a:ext cx="2090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n-lt"/>
              </a:rPr>
              <a:t> dynamometer</a:t>
            </a:r>
            <a:endParaRPr lang="zh-CN" alt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572" y="2221930"/>
            <a:ext cx="2641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lt"/>
              </a:rPr>
              <a:t> torque transducer</a:t>
            </a:r>
            <a:endParaRPr lang="zh-CN" altLang="en-US" b="1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926" y="4206391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lt"/>
              </a:rPr>
              <a:t>2 </a:t>
            </a:r>
            <a:r>
              <a:rPr lang="en-US" altLang="zh-CN" b="1" dirty="0" err="1">
                <a:latin typeface="+mn-lt"/>
              </a:rPr>
              <a:t>hp</a:t>
            </a:r>
            <a:r>
              <a:rPr lang="en-US" altLang="zh-CN" b="1" dirty="0">
                <a:latin typeface="+mn-lt"/>
              </a:rPr>
              <a:t> motor</a:t>
            </a:r>
            <a:endParaRPr lang="zh-CN" altLang="en-US" b="1" dirty="0">
              <a:latin typeface="+mn-lt"/>
            </a:endParaRPr>
          </a:p>
        </p:txBody>
      </p:sp>
      <p:pic>
        <p:nvPicPr>
          <p:cNvPr id="3074" name="Picture 2" descr="https://timgsa.baidu.com/timg?image&amp;quality=80&amp;size=b9999_10000&amp;sec=1584504230533&amp;di=ce06d525810c18a39af93d6eec2e10a0&amp;imgtype=0&amp;src=http%3A%2F%2Fwww.twb.com.cn%2Fupload%2Ff266%2F201202%2F16163950_286126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2" y="1532331"/>
            <a:ext cx="3572850" cy="24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9213"/>
            <a:ext cx="5400600" cy="46361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827584" y="4207277"/>
            <a:ext cx="3096344" cy="9943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68F5A5-2829-3749-BCC8-1D43F6C2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r>
              <a:rPr lang="en-US" altLang="zh-CN" sz="3200" b="1" kern="0" dirty="0" smtClean="0"/>
              <a:t>CWRU</a:t>
            </a:r>
            <a:r>
              <a:rPr lang="zh-CN" altLang="en-US" sz="3200" b="1" kern="0" dirty="0" smtClean="0"/>
              <a:t>轴承故障诊断数据集</a:t>
            </a:r>
            <a:endParaRPr lang="zh-CN" altLang="en-US" sz="3200" b="1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78790"/>
            <a:ext cx="4194170" cy="41361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箭头连接符 6"/>
          <p:cNvCxnSpPr>
            <a:stCxn id="3" idx="3"/>
          </p:cNvCxnSpPr>
          <p:nvPr/>
        </p:nvCxnSpPr>
        <p:spPr bwMode="auto">
          <a:xfrm flipV="1">
            <a:off x="3923928" y="4207277"/>
            <a:ext cx="648072" cy="49715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矩形 7"/>
          <p:cNvSpPr/>
          <p:nvPr/>
        </p:nvSpPr>
        <p:spPr>
          <a:xfrm>
            <a:off x="926722" y="1367215"/>
            <a:ext cx="6642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n-lt"/>
                <a:ea typeface="+mn-ea"/>
              </a:rPr>
              <a:t> 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+mn-ea"/>
              </a:rPr>
              <a:t>Motor 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+mn-ea"/>
              </a:rPr>
              <a:t>loads of 0 to 3 horsepower (motor speeds of 1797 to 1720 RPM)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3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190519205656314.png?x-oss-process=image/watermark,type_ZmFuZ3poZW5naGVpdGk,shadow_10,text_aHR0cHM6Ly9ibG9nLmNzZG4ubmV0L3poYW5namlhbGkxMjAxMQ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36" y="-20782"/>
            <a:ext cx="5976664" cy="684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1628800"/>
            <a:ext cx="2304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200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48k DE</a:t>
            </a:r>
            <a:r>
              <a:rPr lang="zh-CN" altLang="en-US" sz="200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故障举例 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0" y="2492896"/>
            <a:ext cx="32814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第一列是故障直径，单位是英寸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 smtClean="0">
                <a:latin typeface="+mn-ea"/>
                <a:ea typeface="+mn-ea"/>
              </a:rPr>
              <a:t>第二</a:t>
            </a:r>
            <a:r>
              <a:rPr lang="zh-CN" altLang="en-US" sz="1800" dirty="0">
                <a:latin typeface="+mn-ea"/>
                <a:ea typeface="+mn-ea"/>
              </a:rPr>
              <a:t>列是负载，单位为马力，1英制马力(hp)=0.7456999千瓦(kW)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 smtClean="0">
                <a:latin typeface="+mn-ea"/>
                <a:ea typeface="+mn-ea"/>
              </a:rPr>
              <a:t>第三</a:t>
            </a:r>
            <a:r>
              <a:rPr lang="zh-CN" altLang="en-US" sz="1800" dirty="0">
                <a:latin typeface="+mn-ea"/>
                <a:ea typeface="+mn-ea"/>
              </a:rPr>
              <a:t>列是转速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 smtClean="0">
                <a:latin typeface="+mn-ea"/>
                <a:ea typeface="+mn-ea"/>
              </a:rPr>
              <a:t>第四</a:t>
            </a:r>
            <a:r>
              <a:rPr lang="zh-CN" altLang="en-US" sz="1800" dirty="0">
                <a:latin typeface="+mn-ea"/>
                <a:ea typeface="+mn-ea"/>
              </a:rPr>
              <a:t>列是内圈故障的数据集。第五列是滚动体故障的数据集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 smtClean="0">
                <a:latin typeface="+mn-ea"/>
                <a:ea typeface="+mn-ea"/>
              </a:rPr>
              <a:t>第六</a:t>
            </a:r>
            <a:r>
              <a:rPr lang="zh-CN" altLang="en-US" sz="1800" dirty="0">
                <a:latin typeface="+mn-ea"/>
                <a:ea typeface="+mn-ea"/>
              </a:rPr>
              <a:t>列是外圈故障的数据集，外圈故障设置了三种，外圈布置3点钟（直接位于受载区）、6点钟（正交于受载区）、12点钟方向的故障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2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68F5A5-2829-3749-BCC8-1D43F6C2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r>
              <a:rPr lang="zh-CN" altLang="en-US" sz="3200" b="1" kern="0" dirty="0" smtClean="0"/>
              <a:t>项目时间表（暂定）</a:t>
            </a:r>
            <a:endParaRPr lang="zh-CN" altLang="en-US" sz="3200" b="1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17200"/>
              </p:ext>
            </p:extLst>
          </p:nvPr>
        </p:nvGraphicFramePr>
        <p:xfrm>
          <a:off x="323528" y="1412776"/>
          <a:ext cx="8620447" cy="5097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147">
                  <a:extLst>
                    <a:ext uri="{9D8B030D-6E8A-4147-A177-3AD203B41FA5}">
                      <a16:colId xmlns:a16="http://schemas.microsoft.com/office/drawing/2014/main" val="54442438"/>
                    </a:ext>
                  </a:extLst>
                </a:gridCol>
                <a:gridCol w="2191639">
                  <a:extLst>
                    <a:ext uri="{9D8B030D-6E8A-4147-A177-3AD203B41FA5}">
                      <a16:colId xmlns:a16="http://schemas.microsoft.com/office/drawing/2014/main" val="181128423"/>
                    </a:ext>
                  </a:extLst>
                </a:gridCol>
                <a:gridCol w="4894661">
                  <a:extLst>
                    <a:ext uri="{9D8B030D-6E8A-4147-A177-3AD203B41FA5}">
                      <a16:colId xmlns:a16="http://schemas.microsoft.com/office/drawing/2014/main" val="2105264190"/>
                    </a:ext>
                  </a:extLst>
                </a:gridCol>
              </a:tblGrid>
              <a:tr h="575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任务描述及输出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11309"/>
                  </a:ext>
                </a:extLst>
              </a:tr>
              <a:tr h="135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第一周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发布训练数据及评测方案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理解数据集，下载数据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本地调试模型：预处理、特征、诊断模型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输出：方案介绍、实验结果分析说明及可能的优化方向思路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080520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第二周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发布第一组测试数据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在测试集上验证结果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优化模型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输出：优化方案及结果分析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44053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第三周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发布第二组测试数据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在第二组测试集上验证结果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继续优化模型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设计工业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功能及原型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输出：优化方案及结果分析：工业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原型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560478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第四周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完成端到端工业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完成模型本地调试封装和上传平台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实现轴承故障诊断工业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端到端应用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输出：最终项目报告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展示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项目开源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61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7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68F5A5-2829-3749-BCC8-1D43F6C2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r>
              <a:rPr lang="zh-CN" altLang="en-US" sz="3200" b="1" kern="0" dirty="0" smtClean="0"/>
              <a:t>本地调试的内容</a:t>
            </a:r>
            <a:endParaRPr lang="zh-CN" altLang="en-US" sz="3200" b="1" kern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386536" y="1791924"/>
            <a:ext cx="2088232" cy="1296144"/>
            <a:chOff x="827584" y="1556792"/>
            <a:chExt cx="2160240" cy="1368152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827584" y="1556792"/>
              <a:ext cx="2160240" cy="1368152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97273" y="2010035"/>
              <a:ext cx="162086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  <a:endPara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18884" y="1791923"/>
            <a:ext cx="2088232" cy="1296144"/>
            <a:chOff x="827584" y="1556792"/>
            <a:chExt cx="2160240" cy="1368152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827584" y="1556792"/>
              <a:ext cx="2160240" cy="1368152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62428" y="1815110"/>
              <a:ext cx="1890551" cy="87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特征提取与选择</a:t>
              </a:r>
              <a:endPara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51232" y="1791923"/>
            <a:ext cx="2088232" cy="1296144"/>
            <a:chOff x="827584" y="1556792"/>
            <a:chExt cx="2160240" cy="1368152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827584" y="1556792"/>
              <a:ext cx="2160240" cy="1368152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9849" y="1862356"/>
              <a:ext cx="1755708" cy="87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模型调试与优化</a:t>
              </a:r>
              <a:endPara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右箭头 29"/>
          <p:cNvSpPr/>
          <p:nvPr/>
        </p:nvSpPr>
        <p:spPr bwMode="auto">
          <a:xfrm>
            <a:off x="2762800" y="2221312"/>
            <a:ext cx="504056" cy="44951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5882386" y="2215236"/>
            <a:ext cx="504056" cy="44951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595" y="3454577"/>
            <a:ext cx="96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算法</a:t>
            </a:r>
            <a:r>
              <a:rPr lang="en-US" altLang="zh-CN" dirty="0">
                <a:latin typeface="+mn-lt"/>
              </a:rPr>
              <a:t>1</a:t>
            </a:r>
            <a:endParaRPr lang="zh-CN" altLang="en-US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27275" y="3454575"/>
            <a:ext cx="96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算法</a:t>
            </a:r>
            <a:r>
              <a:rPr lang="en-US" altLang="zh-CN" dirty="0" smtClean="0">
                <a:latin typeface="+mn-lt"/>
              </a:rPr>
              <a:t>2</a:t>
            </a:r>
            <a:endParaRPr lang="zh-CN" altLang="en-US" dirty="0">
              <a:latin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59623" y="3454575"/>
            <a:ext cx="96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算法</a:t>
            </a:r>
            <a:r>
              <a:rPr lang="en-US" altLang="zh-CN" dirty="0" smtClean="0">
                <a:latin typeface="+mn-lt"/>
              </a:rPr>
              <a:t>3</a:t>
            </a:r>
            <a:endParaRPr lang="zh-CN" altLang="en-US" dirty="0">
              <a:latin typeface="+mn-lt"/>
            </a:endParaRPr>
          </a:p>
        </p:txBody>
      </p:sp>
      <p:sp>
        <p:nvSpPr>
          <p:cNvPr id="4" name="左大括号 3"/>
          <p:cNvSpPr/>
          <p:nvPr/>
        </p:nvSpPr>
        <p:spPr bwMode="auto">
          <a:xfrm rot="16200000">
            <a:off x="4248149" y="926034"/>
            <a:ext cx="576064" cy="6832089"/>
          </a:xfrm>
          <a:prstGeom prst="lef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15011" y="4837794"/>
            <a:ext cx="304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n-lt"/>
              </a:rPr>
              <a:t>封装上传到平台</a:t>
            </a:r>
            <a:endParaRPr lang="zh-CN" altLang="en-US" dirty="0">
              <a:latin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14828" y="5782497"/>
            <a:ext cx="304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n-lt"/>
              </a:rPr>
              <a:t>小程序调用平台</a:t>
            </a:r>
            <a:r>
              <a:rPr lang="en-US" altLang="zh-CN" dirty="0" smtClean="0">
                <a:latin typeface="+mn-lt"/>
              </a:rPr>
              <a:t>API</a:t>
            </a:r>
            <a:endParaRPr lang="zh-CN" altLang="en-US" dirty="0">
              <a:latin typeface="+mn-lt"/>
            </a:endParaRPr>
          </a:p>
        </p:txBody>
      </p:sp>
      <p:cxnSp>
        <p:nvCxnSpPr>
          <p:cNvPr id="15" name="直接箭头连接符 14"/>
          <p:cNvCxnSpPr>
            <a:stCxn id="38" idx="0"/>
            <a:endCxn id="37" idx="2"/>
          </p:cNvCxnSpPr>
          <p:nvPr/>
        </p:nvCxnSpPr>
        <p:spPr bwMode="auto">
          <a:xfrm flipV="1">
            <a:off x="4535997" y="5299459"/>
            <a:ext cx="183" cy="48303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68F5A5-2829-3749-BCC8-1D43F6C2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r>
              <a:rPr lang="zh-CN" altLang="en-US" sz="3200" b="1" kern="0" dirty="0" smtClean="0"/>
              <a:t>注意事项</a:t>
            </a:r>
            <a:endParaRPr lang="zh-CN" altLang="en-US" sz="32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2060848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要求团队作业、分工明确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多查阅文献和公开的资料，找到最佳的解决方案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</a:t>
            </a:r>
            <a:r>
              <a:rPr lang="zh-CN" altLang="en-US" dirty="0">
                <a:latin typeface="+mj-ea"/>
                <a:ea typeface="+mj-ea"/>
              </a:rPr>
              <a:t>比较多</a:t>
            </a:r>
            <a:r>
              <a:rPr lang="zh-CN" altLang="en-US" dirty="0">
                <a:latin typeface="+mj-ea"/>
                <a:ea typeface="+mj-ea"/>
              </a:rPr>
              <a:t>尝试、切勿浅尝辄止</a:t>
            </a:r>
            <a:endParaRPr lang="zh-CN" altLang="en-US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注意考核的标准</a:t>
            </a:r>
            <a:endParaRPr lang="en-US" altLang="zh-CN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算法性能是考查如何找最优解的重要衡量指标</a:t>
            </a:r>
            <a:endParaRPr lang="en-US" altLang="zh-CN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产品可用性和用户体验</a:t>
            </a:r>
            <a:endParaRPr lang="en-US" altLang="zh-CN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文档、展示、团队等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41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>
            <a:extLst>
              <a:ext uri="{FF2B5EF4-FFF2-40B4-BE49-F238E27FC236}">
                <a16:creationId xmlns:a16="http://schemas.microsoft.com/office/drawing/2014/main" id="{64C61FF6-E41F-FC4C-BA10-0D9161EB14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5043" y="863842"/>
            <a:ext cx="7793037" cy="1143000"/>
          </a:xfrm>
        </p:spPr>
        <p:txBody>
          <a:bodyPr/>
          <a:lstStyle/>
          <a:p>
            <a:pPr algn="ctr"/>
            <a:r>
              <a:rPr lang="zh-CN" altLang="en-US" sz="4000" b="1" dirty="0"/>
              <a:t>谢谢大家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07EC2-4E5E-2843-8165-CFDCB7BB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4" y="2240868"/>
            <a:ext cx="9144874" cy="237626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458BF5E-50C6-864A-9493-017EDBD54D2B}"/>
              </a:ext>
            </a:extLst>
          </p:cNvPr>
          <p:cNvSpPr/>
          <p:nvPr/>
        </p:nvSpPr>
        <p:spPr>
          <a:xfrm>
            <a:off x="2632570" y="5085184"/>
            <a:ext cx="38779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/>
              <a:t>北京邮电大学</a:t>
            </a:r>
            <a:endParaRPr lang="en-US" altLang="zh-CN" sz="1600" dirty="0">
              <a:latin typeface="+mn-lt"/>
            </a:endParaRPr>
          </a:p>
          <a:p>
            <a:pPr algn="ctr"/>
            <a:r>
              <a:rPr lang="zh-CN" altLang="en-US" sz="1600" dirty="0">
                <a:latin typeface="+mn-lt"/>
              </a:rPr>
              <a:t>教育部信息网络工程研究中心</a:t>
            </a:r>
            <a:endParaRPr lang="en-US" altLang="zh-CN" sz="1600" dirty="0">
              <a:latin typeface="+mn-lt"/>
            </a:endParaRPr>
          </a:p>
          <a:p>
            <a:pPr algn="ctr"/>
            <a:r>
              <a:rPr lang="zh-CN" altLang="en-US" sz="1600" dirty="0">
                <a:latin typeface="+mn-lt"/>
              </a:rPr>
              <a:t>移动生活与新媒体实验室工业智能课题组</a:t>
            </a:r>
            <a:endParaRPr lang="en-US" altLang="zh-CN" sz="1600" dirty="0">
              <a:latin typeface="+mn-lt"/>
            </a:endParaRPr>
          </a:p>
          <a:p>
            <a:pPr algn="ctr"/>
            <a:endParaRPr lang="en-US" altLang="zh-CN" sz="1600" dirty="0">
              <a:latin typeface="+mn-lt"/>
            </a:endParaRPr>
          </a:p>
          <a:p>
            <a:pPr algn="ctr"/>
            <a:r>
              <a:rPr lang="zh-CN" altLang="en-US" sz="1600" dirty="0">
                <a:latin typeface="+mn-lt"/>
              </a:rPr>
              <a:t>https://minelabwot.github.io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2000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2000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36129</TotalTime>
  <Words>390</Words>
  <Application>Microsoft Office PowerPoint</Application>
  <PresentationFormat>全屏显示(4:3)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等线</vt:lpstr>
      <vt:lpstr>等线 Light</vt:lpstr>
      <vt:lpstr>仿宋_GB2312</vt:lpstr>
      <vt:lpstr>华文行楷</vt:lpstr>
      <vt:lpstr>隶书</vt:lpstr>
      <vt:lpstr>宋体</vt:lpstr>
      <vt:lpstr>Microsoft YaHei</vt:lpstr>
      <vt:lpstr>Microsoft YaHei</vt:lpstr>
      <vt:lpstr>Arial</vt:lpstr>
      <vt:lpstr>Script MT Bold</vt:lpstr>
      <vt:lpstr>Tahoma</vt:lpstr>
      <vt:lpstr>Times New Roman</vt:lpstr>
      <vt:lpstr>Wingdings</vt:lpstr>
      <vt:lpstr>Blends</vt:lpstr>
      <vt:lpstr>自定义设计方案</vt:lpstr>
      <vt:lpstr>移动互联网应用开发课程设计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Company>Beijing EastWave Telecom Co.,Ltd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Wensheng</dc:creator>
  <cp:lastModifiedBy>user</cp:lastModifiedBy>
  <cp:revision>1841</cp:revision>
  <cp:lastPrinted>2018-10-18T16:05:40Z</cp:lastPrinted>
  <dcterms:created xsi:type="dcterms:W3CDTF">2001-11-21T01:14:27Z</dcterms:created>
  <dcterms:modified xsi:type="dcterms:W3CDTF">2020-03-18T01:20:01Z</dcterms:modified>
</cp:coreProperties>
</file>