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84" r:id="rId3"/>
    <p:sldId id="275" r:id="rId4"/>
    <p:sldId id="260" r:id="rId5"/>
    <p:sldId id="262" r:id="rId6"/>
    <p:sldId id="291" r:id="rId7"/>
    <p:sldId id="287" r:id="rId8"/>
    <p:sldId id="285" r:id="rId9"/>
    <p:sldId id="281" r:id="rId10"/>
    <p:sldId id="308" r:id="rId11"/>
    <p:sldId id="289" r:id="rId12"/>
    <p:sldId id="305" r:id="rId13"/>
    <p:sldId id="307" r:id="rId14"/>
    <p:sldId id="300" r:id="rId15"/>
    <p:sldId id="292" r:id="rId16"/>
    <p:sldId id="299" r:id="rId17"/>
    <p:sldId id="294" r:id="rId18"/>
    <p:sldId id="302" r:id="rId19"/>
    <p:sldId id="295" r:id="rId20"/>
    <p:sldId id="301" r:id="rId21"/>
    <p:sldId id="276"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131" userDrawn="1">
          <p15:clr>
            <a:srgbClr val="A4A3A4"/>
          </p15:clr>
        </p15:guide>
        <p15:guide id="3" orient="horz" pos="33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9B7"/>
    <a:srgbClr val="FACE48"/>
    <a:srgbClr val="FDD118"/>
    <a:srgbClr val="FFF3CC"/>
    <a:srgbClr val="A3A3A3"/>
    <a:srgbClr val="94AECF"/>
    <a:srgbClr val="6C92C0"/>
    <a:srgbClr val="93ACCD"/>
    <a:srgbClr val="A9A9A9"/>
    <a:srgbClr val="920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1" autoAdjust="0"/>
    <p:restoredTop sz="87359" autoAdjust="0"/>
  </p:normalViewPr>
  <p:slideViewPr>
    <p:cSldViewPr snapToGrid="0" showGuides="1">
      <p:cViewPr>
        <p:scale>
          <a:sx n="75" d="100"/>
          <a:sy n="75" d="100"/>
        </p:scale>
        <p:origin x="806" y="67"/>
      </p:cViewPr>
      <p:guideLst>
        <p:guide pos="6131"/>
        <p:guide orient="horz" pos="338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92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2019/7/12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大家好，我们是</a:t>
            </a:r>
            <a:r>
              <a:rPr lang="zh-CN" altLang="en-US" sz="1200" kern="1200" dirty="0">
                <a:solidFill>
                  <a:schemeClr val="tx1"/>
                </a:solidFill>
                <a:effectLst/>
                <a:latin typeface="+mn-lt"/>
                <a:ea typeface="+mn-ea"/>
                <a:cs typeface="+mn-cs"/>
              </a:rPr>
              <a:t>来自北京邮电大学的</a:t>
            </a:r>
            <a:r>
              <a:rPr lang="zh-CN" altLang="zh-CN" sz="1200" kern="1200" dirty="0">
                <a:solidFill>
                  <a:schemeClr val="tx1"/>
                </a:solidFill>
                <a:effectLst/>
                <a:latin typeface="+mn-lt"/>
                <a:ea typeface="+mn-ea"/>
                <a:cs typeface="+mn-cs"/>
              </a:rPr>
              <a:t>极光队</a:t>
            </a:r>
            <a:r>
              <a:rPr lang="zh-CN" altLang="en-US" sz="1200" kern="1200" dirty="0">
                <a:solidFill>
                  <a:schemeClr val="tx1"/>
                </a:solidFill>
                <a:effectLst/>
                <a:latin typeface="+mn-lt"/>
                <a:ea typeface="+mn-ea"/>
                <a:cs typeface="+mn-cs"/>
              </a:rPr>
              <a:t>。今天由我来讲解我们队参加第二届</a:t>
            </a:r>
            <a:r>
              <a:rPr lang="en-US" altLang="zh-CN" sz="1200" kern="1200" dirty="0" err="1">
                <a:solidFill>
                  <a:schemeClr val="tx1"/>
                </a:solidFill>
                <a:effectLst/>
                <a:latin typeface="+mn-lt"/>
                <a:ea typeface="+mn-ea"/>
                <a:cs typeface="+mn-cs"/>
              </a:rPr>
              <a:t>AIOps</a:t>
            </a:r>
            <a:r>
              <a:rPr lang="zh-CN" altLang="en-US" sz="1200" kern="1200" dirty="0">
                <a:solidFill>
                  <a:schemeClr val="tx1"/>
                </a:solidFill>
                <a:effectLst/>
                <a:latin typeface="+mn-lt"/>
                <a:ea typeface="+mn-ea"/>
                <a:cs typeface="+mn-cs"/>
              </a:rPr>
              <a:t>挑战赛使用的：</a:t>
            </a:r>
            <a:r>
              <a:rPr lang="zh-CN" altLang="zh-CN" sz="1200" kern="1200" dirty="0">
                <a:solidFill>
                  <a:schemeClr val="tx1"/>
                </a:solidFill>
                <a:effectLst/>
                <a:latin typeface="+mn-lt"/>
                <a:ea typeface="+mn-ea"/>
                <a:cs typeface="+mn-cs"/>
              </a:rPr>
              <a:t>面向多维</a:t>
            </a:r>
            <a:r>
              <a:rPr lang="en-US" altLang="zh-CN" sz="1200" kern="1200" dirty="0">
                <a:solidFill>
                  <a:schemeClr val="tx1"/>
                </a:solidFill>
                <a:effectLst/>
                <a:latin typeface="+mn-lt"/>
                <a:ea typeface="+mn-ea"/>
                <a:cs typeface="+mn-cs"/>
              </a:rPr>
              <a:t>KPI</a:t>
            </a:r>
            <a:r>
              <a:rPr lang="zh-CN" altLang="zh-CN" sz="1200" kern="1200" dirty="0">
                <a:solidFill>
                  <a:schemeClr val="tx1"/>
                </a:solidFill>
                <a:effectLst/>
                <a:latin typeface="+mn-lt"/>
                <a:ea typeface="+mn-ea"/>
                <a:cs typeface="+mn-cs"/>
              </a:rPr>
              <a:t>异常的快速根因定位</a:t>
            </a:r>
            <a:r>
              <a:rPr lang="zh-CN" altLang="en-US" sz="1200" kern="1200" dirty="0">
                <a:solidFill>
                  <a:schemeClr val="tx1"/>
                </a:solidFill>
                <a:effectLst/>
                <a:latin typeface="+mn-lt"/>
                <a:ea typeface="+mn-ea"/>
                <a:cs typeface="+mn-cs"/>
              </a:rPr>
              <a:t>方案。</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a:t>
            </a:fld>
            <a:endParaRPr lang="zh-CN" altLang="en-US"/>
          </a:p>
        </p:txBody>
      </p:sp>
    </p:spTree>
    <p:extLst>
      <p:ext uri="{BB962C8B-B14F-4D97-AF65-F5344CB8AC3E}">
        <p14:creationId xmlns:p14="http://schemas.microsoft.com/office/powerpoint/2010/main" val="306557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我们的方案主要就包括这五个部分，参数设计、数据预测、剪枝搜索、根因决策和算法评估。其中我们主要的创新工作在中间的三个部分，使用集成学习进行数据预测、使用</a:t>
            </a:r>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值修正方案和多层逐层剪枝搜索算法对可能的根因进行计算，最后再使用一定的修正方案进一步提高根因决策的准确性。</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2574482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第三部分是具体的模型实现。</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11</a:t>
            </a:fld>
            <a:endParaRPr lang="zh-CN" altLang="en-US"/>
          </a:p>
        </p:txBody>
      </p:sp>
    </p:spTree>
    <p:extLst>
      <p:ext uri="{BB962C8B-B14F-4D97-AF65-F5344CB8AC3E}">
        <p14:creationId xmlns:p14="http://schemas.microsoft.com/office/powerpoint/2010/main" val="2868134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首先是基于集成学习方式的预测算法，我们调研了三个主流的预测算法：随机森林、</a:t>
            </a:r>
            <a:r>
              <a:rPr lang="en-US" altLang="zh-CN" sz="1200" kern="1200" dirty="0">
                <a:solidFill>
                  <a:schemeClr val="tx1"/>
                </a:solidFill>
                <a:effectLst/>
                <a:latin typeface="+mn-lt"/>
                <a:ea typeface="+mn-ea"/>
                <a:cs typeface="+mn-cs"/>
              </a:rPr>
              <a:t>ARIMA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EWMA</a:t>
            </a:r>
            <a:r>
              <a:rPr lang="zh-CN" altLang="zh-CN" sz="1200" kern="1200" dirty="0">
                <a:solidFill>
                  <a:schemeClr val="tx1"/>
                </a:solidFill>
                <a:effectLst/>
                <a:latin typeface="+mn-lt"/>
                <a:ea typeface="+mn-ea"/>
                <a:cs typeface="+mn-cs"/>
              </a:rPr>
              <a:t>算法</a:t>
            </a:r>
            <a:r>
              <a:rPr lang="zh-CN" altLang="en-US" sz="1200" kern="1200" dirty="0">
                <a:solidFill>
                  <a:schemeClr val="tx1"/>
                </a:solidFill>
                <a:effectLst/>
                <a:latin typeface="+mn-lt"/>
                <a:ea typeface="+mn-ea"/>
                <a:cs typeface="+mn-cs"/>
              </a:rPr>
              <a:t>。随机森林算法能够考虑比较多的历史数据，但是在不同</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上表现存在差别，而且计算速度比较慢。</a:t>
            </a:r>
            <a:r>
              <a:rPr lang="en-US" altLang="zh-CN" sz="1200" kern="1200" dirty="0">
                <a:solidFill>
                  <a:schemeClr val="tx1"/>
                </a:solidFill>
                <a:effectLst/>
                <a:latin typeface="+mn-lt"/>
                <a:ea typeface="+mn-ea"/>
                <a:cs typeface="+mn-cs"/>
              </a:rPr>
              <a:t>ARIMA</a:t>
            </a:r>
            <a:r>
              <a:rPr lang="zh-CN" altLang="en-US" sz="1200" kern="1200" dirty="0">
                <a:solidFill>
                  <a:schemeClr val="tx1"/>
                </a:solidFill>
                <a:effectLst/>
                <a:latin typeface="+mn-lt"/>
                <a:ea typeface="+mn-ea"/>
                <a:cs typeface="+mn-cs"/>
              </a:rPr>
              <a:t>算法对于单独的</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预测效果比较好，但是大量各异</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的平稳性难以度量，所以存在一定的误差。而</a:t>
            </a:r>
            <a:r>
              <a:rPr lang="en-US" altLang="zh-CN" sz="1200" kern="1200" dirty="0">
                <a:solidFill>
                  <a:schemeClr val="tx1"/>
                </a:solidFill>
                <a:effectLst/>
                <a:latin typeface="+mn-lt"/>
                <a:ea typeface="+mn-ea"/>
                <a:cs typeface="+mn-cs"/>
              </a:rPr>
              <a:t>EWMA</a:t>
            </a:r>
            <a:r>
              <a:rPr lang="zh-CN" altLang="en-US" sz="1200" kern="1200" dirty="0">
                <a:solidFill>
                  <a:schemeClr val="tx1"/>
                </a:solidFill>
                <a:effectLst/>
                <a:latin typeface="+mn-lt"/>
                <a:ea typeface="+mn-ea"/>
                <a:cs typeface="+mn-cs"/>
              </a:rPr>
              <a:t>算法时间复杂度低、表现稳定，但是灵活性稍差，存在短期噪声。所以我们考虑使用集成学习算法。</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12</a:t>
            </a:fld>
            <a:endParaRPr lang="zh-CN" altLang="en-US"/>
          </a:p>
        </p:txBody>
      </p:sp>
    </p:spTree>
    <p:extLst>
      <p:ext uri="{BB962C8B-B14F-4D97-AF65-F5344CB8AC3E}">
        <p14:creationId xmlns:p14="http://schemas.microsoft.com/office/powerpoint/2010/main" val="140102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因此我们</a:t>
            </a:r>
            <a:r>
              <a:rPr lang="zh-CN" altLang="en-US" sz="1200" kern="1200" dirty="0">
                <a:solidFill>
                  <a:schemeClr val="tx1"/>
                </a:solidFill>
                <a:effectLst/>
                <a:latin typeface="+mn-lt"/>
                <a:ea typeface="+mn-ea"/>
                <a:cs typeface="+mn-cs"/>
              </a:rPr>
              <a:t>混合专家模型进行集成预测，</a:t>
            </a:r>
            <a:r>
              <a:rPr lang="zh-CN" altLang="zh-CN" sz="1200" kern="1200" dirty="0">
                <a:solidFill>
                  <a:schemeClr val="tx1"/>
                </a:solidFill>
                <a:effectLst/>
                <a:latin typeface="+mn-lt"/>
                <a:ea typeface="+mn-ea"/>
                <a:cs typeface="+mn-cs"/>
              </a:rPr>
              <a:t>将三种预测算法通过门网络</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非线性组合，得到</a:t>
            </a:r>
            <a:r>
              <a:rPr lang="zh-CN" altLang="en-US" sz="1200" kern="1200" dirty="0">
                <a:solidFill>
                  <a:schemeClr val="tx1"/>
                </a:solidFill>
                <a:effectLst/>
                <a:latin typeface="+mn-lt"/>
                <a:ea typeface="+mn-ea"/>
                <a:cs typeface="+mn-cs"/>
              </a:rPr>
              <a:t>集成</a:t>
            </a:r>
            <a:r>
              <a:rPr lang="zh-CN" altLang="zh-CN" sz="1200" kern="1200" dirty="0">
                <a:solidFill>
                  <a:schemeClr val="tx1"/>
                </a:solidFill>
                <a:effectLst/>
                <a:latin typeface="+mn-lt"/>
                <a:ea typeface="+mn-ea"/>
                <a:cs typeface="+mn-cs"/>
              </a:rPr>
              <a:t>模型</a:t>
            </a:r>
            <a:r>
              <a:rPr lang="zh-CN" altLang="en-US" sz="1200" kern="1200" dirty="0">
                <a:solidFill>
                  <a:schemeClr val="tx1"/>
                </a:solidFill>
                <a:effectLst/>
                <a:latin typeface="+mn-lt"/>
                <a:ea typeface="+mn-ea"/>
                <a:cs typeface="+mn-cs"/>
              </a:rPr>
              <a:t>并输出最终的预测值</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右图是使用几种算法的表现对比</a:t>
            </a:r>
            <a:endParaRPr lang="en-US" altLang="zh-CN" sz="1200" dirty="0">
              <a:solidFill>
                <a:schemeClr val="bg2">
                  <a:lumMod val="25000"/>
                </a:schemeClr>
              </a:solidFill>
            </a:endParaRP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188367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第二个创新点是我们对</a:t>
            </a:r>
            <a:r>
              <a:rPr lang="en-US" altLang="zh-CN" sz="1200" kern="1200" dirty="0">
                <a:solidFill>
                  <a:schemeClr val="tx1"/>
                </a:solidFill>
                <a:effectLst/>
                <a:latin typeface="+mn-lt"/>
                <a:ea typeface="+mn-ea"/>
                <a:cs typeface="+mn-cs"/>
              </a:rPr>
              <a:t>PS</a:t>
            </a:r>
            <a:r>
              <a:rPr lang="zh-CN" altLang="zh-CN" sz="1200" kern="1200" dirty="0">
                <a:solidFill>
                  <a:schemeClr val="tx1"/>
                </a:solidFill>
                <a:effectLst/>
                <a:latin typeface="+mn-lt"/>
                <a:ea typeface="+mn-ea"/>
                <a:cs typeface="+mn-cs"/>
              </a:rPr>
              <a:t>值公式的改进，</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首先我们在原</a:t>
            </a:r>
            <a:r>
              <a:rPr lang="en-US" altLang="zh-CN" sz="1200" kern="1200" dirty="0">
                <a:solidFill>
                  <a:schemeClr val="tx1"/>
                </a:solidFill>
                <a:effectLst/>
                <a:latin typeface="+mn-lt"/>
                <a:ea typeface="+mn-ea"/>
                <a:cs typeface="+mn-cs"/>
              </a:rPr>
              <a:t>PS</a:t>
            </a:r>
            <a:r>
              <a:rPr lang="zh-CN" altLang="zh-CN" sz="1200" kern="1200" dirty="0">
                <a:solidFill>
                  <a:schemeClr val="tx1"/>
                </a:solidFill>
                <a:effectLst/>
                <a:latin typeface="+mn-lt"/>
                <a:ea typeface="+mn-ea"/>
                <a:cs typeface="+mn-cs"/>
              </a:rPr>
              <a:t>值公式中增加了关于根因</a:t>
            </a:r>
            <a:r>
              <a:rPr lang="zh-CN" altLang="en-US" sz="1200" kern="1200" dirty="0">
                <a:solidFill>
                  <a:schemeClr val="tx1"/>
                </a:solidFill>
                <a:effectLst/>
                <a:latin typeface="+mn-lt"/>
                <a:ea typeface="+mn-ea"/>
                <a:cs typeface="+mn-cs"/>
              </a:rPr>
              <a:t>数量</a:t>
            </a:r>
            <a:r>
              <a:rPr lang="zh-CN" altLang="zh-CN" sz="1200" kern="1200" dirty="0">
                <a:solidFill>
                  <a:schemeClr val="tx1"/>
                </a:solidFill>
                <a:effectLst/>
                <a:latin typeface="+mn-lt"/>
                <a:ea typeface="+mn-ea"/>
                <a:cs typeface="+mn-cs"/>
              </a:rPr>
              <a:t>的正则化项</a:t>
            </a:r>
            <a:r>
              <a:rPr lang="zh-CN" altLang="en-US" sz="1200" kern="1200" dirty="0">
                <a:solidFill>
                  <a:schemeClr val="tx1"/>
                </a:solidFill>
                <a:effectLst/>
                <a:latin typeface="+mn-lt"/>
                <a:ea typeface="+mn-ea"/>
                <a:cs typeface="+mn-cs"/>
              </a:rPr>
              <a:t>，使得不容易出现根因数量太多这种问题。</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同时我们将原公式中用来衡量两组向量距离的欧氏距离换成了更灵活的距离公式，</a:t>
            </a:r>
            <a:r>
              <a:rPr lang="en-US" altLang="zh-CN" sz="1200" i="1" kern="1200" dirty="0">
                <a:solidFill>
                  <a:schemeClr val="tx1"/>
                </a:solidFill>
                <a:effectLst/>
                <a:latin typeface="+mn-lt"/>
                <a:ea typeface="+mn-ea"/>
                <a:cs typeface="+mn-cs"/>
              </a:rPr>
              <a:t>α</a:t>
            </a:r>
            <a:r>
              <a:rPr lang="zh-CN" altLang="zh-CN" sz="1200" kern="1200" dirty="0">
                <a:solidFill>
                  <a:schemeClr val="tx1"/>
                </a:solidFill>
                <a:effectLst/>
                <a:latin typeface="+mn-lt"/>
                <a:ea typeface="+mn-ea"/>
                <a:cs typeface="+mn-cs"/>
              </a:rPr>
              <a:t>值通常为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这种修改增大了异常相似性的影响，而对于数值巨大的</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值的处理比欧氏距离更加平滑。</a:t>
            </a:r>
            <a:r>
              <a:rPr lang="zh-CN" altLang="zh-CN" sz="1200" kern="1200" dirty="0">
                <a:solidFill>
                  <a:schemeClr val="tx1"/>
                </a:solidFill>
                <a:effectLst/>
                <a:latin typeface="+mn-lt"/>
                <a:ea typeface="+mn-ea"/>
                <a:cs typeface="+mn-cs"/>
              </a:rPr>
              <a:t>以右图为例</a:t>
            </a:r>
            <a:r>
              <a:rPr lang="zh-CN" altLang="en-US" sz="1200" kern="1200" dirty="0">
                <a:solidFill>
                  <a:schemeClr val="tx1"/>
                </a:solidFill>
                <a:effectLst/>
                <a:latin typeface="+mn-lt"/>
                <a:ea typeface="+mn-ea"/>
                <a:cs typeface="+mn-cs"/>
              </a:rPr>
              <a:t>，存在一个</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值高达</a:t>
            </a:r>
            <a:r>
              <a:rPr lang="en-US" altLang="zh-CN" sz="1200" kern="1200" dirty="0">
                <a:solidFill>
                  <a:schemeClr val="tx1"/>
                </a:solidFill>
                <a:effectLst/>
                <a:latin typeface="+mn-lt"/>
                <a:ea typeface="+mn-ea"/>
                <a:cs typeface="+mn-cs"/>
              </a:rPr>
              <a:t>26W</a:t>
            </a:r>
            <a:r>
              <a:rPr lang="zh-CN" altLang="en-US" sz="1200" kern="1200" dirty="0">
                <a:solidFill>
                  <a:schemeClr val="tx1"/>
                </a:solidFill>
                <a:effectLst/>
                <a:latin typeface="+mn-lt"/>
                <a:ea typeface="+mn-ea"/>
                <a:cs typeface="+mn-cs"/>
              </a:rPr>
              <a:t>的异常节点，而其他的异常节点相对来说数值比较小，使用改进的距离公式能够让这些数值相对较小的节点的影响增大，不容易被大的</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值完全淹没。</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14</a:t>
            </a:fld>
            <a:endParaRPr lang="zh-CN" altLang="en-US"/>
          </a:p>
        </p:txBody>
      </p:sp>
    </p:spTree>
    <p:extLst>
      <p:ext uri="{BB962C8B-B14F-4D97-AF65-F5344CB8AC3E}">
        <p14:creationId xmlns:p14="http://schemas.microsoft.com/office/powerpoint/2010/main" val="2100620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在改进后的</a:t>
            </a:r>
            <a:r>
              <a:rPr lang="en-US" altLang="zh-CN" sz="1200" kern="1200" dirty="0">
                <a:solidFill>
                  <a:schemeClr val="tx1"/>
                </a:solidFill>
                <a:effectLst/>
                <a:latin typeface="+mn-lt"/>
                <a:ea typeface="+mn-ea"/>
                <a:cs typeface="+mn-cs"/>
              </a:rPr>
              <a:t>PS</a:t>
            </a:r>
            <a:r>
              <a:rPr lang="zh-CN" altLang="zh-CN" sz="1200" kern="1200" dirty="0">
                <a:solidFill>
                  <a:schemeClr val="tx1"/>
                </a:solidFill>
                <a:effectLst/>
                <a:latin typeface="+mn-lt"/>
                <a:ea typeface="+mn-ea"/>
                <a:cs typeface="+mn-cs"/>
              </a:rPr>
              <a:t>公式基础上，我们提出影响力的概念作为剪枝搜索的指标。它的定义为单一维度集合的</a:t>
            </a:r>
            <a:r>
              <a:rPr lang="en-US" altLang="zh-CN" sz="1200" kern="1200" dirty="0">
                <a:solidFill>
                  <a:schemeClr val="tx1"/>
                </a:solidFill>
                <a:effectLst/>
                <a:latin typeface="+mn-lt"/>
                <a:ea typeface="+mn-ea"/>
                <a:cs typeface="+mn-cs"/>
              </a:rPr>
              <a:t>KPI</a:t>
            </a:r>
            <a:r>
              <a:rPr lang="zh-CN" altLang="zh-CN" sz="1200" kern="1200" dirty="0">
                <a:solidFill>
                  <a:schemeClr val="tx1"/>
                </a:solidFill>
                <a:effectLst/>
                <a:latin typeface="+mn-lt"/>
                <a:ea typeface="+mn-ea"/>
                <a:cs typeface="+mn-cs"/>
              </a:rPr>
              <a:t>值变化对整体</a:t>
            </a:r>
            <a:r>
              <a:rPr lang="en-US" altLang="zh-CN" sz="1200" kern="1200" dirty="0">
                <a:solidFill>
                  <a:schemeClr val="tx1"/>
                </a:solidFill>
                <a:effectLst/>
                <a:latin typeface="+mn-lt"/>
                <a:ea typeface="+mn-ea"/>
                <a:cs typeface="+mn-cs"/>
              </a:rPr>
              <a:t>KPI</a:t>
            </a:r>
            <a:r>
              <a:rPr lang="zh-CN" altLang="zh-CN" sz="1200" kern="1200" dirty="0">
                <a:solidFill>
                  <a:schemeClr val="tx1"/>
                </a:solidFill>
                <a:effectLst/>
                <a:latin typeface="+mn-lt"/>
                <a:ea typeface="+mn-ea"/>
                <a:cs typeface="+mn-cs"/>
              </a:rPr>
              <a:t>值变化可能拥有的影响力</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变化量公式是真实值减去预测值。</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影响力公式就是所考虑的集合的变化量占总的变化量的百分比。</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我们使用影响力公式配合</a:t>
            </a:r>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值公式进行剪枝搜索。主要就是在每层计算</a:t>
            </a:r>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值时同时计算节点的影响力，并且逐层删减影响力低于阈值的节点。以达到大大降低时间复杂度的目的</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15</a:t>
            </a:fld>
            <a:endParaRPr lang="zh-CN" altLang="en-US"/>
          </a:p>
        </p:txBody>
      </p:sp>
    </p:spTree>
    <p:extLst>
      <p:ext uri="{BB962C8B-B14F-4D97-AF65-F5344CB8AC3E}">
        <p14:creationId xmlns:p14="http://schemas.microsoft.com/office/powerpoint/2010/main" val="1637071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搜索流程如图所示。</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遍历</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维可能的根因，计算相应的影响力数值，</a:t>
            </a:r>
            <a:r>
              <a:rPr lang="zh-CN" altLang="en-US" sz="1200" kern="1200" dirty="0">
                <a:solidFill>
                  <a:schemeClr val="tx1"/>
                </a:solidFill>
                <a:effectLst/>
                <a:latin typeface="+mn-lt"/>
                <a:ea typeface="+mn-ea"/>
                <a:cs typeface="+mn-cs"/>
              </a:rPr>
              <a:t>符合影响力要求的集合能够被作为计算下一层节点的维度基。</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然后计算</a:t>
            </a:r>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值，存储符合要求的根因集合和</a:t>
            </a:r>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值。</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最后</a:t>
            </a:r>
            <a:r>
              <a:rPr lang="zh-CN" altLang="en-US" sz="1200" kern="1200" dirty="0">
                <a:solidFill>
                  <a:schemeClr val="tx1"/>
                </a:solidFill>
                <a:effectLst/>
                <a:latin typeface="+mn-lt"/>
                <a:ea typeface="+mn-ea"/>
                <a:cs typeface="+mn-cs"/>
              </a:rPr>
              <a:t>将</a:t>
            </a:r>
            <a:r>
              <a:rPr lang="zh-CN" altLang="zh-CN" sz="1200" kern="1200" dirty="0">
                <a:solidFill>
                  <a:schemeClr val="tx1"/>
                </a:solidFill>
                <a:effectLst/>
                <a:latin typeface="+mn-lt"/>
                <a:ea typeface="+mn-ea"/>
                <a:cs typeface="+mn-cs"/>
              </a:rPr>
              <a:t>得到</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根因集合</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排序</a:t>
            </a:r>
            <a:r>
              <a:rPr lang="zh-CN" altLang="en-US" sz="1200" kern="1200" dirty="0">
                <a:solidFill>
                  <a:schemeClr val="tx1"/>
                </a:solidFill>
                <a:effectLst/>
                <a:latin typeface="+mn-lt"/>
                <a:ea typeface="+mn-ea"/>
                <a:cs typeface="+mn-cs"/>
              </a:rPr>
              <a:t>和输出</a:t>
            </a:r>
            <a:r>
              <a:rPr lang="zh-CN" altLang="zh-CN" sz="1200" kern="1200" dirty="0">
                <a:solidFill>
                  <a:schemeClr val="tx1"/>
                </a:solidFill>
                <a:effectLst/>
                <a:latin typeface="+mn-lt"/>
                <a:ea typeface="+mn-ea"/>
                <a:cs typeface="+mn-cs"/>
              </a:rPr>
              <a:t>。</a:t>
            </a:r>
            <a:endParaRPr lang="zh-CN" altLang="en-US" dirty="0"/>
          </a:p>
          <a:p>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16</a:t>
            </a:fld>
            <a:endParaRPr lang="zh-CN" altLang="en-US"/>
          </a:p>
        </p:txBody>
      </p:sp>
    </p:spTree>
    <p:extLst>
      <p:ext uri="{BB962C8B-B14F-4D97-AF65-F5344CB8AC3E}">
        <p14:creationId xmlns:p14="http://schemas.microsoft.com/office/powerpoint/2010/main" val="4181552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最后一个创新点是我们对根因偏移现象的修正，分为两个部分，一项是为了解决根因拆分问题，即之前在改进</a:t>
            </a:r>
            <a:r>
              <a:rPr lang="en-US" altLang="zh-CN" sz="1200" kern="1200" dirty="0">
                <a:solidFill>
                  <a:schemeClr val="tx1"/>
                </a:solidFill>
                <a:effectLst/>
                <a:latin typeface="+mn-lt"/>
                <a:ea typeface="+mn-ea"/>
                <a:cs typeface="+mn-cs"/>
              </a:rPr>
              <a:t>PS</a:t>
            </a:r>
            <a:r>
              <a:rPr lang="zh-CN" altLang="zh-CN" sz="1200" kern="1200" dirty="0">
                <a:solidFill>
                  <a:schemeClr val="tx1"/>
                </a:solidFill>
                <a:effectLst/>
                <a:latin typeface="+mn-lt"/>
                <a:ea typeface="+mn-ea"/>
                <a:cs typeface="+mn-cs"/>
              </a:rPr>
              <a:t>值公式时添加的正则化项，对根因数量进行修正。</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另一项是解决根因延展问题，我们使用了奥卡姆剃刀参数，实现了对维度复杂度的修正。</a:t>
            </a:r>
            <a:r>
              <a:rPr lang="zh-CN" altLang="en-US" sz="1200" kern="1200" dirty="0">
                <a:solidFill>
                  <a:schemeClr val="tx1"/>
                </a:solidFill>
                <a:effectLst/>
                <a:latin typeface="+mn-lt"/>
                <a:ea typeface="+mn-ea"/>
                <a:cs typeface="+mn-cs"/>
              </a:rPr>
              <a:t>即对于一个较长的根因，我们以一定的</a:t>
            </a:r>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值容忍度将其缩减为较短的根因。</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在表中我们可以看出，在预赛三个阶段的数据中，我们添加正则化项和奥卡姆剃刀都有效提升了结果分数。</a:t>
            </a:r>
            <a:endParaRPr lang="zh-CN" altLang="en-US" dirty="0"/>
          </a:p>
          <a:p>
            <a:r>
              <a:rPr lang="zh-CN"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2723422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除此之外，我们还发现在多维</a:t>
            </a:r>
            <a:r>
              <a:rPr lang="en-US" altLang="zh-CN" sz="1200" kern="1200" dirty="0">
                <a:solidFill>
                  <a:schemeClr val="tx1"/>
                </a:solidFill>
                <a:effectLst/>
                <a:latin typeface="+mn-lt"/>
                <a:ea typeface="+mn-ea"/>
                <a:cs typeface="+mn-cs"/>
              </a:rPr>
              <a:t>KPI</a:t>
            </a:r>
            <a:r>
              <a:rPr lang="zh-CN" altLang="zh-CN" sz="1200" kern="1200" dirty="0">
                <a:solidFill>
                  <a:schemeClr val="tx1"/>
                </a:solidFill>
                <a:effectLst/>
                <a:latin typeface="+mn-lt"/>
                <a:ea typeface="+mn-ea"/>
                <a:cs typeface="+mn-cs"/>
              </a:rPr>
              <a:t>场景下存在长尾现象，如果相邻异常时间戳距离很近，</a:t>
            </a:r>
            <a:r>
              <a:rPr lang="zh-CN" altLang="en-US" sz="1200" kern="1200" dirty="0">
                <a:solidFill>
                  <a:schemeClr val="tx1"/>
                </a:solidFill>
                <a:effectLst/>
                <a:latin typeface="+mn-lt"/>
                <a:ea typeface="+mn-ea"/>
                <a:cs typeface="+mn-cs"/>
              </a:rPr>
              <a:t>前者</a:t>
            </a:r>
            <a:r>
              <a:rPr lang="zh-CN" altLang="zh-CN" sz="1200" kern="1200" dirty="0">
                <a:solidFill>
                  <a:schemeClr val="tx1"/>
                </a:solidFill>
                <a:effectLst/>
                <a:latin typeface="+mn-lt"/>
                <a:ea typeface="+mn-ea"/>
                <a:cs typeface="+mn-cs"/>
              </a:rPr>
              <a:t>很可能会影响后者的预测值，如图所示，</a:t>
            </a:r>
            <a:r>
              <a:rPr lang="zh-CN" altLang="en-US" sz="1200" kern="1200" dirty="0">
                <a:solidFill>
                  <a:schemeClr val="tx1"/>
                </a:solidFill>
                <a:effectLst/>
                <a:latin typeface="+mn-lt"/>
                <a:ea typeface="+mn-ea"/>
                <a:cs typeface="+mn-cs"/>
              </a:rPr>
              <a:t>蓝线是</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数值，</a:t>
            </a:r>
            <a:r>
              <a:rPr lang="zh-CN" altLang="zh-CN" sz="1200" kern="1200" dirty="0">
                <a:solidFill>
                  <a:schemeClr val="tx1"/>
                </a:solidFill>
                <a:effectLst/>
                <a:latin typeface="+mn-lt"/>
                <a:ea typeface="+mn-ea"/>
                <a:cs typeface="+mn-cs"/>
              </a:rPr>
              <a:t>前一个异常造成的数据升高持续到了后续两个时间戳，造成了在对后一个异常数据值进行预测时，绿线表示的预测值受到影响而升高。因此我们选择将异常数据及其长尾数据从预测窗口中过滤，最终得到了黄色线所示的正常预测值。</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18</a:t>
            </a:fld>
            <a:endParaRPr lang="zh-CN" altLang="en-US"/>
          </a:p>
        </p:txBody>
      </p:sp>
    </p:spTree>
    <p:extLst>
      <p:ext uri="{BB962C8B-B14F-4D97-AF65-F5344CB8AC3E}">
        <p14:creationId xmlns:p14="http://schemas.microsoft.com/office/powerpoint/2010/main" val="3269966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最后</a:t>
            </a:r>
            <a:r>
              <a:rPr lang="zh-CN" altLang="en-US" sz="1200" kern="1200" dirty="0">
                <a:solidFill>
                  <a:schemeClr val="tx1"/>
                </a:solidFill>
                <a:effectLst/>
                <a:latin typeface="+mn-lt"/>
                <a:ea typeface="+mn-ea"/>
                <a:cs typeface="+mn-cs"/>
              </a:rPr>
              <a:t>一部分</a:t>
            </a:r>
            <a:r>
              <a:rPr lang="zh-CN" altLang="zh-CN" sz="1200" kern="1200" dirty="0">
                <a:solidFill>
                  <a:schemeClr val="tx1"/>
                </a:solidFill>
                <a:effectLst/>
                <a:latin typeface="+mn-lt"/>
                <a:ea typeface="+mn-ea"/>
                <a:cs typeface="+mn-cs"/>
              </a:rPr>
              <a:t>，总结算法的表现。</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19</a:t>
            </a:fld>
            <a:endParaRPr lang="zh-CN" altLang="en-US"/>
          </a:p>
        </p:txBody>
      </p:sp>
    </p:spTree>
    <p:extLst>
      <p:ext uri="{BB962C8B-B14F-4D97-AF65-F5344CB8AC3E}">
        <p14:creationId xmlns:p14="http://schemas.microsoft.com/office/powerpoint/2010/main" val="33970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我们团队隶属于北京邮电大学网络与交换技术国家重点实验室。</a:t>
            </a:r>
            <a:r>
              <a:rPr lang="zh-CN" altLang="en-US" sz="1200" kern="1200" dirty="0">
                <a:solidFill>
                  <a:schemeClr val="tx1"/>
                </a:solidFill>
                <a:effectLst/>
                <a:latin typeface="+mn-lt"/>
                <a:ea typeface="+mn-ea"/>
                <a:cs typeface="+mn-cs"/>
              </a:rPr>
              <a:t>参赛人员是四位在读的硕士生和博士生，我们的指导教师是王敬宇教授。</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2</a:t>
            </a:fld>
            <a:endParaRPr lang="zh-CN" altLang="en-US"/>
          </a:p>
        </p:txBody>
      </p:sp>
    </p:spTree>
    <p:extLst>
      <p:ext uri="{BB962C8B-B14F-4D97-AF65-F5344CB8AC3E}">
        <p14:creationId xmlns:p14="http://schemas.microsoft.com/office/powerpoint/2010/main" val="1661076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这是我们算法的表现，最后决赛的成绩是</a:t>
            </a:r>
            <a:r>
              <a:rPr lang="en-US" altLang="zh-CN" sz="1200" kern="1200" dirty="0">
                <a:solidFill>
                  <a:schemeClr val="tx1"/>
                </a:solidFill>
                <a:effectLst/>
                <a:latin typeface="+mn-lt"/>
                <a:ea typeface="+mn-ea"/>
                <a:cs typeface="+mn-cs"/>
              </a:rPr>
              <a:t>0.9400</a:t>
            </a:r>
            <a:r>
              <a:rPr lang="zh-CN" altLang="en-US" sz="1200" kern="1200" dirty="0">
                <a:solidFill>
                  <a:schemeClr val="tx1"/>
                </a:solidFill>
                <a:effectLst/>
                <a:latin typeface="+mn-lt"/>
                <a:ea typeface="+mn-ea"/>
                <a:cs typeface="+mn-cs"/>
              </a:rPr>
              <a:t>。在预测算法选择方面，测试阶段我们使用了集成学习预测提升根因检测的准确性，但在决赛阶段，由于非零数据量增大，集成学习算法可能不能保证运算时间不超过一分钟，所以我们使用了运算快速而且表现稳定的</a:t>
            </a:r>
            <a:r>
              <a:rPr lang="en-US" altLang="zh-CN" sz="1200" kern="1200" dirty="0">
                <a:solidFill>
                  <a:schemeClr val="tx1"/>
                </a:solidFill>
                <a:effectLst/>
                <a:latin typeface="+mn-lt"/>
                <a:ea typeface="+mn-ea"/>
                <a:cs typeface="+mn-cs"/>
              </a:rPr>
              <a:t>EWMA</a:t>
            </a:r>
            <a:r>
              <a:rPr lang="zh-CN" altLang="en-US" sz="1200" kern="1200" dirty="0">
                <a:solidFill>
                  <a:schemeClr val="tx1"/>
                </a:solidFill>
                <a:effectLst/>
                <a:latin typeface="+mn-lt"/>
                <a:ea typeface="+mn-ea"/>
                <a:cs typeface="+mn-cs"/>
              </a:rPr>
              <a:t>预测算法。我们的算法能够兼具根因检测的准确性、稳定性和实时性要求，在决赛的测试环境中</a:t>
            </a:r>
            <a:r>
              <a:rPr lang="zh-CN" altLang="en-US" sz="1200" dirty="0">
                <a:solidFill>
                  <a:schemeClr val="bg2">
                    <a:lumMod val="25000"/>
                  </a:schemeClr>
                </a:solidFill>
                <a:latin typeface="+mn-ea"/>
              </a:rPr>
              <a:t>平均每个异常时间戳分析计算时间低于</a:t>
            </a:r>
            <a:r>
              <a:rPr lang="en-US" altLang="zh-CN" sz="1200" dirty="0">
                <a:solidFill>
                  <a:srgbClr val="C00000"/>
                </a:solidFill>
                <a:latin typeface="+mn-ea"/>
              </a:rPr>
              <a:t>5</a:t>
            </a:r>
            <a:r>
              <a:rPr lang="zh-CN" altLang="en-US" sz="1200" dirty="0">
                <a:solidFill>
                  <a:srgbClr val="C00000"/>
                </a:solidFill>
                <a:latin typeface="+mn-ea"/>
              </a:rPr>
              <a:t>秒</a:t>
            </a:r>
            <a:r>
              <a:rPr lang="zh-CN" altLang="en-US" sz="1200" dirty="0">
                <a:solidFill>
                  <a:schemeClr val="bg2">
                    <a:lumMod val="25000"/>
                  </a:schemeClr>
                </a:solidFill>
                <a:latin typeface="+mn-ea"/>
              </a:rPr>
              <a:t>，远远小于</a:t>
            </a:r>
            <a:r>
              <a:rPr lang="en-US" altLang="zh-CN" sz="1200" dirty="0">
                <a:solidFill>
                  <a:srgbClr val="C00000"/>
                </a:solidFill>
                <a:latin typeface="+mn-ea"/>
              </a:rPr>
              <a:t>1</a:t>
            </a:r>
            <a:r>
              <a:rPr lang="zh-CN" altLang="en-US" sz="1200" dirty="0">
                <a:solidFill>
                  <a:srgbClr val="C00000"/>
                </a:solidFill>
                <a:latin typeface="+mn-ea"/>
              </a:rPr>
              <a:t>分钟</a:t>
            </a:r>
            <a:r>
              <a:rPr lang="zh-CN" altLang="en-US" sz="1200" dirty="0">
                <a:solidFill>
                  <a:schemeClr val="bg2">
                    <a:lumMod val="25000"/>
                  </a:schemeClr>
                </a:solidFill>
                <a:latin typeface="+mn-ea"/>
              </a:rPr>
              <a:t>的最长时间限制</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20</a:t>
            </a:fld>
            <a:endParaRPr lang="zh-CN" altLang="en-US"/>
          </a:p>
        </p:txBody>
      </p:sp>
    </p:spTree>
    <p:extLst>
      <p:ext uri="{BB962C8B-B14F-4D97-AF65-F5344CB8AC3E}">
        <p14:creationId xmlns:p14="http://schemas.microsoft.com/office/powerpoint/2010/main" val="159006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以上就是我们团队的方案介绍，谢谢！</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21</a:t>
            </a:fld>
            <a:endParaRPr lang="zh-CN" altLang="en-US"/>
          </a:p>
        </p:txBody>
      </p:sp>
    </p:spTree>
    <p:extLst>
      <p:ext uri="{BB962C8B-B14F-4D97-AF65-F5344CB8AC3E}">
        <p14:creationId xmlns:p14="http://schemas.microsoft.com/office/powerpoint/2010/main" val="241975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接下来我将赛题解析、方案设计、模型实现和算法表现四个方面介绍我们在本次比赛中使用的解决方案。</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3</a:t>
            </a:fld>
            <a:endParaRPr lang="zh-CN" altLang="en-US"/>
          </a:p>
        </p:txBody>
      </p:sp>
    </p:spTree>
    <p:extLst>
      <p:ext uri="{BB962C8B-B14F-4D97-AF65-F5344CB8AC3E}">
        <p14:creationId xmlns:p14="http://schemas.microsoft.com/office/powerpoint/2010/main" val="2237305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第一部分，赛题解析</a:t>
            </a:r>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94721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sz="1200" kern="1200" dirty="0">
                <a:solidFill>
                  <a:schemeClr val="tx1"/>
                </a:solidFill>
                <a:effectLst/>
                <a:latin typeface="+mn-lt"/>
                <a:ea typeface="+mn-ea"/>
                <a:cs typeface="+mn-cs"/>
              </a:rPr>
              <a:t>我们这次挑战赛研究的对象是运维过程中常见的 多维</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数据， 这些数据可能是网页响应时间、网页访问量、连接错误数量等等。而数据维度指的可以是省份、机房、运营商等标签。在多维的数据集上，某一维度或者某几个维度发生的异常会迅速扩散到众多的下级节点。比如右边这幅图，在</a:t>
            </a:r>
            <a:r>
              <a:rPr lang="en-US" altLang="zh-CN" sz="1200" kern="1200" dirty="0">
                <a:solidFill>
                  <a:schemeClr val="tx1"/>
                </a:solidFill>
                <a:effectLst/>
                <a:latin typeface="+mn-lt"/>
                <a:ea typeface="+mn-ea"/>
                <a:cs typeface="+mn-cs"/>
              </a:rPr>
              <a:t>p03e01</a:t>
            </a:r>
            <a:r>
              <a:rPr lang="zh-CN" altLang="en-US" sz="1200" kern="1200" dirty="0">
                <a:solidFill>
                  <a:schemeClr val="tx1"/>
                </a:solidFill>
                <a:effectLst/>
                <a:latin typeface="+mn-lt"/>
                <a:ea typeface="+mn-ea"/>
                <a:cs typeface="+mn-cs"/>
              </a:rPr>
              <a:t>维度上发生的异常能够扩散到相关的</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个单独</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。我们所要做的就是在异常发生时，尽快并且准确地定位到最可能是异常发生根因的维度组合。</a:t>
            </a:r>
            <a:endParaRPr lang="zh-CN" altLang="zh-CN" sz="1200" kern="1200" dirty="0">
              <a:solidFill>
                <a:schemeClr val="tx1"/>
              </a:solidFill>
              <a:effectLst/>
              <a:latin typeface="+mn-lt"/>
              <a:ea typeface="+mn-ea"/>
              <a:cs typeface="+mn-cs"/>
            </a:endParaRPr>
          </a:p>
          <a:p>
            <a:pPr lvl="1">
              <a:buFont typeface="Wingdings" panose="05000000000000000000" pitchFamily="2" charset="2"/>
              <a:buChar char="l"/>
            </a:pPr>
            <a:endParaRPr lang="en-US" altLang="zh-CN" dirty="0">
              <a:solidFill>
                <a:schemeClr val="tx2"/>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15817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在多维</a:t>
            </a:r>
            <a:r>
              <a:rPr lang="en-US" altLang="zh-CN" sz="1200" kern="1200" dirty="0">
                <a:solidFill>
                  <a:schemeClr val="tx1"/>
                </a:solidFill>
                <a:effectLst/>
                <a:latin typeface="+mn-lt"/>
                <a:ea typeface="+mn-ea"/>
                <a:cs typeface="+mn-cs"/>
              </a:rPr>
              <a:t>KPI</a:t>
            </a:r>
            <a:r>
              <a:rPr lang="zh-CN" altLang="zh-CN" sz="1200" kern="1200" dirty="0">
                <a:solidFill>
                  <a:schemeClr val="tx1"/>
                </a:solidFill>
                <a:effectLst/>
                <a:latin typeface="+mn-lt"/>
                <a:ea typeface="+mn-ea"/>
                <a:cs typeface="+mn-cs"/>
              </a:rPr>
              <a:t>的运维场景中，</a:t>
            </a:r>
            <a:r>
              <a:rPr lang="en-US" altLang="zh-CN" sz="1200" kern="1200" dirty="0">
                <a:solidFill>
                  <a:schemeClr val="tx1"/>
                </a:solidFill>
                <a:effectLst/>
                <a:latin typeface="+mn-lt"/>
                <a:ea typeface="+mn-ea"/>
                <a:cs typeface="+mn-cs"/>
              </a:rPr>
              <a:t>KPI</a:t>
            </a:r>
            <a:r>
              <a:rPr lang="zh-CN" altLang="zh-CN" sz="1200" kern="1200" dirty="0">
                <a:solidFill>
                  <a:schemeClr val="tx1"/>
                </a:solidFill>
                <a:effectLst/>
                <a:latin typeface="+mn-lt"/>
                <a:ea typeface="+mn-ea"/>
                <a:cs typeface="+mn-cs"/>
              </a:rPr>
              <a:t>数据有如下两个特征，</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一是数据的总量大</a:t>
            </a:r>
            <a:r>
              <a:rPr lang="zh-CN" altLang="en-US" sz="1200" kern="1200" dirty="0">
                <a:solidFill>
                  <a:schemeClr val="tx1"/>
                </a:solidFill>
                <a:effectLst/>
                <a:latin typeface="+mn-lt"/>
                <a:ea typeface="+mn-ea"/>
                <a:cs typeface="+mn-cs"/>
              </a:rPr>
              <a:t>，多维</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的数量与单独维度的元素数量是乘方关系。</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二是随着</a:t>
            </a:r>
            <a:r>
              <a:rPr lang="en-US" altLang="zh-CN" sz="1200" kern="1200" dirty="0">
                <a:solidFill>
                  <a:schemeClr val="tx1"/>
                </a:solidFill>
                <a:effectLst/>
                <a:latin typeface="+mn-lt"/>
                <a:ea typeface="+mn-ea"/>
                <a:cs typeface="+mn-cs"/>
              </a:rPr>
              <a:t>KPI</a:t>
            </a:r>
            <a:r>
              <a:rPr lang="zh-CN" altLang="zh-CN" sz="1200" kern="1200" dirty="0">
                <a:solidFill>
                  <a:schemeClr val="tx1"/>
                </a:solidFill>
                <a:effectLst/>
                <a:latin typeface="+mn-lt"/>
                <a:ea typeface="+mn-ea"/>
                <a:cs typeface="+mn-cs"/>
              </a:rPr>
              <a:t>维度的分层，维度集合总数呈指数级增长。</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在这种多维</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场景下，异常按照涟漪效应传播。我们要做的根因定位就需要对异常节点信息进行整合分析，确定异常根因。</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299280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然后分析一下涟漪效应。这是涟漪效应的公式，主要的原理是异常的等比例传播。在这种传播模型下会产生两种现象，一个就是水深的差异，就是在异常传播过程中，本身值越大的</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变化量越大。另一个就是在检测时间窗口内值始终为</a:t>
            </a:r>
            <a:r>
              <a:rPr lang="en-US" altLang="zh-CN"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KPI</a:t>
            </a:r>
            <a:r>
              <a:rPr lang="zh-CN" altLang="en-US" sz="1200" kern="1200" dirty="0">
                <a:solidFill>
                  <a:schemeClr val="tx1"/>
                </a:solidFill>
                <a:effectLst/>
                <a:latin typeface="+mn-lt"/>
                <a:ea typeface="+mn-ea"/>
                <a:cs typeface="+mn-cs"/>
              </a:rPr>
              <a:t>节点可以被认为是陆地，这些节点不影响相关维度异常的判定。</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参考文献中提到的另一个概念就是潜在分数，</a:t>
            </a:r>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值。</a:t>
            </a:r>
            <a:r>
              <a:rPr lang="en-US" altLang="zh-CN" sz="1200" kern="1200" dirty="0">
                <a:solidFill>
                  <a:schemeClr val="tx1"/>
                </a:solidFill>
                <a:effectLst/>
                <a:latin typeface="+mn-lt"/>
                <a:ea typeface="+mn-ea"/>
                <a:cs typeface="+mn-cs"/>
              </a:rPr>
              <a:t>PS</a:t>
            </a:r>
            <a:r>
              <a:rPr lang="zh-CN" altLang="en-US" sz="1200" kern="1200" dirty="0">
                <a:solidFill>
                  <a:schemeClr val="tx1"/>
                </a:solidFill>
                <a:effectLst/>
                <a:latin typeface="+mn-lt"/>
                <a:ea typeface="+mn-ea"/>
                <a:cs typeface="+mn-cs"/>
              </a:rPr>
              <a:t>值公式建立在涟漪效应的假设基础上，考虑同类异常值的变化量占总变化量的比例确定根因。</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899745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因此，多维</a:t>
            </a:r>
            <a:r>
              <a:rPr lang="en-US" altLang="zh-CN" sz="1200" kern="1200" dirty="0">
                <a:solidFill>
                  <a:schemeClr val="tx1"/>
                </a:solidFill>
                <a:effectLst/>
                <a:latin typeface="+mn-lt"/>
                <a:ea typeface="+mn-ea"/>
                <a:cs typeface="+mn-cs"/>
              </a:rPr>
              <a:t>KPI</a:t>
            </a:r>
            <a:r>
              <a:rPr lang="zh-CN" altLang="zh-CN" sz="1200" kern="1200" dirty="0">
                <a:solidFill>
                  <a:schemeClr val="tx1"/>
                </a:solidFill>
                <a:effectLst/>
                <a:latin typeface="+mn-lt"/>
                <a:ea typeface="+mn-ea"/>
                <a:cs typeface="+mn-cs"/>
              </a:rPr>
              <a:t>下的根因定位有如下三个挑战。首先是实时性要求高，在各种相关场景中都需要在异常发生时快速定位到根因，本次比赛</a:t>
            </a:r>
            <a:r>
              <a:rPr lang="zh-CN" altLang="en-US" sz="1200" kern="1200" dirty="0">
                <a:solidFill>
                  <a:schemeClr val="tx1"/>
                </a:solidFill>
                <a:effectLst/>
                <a:latin typeface="+mn-lt"/>
                <a:ea typeface="+mn-ea"/>
                <a:cs typeface="+mn-cs"/>
              </a:rPr>
              <a:t>也</a:t>
            </a:r>
            <a:r>
              <a:rPr lang="zh-CN" altLang="zh-CN" sz="1200" kern="1200" dirty="0">
                <a:solidFill>
                  <a:schemeClr val="tx1"/>
                </a:solidFill>
                <a:effectLst/>
                <a:latin typeface="+mn-lt"/>
                <a:ea typeface="+mn-ea"/>
                <a:cs typeface="+mn-cs"/>
              </a:rPr>
              <a:t>对每次对异常结果的计算有时限要求。</a:t>
            </a:r>
            <a:r>
              <a:rPr lang="zh-CN" altLang="zh-CN" sz="1200" u="none" kern="1200" dirty="0">
                <a:solidFill>
                  <a:schemeClr val="tx1"/>
                </a:solidFill>
                <a:effectLst/>
                <a:latin typeface="+mn-lt"/>
                <a:ea typeface="+mn-ea"/>
                <a:cs typeface="+mn-cs"/>
              </a:rPr>
              <a:t>其次是根因组成情况复杂，</a:t>
            </a:r>
            <a:r>
              <a:rPr lang="zh-CN" altLang="en-US" sz="1200" u="none" kern="1200" dirty="0">
                <a:solidFill>
                  <a:schemeClr val="tx1"/>
                </a:solidFill>
                <a:effectLst/>
                <a:latin typeface="+mn-lt"/>
                <a:ea typeface="+mn-ea"/>
                <a:cs typeface="+mn-cs"/>
              </a:rPr>
              <a:t>根因分析不是一个简单的分类或者回归问题，输出的根因是一个维度不定的集合。</a:t>
            </a:r>
            <a:r>
              <a:rPr lang="zh-CN" altLang="zh-CN" sz="1200" kern="1200" dirty="0">
                <a:solidFill>
                  <a:schemeClr val="tx1"/>
                </a:solidFill>
                <a:effectLst/>
                <a:latin typeface="+mn-lt"/>
                <a:ea typeface="+mn-ea"/>
                <a:cs typeface="+mn-cs"/>
              </a:rPr>
              <a:t>最后就是</a:t>
            </a:r>
            <a:r>
              <a:rPr lang="zh-CN" altLang="en-US" sz="1200" kern="1200" dirty="0">
                <a:solidFill>
                  <a:schemeClr val="tx1"/>
                </a:solidFill>
                <a:effectLst/>
                <a:latin typeface="+mn-lt"/>
                <a:ea typeface="+mn-ea"/>
                <a:cs typeface="+mn-cs"/>
              </a:rPr>
              <a:t>数据是没有标签的，不能确定正确的根因。</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814433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第二部分是整体的方案设计。</a:t>
            </a:r>
          </a:p>
        </p:txBody>
      </p:sp>
      <p:sp>
        <p:nvSpPr>
          <p:cNvPr id="4" name="灯片编号占位符 3"/>
          <p:cNvSpPr>
            <a:spLocks noGrp="1"/>
          </p:cNvSpPr>
          <p:nvPr>
            <p:ph type="sldNum" sz="quarter" idx="10"/>
          </p:nvPr>
        </p:nvSpPr>
        <p:spPr/>
        <p:txBody>
          <a:bodyPr/>
          <a:lstStyle/>
          <a:p>
            <a:fld id="{74B31000-9408-426B-B873-D4C066E48AF8}" type="slidenum">
              <a:rPr lang="zh-CN" altLang="en-US" smtClean="0"/>
              <a:t>9</a:t>
            </a:fld>
            <a:endParaRPr lang="zh-CN" altLang="en-US"/>
          </a:p>
        </p:txBody>
      </p:sp>
    </p:spTree>
    <p:extLst>
      <p:ext uri="{BB962C8B-B14F-4D97-AF65-F5344CB8AC3E}">
        <p14:creationId xmlns:p14="http://schemas.microsoft.com/office/powerpoint/2010/main" val="161551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88000"/>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5607" y="1506503"/>
            <a:ext cx="10211449" cy="830997"/>
          </a:xfrm>
          <a:prstGeom prst="rect">
            <a:avLst/>
          </a:prstGeom>
          <a:noFill/>
        </p:spPr>
        <p:txBody>
          <a:bodyPr wrap="none" rtlCol="0">
            <a:spAutoFit/>
          </a:bodyPr>
          <a:lstStyle/>
          <a:p>
            <a:pPr algn="ctr"/>
            <a:r>
              <a:rPr lang="zh-CN" altLang="en-US" sz="4800" dirty="0">
                <a:solidFill>
                  <a:schemeClr val="tx1">
                    <a:lumMod val="75000"/>
                    <a:lumOff val="25000"/>
                  </a:schemeClr>
                </a:solidFill>
                <a:latin typeface="Calibri" panose="020F0502020204030204" pitchFamily="34" charset="0"/>
                <a:ea typeface="微软雅黑" panose="020B0503020204020204" pitchFamily="34" charset="-122"/>
                <a:cs typeface="Calibri" panose="020F0502020204030204" pitchFamily="34" charset="0"/>
                <a:sym typeface="+mn-lt"/>
              </a:rPr>
              <a:t>面向多维</a:t>
            </a:r>
            <a:r>
              <a:rPr lang="en-US" altLang="zh-CN" sz="4800" dirty="0">
                <a:solidFill>
                  <a:schemeClr val="tx1">
                    <a:lumMod val="75000"/>
                    <a:lumOff val="25000"/>
                  </a:schemeClr>
                </a:solidFill>
                <a:latin typeface="Calibri" panose="020F0502020204030204" pitchFamily="34" charset="0"/>
                <a:ea typeface="微软雅黑" panose="020B0503020204020204" pitchFamily="34" charset="-122"/>
                <a:cs typeface="Calibri" panose="020F0502020204030204" pitchFamily="34" charset="0"/>
                <a:sym typeface="+mn-lt"/>
              </a:rPr>
              <a:t>KPI</a:t>
            </a:r>
            <a:r>
              <a:rPr lang="zh-CN" altLang="en-US" sz="4800" dirty="0">
                <a:solidFill>
                  <a:schemeClr val="tx1">
                    <a:lumMod val="75000"/>
                    <a:lumOff val="25000"/>
                  </a:schemeClr>
                </a:solidFill>
                <a:latin typeface="Calibri" panose="020F0502020204030204" pitchFamily="34" charset="0"/>
                <a:ea typeface="微软雅黑" panose="020B0503020204020204" pitchFamily="34" charset="-122"/>
                <a:cs typeface="Calibri" panose="020F0502020204030204" pitchFamily="34" charset="0"/>
                <a:sym typeface="+mn-lt"/>
              </a:rPr>
              <a:t>异常的快速根因定位算法</a:t>
            </a:r>
          </a:p>
        </p:txBody>
      </p:sp>
      <p:sp>
        <p:nvSpPr>
          <p:cNvPr id="13" name="文本框 12"/>
          <p:cNvSpPr txBox="1"/>
          <p:nvPr/>
        </p:nvSpPr>
        <p:spPr>
          <a:xfrm>
            <a:off x="3078866" y="3596936"/>
            <a:ext cx="6034267" cy="430887"/>
          </a:xfrm>
          <a:prstGeom prst="rect">
            <a:avLst/>
          </a:prstGeom>
          <a:noFill/>
        </p:spPr>
        <p:txBody>
          <a:bodyPr wrap="square" rtlCol="0">
            <a:spAutoFit/>
          </a:bodyPr>
          <a:lstStyle/>
          <a:p>
            <a:pPr algn="ctr"/>
            <a:r>
              <a:rPr lang="en-US" altLang="zh-CN" sz="2200" dirty="0">
                <a:solidFill>
                  <a:schemeClr val="tx1">
                    <a:lumMod val="65000"/>
                    <a:lumOff val="35000"/>
                  </a:schemeClr>
                </a:solidFill>
                <a:latin typeface="Calibri" panose="020F0502020204030204" pitchFamily="34" charset="0"/>
                <a:ea typeface="Adobe 黑体 Std R" panose="020B0400000000000000" pitchFamily="34" charset="-122"/>
                <a:cs typeface="Calibri" panose="020F0502020204030204" pitchFamily="34" charset="0"/>
                <a:sym typeface="+mn-lt"/>
              </a:rPr>
              <a:t>2019-7-13</a:t>
            </a:r>
          </a:p>
        </p:txBody>
      </p:sp>
      <p:grpSp>
        <p:nvGrpSpPr>
          <p:cNvPr id="4" name="组合 3"/>
          <p:cNvGrpSpPr/>
          <p:nvPr/>
        </p:nvGrpSpPr>
        <p:grpSpPr>
          <a:xfrm>
            <a:off x="4843463" y="4289960"/>
            <a:ext cx="2520286" cy="257175"/>
            <a:chOff x="4843463" y="4520714"/>
            <a:chExt cx="2520286" cy="257175"/>
          </a:xfrm>
        </p:grpSpPr>
        <p:sp>
          <p:nvSpPr>
            <p:cNvPr id="3" name="椭圆 2"/>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sym typeface="+mn-lt"/>
              </a:endParaRPr>
            </a:p>
          </p:txBody>
        </p:sp>
        <p:sp>
          <p:nvSpPr>
            <p:cNvPr id="11" name="椭圆 1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sym typeface="+mn-lt"/>
              </a:endParaRPr>
            </a:p>
          </p:txBody>
        </p:sp>
        <p:sp>
          <p:nvSpPr>
            <p:cNvPr id="15" name="椭圆 14"/>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sym typeface="+mn-lt"/>
              </a:endParaRPr>
            </a:p>
          </p:txBody>
        </p:sp>
        <p:sp>
          <p:nvSpPr>
            <p:cNvPr id="16" name="椭圆 15"/>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sym typeface="+mn-lt"/>
              </a:endParaRPr>
            </a:p>
          </p:txBody>
        </p:sp>
        <p:sp>
          <p:nvSpPr>
            <p:cNvPr id="17" name="椭圆 16"/>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sym typeface="+mn-lt"/>
              </a:endParaRPr>
            </a:p>
          </p:txBody>
        </p:sp>
        <p:sp>
          <p:nvSpPr>
            <p:cNvPr id="18" name="椭圆 17"/>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sym typeface="+mn-lt"/>
              </a:endParaRPr>
            </a:p>
          </p:txBody>
        </p:sp>
      </p:grpSp>
      <p:sp>
        <p:nvSpPr>
          <p:cNvPr id="5" name="文本框 4"/>
          <p:cNvSpPr txBox="1"/>
          <p:nvPr/>
        </p:nvSpPr>
        <p:spPr>
          <a:xfrm>
            <a:off x="2497195" y="4821417"/>
            <a:ext cx="7257536" cy="1168974"/>
          </a:xfrm>
          <a:prstGeom prst="rect">
            <a:avLst/>
          </a:prstGeom>
          <a:noFill/>
        </p:spPr>
        <p:txBody>
          <a:bodyPr wrap="square" rtlCol="0">
            <a:spAutoFit/>
          </a:bodyPr>
          <a:lstStyle/>
          <a:p>
            <a:pPr algn="ctr">
              <a:lnSpc>
                <a:spcPct val="120000"/>
              </a:lnSpc>
            </a:pPr>
            <a:r>
              <a:rPr lang="zh-CN" altLang="en-US" sz="2000" dirty="0">
                <a:solidFill>
                  <a:schemeClr val="bg2">
                    <a:lumMod val="25000"/>
                  </a:schemeClr>
                </a:solidFill>
                <a:latin typeface="Calibri" panose="020F0502020204030204" pitchFamily="34" charset="0"/>
                <a:ea typeface="Adobe 黑体 Std R" panose="020B0400000000000000" pitchFamily="34" charset="-122"/>
                <a:cs typeface="Calibri" panose="020F0502020204030204" pitchFamily="34" charset="0"/>
              </a:rPr>
              <a:t>北京邮电大学</a:t>
            </a:r>
            <a:r>
              <a:rPr lang="en-US" altLang="zh-CN" sz="2000" dirty="0">
                <a:solidFill>
                  <a:schemeClr val="bg2">
                    <a:lumMod val="25000"/>
                  </a:schemeClr>
                </a:solidFill>
                <a:latin typeface="Calibri" panose="020F0502020204030204" pitchFamily="34" charset="0"/>
                <a:ea typeface="Adobe 黑体 Std R" panose="020B0400000000000000" pitchFamily="34" charset="-122"/>
                <a:cs typeface="Calibri" panose="020F0502020204030204" pitchFamily="34" charset="0"/>
              </a:rPr>
              <a:t>-</a:t>
            </a:r>
            <a:r>
              <a:rPr lang="en-US" altLang="zh-CN" sz="2000" b="1" dirty="0">
                <a:solidFill>
                  <a:schemeClr val="bg2">
                    <a:lumMod val="25000"/>
                  </a:schemeClr>
                </a:solidFill>
                <a:latin typeface="Calibri" panose="020F0502020204030204" pitchFamily="34" charset="0"/>
                <a:ea typeface="Adobe 黑体 Std R" panose="020B0400000000000000" pitchFamily="34" charset="-122"/>
                <a:cs typeface="Calibri" panose="020F0502020204030204" pitchFamily="34" charset="0"/>
              </a:rPr>
              <a:t>Aurora</a:t>
            </a:r>
            <a:r>
              <a:rPr lang="zh-CN" altLang="en-US" sz="2000" dirty="0">
                <a:solidFill>
                  <a:schemeClr val="bg2">
                    <a:lumMod val="25000"/>
                  </a:schemeClr>
                </a:solidFill>
                <a:latin typeface="Calibri" panose="020F0502020204030204" pitchFamily="34" charset="0"/>
                <a:ea typeface="Adobe 黑体 Std R" panose="020B0400000000000000" pitchFamily="34" charset="-122"/>
                <a:cs typeface="Calibri" panose="020F0502020204030204" pitchFamily="34" charset="0"/>
              </a:rPr>
              <a:t>队</a:t>
            </a:r>
          </a:p>
          <a:p>
            <a:pPr algn="ctr">
              <a:lnSpc>
                <a:spcPct val="120000"/>
              </a:lnSpc>
            </a:pPr>
            <a:r>
              <a:rPr lang="zh-CN" altLang="en-US" sz="2000" dirty="0">
                <a:solidFill>
                  <a:schemeClr val="bg2">
                    <a:lumMod val="25000"/>
                  </a:schemeClr>
                </a:solidFill>
                <a:latin typeface="Calibri" panose="020F0502020204030204" pitchFamily="34" charset="0"/>
                <a:ea typeface="Adobe 黑体 Std R" panose="020B0400000000000000" pitchFamily="34" charset="-122"/>
                <a:cs typeface="Calibri" panose="020F0502020204030204" pitchFamily="34" charset="0"/>
              </a:rPr>
              <a:t>成员：靖宇涵，何波，张凌昕，李天星</a:t>
            </a:r>
            <a:endParaRPr lang="en-US" altLang="zh-CN" sz="2000" dirty="0">
              <a:solidFill>
                <a:schemeClr val="bg2">
                  <a:lumMod val="25000"/>
                </a:schemeClr>
              </a:solidFill>
              <a:latin typeface="Calibri" panose="020F0502020204030204" pitchFamily="34" charset="0"/>
              <a:ea typeface="Adobe 黑体 Std R" panose="020B0400000000000000" pitchFamily="34" charset="-122"/>
              <a:cs typeface="Calibri" panose="020F0502020204030204" pitchFamily="34" charset="0"/>
            </a:endParaRPr>
          </a:p>
          <a:p>
            <a:pPr algn="ctr">
              <a:lnSpc>
                <a:spcPct val="120000"/>
              </a:lnSpc>
            </a:pPr>
            <a:r>
              <a:rPr lang="zh-CN" altLang="en-US" sz="2000" dirty="0">
                <a:solidFill>
                  <a:schemeClr val="bg2">
                    <a:lumMod val="25000"/>
                  </a:schemeClr>
                </a:solidFill>
                <a:latin typeface="Calibri" panose="020F0502020204030204" pitchFamily="34" charset="0"/>
                <a:ea typeface="Adobe 黑体 Std R" panose="020B0400000000000000" pitchFamily="34" charset="-122"/>
                <a:cs typeface="Calibri" panose="020F0502020204030204" pitchFamily="34" charset="0"/>
              </a:rPr>
              <a:t>指导教师：王敬宇</a:t>
            </a:r>
          </a:p>
        </p:txBody>
      </p:sp>
      <p:grpSp>
        <p:nvGrpSpPr>
          <p:cNvPr id="9" name="组合 8">
            <a:extLst>
              <a:ext uri="{FF2B5EF4-FFF2-40B4-BE49-F238E27FC236}">
                <a16:creationId xmlns:a16="http://schemas.microsoft.com/office/drawing/2014/main" id="{AF9C5580-AB93-45B5-8A74-5C13BABDCBAF}"/>
              </a:ext>
            </a:extLst>
          </p:cNvPr>
          <p:cNvGrpSpPr/>
          <p:nvPr/>
        </p:nvGrpSpPr>
        <p:grpSpPr>
          <a:xfrm>
            <a:off x="3033506" y="2606801"/>
            <a:ext cx="6124985" cy="523220"/>
            <a:chOff x="3172449" y="3360963"/>
            <a:chExt cx="6124985" cy="523220"/>
          </a:xfrm>
        </p:grpSpPr>
        <p:grpSp>
          <p:nvGrpSpPr>
            <p:cNvPr id="7" name="组合 6">
              <a:extLst>
                <a:ext uri="{FF2B5EF4-FFF2-40B4-BE49-F238E27FC236}">
                  <a16:creationId xmlns:a16="http://schemas.microsoft.com/office/drawing/2014/main" id="{C8CC1502-D3D5-4607-8D29-5099648DD88D}"/>
                </a:ext>
              </a:extLst>
            </p:cNvPr>
            <p:cNvGrpSpPr/>
            <p:nvPr/>
          </p:nvGrpSpPr>
          <p:grpSpPr>
            <a:xfrm>
              <a:off x="3172449" y="3650145"/>
              <a:ext cx="6124985" cy="0"/>
              <a:chOff x="3172449" y="3650145"/>
              <a:chExt cx="6124985" cy="0"/>
            </a:xfrm>
          </p:grpSpPr>
          <p:cxnSp>
            <p:nvCxnSpPr>
              <p:cNvPr id="6" name="直接连接符 5"/>
              <p:cNvCxnSpPr/>
              <p:nvPr/>
            </p:nvCxnSpPr>
            <p:spPr>
              <a:xfrm>
                <a:off x="3172449" y="3650145"/>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25884" y="3650145"/>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1EA98D0F-65CA-4DE9-8A3F-B12354F10259}"/>
                </a:ext>
              </a:extLst>
            </p:cNvPr>
            <p:cNvSpPr txBox="1"/>
            <p:nvPr/>
          </p:nvSpPr>
          <p:spPr>
            <a:xfrm>
              <a:off x="4304338" y="3360963"/>
              <a:ext cx="3921137" cy="523220"/>
            </a:xfrm>
            <a:prstGeom prst="rect">
              <a:avLst/>
            </a:prstGeom>
            <a:noFill/>
          </p:spPr>
          <p:txBody>
            <a:bodyPr wrap="none" rtlCol="0">
              <a:spAutoFit/>
            </a:bodyPr>
            <a:lstStyle/>
            <a:p>
              <a:pPr algn="ctr"/>
              <a:r>
                <a:rPr lang="zh-CN" altLang="en-US" sz="2800" dirty="0">
                  <a:solidFill>
                    <a:schemeClr val="tx1">
                      <a:lumMod val="75000"/>
                      <a:lumOff val="25000"/>
                    </a:schemeClr>
                  </a:solidFill>
                  <a:latin typeface="Calibri" panose="020F0502020204030204" pitchFamily="34" charset="0"/>
                  <a:cs typeface="Calibri" panose="020F0502020204030204" pitchFamily="34" charset="0"/>
                  <a:sym typeface="+mn-lt"/>
                </a:rPr>
                <a:t>第二届</a:t>
              </a:r>
              <a:r>
                <a:rPr lang="en-US" altLang="zh-CN" sz="2800" dirty="0" err="1">
                  <a:solidFill>
                    <a:schemeClr val="tx1">
                      <a:lumMod val="75000"/>
                      <a:lumOff val="25000"/>
                    </a:schemeClr>
                  </a:solidFill>
                  <a:latin typeface="Calibri" panose="020F0502020204030204" pitchFamily="34" charset="0"/>
                  <a:cs typeface="Calibri" panose="020F0502020204030204" pitchFamily="34" charset="0"/>
                  <a:sym typeface="+mn-lt"/>
                </a:rPr>
                <a:t>AIOps</a:t>
              </a:r>
              <a:r>
                <a:rPr lang="zh-CN" altLang="en-US" sz="2800" dirty="0">
                  <a:solidFill>
                    <a:schemeClr val="tx1">
                      <a:lumMod val="75000"/>
                      <a:lumOff val="25000"/>
                    </a:schemeClr>
                  </a:solidFill>
                  <a:latin typeface="Calibri" panose="020F0502020204030204" pitchFamily="34" charset="0"/>
                  <a:cs typeface="Calibri" panose="020F0502020204030204" pitchFamily="34" charset="0"/>
                  <a:sym typeface="+mn-lt"/>
                </a:rPr>
                <a:t>挑战赛答辩</a:t>
              </a:r>
            </a:p>
          </p:txBody>
        </p:sp>
      </p:gr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a:extLst>
              <a:ext uri="{FF2B5EF4-FFF2-40B4-BE49-F238E27FC236}">
                <a16:creationId xmlns:a16="http://schemas.microsoft.com/office/drawing/2014/main" id="{3B89DF3B-1141-A74D-BC49-CEDE4581FDA4}"/>
              </a:ext>
            </a:extLst>
          </p:cNvPr>
          <p:cNvSpPr/>
          <p:nvPr/>
        </p:nvSpPr>
        <p:spPr>
          <a:xfrm>
            <a:off x="10107196" y="2595260"/>
            <a:ext cx="1640944" cy="1921076"/>
          </a:xfrm>
          <a:prstGeom prst="roundRect">
            <a:avLst>
              <a:gd name="adj" fmla="val 7576"/>
            </a:avLst>
          </a:prstGeom>
          <a:gradFill>
            <a:gsLst>
              <a:gs pos="0">
                <a:srgbClr val="00B0F0">
                  <a:tint val="66000"/>
                  <a:satMod val="160000"/>
                  <a:lumMod val="90000"/>
                  <a:lumOff val="10000"/>
                </a:srgbClr>
              </a:gs>
              <a:gs pos="0">
                <a:srgbClr val="00B0F0">
                  <a:tint val="66000"/>
                  <a:satMod val="160000"/>
                </a:srgbClr>
              </a:gs>
              <a:gs pos="23000">
                <a:srgbClr val="00B0F0">
                  <a:tint val="44500"/>
                  <a:satMod val="160000"/>
                  <a:lumMod val="81000"/>
                  <a:lumOff val="19000"/>
                </a:srgbClr>
              </a:gs>
              <a:gs pos="100000">
                <a:srgbClr val="00B0F0">
                  <a:tint val="23500"/>
                  <a:satMod val="160000"/>
                </a:srgbClr>
              </a:gs>
            </a:gsLst>
            <a:lin ang="2700000" scaled="1"/>
          </a:gradFill>
          <a:ln w="19050">
            <a:solidFill>
              <a:srgbClr val="A9A9A9">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圆角矩形 53">
            <a:extLst>
              <a:ext uri="{FF2B5EF4-FFF2-40B4-BE49-F238E27FC236}">
                <a16:creationId xmlns:a16="http://schemas.microsoft.com/office/drawing/2014/main" id="{3E2AB859-FFA2-6B4D-91B8-56093A4823B9}"/>
              </a:ext>
            </a:extLst>
          </p:cNvPr>
          <p:cNvSpPr/>
          <p:nvPr/>
        </p:nvSpPr>
        <p:spPr>
          <a:xfrm>
            <a:off x="7768701" y="2590684"/>
            <a:ext cx="1640944" cy="1921076"/>
          </a:xfrm>
          <a:prstGeom prst="roundRect">
            <a:avLst>
              <a:gd name="adj" fmla="val 7576"/>
            </a:avLst>
          </a:prstGeom>
          <a:gradFill>
            <a:gsLst>
              <a:gs pos="0">
                <a:srgbClr val="00B0F0">
                  <a:tint val="66000"/>
                  <a:satMod val="160000"/>
                  <a:lumMod val="90000"/>
                  <a:lumOff val="10000"/>
                </a:srgbClr>
              </a:gs>
              <a:gs pos="0">
                <a:srgbClr val="00B0F0">
                  <a:tint val="66000"/>
                  <a:satMod val="160000"/>
                </a:srgbClr>
              </a:gs>
              <a:gs pos="23000">
                <a:srgbClr val="00B0F0">
                  <a:tint val="44500"/>
                  <a:satMod val="160000"/>
                  <a:lumMod val="81000"/>
                  <a:lumOff val="19000"/>
                </a:srgbClr>
              </a:gs>
              <a:gs pos="100000">
                <a:srgbClr val="00B0F0">
                  <a:tint val="23500"/>
                  <a:satMod val="160000"/>
                </a:srgbClr>
              </a:gs>
            </a:gsLst>
            <a:lin ang="2700000" scaled="1"/>
          </a:gradFill>
          <a:ln w="19050">
            <a:solidFill>
              <a:srgbClr val="A9A9A9">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圆角矩形 52">
            <a:extLst>
              <a:ext uri="{FF2B5EF4-FFF2-40B4-BE49-F238E27FC236}">
                <a16:creationId xmlns:a16="http://schemas.microsoft.com/office/drawing/2014/main" id="{CD49F428-7B07-9E45-B5A2-D5D67906A3B9}"/>
              </a:ext>
            </a:extLst>
          </p:cNvPr>
          <p:cNvSpPr/>
          <p:nvPr/>
        </p:nvSpPr>
        <p:spPr>
          <a:xfrm>
            <a:off x="5393647" y="2586867"/>
            <a:ext cx="1640944" cy="1921076"/>
          </a:xfrm>
          <a:prstGeom prst="roundRect">
            <a:avLst>
              <a:gd name="adj" fmla="val 7576"/>
            </a:avLst>
          </a:prstGeom>
          <a:gradFill>
            <a:gsLst>
              <a:gs pos="0">
                <a:srgbClr val="00B0F0">
                  <a:tint val="66000"/>
                  <a:satMod val="160000"/>
                  <a:lumMod val="90000"/>
                  <a:lumOff val="10000"/>
                </a:srgbClr>
              </a:gs>
              <a:gs pos="0">
                <a:srgbClr val="00B0F0">
                  <a:tint val="66000"/>
                  <a:satMod val="160000"/>
                </a:srgbClr>
              </a:gs>
              <a:gs pos="23000">
                <a:srgbClr val="00B0F0">
                  <a:tint val="44500"/>
                  <a:satMod val="160000"/>
                  <a:lumMod val="81000"/>
                  <a:lumOff val="19000"/>
                </a:srgbClr>
              </a:gs>
              <a:gs pos="100000">
                <a:srgbClr val="00B0F0">
                  <a:tint val="23500"/>
                  <a:satMod val="160000"/>
                </a:srgbClr>
              </a:gs>
            </a:gsLst>
            <a:lin ang="2700000" scaled="1"/>
          </a:gradFill>
          <a:ln w="19050">
            <a:solidFill>
              <a:srgbClr val="A9A9A9">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圆角矩形 51">
            <a:extLst>
              <a:ext uri="{FF2B5EF4-FFF2-40B4-BE49-F238E27FC236}">
                <a16:creationId xmlns:a16="http://schemas.microsoft.com/office/drawing/2014/main" id="{5E279694-5683-BC4F-9F29-02A40D8066F2}"/>
              </a:ext>
            </a:extLst>
          </p:cNvPr>
          <p:cNvSpPr/>
          <p:nvPr/>
        </p:nvSpPr>
        <p:spPr>
          <a:xfrm>
            <a:off x="3051222" y="2586867"/>
            <a:ext cx="1640944" cy="1921076"/>
          </a:xfrm>
          <a:prstGeom prst="roundRect">
            <a:avLst>
              <a:gd name="adj" fmla="val 7576"/>
            </a:avLst>
          </a:prstGeom>
          <a:gradFill>
            <a:gsLst>
              <a:gs pos="0">
                <a:srgbClr val="00B0F0">
                  <a:tint val="66000"/>
                  <a:satMod val="160000"/>
                  <a:lumMod val="90000"/>
                  <a:lumOff val="10000"/>
                </a:srgbClr>
              </a:gs>
              <a:gs pos="0">
                <a:srgbClr val="00B0F0">
                  <a:tint val="66000"/>
                  <a:satMod val="160000"/>
                </a:srgbClr>
              </a:gs>
              <a:gs pos="23000">
                <a:srgbClr val="00B0F0">
                  <a:tint val="44500"/>
                  <a:satMod val="160000"/>
                  <a:lumMod val="81000"/>
                  <a:lumOff val="19000"/>
                </a:srgbClr>
              </a:gs>
              <a:gs pos="100000">
                <a:srgbClr val="00B0F0">
                  <a:tint val="23500"/>
                  <a:satMod val="160000"/>
                </a:srgbClr>
              </a:gs>
            </a:gsLst>
            <a:lin ang="2700000" scaled="1"/>
          </a:gradFill>
          <a:ln w="19050">
            <a:solidFill>
              <a:srgbClr val="A9A9A9">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圆角矩形 1">
            <a:extLst>
              <a:ext uri="{FF2B5EF4-FFF2-40B4-BE49-F238E27FC236}">
                <a16:creationId xmlns:a16="http://schemas.microsoft.com/office/drawing/2014/main" id="{32B26109-B378-EA47-B97D-6C914D72EA16}"/>
              </a:ext>
            </a:extLst>
          </p:cNvPr>
          <p:cNvSpPr/>
          <p:nvPr/>
        </p:nvSpPr>
        <p:spPr>
          <a:xfrm>
            <a:off x="582105" y="2593042"/>
            <a:ext cx="1640944" cy="1921076"/>
          </a:xfrm>
          <a:prstGeom prst="roundRect">
            <a:avLst>
              <a:gd name="adj" fmla="val 7576"/>
            </a:avLst>
          </a:prstGeom>
          <a:gradFill>
            <a:gsLst>
              <a:gs pos="0">
                <a:srgbClr val="00B0F0">
                  <a:tint val="66000"/>
                  <a:satMod val="160000"/>
                  <a:lumMod val="90000"/>
                  <a:lumOff val="10000"/>
                </a:srgbClr>
              </a:gs>
              <a:gs pos="0">
                <a:srgbClr val="00B0F0">
                  <a:tint val="66000"/>
                  <a:satMod val="160000"/>
                </a:srgbClr>
              </a:gs>
              <a:gs pos="31000">
                <a:srgbClr val="00B0F0">
                  <a:tint val="44500"/>
                  <a:satMod val="160000"/>
                  <a:lumMod val="81000"/>
                  <a:lumOff val="19000"/>
                </a:srgbClr>
              </a:gs>
              <a:gs pos="100000">
                <a:srgbClr val="00B0F0">
                  <a:tint val="23500"/>
                  <a:satMod val="160000"/>
                </a:srgbClr>
              </a:gs>
            </a:gsLst>
            <a:lin ang="2700000" scaled="1"/>
          </a:gradFill>
          <a:ln w="19050">
            <a:solidFill>
              <a:srgbClr val="A9A9A9">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5042A58B-3352-42B1-961B-B46A9A954DAB}"/>
              </a:ext>
            </a:extLst>
          </p:cNvPr>
          <p:cNvSpPr/>
          <p:nvPr/>
        </p:nvSpPr>
        <p:spPr>
          <a:xfrm>
            <a:off x="1344023" y="395340"/>
            <a:ext cx="1415772"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模型综述</a:t>
            </a:r>
          </a:p>
        </p:txBody>
      </p:sp>
      <p:sp>
        <p:nvSpPr>
          <p:cNvPr id="31" name="矩形 30">
            <a:extLst>
              <a:ext uri="{FF2B5EF4-FFF2-40B4-BE49-F238E27FC236}">
                <a16:creationId xmlns:a16="http://schemas.microsoft.com/office/drawing/2014/main" id="{FA1A69A4-4B30-41DB-A398-6ED8FE00B39B}"/>
              </a:ext>
            </a:extLst>
          </p:cNvPr>
          <p:cNvSpPr/>
          <p:nvPr/>
        </p:nvSpPr>
        <p:spPr>
          <a:xfrm>
            <a:off x="1381601" y="861137"/>
            <a:ext cx="2645917"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Overall Description Of The Model</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44E01F06-BAB7-6D40-8993-4CFB2957F162}"/>
              </a:ext>
            </a:extLst>
          </p:cNvPr>
          <p:cNvSpPr txBox="1"/>
          <p:nvPr/>
        </p:nvSpPr>
        <p:spPr>
          <a:xfrm>
            <a:off x="866911" y="2683494"/>
            <a:ext cx="1114408" cy="369332"/>
          </a:xfrm>
          <a:prstGeom prst="rect">
            <a:avLst/>
          </a:prstGeom>
          <a:noFill/>
        </p:spPr>
        <p:txBody>
          <a:bodyPr wrap="none" rtlCol="0">
            <a:spAutoFit/>
          </a:bodyPr>
          <a:lstStyle/>
          <a:p>
            <a:r>
              <a:rPr kumimoji="1" lang="zh-CN" altLang="en-US" b="1" dirty="0">
                <a:solidFill>
                  <a:schemeClr val="tx1">
                    <a:lumMod val="85000"/>
                    <a:lumOff val="15000"/>
                  </a:schemeClr>
                </a:solidFill>
                <a:latin typeface="SimHei" panose="02010609060101010101" pitchFamily="49" charset="-122"/>
                <a:ea typeface="SimHei" panose="02010609060101010101" pitchFamily="49" charset="-122"/>
              </a:rPr>
              <a:t>参数设计</a:t>
            </a:r>
          </a:p>
        </p:txBody>
      </p:sp>
      <p:sp>
        <p:nvSpPr>
          <p:cNvPr id="10" name="文本框 9">
            <a:extLst>
              <a:ext uri="{FF2B5EF4-FFF2-40B4-BE49-F238E27FC236}">
                <a16:creationId xmlns:a16="http://schemas.microsoft.com/office/drawing/2014/main" id="{293AE385-CDF0-0140-9B53-984C2A15AC20}"/>
              </a:ext>
            </a:extLst>
          </p:cNvPr>
          <p:cNvSpPr txBox="1"/>
          <p:nvPr/>
        </p:nvSpPr>
        <p:spPr>
          <a:xfrm>
            <a:off x="603049" y="3128414"/>
            <a:ext cx="1620000" cy="1007071"/>
          </a:xfrm>
          <a:prstGeom prst="rect">
            <a:avLst/>
          </a:prstGeom>
          <a:noFill/>
        </p:spPr>
        <p:txBody>
          <a:bodyPr wrap="square" rtlCol="0">
            <a:spAutoFit/>
          </a:bodyPr>
          <a:lstStyle/>
          <a:p>
            <a:pPr>
              <a:lnSpc>
                <a:spcPct val="130000"/>
              </a:lnSpc>
            </a:pPr>
            <a:r>
              <a:rPr kumimoji="1" lang="zh-CN" altLang="en-US" sz="1600" dirty="0">
                <a:solidFill>
                  <a:schemeClr val="tx1">
                    <a:lumMod val="75000"/>
                    <a:lumOff val="25000"/>
                  </a:schemeClr>
                </a:solidFill>
                <a:latin typeface="STKaiti" panose="02010600040101010101" pitchFamily="2" charset="-122"/>
                <a:ea typeface="STKaiti" panose="02010600040101010101" pitchFamily="2" charset="-122"/>
              </a:rPr>
              <a:t>通过实验，确定预测算法参数与搜索算法参数</a:t>
            </a:r>
          </a:p>
        </p:txBody>
      </p:sp>
      <p:sp>
        <p:nvSpPr>
          <p:cNvPr id="38" name="文本框 37">
            <a:extLst>
              <a:ext uri="{FF2B5EF4-FFF2-40B4-BE49-F238E27FC236}">
                <a16:creationId xmlns:a16="http://schemas.microsoft.com/office/drawing/2014/main" id="{B1B8CDB7-5366-8D41-ACB0-8FDD7C0FF4CA}"/>
              </a:ext>
            </a:extLst>
          </p:cNvPr>
          <p:cNvSpPr txBox="1"/>
          <p:nvPr/>
        </p:nvSpPr>
        <p:spPr>
          <a:xfrm>
            <a:off x="3326246" y="2665355"/>
            <a:ext cx="1114408" cy="369332"/>
          </a:xfrm>
          <a:prstGeom prst="rect">
            <a:avLst/>
          </a:prstGeom>
          <a:noFill/>
        </p:spPr>
        <p:txBody>
          <a:bodyPr wrap="none" rtlCol="0">
            <a:spAutoFit/>
          </a:bodyPr>
          <a:lstStyle/>
          <a:p>
            <a:r>
              <a:rPr kumimoji="1" lang="zh-CN" altLang="en-US" b="1" dirty="0">
                <a:solidFill>
                  <a:schemeClr val="tx1">
                    <a:lumMod val="85000"/>
                    <a:lumOff val="15000"/>
                  </a:schemeClr>
                </a:solidFill>
                <a:latin typeface="SimHei" panose="02010609060101010101" pitchFamily="49" charset="-122"/>
                <a:ea typeface="SimHei" panose="02010609060101010101" pitchFamily="49" charset="-122"/>
              </a:rPr>
              <a:t>数据预测</a:t>
            </a:r>
          </a:p>
        </p:txBody>
      </p:sp>
      <p:sp>
        <p:nvSpPr>
          <p:cNvPr id="39" name="文本框 38">
            <a:extLst>
              <a:ext uri="{FF2B5EF4-FFF2-40B4-BE49-F238E27FC236}">
                <a16:creationId xmlns:a16="http://schemas.microsoft.com/office/drawing/2014/main" id="{E6BC8F3A-FCBD-704B-B2CF-94BF1E2B6842}"/>
              </a:ext>
            </a:extLst>
          </p:cNvPr>
          <p:cNvSpPr txBox="1"/>
          <p:nvPr/>
        </p:nvSpPr>
        <p:spPr>
          <a:xfrm>
            <a:off x="3082679" y="3013507"/>
            <a:ext cx="1623479" cy="1349793"/>
          </a:xfrm>
          <a:prstGeom prst="rect">
            <a:avLst/>
          </a:prstGeom>
          <a:noFill/>
        </p:spPr>
        <p:txBody>
          <a:bodyPr wrap="square" rtlCol="0">
            <a:spAutoFit/>
          </a:bodyPr>
          <a:lstStyle/>
          <a:p>
            <a:pPr>
              <a:lnSpc>
                <a:spcPct val="130000"/>
              </a:lnSpc>
            </a:pPr>
            <a:r>
              <a:rPr kumimoji="1" lang="zh-CN" altLang="en-US" sz="1600" dirty="0">
                <a:solidFill>
                  <a:schemeClr val="tx1">
                    <a:lumMod val="75000"/>
                    <a:lumOff val="25000"/>
                  </a:schemeClr>
                </a:solidFill>
                <a:latin typeface="STKaiti" panose="02010600040101010101" pitchFamily="2" charset="-122"/>
                <a:ea typeface="STKaiti" panose="02010600040101010101" pitchFamily="2" charset="-122"/>
              </a:rPr>
              <a:t>集成随机森林、</a:t>
            </a:r>
            <a:r>
              <a:rPr kumimoji="1" lang="en" altLang="zh-CN" sz="1600" dirty="0">
                <a:solidFill>
                  <a:schemeClr val="tx1">
                    <a:lumMod val="75000"/>
                    <a:lumOff val="25000"/>
                  </a:schemeClr>
                </a:solidFill>
                <a:latin typeface="STKaiti" panose="02010600040101010101" pitchFamily="2" charset="-122"/>
                <a:ea typeface="STKaiti" panose="02010600040101010101" pitchFamily="2" charset="-122"/>
              </a:rPr>
              <a:t>ARIMA</a:t>
            </a:r>
            <a:r>
              <a:rPr kumimoji="1" lang="zh-CN" altLang="en-US" sz="1600" dirty="0">
                <a:solidFill>
                  <a:schemeClr val="tx1">
                    <a:lumMod val="75000"/>
                    <a:lumOff val="25000"/>
                  </a:schemeClr>
                </a:solidFill>
                <a:latin typeface="STKaiti" panose="02010600040101010101" pitchFamily="2" charset="-122"/>
                <a:ea typeface="STKaiti" panose="02010600040101010101" pitchFamily="2" charset="-122"/>
              </a:rPr>
              <a:t>与</a:t>
            </a:r>
            <a:r>
              <a:rPr kumimoji="1" lang="en" altLang="zh-CN" sz="1600" dirty="0">
                <a:solidFill>
                  <a:schemeClr val="tx1">
                    <a:lumMod val="75000"/>
                    <a:lumOff val="25000"/>
                  </a:schemeClr>
                </a:solidFill>
                <a:latin typeface="STKaiti" panose="02010600040101010101" pitchFamily="2" charset="-122"/>
                <a:ea typeface="STKaiti" panose="02010600040101010101" pitchFamily="2" charset="-122"/>
              </a:rPr>
              <a:t>EWMA</a:t>
            </a:r>
            <a:r>
              <a:rPr kumimoji="1" lang="zh-CN" altLang="en-US" sz="1600" dirty="0">
                <a:solidFill>
                  <a:schemeClr val="tx1">
                    <a:lumMod val="75000"/>
                    <a:lumOff val="25000"/>
                  </a:schemeClr>
                </a:solidFill>
                <a:latin typeface="STKaiti" panose="02010600040101010101" pitchFamily="2" charset="-122"/>
                <a:ea typeface="STKaiti" panose="02010600040101010101" pitchFamily="2" charset="-122"/>
              </a:rPr>
              <a:t>模型完成数据预测</a:t>
            </a:r>
          </a:p>
        </p:txBody>
      </p:sp>
      <p:sp>
        <p:nvSpPr>
          <p:cNvPr id="44" name="文本框 43">
            <a:extLst>
              <a:ext uri="{FF2B5EF4-FFF2-40B4-BE49-F238E27FC236}">
                <a16:creationId xmlns:a16="http://schemas.microsoft.com/office/drawing/2014/main" id="{7F24D448-5DDA-E641-B2BF-853CCD570879}"/>
              </a:ext>
            </a:extLst>
          </p:cNvPr>
          <p:cNvSpPr txBox="1"/>
          <p:nvPr/>
        </p:nvSpPr>
        <p:spPr>
          <a:xfrm>
            <a:off x="5656671" y="2677784"/>
            <a:ext cx="1114408" cy="369332"/>
          </a:xfrm>
          <a:prstGeom prst="rect">
            <a:avLst/>
          </a:prstGeom>
          <a:noFill/>
        </p:spPr>
        <p:txBody>
          <a:bodyPr wrap="none" rtlCol="0">
            <a:spAutoFit/>
          </a:bodyPr>
          <a:lstStyle/>
          <a:p>
            <a:r>
              <a:rPr kumimoji="1" lang="zh-CN" altLang="en-US" b="1" dirty="0">
                <a:solidFill>
                  <a:schemeClr val="tx1">
                    <a:lumMod val="85000"/>
                    <a:lumOff val="15000"/>
                  </a:schemeClr>
                </a:solidFill>
                <a:latin typeface="SimHei" panose="02010609060101010101" pitchFamily="49" charset="-122"/>
                <a:ea typeface="SimHei" panose="02010609060101010101" pitchFamily="49" charset="-122"/>
              </a:rPr>
              <a:t>剪枝搜索</a:t>
            </a:r>
          </a:p>
        </p:txBody>
      </p:sp>
      <p:sp>
        <p:nvSpPr>
          <p:cNvPr id="45" name="文本框 44">
            <a:extLst>
              <a:ext uri="{FF2B5EF4-FFF2-40B4-BE49-F238E27FC236}">
                <a16:creationId xmlns:a16="http://schemas.microsoft.com/office/drawing/2014/main" id="{C3DDB98A-D474-6849-AB8D-14204C2DE6EA}"/>
              </a:ext>
            </a:extLst>
          </p:cNvPr>
          <p:cNvSpPr txBox="1"/>
          <p:nvPr/>
        </p:nvSpPr>
        <p:spPr>
          <a:xfrm>
            <a:off x="5407992" y="3128414"/>
            <a:ext cx="1620000" cy="1029705"/>
          </a:xfrm>
          <a:prstGeom prst="rect">
            <a:avLst/>
          </a:prstGeom>
          <a:noFill/>
        </p:spPr>
        <p:txBody>
          <a:bodyPr wrap="square" rtlCol="0">
            <a:spAutoFit/>
          </a:bodyPr>
          <a:lstStyle/>
          <a:p>
            <a:pPr>
              <a:lnSpc>
                <a:spcPct val="130000"/>
              </a:lnSpc>
            </a:pPr>
            <a:r>
              <a:rPr kumimoji="1" lang="zh-CN" altLang="en-US" sz="1600" dirty="0">
                <a:solidFill>
                  <a:schemeClr val="tx1">
                    <a:lumMod val="75000"/>
                    <a:lumOff val="25000"/>
                  </a:schemeClr>
                </a:solidFill>
                <a:latin typeface="STKaiti" panose="02010600040101010101" pitchFamily="2" charset="-122"/>
                <a:ea typeface="STKaiti" panose="02010600040101010101" pitchFamily="2" charset="-122"/>
              </a:rPr>
              <a:t>逐层搜索根因，根据影响力数值与</a:t>
            </a:r>
            <a:r>
              <a:rPr kumimoji="1" lang="en" altLang="zh-CN" sz="1600" dirty="0">
                <a:solidFill>
                  <a:schemeClr val="tx1">
                    <a:lumMod val="75000"/>
                    <a:lumOff val="25000"/>
                  </a:schemeClr>
                </a:solidFill>
                <a:latin typeface="STKaiti" panose="02010600040101010101" pitchFamily="2" charset="-122"/>
                <a:ea typeface="STKaiti" panose="02010600040101010101" pitchFamily="2" charset="-122"/>
              </a:rPr>
              <a:t>PS</a:t>
            </a:r>
            <a:r>
              <a:rPr kumimoji="1" lang="zh-CN" altLang="en-US" sz="1600" dirty="0">
                <a:solidFill>
                  <a:schemeClr val="tx1">
                    <a:lumMod val="75000"/>
                    <a:lumOff val="25000"/>
                  </a:schemeClr>
                </a:solidFill>
                <a:latin typeface="STKaiti" panose="02010600040101010101" pitchFamily="2" charset="-122"/>
                <a:ea typeface="STKaiti" panose="02010600040101010101" pitchFamily="2" charset="-122"/>
              </a:rPr>
              <a:t>值进行过滤</a:t>
            </a:r>
          </a:p>
        </p:txBody>
      </p:sp>
      <p:sp>
        <p:nvSpPr>
          <p:cNvPr id="47" name="文本框 46">
            <a:extLst>
              <a:ext uri="{FF2B5EF4-FFF2-40B4-BE49-F238E27FC236}">
                <a16:creationId xmlns:a16="http://schemas.microsoft.com/office/drawing/2014/main" id="{7137219C-D24A-7042-85D6-479302B09B91}"/>
              </a:ext>
            </a:extLst>
          </p:cNvPr>
          <p:cNvSpPr txBox="1"/>
          <p:nvPr/>
        </p:nvSpPr>
        <p:spPr>
          <a:xfrm>
            <a:off x="8031969" y="2668436"/>
            <a:ext cx="1114408" cy="369332"/>
          </a:xfrm>
          <a:prstGeom prst="rect">
            <a:avLst/>
          </a:prstGeom>
          <a:noFill/>
        </p:spPr>
        <p:txBody>
          <a:bodyPr wrap="none" rtlCol="0">
            <a:spAutoFit/>
          </a:bodyPr>
          <a:lstStyle/>
          <a:p>
            <a:r>
              <a:rPr kumimoji="1" lang="zh-CN" altLang="en-US" b="1" dirty="0">
                <a:solidFill>
                  <a:schemeClr val="tx1">
                    <a:lumMod val="85000"/>
                    <a:lumOff val="15000"/>
                  </a:schemeClr>
                </a:solidFill>
                <a:latin typeface="SimHei" panose="02010609060101010101" pitchFamily="49" charset="-122"/>
                <a:ea typeface="SimHei" panose="02010609060101010101" pitchFamily="49" charset="-122"/>
              </a:rPr>
              <a:t>根因决策</a:t>
            </a:r>
          </a:p>
        </p:txBody>
      </p:sp>
      <p:sp>
        <p:nvSpPr>
          <p:cNvPr id="48" name="文本框 47">
            <a:extLst>
              <a:ext uri="{FF2B5EF4-FFF2-40B4-BE49-F238E27FC236}">
                <a16:creationId xmlns:a16="http://schemas.microsoft.com/office/drawing/2014/main" id="{A562F740-5B96-2E42-B253-D78D24A5FF06}"/>
              </a:ext>
            </a:extLst>
          </p:cNvPr>
          <p:cNvSpPr txBox="1"/>
          <p:nvPr/>
        </p:nvSpPr>
        <p:spPr>
          <a:xfrm>
            <a:off x="7803637" y="3132231"/>
            <a:ext cx="1620000" cy="1029705"/>
          </a:xfrm>
          <a:prstGeom prst="rect">
            <a:avLst/>
          </a:prstGeom>
          <a:noFill/>
        </p:spPr>
        <p:txBody>
          <a:bodyPr wrap="square" rtlCol="0">
            <a:spAutoFit/>
          </a:bodyPr>
          <a:lstStyle/>
          <a:p>
            <a:pPr>
              <a:lnSpc>
                <a:spcPct val="130000"/>
              </a:lnSpc>
            </a:pPr>
            <a:r>
              <a:rPr kumimoji="1" lang="zh-CN" altLang="en-US" sz="1600" dirty="0">
                <a:solidFill>
                  <a:schemeClr val="tx1">
                    <a:lumMod val="75000"/>
                    <a:lumOff val="25000"/>
                  </a:schemeClr>
                </a:solidFill>
                <a:latin typeface="STKaiti" panose="02010600040101010101" pitchFamily="2" charset="-122"/>
                <a:ea typeface="STKaiti" panose="02010600040101010101" pitchFamily="2" charset="-122"/>
              </a:rPr>
              <a:t>根因排序，对可能存在的根因偏移进行决策修正</a:t>
            </a:r>
          </a:p>
        </p:txBody>
      </p:sp>
      <p:sp>
        <p:nvSpPr>
          <p:cNvPr id="50" name="文本框 49">
            <a:extLst>
              <a:ext uri="{FF2B5EF4-FFF2-40B4-BE49-F238E27FC236}">
                <a16:creationId xmlns:a16="http://schemas.microsoft.com/office/drawing/2014/main" id="{56B0CFE8-92E4-EF49-8B0E-63A72F7AE82B}"/>
              </a:ext>
            </a:extLst>
          </p:cNvPr>
          <p:cNvSpPr txBox="1"/>
          <p:nvPr/>
        </p:nvSpPr>
        <p:spPr>
          <a:xfrm>
            <a:off x="10377134" y="2672513"/>
            <a:ext cx="1114408" cy="369332"/>
          </a:xfrm>
          <a:prstGeom prst="rect">
            <a:avLst/>
          </a:prstGeom>
          <a:noFill/>
        </p:spPr>
        <p:txBody>
          <a:bodyPr wrap="none" rtlCol="0">
            <a:spAutoFit/>
          </a:bodyPr>
          <a:lstStyle/>
          <a:p>
            <a:r>
              <a:rPr kumimoji="1" lang="zh-CN" altLang="en-US" b="1" dirty="0">
                <a:solidFill>
                  <a:schemeClr val="tx1">
                    <a:lumMod val="85000"/>
                    <a:lumOff val="15000"/>
                  </a:schemeClr>
                </a:solidFill>
                <a:latin typeface="SimHei" panose="02010609060101010101" pitchFamily="49" charset="-122"/>
                <a:ea typeface="SimHei" panose="02010609060101010101" pitchFamily="49" charset="-122"/>
              </a:rPr>
              <a:t>算法评估</a:t>
            </a:r>
          </a:p>
        </p:txBody>
      </p:sp>
      <p:sp>
        <p:nvSpPr>
          <p:cNvPr id="51" name="文本框 50">
            <a:extLst>
              <a:ext uri="{FF2B5EF4-FFF2-40B4-BE49-F238E27FC236}">
                <a16:creationId xmlns:a16="http://schemas.microsoft.com/office/drawing/2014/main" id="{D505DE62-2A02-5F48-B526-0CE7C5E2E0A6}"/>
              </a:ext>
            </a:extLst>
          </p:cNvPr>
          <p:cNvSpPr txBox="1"/>
          <p:nvPr/>
        </p:nvSpPr>
        <p:spPr>
          <a:xfrm>
            <a:off x="10127331" y="3239533"/>
            <a:ext cx="1620000" cy="709618"/>
          </a:xfrm>
          <a:prstGeom prst="rect">
            <a:avLst/>
          </a:prstGeom>
          <a:noFill/>
        </p:spPr>
        <p:txBody>
          <a:bodyPr wrap="square" rtlCol="0">
            <a:spAutoFit/>
          </a:bodyPr>
          <a:lstStyle/>
          <a:p>
            <a:pPr>
              <a:lnSpc>
                <a:spcPct val="130000"/>
              </a:lnSpc>
            </a:pPr>
            <a:r>
              <a:rPr kumimoji="1" lang="zh-CN" altLang="en-US" sz="1600" dirty="0">
                <a:solidFill>
                  <a:schemeClr val="tx1">
                    <a:lumMod val="75000"/>
                    <a:lumOff val="25000"/>
                  </a:schemeClr>
                </a:solidFill>
                <a:latin typeface="STKaiti" panose="02010600040101010101" pitchFamily="2" charset="-122"/>
                <a:ea typeface="STKaiti" panose="02010600040101010101" pitchFamily="2" charset="-122"/>
              </a:rPr>
              <a:t>对根因输出结果进行分数评估</a:t>
            </a:r>
          </a:p>
        </p:txBody>
      </p:sp>
      <p:sp>
        <p:nvSpPr>
          <p:cNvPr id="3" name="右箭头 2">
            <a:extLst>
              <a:ext uri="{FF2B5EF4-FFF2-40B4-BE49-F238E27FC236}">
                <a16:creationId xmlns:a16="http://schemas.microsoft.com/office/drawing/2014/main" id="{29796FF9-3AC7-944C-BE91-74670D439784}"/>
              </a:ext>
            </a:extLst>
          </p:cNvPr>
          <p:cNvSpPr/>
          <p:nvPr/>
        </p:nvSpPr>
        <p:spPr>
          <a:xfrm>
            <a:off x="2223049" y="3370996"/>
            <a:ext cx="814181" cy="352817"/>
          </a:xfrm>
          <a:prstGeom prst="rightArrow">
            <a:avLst/>
          </a:prstGeom>
          <a:solidFill>
            <a:schemeClr val="bg1">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6" name="右箭头 55">
            <a:extLst>
              <a:ext uri="{FF2B5EF4-FFF2-40B4-BE49-F238E27FC236}">
                <a16:creationId xmlns:a16="http://schemas.microsoft.com/office/drawing/2014/main" id="{44E3FDCE-F10F-BC49-AA9B-7215F20DFDE3}"/>
              </a:ext>
            </a:extLst>
          </p:cNvPr>
          <p:cNvSpPr/>
          <p:nvPr/>
        </p:nvSpPr>
        <p:spPr>
          <a:xfrm>
            <a:off x="4697178" y="3370995"/>
            <a:ext cx="692539" cy="352817"/>
          </a:xfrm>
          <a:prstGeom prst="rightArrow">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a:extLst>
              <a:ext uri="{FF2B5EF4-FFF2-40B4-BE49-F238E27FC236}">
                <a16:creationId xmlns:a16="http://schemas.microsoft.com/office/drawing/2014/main" id="{2799B8FC-5AD1-F14F-9A9F-A0C1890A9D74}"/>
              </a:ext>
            </a:extLst>
          </p:cNvPr>
          <p:cNvSpPr/>
          <p:nvPr/>
        </p:nvSpPr>
        <p:spPr>
          <a:xfrm>
            <a:off x="7034592" y="3370994"/>
            <a:ext cx="737588" cy="352817"/>
          </a:xfrm>
          <a:prstGeom prst="rightArrow">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a:extLst>
              <a:ext uri="{FF2B5EF4-FFF2-40B4-BE49-F238E27FC236}">
                <a16:creationId xmlns:a16="http://schemas.microsoft.com/office/drawing/2014/main" id="{04A4D929-9061-5B4B-AE71-8BF274B158F0}"/>
              </a:ext>
            </a:extLst>
          </p:cNvPr>
          <p:cNvSpPr/>
          <p:nvPr/>
        </p:nvSpPr>
        <p:spPr>
          <a:xfrm>
            <a:off x="9406690" y="3379389"/>
            <a:ext cx="700506" cy="352817"/>
          </a:xfrm>
          <a:prstGeom prst="rightArrow">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圆角矩形 58">
            <a:extLst>
              <a:ext uri="{FF2B5EF4-FFF2-40B4-BE49-F238E27FC236}">
                <a16:creationId xmlns:a16="http://schemas.microsoft.com/office/drawing/2014/main" id="{2A003C8C-9A61-E740-8CB4-514FA726846E}"/>
              </a:ext>
            </a:extLst>
          </p:cNvPr>
          <p:cNvSpPr/>
          <p:nvPr/>
        </p:nvSpPr>
        <p:spPr>
          <a:xfrm>
            <a:off x="3037578" y="1359044"/>
            <a:ext cx="1546297" cy="574106"/>
          </a:xfrm>
          <a:prstGeom prst="roundRect">
            <a:avLst>
              <a:gd name="adj" fmla="val 50000"/>
            </a:avLst>
          </a:prstGeom>
          <a:solidFill>
            <a:srgbClr val="FFF1B5">
              <a:alpha val="67843"/>
            </a:srgbClr>
          </a:solidFill>
          <a:ln w="19050">
            <a:solidFill>
              <a:srgbClr val="A9A9A9">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文本框 59">
            <a:extLst>
              <a:ext uri="{FF2B5EF4-FFF2-40B4-BE49-F238E27FC236}">
                <a16:creationId xmlns:a16="http://schemas.microsoft.com/office/drawing/2014/main" id="{E68A8239-CAC5-5E46-AF42-0F738FE68667}"/>
              </a:ext>
            </a:extLst>
          </p:cNvPr>
          <p:cNvSpPr txBox="1"/>
          <p:nvPr/>
        </p:nvSpPr>
        <p:spPr>
          <a:xfrm>
            <a:off x="3266222" y="1448731"/>
            <a:ext cx="1114408" cy="369332"/>
          </a:xfrm>
          <a:prstGeom prst="rect">
            <a:avLst/>
          </a:prstGeom>
          <a:noFill/>
        </p:spPr>
        <p:txBody>
          <a:bodyPr wrap="none" rtlCol="0">
            <a:spAutoFit/>
          </a:bodyPr>
          <a:lstStyle/>
          <a:p>
            <a:r>
              <a:rPr kumimoji="1" lang="zh-CN" altLang="en-US" b="1" dirty="0">
                <a:solidFill>
                  <a:schemeClr val="tx1">
                    <a:lumMod val="85000"/>
                    <a:lumOff val="15000"/>
                  </a:schemeClr>
                </a:solidFill>
                <a:latin typeface="SimHei" panose="02010609060101010101" pitchFamily="49" charset="-122"/>
                <a:ea typeface="SimHei" panose="02010609060101010101" pitchFamily="49" charset="-122"/>
              </a:rPr>
              <a:t>数据输入</a:t>
            </a:r>
          </a:p>
        </p:txBody>
      </p:sp>
      <p:sp>
        <p:nvSpPr>
          <p:cNvPr id="61" name="右箭头 60">
            <a:extLst>
              <a:ext uri="{FF2B5EF4-FFF2-40B4-BE49-F238E27FC236}">
                <a16:creationId xmlns:a16="http://schemas.microsoft.com/office/drawing/2014/main" id="{F6F8F2EC-FB68-1D43-BE19-50237ED2CD8C}"/>
              </a:ext>
            </a:extLst>
          </p:cNvPr>
          <p:cNvSpPr/>
          <p:nvPr/>
        </p:nvSpPr>
        <p:spPr>
          <a:xfrm rot="5400000">
            <a:off x="3482994" y="2082728"/>
            <a:ext cx="655461" cy="352817"/>
          </a:xfrm>
          <a:prstGeom prst="rightArrow">
            <a:avLst/>
          </a:prstGeom>
          <a:solidFill>
            <a:schemeClr val="bg1">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4" name="圆角矩形 63">
            <a:extLst>
              <a:ext uri="{FF2B5EF4-FFF2-40B4-BE49-F238E27FC236}">
                <a16:creationId xmlns:a16="http://schemas.microsoft.com/office/drawing/2014/main" id="{9A713BA8-486A-BD4E-8B85-519A08EB9E72}"/>
              </a:ext>
            </a:extLst>
          </p:cNvPr>
          <p:cNvSpPr/>
          <p:nvPr/>
        </p:nvSpPr>
        <p:spPr>
          <a:xfrm>
            <a:off x="5388702" y="5145468"/>
            <a:ext cx="1546297" cy="574106"/>
          </a:xfrm>
          <a:prstGeom prst="roundRect">
            <a:avLst>
              <a:gd name="adj" fmla="val 50000"/>
            </a:avLst>
          </a:prstGeom>
          <a:solidFill>
            <a:schemeClr val="bg1"/>
          </a:solidFill>
          <a:ln w="28575">
            <a:solidFill>
              <a:srgbClr val="990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70004"/>
              </a:solidFill>
            </a:endParaRPr>
          </a:p>
        </p:txBody>
      </p:sp>
      <p:sp>
        <p:nvSpPr>
          <p:cNvPr id="66" name="圆角矩形 65">
            <a:extLst>
              <a:ext uri="{FF2B5EF4-FFF2-40B4-BE49-F238E27FC236}">
                <a16:creationId xmlns:a16="http://schemas.microsoft.com/office/drawing/2014/main" id="{3EFB1E66-A119-F44B-95AE-BF5B174B24C9}"/>
              </a:ext>
            </a:extLst>
          </p:cNvPr>
          <p:cNvSpPr/>
          <p:nvPr/>
        </p:nvSpPr>
        <p:spPr>
          <a:xfrm>
            <a:off x="7725615" y="5128324"/>
            <a:ext cx="1764457" cy="574106"/>
          </a:xfrm>
          <a:prstGeom prst="roundRect">
            <a:avLst>
              <a:gd name="adj" fmla="val 50000"/>
            </a:avLst>
          </a:prstGeom>
          <a:solidFill>
            <a:schemeClr val="bg1"/>
          </a:solidFill>
          <a:ln w="28575">
            <a:solidFill>
              <a:srgbClr val="990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文本框 66">
            <a:extLst>
              <a:ext uri="{FF2B5EF4-FFF2-40B4-BE49-F238E27FC236}">
                <a16:creationId xmlns:a16="http://schemas.microsoft.com/office/drawing/2014/main" id="{A501A5DA-F5E6-8E40-97D4-EEBD5BA05521}"/>
              </a:ext>
            </a:extLst>
          </p:cNvPr>
          <p:cNvSpPr txBox="1"/>
          <p:nvPr/>
        </p:nvSpPr>
        <p:spPr>
          <a:xfrm>
            <a:off x="5612309" y="5211709"/>
            <a:ext cx="1116011" cy="369332"/>
          </a:xfrm>
          <a:prstGeom prst="rect">
            <a:avLst/>
          </a:prstGeom>
          <a:noFill/>
        </p:spPr>
        <p:txBody>
          <a:bodyPr wrap="none" rtlCol="0">
            <a:spAutoFit/>
          </a:bodyPr>
          <a:lstStyle/>
          <a:p>
            <a:r>
              <a:rPr kumimoji="1" lang="en-US" altLang="zh-CN" b="1" dirty="0">
                <a:solidFill>
                  <a:srgbClr val="C70004"/>
                </a:solidFill>
                <a:latin typeface="SimHei" panose="02010609060101010101" pitchFamily="49" charset="-122"/>
                <a:ea typeface="SimHei" panose="02010609060101010101" pitchFamily="49" charset="-122"/>
              </a:rPr>
              <a:t>PS</a:t>
            </a:r>
            <a:r>
              <a:rPr kumimoji="1" lang="zh-CN" altLang="en-US" b="1" dirty="0">
                <a:solidFill>
                  <a:srgbClr val="C70004"/>
                </a:solidFill>
                <a:latin typeface="SimHei" panose="02010609060101010101" pitchFamily="49" charset="-122"/>
                <a:ea typeface="SimHei" panose="02010609060101010101" pitchFamily="49" charset="-122"/>
              </a:rPr>
              <a:t>值提升</a:t>
            </a:r>
          </a:p>
        </p:txBody>
      </p:sp>
      <p:sp>
        <p:nvSpPr>
          <p:cNvPr id="68" name="文本框 67">
            <a:extLst>
              <a:ext uri="{FF2B5EF4-FFF2-40B4-BE49-F238E27FC236}">
                <a16:creationId xmlns:a16="http://schemas.microsoft.com/office/drawing/2014/main" id="{1F1A3E9D-ED2D-5648-9386-C78190EBACC6}"/>
              </a:ext>
            </a:extLst>
          </p:cNvPr>
          <p:cNvSpPr txBox="1"/>
          <p:nvPr/>
        </p:nvSpPr>
        <p:spPr>
          <a:xfrm>
            <a:off x="7857059" y="5230711"/>
            <a:ext cx="1579278" cy="369332"/>
          </a:xfrm>
          <a:prstGeom prst="rect">
            <a:avLst/>
          </a:prstGeom>
          <a:noFill/>
        </p:spPr>
        <p:txBody>
          <a:bodyPr wrap="none" rtlCol="0">
            <a:spAutoFit/>
          </a:bodyPr>
          <a:lstStyle/>
          <a:p>
            <a:r>
              <a:rPr kumimoji="1" lang="zh-CN" altLang="en-US" b="1" dirty="0">
                <a:solidFill>
                  <a:srgbClr val="C70004"/>
                </a:solidFill>
                <a:latin typeface="SimHei" panose="02010609060101010101" pitchFamily="49" charset="-122"/>
                <a:ea typeface="SimHei" panose="02010609060101010101" pitchFamily="49" charset="-122"/>
              </a:rPr>
              <a:t>根因偏移修正</a:t>
            </a:r>
          </a:p>
        </p:txBody>
      </p:sp>
      <p:sp>
        <p:nvSpPr>
          <p:cNvPr id="69" name="圆角矩形 68">
            <a:extLst>
              <a:ext uri="{FF2B5EF4-FFF2-40B4-BE49-F238E27FC236}">
                <a16:creationId xmlns:a16="http://schemas.microsoft.com/office/drawing/2014/main" id="{265FA313-A082-524E-8737-E10CB2875E74}"/>
              </a:ext>
            </a:extLst>
          </p:cNvPr>
          <p:cNvSpPr/>
          <p:nvPr/>
        </p:nvSpPr>
        <p:spPr>
          <a:xfrm>
            <a:off x="3020120" y="5147929"/>
            <a:ext cx="1546297" cy="574106"/>
          </a:xfrm>
          <a:prstGeom prst="roundRect">
            <a:avLst>
              <a:gd name="adj" fmla="val 50000"/>
            </a:avLst>
          </a:prstGeom>
          <a:solidFill>
            <a:schemeClr val="bg1"/>
          </a:solidFill>
          <a:ln w="28575">
            <a:solidFill>
              <a:srgbClr val="990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70004"/>
              </a:solidFill>
            </a:endParaRPr>
          </a:p>
        </p:txBody>
      </p:sp>
      <p:sp>
        <p:nvSpPr>
          <p:cNvPr id="70" name="文本框 69">
            <a:extLst>
              <a:ext uri="{FF2B5EF4-FFF2-40B4-BE49-F238E27FC236}">
                <a16:creationId xmlns:a16="http://schemas.microsoft.com/office/drawing/2014/main" id="{89C23609-2D02-1847-8B0A-6465BFB03C19}"/>
              </a:ext>
            </a:extLst>
          </p:cNvPr>
          <p:cNvSpPr txBox="1"/>
          <p:nvPr/>
        </p:nvSpPr>
        <p:spPr>
          <a:xfrm>
            <a:off x="3264504" y="5223753"/>
            <a:ext cx="1114408" cy="369332"/>
          </a:xfrm>
          <a:prstGeom prst="rect">
            <a:avLst/>
          </a:prstGeom>
          <a:noFill/>
        </p:spPr>
        <p:txBody>
          <a:bodyPr wrap="none" rtlCol="0">
            <a:spAutoFit/>
          </a:bodyPr>
          <a:lstStyle/>
          <a:p>
            <a:r>
              <a:rPr kumimoji="1" lang="zh-CN" altLang="en-US" b="1" dirty="0">
                <a:solidFill>
                  <a:srgbClr val="C70004"/>
                </a:solidFill>
                <a:latin typeface="SimHei" panose="02010609060101010101" pitchFamily="49" charset="-122"/>
                <a:ea typeface="SimHei" panose="02010609060101010101" pitchFamily="49" charset="-122"/>
              </a:rPr>
              <a:t>集成学习</a:t>
            </a:r>
          </a:p>
        </p:txBody>
      </p:sp>
      <p:sp>
        <p:nvSpPr>
          <p:cNvPr id="6" name="左右箭头 5">
            <a:extLst>
              <a:ext uri="{FF2B5EF4-FFF2-40B4-BE49-F238E27FC236}">
                <a16:creationId xmlns:a16="http://schemas.microsoft.com/office/drawing/2014/main" id="{4ECDECDB-A5CC-6F43-89EC-5533465107AA}"/>
              </a:ext>
            </a:extLst>
          </p:cNvPr>
          <p:cNvSpPr/>
          <p:nvPr/>
        </p:nvSpPr>
        <p:spPr>
          <a:xfrm rot="5400000">
            <a:off x="3472874" y="4662686"/>
            <a:ext cx="632480" cy="319760"/>
          </a:xfrm>
          <a:prstGeom prst="leftRightArrow">
            <a:avLst/>
          </a:prstGeom>
          <a:solidFill>
            <a:srgbClr val="A9A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左右箭头 70">
            <a:extLst>
              <a:ext uri="{FF2B5EF4-FFF2-40B4-BE49-F238E27FC236}">
                <a16:creationId xmlns:a16="http://schemas.microsoft.com/office/drawing/2014/main" id="{167E3980-167B-3D4D-8001-DBEE406DF491}"/>
              </a:ext>
            </a:extLst>
          </p:cNvPr>
          <p:cNvSpPr/>
          <p:nvPr/>
        </p:nvSpPr>
        <p:spPr>
          <a:xfrm rot="5400000">
            <a:off x="5847366" y="4664051"/>
            <a:ext cx="619627" cy="319760"/>
          </a:xfrm>
          <a:prstGeom prst="leftRightArrow">
            <a:avLst/>
          </a:prstGeom>
          <a:solidFill>
            <a:srgbClr val="A9A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左右箭头 71">
            <a:extLst>
              <a:ext uri="{FF2B5EF4-FFF2-40B4-BE49-F238E27FC236}">
                <a16:creationId xmlns:a16="http://schemas.microsoft.com/office/drawing/2014/main" id="{AC6CF68B-0B6C-0A44-9D54-FA155E9AC940}"/>
              </a:ext>
            </a:extLst>
          </p:cNvPr>
          <p:cNvSpPr/>
          <p:nvPr/>
        </p:nvSpPr>
        <p:spPr>
          <a:xfrm rot="5400000">
            <a:off x="8266806" y="4647650"/>
            <a:ext cx="618142" cy="319760"/>
          </a:xfrm>
          <a:prstGeom prst="leftRightArrow">
            <a:avLst/>
          </a:prstGeom>
          <a:solidFill>
            <a:srgbClr val="A9A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 name="组合 4">
            <a:extLst>
              <a:ext uri="{FF2B5EF4-FFF2-40B4-BE49-F238E27FC236}">
                <a16:creationId xmlns:a16="http://schemas.microsoft.com/office/drawing/2014/main" id="{4E84DCDC-E0F8-47A3-88AA-EC10ABE10BD5}"/>
              </a:ext>
            </a:extLst>
          </p:cNvPr>
          <p:cNvGrpSpPr/>
          <p:nvPr/>
        </p:nvGrpSpPr>
        <p:grpSpPr>
          <a:xfrm>
            <a:off x="676752" y="5931618"/>
            <a:ext cx="1546297" cy="574106"/>
            <a:chOff x="710600" y="5145468"/>
            <a:chExt cx="1546297" cy="574106"/>
          </a:xfrm>
        </p:grpSpPr>
        <p:sp>
          <p:nvSpPr>
            <p:cNvPr id="40" name="圆角矩形 39">
              <a:extLst>
                <a:ext uri="{FF2B5EF4-FFF2-40B4-BE49-F238E27FC236}">
                  <a16:creationId xmlns:a16="http://schemas.microsoft.com/office/drawing/2014/main" id="{3A4C6CD0-60DF-5F41-90B3-D264083A5768}"/>
                </a:ext>
              </a:extLst>
            </p:cNvPr>
            <p:cNvSpPr/>
            <p:nvPr/>
          </p:nvSpPr>
          <p:spPr>
            <a:xfrm>
              <a:off x="710600" y="5145468"/>
              <a:ext cx="1546297" cy="574106"/>
            </a:xfrm>
            <a:prstGeom prst="roundRect">
              <a:avLst>
                <a:gd name="adj" fmla="val 50000"/>
              </a:avLst>
            </a:prstGeom>
            <a:solidFill>
              <a:schemeClr val="bg1"/>
            </a:solidFill>
            <a:ln w="28575">
              <a:solidFill>
                <a:srgbClr val="9904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70004"/>
                </a:solidFill>
              </a:endParaRPr>
            </a:p>
          </p:txBody>
        </p:sp>
        <p:sp>
          <p:nvSpPr>
            <p:cNvPr id="41" name="文本框 40">
              <a:extLst>
                <a:ext uri="{FF2B5EF4-FFF2-40B4-BE49-F238E27FC236}">
                  <a16:creationId xmlns:a16="http://schemas.microsoft.com/office/drawing/2014/main" id="{4E2C9F83-D496-7B44-817B-3E6EB43F5294}"/>
                </a:ext>
              </a:extLst>
            </p:cNvPr>
            <p:cNvSpPr txBox="1"/>
            <p:nvPr/>
          </p:nvSpPr>
          <p:spPr>
            <a:xfrm>
              <a:off x="931234" y="5221292"/>
              <a:ext cx="1114408" cy="369332"/>
            </a:xfrm>
            <a:prstGeom prst="rect">
              <a:avLst/>
            </a:prstGeom>
            <a:noFill/>
          </p:spPr>
          <p:txBody>
            <a:bodyPr wrap="none" rtlCol="0">
              <a:spAutoFit/>
            </a:bodyPr>
            <a:lstStyle/>
            <a:p>
              <a:r>
                <a:rPr kumimoji="1" lang="zh-CN" altLang="en-US" b="1" dirty="0">
                  <a:solidFill>
                    <a:srgbClr val="C70004"/>
                  </a:solidFill>
                  <a:latin typeface="SimHei" panose="02010609060101010101" pitchFamily="49" charset="-122"/>
                  <a:ea typeface="SimHei" panose="02010609060101010101" pitchFamily="49" charset="-122"/>
                </a:rPr>
                <a:t>三大创新</a:t>
              </a:r>
            </a:p>
          </p:txBody>
        </p:sp>
      </p:grpSp>
      <p:cxnSp>
        <p:nvCxnSpPr>
          <p:cNvPr id="8" name="肘形连接符 7">
            <a:extLst>
              <a:ext uri="{FF2B5EF4-FFF2-40B4-BE49-F238E27FC236}">
                <a16:creationId xmlns:a16="http://schemas.microsoft.com/office/drawing/2014/main" id="{6E71E901-9224-EE48-8D6B-B079005E549C}"/>
              </a:ext>
            </a:extLst>
          </p:cNvPr>
          <p:cNvCxnSpPr>
            <a:cxnSpLocks/>
            <a:stCxn id="40" idx="3"/>
            <a:endCxn id="69" idx="2"/>
          </p:cNvCxnSpPr>
          <p:nvPr/>
        </p:nvCxnSpPr>
        <p:spPr>
          <a:xfrm flipV="1">
            <a:off x="2223049" y="5722035"/>
            <a:ext cx="1570220" cy="496636"/>
          </a:xfrm>
          <a:prstGeom prst="bentConnector2">
            <a:avLst/>
          </a:prstGeom>
          <a:ln w="28575">
            <a:solidFill>
              <a:schemeClr val="bg2">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13" name="肘形连接符 12">
            <a:extLst>
              <a:ext uri="{FF2B5EF4-FFF2-40B4-BE49-F238E27FC236}">
                <a16:creationId xmlns:a16="http://schemas.microsoft.com/office/drawing/2014/main" id="{F39BDF61-0125-9940-A527-7F372070E788}"/>
              </a:ext>
            </a:extLst>
          </p:cNvPr>
          <p:cNvCxnSpPr>
            <a:cxnSpLocks/>
            <a:endCxn id="64" idx="2"/>
          </p:cNvCxnSpPr>
          <p:nvPr/>
        </p:nvCxnSpPr>
        <p:spPr>
          <a:xfrm flipV="1">
            <a:off x="3793270" y="5719574"/>
            <a:ext cx="2368581" cy="503098"/>
          </a:xfrm>
          <a:prstGeom prst="bentConnector2">
            <a:avLst/>
          </a:prstGeom>
          <a:ln w="28575">
            <a:solidFill>
              <a:schemeClr val="bg2">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49" name="肘形连接符 48">
            <a:extLst>
              <a:ext uri="{FF2B5EF4-FFF2-40B4-BE49-F238E27FC236}">
                <a16:creationId xmlns:a16="http://schemas.microsoft.com/office/drawing/2014/main" id="{121F8FA0-55CF-FA42-83FD-E4796F98FC68}"/>
              </a:ext>
            </a:extLst>
          </p:cNvPr>
          <p:cNvCxnSpPr>
            <a:cxnSpLocks/>
          </p:cNvCxnSpPr>
          <p:nvPr/>
        </p:nvCxnSpPr>
        <p:spPr>
          <a:xfrm flipV="1">
            <a:off x="6150558" y="5702430"/>
            <a:ext cx="2437521" cy="520242"/>
          </a:xfrm>
          <a:prstGeom prst="bentConnector2">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2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3</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7" name="文本框 6">
            <a:extLst>
              <a:ext uri="{FF2B5EF4-FFF2-40B4-BE49-F238E27FC236}">
                <a16:creationId xmlns:a16="http://schemas.microsoft.com/office/drawing/2014/main" id="{B4F6AD67-3141-45AF-98AE-EC84E81505BB}"/>
              </a:ext>
            </a:extLst>
          </p:cNvPr>
          <p:cNvSpPr txBox="1"/>
          <p:nvPr/>
        </p:nvSpPr>
        <p:spPr>
          <a:xfrm>
            <a:off x="4793488" y="3838141"/>
            <a:ext cx="6318345" cy="338554"/>
          </a:xfrm>
          <a:prstGeom prst="rect">
            <a:avLst/>
          </a:prstGeom>
          <a:noFill/>
        </p:spPr>
        <p:txBody>
          <a:bodyPr wrap="square" rtlCol="0">
            <a:spAutoFit/>
          </a:bodyPr>
          <a:lstStyle/>
          <a:p>
            <a:r>
              <a:rPr lang="zh-CN" altLang="en-US" sz="1600" dirty="0"/>
              <a:t>（集成预测算法、</a:t>
            </a:r>
            <a:r>
              <a:rPr lang="en-US" altLang="zh-CN" sz="1600" dirty="0"/>
              <a:t>PS</a:t>
            </a:r>
            <a:r>
              <a:rPr lang="zh-CN" altLang="en-US" sz="1600" dirty="0"/>
              <a:t>值改进、根因偏移修正）</a:t>
            </a:r>
          </a:p>
        </p:txBody>
      </p:sp>
      <p:sp>
        <p:nvSpPr>
          <p:cNvPr id="9" name="矩形 8">
            <a:extLst>
              <a:ext uri="{FF2B5EF4-FFF2-40B4-BE49-F238E27FC236}">
                <a16:creationId xmlns:a16="http://schemas.microsoft.com/office/drawing/2014/main" id="{93654845-A869-454D-B61B-9B8AA1199B4F}"/>
              </a:ext>
            </a:extLst>
          </p:cNvPr>
          <p:cNvSpPr/>
          <p:nvPr/>
        </p:nvSpPr>
        <p:spPr>
          <a:xfrm>
            <a:off x="4793488" y="2839520"/>
            <a:ext cx="2031325" cy="646331"/>
          </a:xfrm>
          <a:prstGeom prst="rect">
            <a:avLst/>
          </a:prstGeom>
        </p:spPr>
        <p:txBody>
          <a:bodyPr wrap="none">
            <a:spAutoFit/>
          </a:bodyPr>
          <a:lstStyle/>
          <a:p>
            <a:r>
              <a:rPr lang="zh-CN" altLang="en-US" sz="3600"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模型实现</a:t>
            </a:r>
          </a:p>
        </p:txBody>
      </p:sp>
      <p:sp>
        <p:nvSpPr>
          <p:cNvPr id="10" name="文本框 9">
            <a:extLst>
              <a:ext uri="{FF2B5EF4-FFF2-40B4-BE49-F238E27FC236}">
                <a16:creationId xmlns:a16="http://schemas.microsoft.com/office/drawing/2014/main" id="{EF2B6B34-725C-4E61-BF36-8B8F7763C4D8}"/>
              </a:ext>
            </a:extLst>
          </p:cNvPr>
          <p:cNvSpPr txBox="1"/>
          <p:nvPr/>
        </p:nvSpPr>
        <p:spPr>
          <a:xfrm>
            <a:off x="4819993" y="3468809"/>
            <a:ext cx="4386526" cy="369332"/>
          </a:xfrm>
          <a:prstGeom prst="rect">
            <a:avLst/>
          </a:prstGeom>
          <a:noFill/>
        </p:spPr>
        <p:txBody>
          <a:bodyPr wrap="square" rtlCol="0">
            <a:spAutoFit/>
          </a:bodyPr>
          <a:lstStyle/>
          <a:p>
            <a:pPr lvl="0"/>
            <a:r>
              <a:rPr lang="en-US" altLang="zh-CN" dirty="0">
                <a:solidFill>
                  <a:prstClr val="black"/>
                </a:solidFill>
              </a:rPr>
              <a:t>Implementation</a:t>
            </a:r>
            <a:r>
              <a:rPr lang="zh-CN" altLang="en-US" dirty="0">
                <a:solidFill>
                  <a:prstClr val="black"/>
                </a:solidFill>
              </a:rPr>
              <a:t> </a:t>
            </a:r>
            <a:r>
              <a:rPr lang="en-US" altLang="zh-CN" dirty="0">
                <a:solidFill>
                  <a:prstClr val="black"/>
                </a:solidFill>
              </a:rPr>
              <a:t>of</a:t>
            </a:r>
            <a:r>
              <a:rPr lang="zh-CN" altLang="en-US" dirty="0">
                <a:solidFill>
                  <a:prstClr val="black"/>
                </a:solidFill>
              </a:rPr>
              <a:t> </a:t>
            </a:r>
            <a:r>
              <a:rPr lang="en-US" altLang="zh-CN" dirty="0">
                <a:solidFill>
                  <a:prstClr val="black"/>
                </a:solidFill>
              </a:rPr>
              <a:t>the</a:t>
            </a:r>
            <a:r>
              <a:rPr lang="zh-CN" altLang="en-US" dirty="0">
                <a:solidFill>
                  <a:prstClr val="black"/>
                </a:solidFill>
              </a:rPr>
              <a:t> </a:t>
            </a:r>
            <a:r>
              <a:rPr lang="en-US" altLang="zh-CN" dirty="0">
                <a:solidFill>
                  <a:prstClr val="black"/>
                </a:solidFill>
              </a:rPr>
              <a:t>model</a:t>
            </a:r>
          </a:p>
        </p:txBody>
      </p:sp>
    </p:spTree>
    <p:extLst>
      <p:ext uri="{BB962C8B-B14F-4D97-AF65-F5344CB8AC3E}">
        <p14:creationId xmlns:p14="http://schemas.microsoft.com/office/powerpoint/2010/main" val="11024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矩形 9"/>
              <p:cNvSpPr/>
              <p:nvPr/>
            </p:nvSpPr>
            <p:spPr>
              <a:xfrm>
                <a:off x="3552479" y="1116279"/>
                <a:ext cx="4736073" cy="811056"/>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US" altLang="zh-CN" b="1" i="1" smtClean="0">
                          <a:solidFill>
                            <a:schemeClr val="bg2">
                              <a:lumMod val="10000"/>
                            </a:schemeClr>
                          </a:solidFill>
                          <a:latin typeface="Cambria Math" panose="02040503050406030204" pitchFamily="18" charset="0"/>
                        </a:rPr>
                        <m:t>𝑷𝒐𝒕𝒆𝒏𝒕𝒊𝒂𝒍</m:t>
                      </m:r>
                      <m:r>
                        <a:rPr lang="en-US" altLang="zh-CN" i="1">
                          <a:solidFill>
                            <a:schemeClr val="bg2">
                              <a:lumMod val="10000"/>
                            </a:schemeClr>
                          </a:solidFill>
                          <a:latin typeface="Cambria Math" panose="02040503050406030204" pitchFamily="18" charset="0"/>
                        </a:rPr>
                        <m:t> </m:t>
                      </m:r>
                      <m:r>
                        <a:rPr lang="en-US" altLang="zh-CN" i="1">
                          <a:solidFill>
                            <a:schemeClr val="bg2">
                              <a:lumMod val="10000"/>
                            </a:schemeClr>
                          </a:solidFill>
                          <a:latin typeface="Cambria Math" panose="02040503050406030204" pitchFamily="18" charset="0"/>
                        </a:rPr>
                        <m:t>𝑺𝒄𝒐𝒓𝒆</m:t>
                      </m:r>
                      <m:r>
                        <a:rPr lang="en-US" altLang="zh-CN" i="1">
                          <a:solidFill>
                            <a:schemeClr val="bg2">
                              <a:lumMod val="10000"/>
                            </a:schemeClr>
                          </a:solidFill>
                          <a:latin typeface="Cambria Math" panose="02040503050406030204" pitchFamily="18" charset="0"/>
                        </a:rPr>
                        <m:t>=</m:t>
                      </m:r>
                      <m:r>
                        <a:rPr lang="en-US" altLang="zh-CN" i="1">
                          <a:solidFill>
                            <a:schemeClr val="bg2">
                              <a:lumMod val="10000"/>
                            </a:schemeClr>
                          </a:solidFill>
                          <a:latin typeface="Cambria Math" panose="02040503050406030204" pitchFamily="18" charset="0"/>
                        </a:rPr>
                        <m:t>𝒎𝒂𝒙</m:t>
                      </m:r>
                      <m:d>
                        <m:dPr>
                          <m:ctrlPr>
                            <a:rPr lang="en-US" altLang="zh-CN" i="1">
                              <a:solidFill>
                                <a:schemeClr val="bg2">
                                  <a:lumMod val="10000"/>
                                </a:schemeClr>
                              </a:solidFill>
                              <a:latin typeface="Cambria Math" panose="02040503050406030204" pitchFamily="18" charset="0"/>
                            </a:rPr>
                          </m:ctrlPr>
                        </m:dPr>
                        <m:e>
                          <m:r>
                            <a:rPr lang="en-US" altLang="zh-CN" i="1">
                              <a:solidFill>
                                <a:schemeClr val="bg2">
                                  <a:lumMod val="10000"/>
                                </a:schemeClr>
                              </a:solidFill>
                              <a:latin typeface="Cambria Math" panose="02040503050406030204" pitchFamily="18" charset="0"/>
                            </a:rPr>
                            <m:t>𝟏</m:t>
                          </m:r>
                          <m:r>
                            <a:rPr lang="en-US" altLang="zh-CN" i="1">
                              <a:solidFill>
                                <a:schemeClr val="bg2">
                                  <a:lumMod val="10000"/>
                                </a:schemeClr>
                              </a:solidFill>
                              <a:latin typeface="Cambria Math" panose="02040503050406030204" pitchFamily="18" charset="0"/>
                            </a:rPr>
                            <m:t>−</m:t>
                          </m:r>
                          <m:f>
                            <m:fPr>
                              <m:ctrlPr>
                                <a:rPr lang="en-US" altLang="zh-CN" i="1">
                                  <a:solidFill>
                                    <a:schemeClr val="bg2">
                                      <a:lumMod val="10000"/>
                                    </a:schemeClr>
                                  </a:solidFill>
                                  <a:latin typeface="Cambria Math" panose="02040503050406030204" pitchFamily="18" charset="0"/>
                                </a:rPr>
                              </m:ctrlPr>
                            </m:fPr>
                            <m:num>
                              <m:r>
                                <a:rPr lang="en-US" altLang="zh-CN" i="1">
                                  <a:solidFill>
                                    <a:schemeClr val="bg2">
                                      <a:lumMod val="10000"/>
                                    </a:schemeClr>
                                  </a:solidFill>
                                  <a:latin typeface="Cambria Math" panose="02040503050406030204" pitchFamily="18" charset="0"/>
                                </a:rPr>
                                <m:t>𝒅</m:t>
                              </m:r>
                              <m:d>
                                <m:dPr>
                                  <m:ctrlPr>
                                    <a:rPr lang="en-US" altLang="zh-CN" i="1">
                                      <a:solidFill>
                                        <a:schemeClr val="bg2">
                                          <a:lumMod val="10000"/>
                                        </a:schemeClr>
                                      </a:solidFill>
                                      <a:latin typeface="Cambria Math" panose="02040503050406030204" pitchFamily="18" charset="0"/>
                                    </a:rPr>
                                  </m:ctrlPr>
                                </m:dPr>
                                <m:e>
                                  <m:acc>
                                    <m:accPr>
                                      <m:chr m:val="⃗"/>
                                      <m:ctrlPr>
                                        <a:rPr lang="en-US" altLang="zh-CN" i="1">
                                          <a:solidFill>
                                            <a:schemeClr val="bg2">
                                              <a:lumMod val="10000"/>
                                            </a:schemeClr>
                                          </a:solidFill>
                                          <a:latin typeface="Cambria Math" panose="02040503050406030204" pitchFamily="18" charset="0"/>
                                        </a:rPr>
                                      </m:ctrlPr>
                                    </m:accPr>
                                    <m:e>
                                      <m:r>
                                        <a:rPr lang="en-US" altLang="zh-CN" i="1">
                                          <a:solidFill>
                                            <a:schemeClr val="bg2">
                                              <a:lumMod val="10000"/>
                                            </a:schemeClr>
                                          </a:solidFill>
                                          <a:latin typeface="Cambria Math" panose="02040503050406030204" pitchFamily="18" charset="0"/>
                                        </a:rPr>
                                        <m:t>𝒗</m:t>
                                      </m:r>
                                    </m:e>
                                  </m:acc>
                                  <m:r>
                                    <a:rPr lang="en-US" altLang="zh-CN" i="1">
                                      <a:solidFill>
                                        <a:schemeClr val="bg2">
                                          <a:lumMod val="10000"/>
                                        </a:schemeClr>
                                      </a:solidFill>
                                      <a:latin typeface="Cambria Math" panose="02040503050406030204" pitchFamily="18" charset="0"/>
                                    </a:rPr>
                                    <m:t>,</m:t>
                                  </m:r>
                                  <m:acc>
                                    <m:accPr>
                                      <m:chr m:val="⃗"/>
                                      <m:ctrlPr>
                                        <a:rPr lang="en-US" altLang="zh-CN" i="1">
                                          <a:solidFill>
                                            <a:schemeClr val="bg2">
                                              <a:lumMod val="10000"/>
                                            </a:schemeClr>
                                          </a:solidFill>
                                          <a:latin typeface="Cambria Math" panose="02040503050406030204" pitchFamily="18" charset="0"/>
                                        </a:rPr>
                                      </m:ctrlPr>
                                    </m:accPr>
                                    <m:e>
                                      <m:r>
                                        <a:rPr lang="en-US" altLang="zh-CN" i="1">
                                          <a:solidFill>
                                            <a:schemeClr val="bg2">
                                              <a:lumMod val="10000"/>
                                            </a:schemeClr>
                                          </a:solidFill>
                                          <a:latin typeface="Cambria Math" panose="02040503050406030204" pitchFamily="18" charset="0"/>
                                        </a:rPr>
                                        <m:t>𝒂</m:t>
                                      </m:r>
                                    </m:e>
                                  </m:acc>
                                </m:e>
                              </m:d>
                            </m:num>
                            <m:den>
                              <m:r>
                                <a:rPr lang="en-US" altLang="zh-CN" i="1">
                                  <a:solidFill>
                                    <a:schemeClr val="bg2">
                                      <a:lumMod val="10000"/>
                                    </a:schemeClr>
                                  </a:solidFill>
                                  <a:latin typeface="Cambria Math" panose="02040503050406030204" pitchFamily="18" charset="0"/>
                                </a:rPr>
                                <m:t>𝒅</m:t>
                              </m:r>
                              <m:d>
                                <m:dPr>
                                  <m:ctrlPr>
                                    <a:rPr lang="en-US" altLang="zh-CN" i="1">
                                      <a:solidFill>
                                        <a:schemeClr val="bg2">
                                          <a:lumMod val="10000"/>
                                        </a:schemeClr>
                                      </a:solidFill>
                                      <a:latin typeface="Cambria Math" panose="02040503050406030204" pitchFamily="18" charset="0"/>
                                    </a:rPr>
                                  </m:ctrlPr>
                                </m:dPr>
                                <m:e>
                                  <m:acc>
                                    <m:accPr>
                                      <m:chr m:val="⃗"/>
                                      <m:ctrlPr>
                                        <a:rPr lang="en-US" altLang="zh-CN" i="1">
                                          <a:solidFill>
                                            <a:schemeClr val="bg2">
                                              <a:lumMod val="10000"/>
                                            </a:schemeClr>
                                          </a:solidFill>
                                          <a:latin typeface="Cambria Math" panose="02040503050406030204" pitchFamily="18" charset="0"/>
                                        </a:rPr>
                                      </m:ctrlPr>
                                    </m:accPr>
                                    <m:e>
                                      <m:r>
                                        <a:rPr lang="en-US" altLang="zh-CN" i="1">
                                          <a:solidFill>
                                            <a:schemeClr val="bg2">
                                              <a:lumMod val="10000"/>
                                            </a:schemeClr>
                                          </a:solidFill>
                                          <a:latin typeface="Cambria Math" panose="02040503050406030204" pitchFamily="18" charset="0"/>
                                        </a:rPr>
                                        <m:t>𝒗</m:t>
                                      </m:r>
                                    </m:e>
                                  </m:acc>
                                  <m:r>
                                    <a:rPr lang="en-US" altLang="zh-CN" i="1">
                                      <a:solidFill>
                                        <a:schemeClr val="bg2">
                                          <a:lumMod val="10000"/>
                                        </a:schemeClr>
                                      </a:solidFill>
                                      <a:latin typeface="Cambria Math" panose="02040503050406030204" pitchFamily="18" charset="0"/>
                                    </a:rPr>
                                    <m:t>,</m:t>
                                  </m:r>
                                  <m:acc>
                                    <m:accPr>
                                      <m:chr m:val="⃗"/>
                                      <m:ctrlPr>
                                        <a:rPr lang="en-US" altLang="zh-CN" i="1">
                                          <a:solidFill>
                                            <a:schemeClr val="bg2">
                                              <a:lumMod val="10000"/>
                                            </a:schemeClr>
                                          </a:solidFill>
                                          <a:latin typeface="Cambria Math" panose="02040503050406030204" pitchFamily="18" charset="0"/>
                                        </a:rPr>
                                      </m:ctrlPr>
                                    </m:accPr>
                                    <m:e>
                                      <m:r>
                                        <a:rPr lang="en-US" altLang="zh-CN" i="1">
                                          <a:solidFill>
                                            <a:schemeClr val="bg2">
                                              <a:lumMod val="10000"/>
                                            </a:schemeClr>
                                          </a:solidFill>
                                          <a:latin typeface="Cambria Math" panose="02040503050406030204" pitchFamily="18" charset="0"/>
                                        </a:rPr>
                                        <m:t>𝒇</m:t>
                                      </m:r>
                                    </m:e>
                                  </m:acc>
                                </m:e>
                              </m:d>
                            </m:den>
                          </m:f>
                          <m:r>
                            <a:rPr lang="en-US" altLang="zh-CN" i="1">
                              <a:solidFill>
                                <a:schemeClr val="bg2">
                                  <a:lumMod val="10000"/>
                                </a:schemeClr>
                              </a:solidFill>
                              <a:latin typeface="Cambria Math" panose="02040503050406030204" pitchFamily="18" charset="0"/>
                            </a:rPr>
                            <m:t>,</m:t>
                          </m:r>
                          <m:r>
                            <a:rPr lang="en-US" altLang="zh-CN" i="1">
                              <a:solidFill>
                                <a:schemeClr val="bg2">
                                  <a:lumMod val="10000"/>
                                </a:schemeClr>
                              </a:solidFill>
                              <a:latin typeface="Cambria Math" panose="02040503050406030204" pitchFamily="18" charset="0"/>
                            </a:rPr>
                            <m:t>𝟎</m:t>
                          </m:r>
                        </m:e>
                      </m:d>
                    </m:oMath>
                  </m:oMathPara>
                </a14:m>
                <a:endParaRPr lang="en-US" altLang="zh-CN" i="1" dirty="0">
                  <a:solidFill>
                    <a:schemeClr val="bg2">
                      <a:lumMod val="10000"/>
                    </a:schemeClr>
                  </a:solidFill>
                  <a:latin typeface="Cambria Math" panose="020405030504060302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3552479" y="1116279"/>
                <a:ext cx="4736073" cy="811056"/>
              </a:xfrm>
              <a:prstGeom prst="rect">
                <a:avLst/>
              </a:prstGeom>
              <a:blipFill>
                <a:blip r:embed="rId3"/>
                <a:stretch>
                  <a:fillRect b="-3077"/>
                </a:stretch>
              </a:blipFill>
            </p:spPr>
            <p:txBody>
              <a:bodyPr/>
              <a:lstStyle/>
              <a:p>
                <a:r>
                  <a:rPr lang="zh-CN" altLang="en-US">
                    <a:noFill/>
                  </a:rPr>
                  <a:t> </a:t>
                </a:r>
              </a:p>
            </p:txBody>
          </p:sp>
        </mc:Fallback>
      </mc:AlternateContent>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a:extLst>
              <a:ext uri="{FF2B5EF4-FFF2-40B4-BE49-F238E27FC236}">
                <a16:creationId xmlns:a16="http://schemas.microsoft.com/office/drawing/2014/main" id="{466F4DDE-D17B-4B34-BF06-F374D75EBFB7}"/>
              </a:ext>
            </a:extLst>
          </p:cNvPr>
          <p:cNvSpPr/>
          <p:nvPr/>
        </p:nvSpPr>
        <p:spPr>
          <a:xfrm>
            <a:off x="1344023" y="395340"/>
            <a:ext cx="2646878"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集成学习预测算法</a:t>
            </a:r>
          </a:p>
        </p:txBody>
      </p:sp>
      <p:sp>
        <p:nvSpPr>
          <p:cNvPr id="38" name="矩形 37">
            <a:extLst>
              <a:ext uri="{FF2B5EF4-FFF2-40B4-BE49-F238E27FC236}">
                <a16:creationId xmlns:a16="http://schemas.microsoft.com/office/drawing/2014/main" id="{89F66A58-C8AD-46CF-9612-1B2C7A90DD17}"/>
              </a:ext>
            </a:extLst>
          </p:cNvPr>
          <p:cNvSpPr/>
          <p:nvPr/>
        </p:nvSpPr>
        <p:spPr>
          <a:xfrm>
            <a:off x="1381601" y="788561"/>
            <a:ext cx="3083023"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Prediction based on Ensemble Learning</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4" name="文本框 73"/>
          <p:cNvSpPr txBox="1"/>
          <p:nvPr/>
        </p:nvSpPr>
        <p:spPr>
          <a:xfrm>
            <a:off x="1430514" y="2113358"/>
            <a:ext cx="2054420" cy="371944"/>
          </a:xfrm>
          <a:prstGeom prst="rect">
            <a:avLst/>
          </a:prstGeom>
          <a:noFill/>
        </p:spPr>
        <p:txBody>
          <a:bodyPr wrap="square" rtlCol="0">
            <a:spAutoFit/>
          </a:bodyPr>
          <a:lstStyle/>
          <a:p>
            <a:pPr algn="r"/>
            <a:r>
              <a:rPr lang="en-US" altLang="zh-CN" b="1" dirty="0">
                <a:solidFill>
                  <a:schemeClr val="bg2">
                    <a:lumMod val="10000"/>
                  </a:schemeClr>
                </a:solidFill>
                <a:cs typeface="+mn-ea"/>
                <a:sym typeface="+mn-lt"/>
              </a:rPr>
              <a:t>Random Forest</a:t>
            </a:r>
            <a:endParaRPr lang="zh-CN" altLang="en-US" b="1" dirty="0">
              <a:solidFill>
                <a:schemeClr val="bg2">
                  <a:lumMod val="10000"/>
                </a:schemeClr>
              </a:solidFill>
              <a:cs typeface="+mn-ea"/>
              <a:sym typeface="+mn-lt"/>
            </a:endParaRPr>
          </a:p>
        </p:txBody>
      </p:sp>
      <p:sp>
        <p:nvSpPr>
          <p:cNvPr id="80" name="矩形 79"/>
          <p:cNvSpPr/>
          <p:nvPr/>
        </p:nvSpPr>
        <p:spPr>
          <a:xfrm>
            <a:off x="876206" y="2564274"/>
            <a:ext cx="2860706" cy="1269578"/>
          </a:xfrm>
          <a:prstGeom prst="rect">
            <a:avLst/>
          </a:prstGeom>
        </p:spPr>
        <p:txBody>
          <a:bodyPr wrap="square">
            <a:spAutoFit/>
          </a:bodyPr>
          <a:lstStyle/>
          <a:p>
            <a:pPr>
              <a:spcAft>
                <a:spcPts val="500"/>
              </a:spcAft>
            </a:pPr>
            <a:r>
              <a:rPr lang="zh-CN" altLang="en-US" sz="1600" b="1" dirty="0">
                <a:solidFill>
                  <a:schemeClr val="tx1">
                    <a:lumMod val="75000"/>
                    <a:lumOff val="25000"/>
                  </a:schemeClr>
                </a:solidFill>
                <a:cs typeface="+mn-ea"/>
                <a:sym typeface="+mn-lt"/>
              </a:rPr>
              <a:t>优点</a:t>
            </a:r>
            <a:r>
              <a:rPr lang="zh-CN" altLang="en-US" sz="1600" dirty="0">
                <a:solidFill>
                  <a:schemeClr val="tx1">
                    <a:lumMod val="75000"/>
                    <a:lumOff val="25000"/>
                  </a:schemeClr>
                </a:solidFill>
                <a:cs typeface="+mn-ea"/>
                <a:sym typeface="+mn-lt"/>
              </a:rPr>
              <a:t>：考虑所有历史数据，</a:t>
            </a:r>
            <a:endParaRPr lang="en-US" altLang="zh-CN" sz="1600" dirty="0">
              <a:solidFill>
                <a:schemeClr val="tx1">
                  <a:lumMod val="75000"/>
                  <a:lumOff val="25000"/>
                </a:schemeClr>
              </a:solidFill>
              <a:cs typeface="+mn-ea"/>
              <a:sym typeface="+mn-lt"/>
            </a:endParaRPr>
          </a:p>
          <a:p>
            <a:pPr>
              <a:spcAft>
                <a:spcPts val="500"/>
              </a:spcAft>
            </a:pPr>
            <a:r>
              <a:rPr lang="zh-CN" altLang="en-US" sz="1600" dirty="0">
                <a:solidFill>
                  <a:schemeClr val="tx1">
                    <a:lumMod val="75000"/>
                    <a:lumOff val="25000"/>
                  </a:schemeClr>
                </a:solidFill>
                <a:cs typeface="+mn-ea"/>
                <a:sym typeface="+mn-lt"/>
              </a:rPr>
              <a:t>          预测值更加精准</a:t>
            </a:r>
            <a:endParaRPr lang="en-US" altLang="zh-CN" sz="1600" dirty="0">
              <a:solidFill>
                <a:schemeClr val="tx1">
                  <a:lumMod val="75000"/>
                  <a:lumOff val="25000"/>
                </a:schemeClr>
              </a:solidFill>
              <a:cs typeface="+mn-ea"/>
              <a:sym typeface="+mn-lt"/>
            </a:endParaRPr>
          </a:p>
          <a:p>
            <a:pPr>
              <a:spcAft>
                <a:spcPts val="500"/>
              </a:spcAft>
            </a:pPr>
            <a:r>
              <a:rPr lang="zh-CN" altLang="en-US" sz="1600" b="1" dirty="0">
                <a:solidFill>
                  <a:schemeClr val="tx1">
                    <a:lumMod val="75000"/>
                    <a:lumOff val="25000"/>
                  </a:schemeClr>
                </a:solidFill>
                <a:cs typeface="+mn-ea"/>
                <a:sym typeface="+mn-lt"/>
              </a:rPr>
              <a:t>缺点</a:t>
            </a:r>
            <a:r>
              <a:rPr lang="zh-CN" altLang="en-US" sz="1600" dirty="0">
                <a:solidFill>
                  <a:schemeClr val="tx1">
                    <a:lumMod val="75000"/>
                    <a:lumOff val="25000"/>
                  </a:schemeClr>
                </a:solidFill>
                <a:cs typeface="+mn-ea"/>
                <a:sym typeface="+mn-lt"/>
              </a:rPr>
              <a:t>：在不同</a:t>
            </a:r>
            <a:r>
              <a:rPr lang="en-US" altLang="zh-CN" sz="1600" dirty="0">
                <a:solidFill>
                  <a:schemeClr val="tx1">
                    <a:lumMod val="75000"/>
                    <a:lumOff val="25000"/>
                  </a:schemeClr>
                </a:solidFill>
                <a:cs typeface="+mn-ea"/>
                <a:sym typeface="+mn-lt"/>
              </a:rPr>
              <a:t>KPI</a:t>
            </a:r>
            <a:r>
              <a:rPr lang="zh-CN" altLang="en-US" sz="1600" dirty="0">
                <a:solidFill>
                  <a:schemeClr val="tx1">
                    <a:lumMod val="75000"/>
                    <a:lumOff val="25000"/>
                  </a:schemeClr>
                </a:solidFill>
                <a:cs typeface="+mn-ea"/>
                <a:sym typeface="+mn-lt"/>
              </a:rPr>
              <a:t>上表现存在  </a:t>
            </a:r>
            <a:endParaRPr lang="en-US" altLang="zh-CN" sz="1600" dirty="0">
              <a:solidFill>
                <a:schemeClr val="tx1">
                  <a:lumMod val="75000"/>
                  <a:lumOff val="25000"/>
                </a:schemeClr>
              </a:solidFill>
              <a:cs typeface="+mn-ea"/>
              <a:sym typeface="+mn-lt"/>
            </a:endParaRPr>
          </a:p>
          <a:p>
            <a:pPr>
              <a:spcAft>
                <a:spcPts val="500"/>
              </a:spcAft>
            </a:pPr>
            <a:r>
              <a:rPr lang="zh-CN" altLang="en-US" sz="1600" dirty="0">
                <a:solidFill>
                  <a:schemeClr val="tx1">
                    <a:lumMod val="75000"/>
                    <a:lumOff val="25000"/>
                  </a:schemeClr>
                </a:solidFill>
                <a:cs typeface="+mn-ea"/>
                <a:sym typeface="+mn-lt"/>
              </a:rPr>
              <a:t>          差别，计算速度稍慢  </a:t>
            </a:r>
          </a:p>
        </p:txBody>
      </p:sp>
      <p:sp>
        <p:nvSpPr>
          <p:cNvPr id="90" name="文本框 89">
            <a:extLst>
              <a:ext uri="{FF2B5EF4-FFF2-40B4-BE49-F238E27FC236}">
                <a16:creationId xmlns:a16="http://schemas.microsoft.com/office/drawing/2014/main" id="{BBBEABD1-7E12-49C9-B48D-053ADA566AE8}"/>
              </a:ext>
            </a:extLst>
          </p:cNvPr>
          <p:cNvSpPr txBox="1"/>
          <p:nvPr/>
        </p:nvSpPr>
        <p:spPr>
          <a:xfrm>
            <a:off x="2425514" y="4384379"/>
            <a:ext cx="1053663" cy="371944"/>
          </a:xfrm>
          <a:prstGeom prst="rect">
            <a:avLst/>
          </a:prstGeom>
          <a:noFill/>
        </p:spPr>
        <p:txBody>
          <a:bodyPr wrap="square" rtlCol="0">
            <a:spAutoFit/>
          </a:bodyPr>
          <a:lstStyle/>
          <a:p>
            <a:pPr algn="r"/>
            <a:r>
              <a:rPr lang="en-US" altLang="zh-CN" b="1" dirty="0">
                <a:solidFill>
                  <a:schemeClr val="bg2">
                    <a:lumMod val="10000"/>
                  </a:schemeClr>
                </a:solidFill>
                <a:cs typeface="+mn-ea"/>
                <a:sym typeface="+mn-lt"/>
              </a:rPr>
              <a:t>ARIMA</a:t>
            </a:r>
            <a:endParaRPr lang="zh-CN" altLang="en-US" b="1" dirty="0">
              <a:solidFill>
                <a:schemeClr val="bg2">
                  <a:lumMod val="10000"/>
                </a:schemeClr>
              </a:solidFill>
              <a:cs typeface="+mn-ea"/>
              <a:sym typeface="+mn-lt"/>
            </a:endParaRPr>
          </a:p>
        </p:txBody>
      </p:sp>
      <p:sp>
        <p:nvSpPr>
          <p:cNvPr id="96" name="矩形 95">
            <a:extLst>
              <a:ext uri="{FF2B5EF4-FFF2-40B4-BE49-F238E27FC236}">
                <a16:creationId xmlns:a16="http://schemas.microsoft.com/office/drawing/2014/main" id="{A5ADDBB1-ABAA-4457-AD42-90FEF312FA10}"/>
              </a:ext>
            </a:extLst>
          </p:cNvPr>
          <p:cNvSpPr/>
          <p:nvPr/>
        </p:nvSpPr>
        <p:spPr>
          <a:xfrm>
            <a:off x="873195" y="4740463"/>
            <a:ext cx="2718743" cy="1269578"/>
          </a:xfrm>
          <a:prstGeom prst="rect">
            <a:avLst/>
          </a:prstGeom>
        </p:spPr>
        <p:txBody>
          <a:bodyPr wrap="square">
            <a:spAutoFit/>
          </a:bodyPr>
          <a:lstStyle/>
          <a:p>
            <a:pPr>
              <a:spcAft>
                <a:spcPts val="500"/>
              </a:spcAft>
            </a:pPr>
            <a:r>
              <a:rPr lang="zh-CN" altLang="en-US" sz="1600" b="1" dirty="0">
                <a:solidFill>
                  <a:schemeClr val="tx1">
                    <a:lumMod val="75000"/>
                    <a:lumOff val="25000"/>
                  </a:schemeClr>
                </a:solidFill>
                <a:cs typeface="+mn-ea"/>
                <a:sym typeface="+mn-lt"/>
              </a:rPr>
              <a:t>优点</a:t>
            </a:r>
            <a:r>
              <a:rPr lang="zh-CN" altLang="en-US" sz="1600" dirty="0">
                <a:solidFill>
                  <a:schemeClr val="tx1">
                    <a:lumMod val="75000"/>
                    <a:lumOff val="25000"/>
                  </a:schemeClr>
                </a:solidFill>
                <a:cs typeface="+mn-ea"/>
                <a:sym typeface="+mn-lt"/>
              </a:rPr>
              <a:t>：单</a:t>
            </a:r>
            <a:r>
              <a:rPr lang="en-US" altLang="zh-CN" sz="1600" dirty="0">
                <a:solidFill>
                  <a:schemeClr val="tx1">
                    <a:lumMod val="75000"/>
                    <a:lumOff val="25000"/>
                  </a:schemeClr>
                </a:solidFill>
                <a:cs typeface="+mn-ea"/>
                <a:sym typeface="+mn-lt"/>
              </a:rPr>
              <a:t>KPI</a:t>
            </a:r>
            <a:r>
              <a:rPr lang="zh-CN" altLang="en-US" sz="1600" dirty="0">
                <a:solidFill>
                  <a:schemeClr val="tx1">
                    <a:lumMod val="75000"/>
                    <a:lumOff val="25000"/>
                  </a:schemeClr>
                </a:solidFill>
                <a:cs typeface="+mn-ea"/>
                <a:sym typeface="+mn-lt"/>
              </a:rPr>
              <a:t>预测比较准确</a:t>
            </a:r>
            <a:endParaRPr lang="en-US" altLang="zh-CN" sz="1600" dirty="0">
              <a:solidFill>
                <a:schemeClr val="tx1">
                  <a:lumMod val="75000"/>
                  <a:lumOff val="25000"/>
                </a:schemeClr>
              </a:solidFill>
              <a:cs typeface="+mn-ea"/>
              <a:sym typeface="+mn-lt"/>
            </a:endParaRPr>
          </a:p>
          <a:p>
            <a:pPr>
              <a:spcAft>
                <a:spcPts val="500"/>
              </a:spcAft>
            </a:pPr>
            <a:r>
              <a:rPr lang="zh-CN" altLang="en-US" sz="1600" b="1" dirty="0">
                <a:solidFill>
                  <a:schemeClr val="tx1">
                    <a:lumMod val="75000"/>
                    <a:lumOff val="25000"/>
                  </a:schemeClr>
                </a:solidFill>
                <a:cs typeface="+mn-ea"/>
                <a:sym typeface="+mn-lt"/>
              </a:rPr>
              <a:t>缺点</a:t>
            </a:r>
            <a:r>
              <a:rPr lang="zh-CN" altLang="en-US" sz="1600" dirty="0">
                <a:solidFill>
                  <a:schemeClr val="tx1">
                    <a:lumMod val="75000"/>
                    <a:lumOff val="25000"/>
                  </a:schemeClr>
                </a:solidFill>
                <a:cs typeface="+mn-ea"/>
                <a:sym typeface="+mn-lt"/>
              </a:rPr>
              <a:t>：大量各异</a:t>
            </a:r>
            <a:r>
              <a:rPr lang="en-US" altLang="zh-CN" sz="1600" dirty="0">
                <a:solidFill>
                  <a:schemeClr val="tx1">
                    <a:lumMod val="75000"/>
                    <a:lumOff val="25000"/>
                  </a:schemeClr>
                </a:solidFill>
                <a:cs typeface="+mn-ea"/>
                <a:sym typeface="+mn-lt"/>
              </a:rPr>
              <a:t>KPI</a:t>
            </a:r>
            <a:r>
              <a:rPr lang="zh-CN" altLang="en-US" sz="1600" dirty="0">
                <a:solidFill>
                  <a:schemeClr val="tx1">
                    <a:lumMod val="75000"/>
                    <a:lumOff val="25000"/>
                  </a:schemeClr>
                </a:solidFill>
                <a:cs typeface="+mn-ea"/>
                <a:sym typeface="+mn-lt"/>
              </a:rPr>
              <a:t>的平稳性</a:t>
            </a:r>
            <a:endParaRPr lang="en-US" altLang="zh-CN" sz="1600" dirty="0">
              <a:solidFill>
                <a:schemeClr val="tx1">
                  <a:lumMod val="75000"/>
                  <a:lumOff val="25000"/>
                </a:schemeClr>
              </a:solidFill>
              <a:cs typeface="+mn-ea"/>
              <a:sym typeface="+mn-lt"/>
            </a:endParaRPr>
          </a:p>
          <a:p>
            <a:pPr>
              <a:spcAft>
                <a:spcPts val="500"/>
              </a:spcAft>
            </a:pPr>
            <a:r>
              <a:rPr lang="zh-CN" altLang="en-US" sz="1600" dirty="0">
                <a:solidFill>
                  <a:schemeClr val="tx1">
                    <a:lumMod val="75000"/>
                    <a:lumOff val="25000"/>
                  </a:schemeClr>
                </a:solidFill>
                <a:cs typeface="+mn-ea"/>
                <a:sym typeface="+mn-lt"/>
              </a:rPr>
              <a:t>          难以度量，使</a:t>
            </a:r>
            <a:r>
              <a:rPr lang="en-US" altLang="zh-CN" sz="1600" dirty="0">
                <a:solidFill>
                  <a:schemeClr val="tx1">
                    <a:lumMod val="75000"/>
                    <a:lumOff val="25000"/>
                  </a:schemeClr>
                </a:solidFill>
                <a:cs typeface="+mn-ea"/>
                <a:sym typeface="+mn-lt"/>
              </a:rPr>
              <a:t>ARIMA</a:t>
            </a:r>
          </a:p>
          <a:p>
            <a:pPr>
              <a:spcAft>
                <a:spcPts val="500"/>
              </a:spcAft>
            </a:pPr>
            <a:r>
              <a:rPr lang="zh-CN" altLang="en-US" sz="1600" dirty="0">
                <a:solidFill>
                  <a:schemeClr val="tx1">
                    <a:lumMod val="75000"/>
                    <a:lumOff val="25000"/>
                  </a:schemeClr>
                </a:solidFill>
                <a:cs typeface="+mn-ea"/>
                <a:sym typeface="+mn-lt"/>
              </a:rPr>
              <a:t>          存在一定的误差</a:t>
            </a:r>
          </a:p>
        </p:txBody>
      </p:sp>
      <p:sp>
        <p:nvSpPr>
          <p:cNvPr id="97" name="矩形 96">
            <a:extLst>
              <a:ext uri="{FF2B5EF4-FFF2-40B4-BE49-F238E27FC236}">
                <a16:creationId xmlns:a16="http://schemas.microsoft.com/office/drawing/2014/main" id="{4BFCE1A3-C2A6-413B-ADE0-35B64A2D6BCB}"/>
              </a:ext>
            </a:extLst>
          </p:cNvPr>
          <p:cNvSpPr/>
          <p:nvPr/>
        </p:nvSpPr>
        <p:spPr>
          <a:xfrm>
            <a:off x="8599404" y="2457018"/>
            <a:ext cx="3072783" cy="959237"/>
          </a:xfrm>
          <a:prstGeom prst="rect">
            <a:avLst/>
          </a:prstGeom>
        </p:spPr>
        <p:txBody>
          <a:bodyPr wrap="square">
            <a:spAutoFit/>
          </a:bodyPr>
          <a:lstStyle/>
          <a:p>
            <a:pPr>
              <a:spcAft>
                <a:spcPts val="500"/>
              </a:spcAft>
            </a:pPr>
            <a:r>
              <a:rPr lang="zh-CN" altLang="en-US" sz="1600" b="1" dirty="0">
                <a:solidFill>
                  <a:schemeClr val="tx1">
                    <a:lumMod val="75000"/>
                    <a:lumOff val="25000"/>
                  </a:schemeClr>
                </a:solidFill>
                <a:cs typeface="+mn-ea"/>
                <a:sym typeface="+mn-lt"/>
              </a:rPr>
              <a:t>优点</a:t>
            </a:r>
            <a:r>
              <a:rPr lang="zh-CN" altLang="en-US" sz="1600" dirty="0">
                <a:solidFill>
                  <a:schemeClr val="tx1">
                    <a:lumMod val="75000"/>
                    <a:lumOff val="25000"/>
                  </a:schemeClr>
                </a:solidFill>
                <a:cs typeface="+mn-ea"/>
                <a:sym typeface="+mn-lt"/>
              </a:rPr>
              <a:t>：表现稳定，准确度高，</a:t>
            </a:r>
            <a:endParaRPr lang="en-US" altLang="zh-CN" sz="1600" dirty="0">
              <a:solidFill>
                <a:schemeClr val="tx1">
                  <a:lumMod val="75000"/>
                  <a:lumOff val="25000"/>
                </a:schemeClr>
              </a:solidFill>
              <a:cs typeface="+mn-ea"/>
              <a:sym typeface="+mn-lt"/>
            </a:endParaRPr>
          </a:p>
          <a:p>
            <a:pPr>
              <a:spcAft>
                <a:spcPts val="500"/>
              </a:spcAft>
            </a:pPr>
            <a:r>
              <a:rPr lang="zh-CN" altLang="en-US" sz="1600" dirty="0">
                <a:solidFill>
                  <a:schemeClr val="tx1">
                    <a:lumMod val="75000"/>
                    <a:lumOff val="25000"/>
                  </a:schemeClr>
                </a:solidFill>
                <a:cs typeface="+mn-ea"/>
                <a:sym typeface="+mn-lt"/>
              </a:rPr>
              <a:t>          时间复杂度低</a:t>
            </a:r>
            <a:endParaRPr lang="en-US" altLang="zh-CN" sz="1600" dirty="0">
              <a:solidFill>
                <a:schemeClr val="tx1">
                  <a:lumMod val="75000"/>
                  <a:lumOff val="25000"/>
                </a:schemeClr>
              </a:solidFill>
              <a:cs typeface="+mn-ea"/>
              <a:sym typeface="+mn-lt"/>
            </a:endParaRPr>
          </a:p>
          <a:p>
            <a:pPr>
              <a:spcAft>
                <a:spcPts val="500"/>
              </a:spcAft>
            </a:pPr>
            <a:r>
              <a:rPr lang="zh-CN" altLang="en-US" sz="1600" b="1" dirty="0">
                <a:solidFill>
                  <a:schemeClr val="tx1">
                    <a:lumMod val="75000"/>
                    <a:lumOff val="25000"/>
                  </a:schemeClr>
                </a:solidFill>
                <a:cs typeface="+mn-ea"/>
                <a:sym typeface="+mn-lt"/>
              </a:rPr>
              <a:t>缺点</a:t>
            </a:r>
            <a:r>
              <a:rPr lang="zh-CN" altLang="en-US" sz="1600" dirty="0">
                <a:solidFill>
                  <a:schemeClr val="tx1">
                    <a:lumMod val="75000"/>
                    <a:lumOff val="25000"/>
                  </a:schemeClr>
                </a:solidFill>
                <a:cs typeface="+mn-ea"/>
                <a:sym typeface="+mn-lt"/>
              </a:rPr>
              <a:t>：灵活性较弱，短期噪声大</a:t>
            </a:r>
            <a:endParaRPr lang="en-US" altLang="zh-CN" sz="1600" dirty="0">
              <a:solidFill>
                <a:schemeClr val="bg2">
                  <a:lumMod val="25000"/>
                </a:schemeClr>
              </a:solidFill>
            </a:endParaRPr>
          </a:p>
        </p:txBody>
      </p:sp>
      <p:sp>
        <p:nvSpPr>
          <p:cNvPr id="98" name="文本框 97">
            <a:extLst>
              <a:ext uri="{FF2B5EF4-FFF2-40B4-BE49-F238E27FC236}">
                <a16:creationId xmlns:a16="http://schemas.microsoft.com/office/drawing/2014/main" id="{9A426E80-B1EF-409A-ACC4-6382370B8E55}"/>
              </a:ext>
            </a:extLst>
          </p:cNvPr>
          <p:cNvSpPr txBox="1"/>
          <p:nvPr/>
        </p:nvSpPr>
        <p:spPr>
          <a:xfrm>
            <a:off x="8599404" y="2115970"/>
            <a:ext cx="1090511" cy="369332"/>
          </a:xfrm>
          <a:prstGeom prst="rect">
            <a:avLst/>
          </a:prstGeom>
          <a:noFill/>
        </p:spPr>
        <p:txBody>
          <a:bodyPr wrap="square" rtlCol="0">
            <a:spAutoFit/>
          </a:bodyPr>
          <a:lstStyle/>
          <a:p>
            <a:r>
              <a:rPr lang="en-US" altLang="zh-CN" b="1" dirty="0">
                <a:solidFill>
                  <a:schemeClr val="bg2">
                    <a:lumMod val="10000"/>
                  </a:schemeClr>
                </a:solidFill>
                <a:cs typeface="+mn-ea"/>
                <a:sym typeface="+mn-lt"/>
              </a:rPr>
              <a:t>EWMA</a:t>
            </a:r>
            <a:endParaRPr lang="zh-CN" altLang="en-US" b="1" dirty="0">
              <a:solidFill>
                <a:schemeClr val="bg2">
                  <a:lumMod val="10000"/>
                </a:schemeClr>
              </a:solidFill>
              <a:cs typeface="+mn-ea"/>
              <a:sym typeface="+mn-lt"/>
            </a:endParaRPr>
          </a:p>
        </p:txBody>
      </p:sp>
      <p:sp>
        <p:nvSpPr>
          <p:cNvPr id="94" name="文本框 93">
            <a:extLst>
              <a:ext uri="{FF2B5EF4-FFF2-40B4-BE49-F238E27FC236}">
                <a16:creationId xmlns:a16="http://schemas.microsoft.com/office/drawing/2014/main" id="{8B2F6532-4A3A-B141-A216-3F2BAEC4118A}"/>
              </a:ext>
            </a:extLst>
          </p:cNvPr>
          <p:cNvSpPr txBox="1"/>
          <p:nvPr/>
        </p:nvSpPr>
        <p:spPr>
          <a:xfrm>
            <a:off x="262971" y="134766"/>
            <a:ext cx="1127301" cy="677108"/>
          </a:xfrm>
          <a:prstGeom prst="rect">
            <a:avLst/>
          </a:prstGeom>
          <a:noFill/>
          <a:ln>
            <a:solidFill>
              <a:srgbClr val="93ACCD">
                <a:alpha val="9804"/>
              </a:srgbClr>
            </a:solidFill>
          </a:ln>
        </p:spPr>
        <p:txBody>
          <a:bodyPr wrap="square" rtlCol="0">
            <a:spAutoFit/>
          </a:bodyPr>
          <a:lstStyle/>
          <a:p>
            <a:r>
              <a:rPr kumimoji="1" lang="en-US" altLang="zh-CN" b="1" dirty="0">
                <a:solidFill>
                  <a:schemeClr val="bg1"/>
                </a:solidFill>
                <a:latin typeface="SimHei" panose="02010609060101010101" pitchFamily="49" charset="-122"/>
                <a:ea typeface="SimHei" panose="02010609060101010101" pitchFamily="49" charset="-122"/>
              </a:rPr>
              <a:t> </a:t>
            </a:r>
            <a:r>
              <a:rPr kumimoji="1" lang="zh-CN" altLang="en-US" sz="1200" b="1" dirty="0">
                <a:solidFill>
                  <a:schemeClr val="bg1"/>
                </a:solidFill>
                <a:latin typeface="SimHei" panose="02010609060101010101" pitchFamily="49" charset="-122"/>
                <a:ea typeface="SimHei" panose="02010609060101010101" pitchFamily="49" charset="-122"/>
              </a:rPr>
              <a:t> </a:t>
            </a:r>
            <a:endParaRPr kumimoji="1" lang="en-US" altLang="zh-CN" sz="2000" b="1" dirty="0">
              <a:solidFill>
                <a:schemeClr val="bg1"/>
              </a:solidFill>
              <a:latin typeface="SimHei" panose="02010609060101010101" pitchFamily="49" charset="-122"/>
              <a:ea typeface="SimHei" panose="02010609060101010101" pitchFamily="49" charset="-122"/>
            </a:endParaRPr>
          </a:p>
          <a:p>
            <a:r>
              <a:rPr kumimoji="1" lang="zh-CN" altLang="en-US" sz="2000" b="1" dirty="0">
                <a:solidFill>
                  <a:schemeClr val="bg1"/>
                </a:solidFill>
                <a:latin typeface="SimHei" panose="02010609060101010101" pitchFamily="49" charset="-122"/>
                <a:ea typeface="SimHei" panose="02010609060101010101" pitchFamily="49" charset="-122"/>
              </a:rPr>
              <a:t>   </a:t>
            </a:r>
            <a:endParaRPr kumimoji="1" lang="zh-CN" altLang="en-US" sz="32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5" name="圆角矩形标注 84">
            <a:extLst>
              <a:ext uri="{FF2B5EF4-FFF2-40B4-BE49-F238E27FC236}">
                <a16:creationId xmlns:a16="http://schemas.microsoft.com/office/drawing/2014/main" id="{FBE984A4-E3DA-1249-A128-7D71A6B71DCE}"/>
              </a:ext>
            </a:extLst>
          </p:cNvPr>
          <p:cNvSpPr/>
          <p:nvPr/>
        </p:nvSpPr>
        <p:spPr>
          <a:xfrm>
            <a:off x="3990901" y="173134"/>
            <a:ext cx="1530367" cy="393221"/>
          </a:xfrm>
          <a:prstGeom prst="wedgeRoundRectCallout">
            <a:avLst>
              <a:gd name="adj1" fmla="val -48564"/>
              <a:gd name="adj2" fmla="val 91595"/>
              <a:gd name="adj3" fmla="val 166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文本框 98">
            <a:extLst>
              <a:ext uri="{FF2B5EF4-FFF2-40B4-BE49-F238E27FC236}">
                <a16:creationId xmlns:a16="http://schemas.microsoft.com/office/drawing/2014/main" id="{AFDA5948-814C-6C40-B301-2975BCF89485}"/>
              </a:ext>
            </a:extLst>
          </p:cNvPr>
          <p:cNvSpPr txBox="1"/>
          <p:nvPr/>
        </p:nvSpPr>
        <p:spPr>
          <a:xfrm>
            <a:off x="3990901" y="180162"/>
            <a:ext cx="1530367" cy="400110"/>
          </a:xfrm>
          <a:prstGeom prst="rect">
            <a:avLst/>
          </a:prstGeom>
          <a:noFill/>
          <a:ln>
            <a:noFill/>
          </a:ln>
        </p:spPr>
        <p:txBody>
          <a:bodyPr wrap="square" rtlCol="0">
            <a:spAutoFit/>
          </a:bodyPr>
          <a:lstStyle/>
          <a:p>
            <a:r>
              <a:rPr kumimoji="1" lang="en-US" altLang="zh-CN" b="1" dirty="0">
                <a:solidFill>
                  <a:schemeClr val="bg1"/>
                </a:solidFill>
                <a:latin typeface="SimHei" panose="02010609060101010101" pitchFamily="49" charset="-122"/>
                <a:ea typeface="SimHei" panose="02010609060101010101" pitchFamily="49" charset="-122"/>
              </a:rPr>
              <a:t> </a:t>
            </a:r>
            <a:r>
              <a:rPr kumimoji="1" lang="zh-CN" altLang="en-US" b="1" dirty="0">
                <a:solidFill>
                  <a:schemeClr val="bg1"/>
                </a:solidFill>
                <a:latin typeface="SimHei" panose="02010609060101010101" pitchFamily="49" charset="-122"/>
                <a:ea typeface="SimHei" panose="02010609060101010101" pitchFamily="49" charset="-122"/>
              </a:rPr>
              <a:t> </a:t>
            </a:r>
            <a:r>
              <a:rPr kumimoji="1" lang="zh-CN" altLang="en-US" sz="2000" b="1" dirty="0">
                <a:solidFill>
                  <a:schemeClr val="bg1"/>
                </a:solidFill>
                <a:latin typeface="SimHei" panose="02010609060101010101" pitchFamily="49" charset="-122"/>
                <a:ea typeface="SimHei" panose="02010609060101010101" pitchFamily="49" charset="-122"/>
              </a:rPr>
              <a:t>创新点</a:t>
            </a:r>
            <a:r>
              <a:rPr kumimoji="1" lang="en-US" altLang="zh-CN" sz="20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1</a:t>
            </a:r>
            <a:endParaRPr kumimoji="1" lang="zh-CN" altLang="en-US" sz="20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4372AC9A-20D0-9741-BBE6-0F62B87B2210}"/>
              </a:ext>
            </a:extLst>
          </p:cNvPr>
          <p:cNvSpPr txBox="1"/>
          <p:nvPr/>
        </p:nvSpPr>
        <p:spPr>
          <a:xfrm>
            <a:off x="8731292" y="4540829"/>
            <a:ext cx="2263761" cy="369332"/>
          </a:xfrm>
          <a:prstGeom prst="rect">
            <a:avLst/>
          </a:prstGeom>
          <a:noFill/>
        </p:spPr>
        <p:txBody>
          <a:bodyPr wrap="none" rtlCol="0">
            <a:spAutoFit/>
          </a:bodyPr>
          <a:lstStyle/>
          <a:p>
            <a:r>
              <a:rPr lang="zh-CN" altLang="en-US" b="1" dirty="0">
                <a:solidFill>
                  <a:schemeClr val="bg2">
                    <a:lumMod val="10000"/>
                  </a:schemeClr>
                </a:solidFill>
                <a:cs typeface="+mn-ea"/>
                <a:sym typeface="+mn-lt"/>
              </a:rPr>
              <a:t>集成预测算法（✓）</a:t>
            </a:r>
          </a:p>
        </p:txBody>
      </p:sp>
      <p:sp>
        <p:nvSpPr>
          <p:cNvPr id="43" name="矩形 42">
            <a:extLst>
              <a:ext uri="{FF2B5EF4-FFF2-40B4-BE49-F238E27FC236}">
                <a16:creationId xmlns:a16="http://schemas.microsoft.com/office/drawing/2014/main" id="{39210A20-0C71-5849-A733-6CB045FE1650}"/>
              </a:ext>
            </a:extLst>
          </p:cNvPr>
          <p:cNvSpPr/>
          <p:nvPr/>
        </p:nvSpPr>
        <p:spPr>
          <a:xfrm>
            <a:off x="8704160" y="4933478"/>
            <a:ext cx="2800602" cy="584775"/>
          </a:xfrm>
          <a:prstGeom prst="rect">
            <a:avLst/>
          </a:prstGeom>
        </p:spPr>
        <p:txBody>
          <a:bodyPr wrap="square">
            <a:spAutoFit/>
          </a:bodyPr>
          <a:lstStyle/>
          <a:p>
            <a:pPr>
              <a:spcAft>
                <a:spcPts val="500"/>
              </a:spcAft>
            </a:pPr>
            <a:r>
              <a:rPr lang="zh-CN" altLang="en-US" sz="1600" dirty="0">
                <a:solidFill>
                  <a:schemeClr val="bg2">
                    <a:lumMod val="25000"/>
                  </a:schemeClr>
                </a:solidFill>
              </a:rPr>
              <a:t>融合三种预测算法，提升预测效果，使预测值更加准确</a:t>
            </a:r>
            <a:endParaRPr lang="en-US" altLang="zh-CN" sz="1600" dirty="0">
              <a:solidFill>
                <a:schemeClr val="bg2">
                  <a:lumMod val="25000"/>
                </a:schemeClr>
              </a:solidFill>
            </a:endParaRPr>
          </a:p>
        </p:txBody>
      </p:sp>
      <p:sp>
        <p:nvSpPr>
          <p:cNvPr id="45" name="椭圆 44">
            <a:extLst>
              <a:ext uri="{FF2B5EF4-FFF2-40B4-BE49-F238E27FC236}">
                <a16:creationId xmlns:a16="http://schemas.microsoft.com/office/drawing/2014/main" id="{94145351-9C49-B64B-BEE7-1AAB9BB48EE6}"/>
              </a:ext>
            </a:extLst>
          </p:cNvPr>
          <p:cNvSpPr/>
          <p:nvPr/>
        </p:nvSpPr>
        <p:spPr>
          <a:xfrm>
            <a:off x="4713600" y="2477259"/>
            <a:ext cx="2576316" cy="2559945"/>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a:extLst>
              <a:ext uri="{FF2B5EF4-FFF2-40B4-BE49-F238E27FC236}">
                <a16:creationId xmlns:a16="http://schemas.microsoft.com/office/drawing/2014/main" id="{815DC914-1D3C-2C40-AA91-824D10DB6D8D}"/>
              </a:ext>
            </a:extLst>
          </p:cNvPr>
          <p:cNvSpPr/>
          <p:nvPr/>
        </p:nvSpPr>
        <p:spPr>
          <a:xfrm>
            <a:off x="3531310" y="2354467"/>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椭圆 46">
            <a:extLst>
              <a:ext uri="{FF2B5EF4-FFF2-40B4-BE49-F238E27FC236}">
                <a16:creationId xmlns:a16="http://schemas.microsoft.com/office/drawing/2014/main" id="{DC000911-E2CE-6E4E-A4F4-234E4AB05B59}"/>
              </a:ext>
            </a:extLst>
          </p:cNvPr>
          <p:cNvSpPr/>
          <p:nvPr/>
        </p:nvSpPr>
        <p:spPr>
          <a:xfrm>
            <a:off x="3507427" y="453190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a:extLst>
              <a:ext uri="{FF2B5EF4-FFF2-40B4-BE49-F238E27FC236}">
                <a16:creationId xmlns:a16="http://schemas.microsoft.com/office/drawing/2014/main" id="{D8538D74-3671-0543-915E-B1F5E722203C}"/>
              </a:ext>
            </a:extLst>
          </p:cNvPr>
          <p:cNvSpPr/>
          <p:nvPr/>
        </p:nvSpPr>
        <p:spPr>
          <a:xfrm>
            <a:off x="7828869" y="2354467"/>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a:extLst>
              <a:ext uri="{FF2B5EF4-FFF2-40B4-BE49-F238E27FC236}">
                <a16:creationId xmlns:a16="http://schemas.microsoft.com/office/drawing/2014/main" id="{8F8D43FD-F936-FE4B-B011-0C090A7827F0}"/>
              </a:ext>
            </a:extLst>
          </p:cNvPr>
          <p:cNvSpPr/>
          <p:nvPr/>
        </p:nvSpPr>
        <p:spPr>
          <a:xfrm>
            <a:off x="7852752" y="453190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Freeform 92">
            <a:extLst>
              <a:ext uri="{FF2B5EF4-FFF2-40B4-BE49-F238E27FC236}">
                <a16:creationId xmlns:a16="http://schemas.microsoft.com/office/drawing/2014/main" id="{814237EB-82B3-9347-AB11-E0DC6F48FDF1}"/>
              </a:ext>
            </a:extLst>
          </p:cNvPr>
          <p:cNvSpPr>
            <a:spLocks noEditPoints="1"/>
          </p:cNvSpPr>
          <p:nvPr/>
        </p:nvSpPr>
        <p:spPr bwMode="auto">
          <a:xfrm>
            <a:off x="8023470" y="4698206"/>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51" name="椭圆 50">
            <a:extLst>
              <a:ext uri="{FF2B5EF4-FFF2-40B4-BE49-F238E27FC236}">
                <a16:creationId xmlns:a16="http://schemas.microsoft.com/office/drawing/2014/main" id="{D9C0997B-149B-2A44-A5E7-70AA6420F3CF}"/>
              </a:ext>
            </a:extLst>
          </p:cNvPr>
          <p:cNvSpPr/>
          <p:nvPr/>
        </p:nvSpPr>
        <p:spPr>
          <a:xfrm>
            <a:off x="4021340" y="284001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a:extLst>
              <a:ext uri="{FF2B5EF4-FFF2-40B4-BE49-F238E27FC236}">
                <a16:creationId xmlns:a16="http://schemas.microsoft.com/office/drawing/2014/main" id="{9B183894-3411-614B-B31D-51C3DD49A9E3}"/>
              </a:ext>
            </a:extLst>
          </p:cNvPr>
          <p:cNvSpPr/>
          <p:nvPr/>
        </p:nvSpPr>
        <p:spPr>
          <a:xfrm>
            <a:off x="3995870" y="5012796"/>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a:extLst>
              <a:ext uri="{FF2B5EF4-FFF2-40B4-BE49-F238E27FC236}">
                <a16:creationId xmlns:a16="http://schemas.microsoft.com/office/drawing/2014/main" id="{3C67B763-DE50-5B41-85E3-1EC0D9E12683}"/>
              </a:ext>
            </a:extLst>
          </p:cNvPr>
          <p:cNvSpPr/>
          <p:nvPr/>
        </p:nvSpPr>
        <p:spPr>
          <a:xfrm>
            <a:off x="8348607" y="284001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a:extLst>
              <a:ext uri="{FF2B5EF4-FFF2-40B4-BE49-F238E27FC236}">
                <a16:creationId xmlns:a16="http://schemas.microsoft.com/office/drawing/2014/main" id="{660ACE0A-B402-FA43-859D-83327B83564A}"/>
              </a:ext>
            </a:extLst>
          </p:cNvPr>
          <p:cNvSpPr/>
          <p:nvPr/>
        </p:nvSpPr>
        <p:spPr>
          <a:xfrm>
            <a:off x="8313146" y="5039840"/>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952E8A8E-6248-264A-AABB-3D505BB0FC56}"/>
                  </a:ext>
                </a:extLst>
              </p:cNvPr>
              <p:cNvSpPr/>
              <p:nvPr/>
            </p:nvSpPr>
            <p:spPr>
              <a:xfrm>
                <a:off x="3873171" y="3202997"/>
                <a:ext cx="4257173" cy="126509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zh-CN" altLang="en-US" sz="2800" i="1" smtClean="0">
                          <a:solidFill>
                            <a:schemeClr val="bg2">
                              <a:lumMod val="10000"/>
                            </a:schemeClr>
                          </a:solidFill>
                          <a:latin typeface="Cambria Math" panose="02040503050406030204" pitchFamily="18" charset="0"/>
                        </a:rPr>
                        <m:t>预测值</m:t>
                      </m:r>
                      <m:r>
                        <a:rPr lang="en-US" altLang="zh-CN" sz="2800" b="0" i="1" smtClean="0">
                          <a:solidFill>
                            <a:schemeClr val="bg2">
                              <a:lumMod val="10000"/>
                            </a:schemeClr>
                          </a:solidFill>
                          <a:latin typeface="Cambria Math" panose="02040503050406030204" pitchFamily="18" charset="0"/>
                        </a:rPr>
                        <m:t> </m:t>
                      </m:r>
                    </m:oMath>
                  </m:oMathPara>
                </a14:m>
                <a:endParaRPr lang="en-US" altLang="zh-CN" sz="2800" b="0" i="1" dirty="0">
                  <a:solidFill>
                    <a:schemeClr val="bg2">
                      <a:lumMod val="10000"/>
                    </a:schemeClr>
                  </a:solidFill>
                  <a:latin typeface="Cambria Math" panose="02040503050406030204" pitchFamily="18" charset="0"/>
                </a:endParaRPr>
              </a:p>
              <a:p>
                <a:pPr lvl="0"/>
                <a14:m>
                  <m:oMathPara xmlns:m="http://schemas.openxmlformats.org/officeDocument/2006/math">
                    <m:oMathParaPr>
                      <m:jc m:val="centerGroup"/>
                    </m:oMathParaPr>
                    <m:oMath xmlns:m="http://schemas.openxmlformats.org/officeDocument/2006/math">
                      <m:acc>
                        <m:accPr>
                          <m:chr m:val="⃗"/>
                          <m:ctrlPr>
                            <a:rPr lang="en-US" altLang="zh-CN" sz="2800" i="1">
                              <a:solidFill>
                                <a:schemeClr val="bg2">
                                  <a:lumMod val="10000"/>
                                </a:schemeClr>
                              </a:solidFill>
                              <a:latin typeface="Cambria Math" panose="02040503050406030204" pitchFamily="18" charset="0"/>
                            </a:rPr>
                          </m:ctrlPr>
                        </m:accPr>
                        <m:e>
                          <m:r>
                            <a:rPr lang="en-US" altLang="zh-CN" sz="2800" i="1">
                              <a:solidFill>
                                <a:schemeClr val="bg2">
                                  <a:lumMod val="10000"/>
                                </a:schemeClr>
                              </a:solidFill>
                              <a:latin typeface="Cambria Math" panose="02040503050406030204" pitchFamily="18" charset="0"/>
                            </a:rPr>
                            <m:t>𝒇</m:t>
                          </m:r>
                        </m:e>
                      </m:acc>
                    </m:oMath>
                  </m:oMathPara>
                </a14:m>
                <a:endParaRPr lang="en-US" altLang="zh-CN" sz="2800" dirty="0">
                  <a:solidFill>
                    <a:schemeClr val="bg2">
                      <a:lumMod val="10000"/>
                    </a:schemeClr>
                  </a:solidFill>
                </a:endParaRPr>
              </a:p>
              <a:p>
                <a:pPr algn="ctr"/>
                <a:endParaRPr lang="zh-CN" altLang="en-US" sz="1600" dirty="0">
                  <a:solidFill>
                    <a:schemeClr val="bg1"/>
                  </a:solidFill>
                  <a:latin typeface="+mn-ea"/>
                  <a:cs typeface="+mn-ea"/>
                  <a:sym typeface="+mn-lt"/>
                </a:endParaRPr>
              </a:p>
            </p:txBody>
          </p:sp>
        </mc:Choice>
        <mc:Fallback xmlns="">
          <p:sp>
            <p:nvSpPr>
              <p:cNvPr id="55" name="矩形 54">
                <a:extLst>
                  <a:ext uri="{FF2B5EF4-FFF2-40B4-BE49-F238E27FC236}">
                    <a16:creationId xmlns:a16="http://schemas.microsoft.com/office/drawing/2014/main" id="{952E8A8E-6248-264A-AABB-3D505BB0FC56}"/>
                  </a:ext>
                </a:extLst>
              </p:cNvPr>
              <p:cNvSpPr>
                <a:spLocks noRot="1" noChangeAspect="1" noMove="1" noResize="1" noEditPoints="1" noAdjustHandles="1" noChangeArrowheads="1" noChangeShapeType="1" noTextEdit="1"/>
              </p:cNvSpPr>
              <p:nvPr/>
            </p:nvSpPr>
            <p:spPr>
              <a:xfrm>
                <a:off x="3873171" y="3202997"/>
                <a:ext cx="4257173" cy="1265090"/>
              </a:xfrm>
              <a:prstGeom prst="rect">
                <a:avLst/>
              </a:prstGeom>
              <a:blipFill>
                <a:blip r:embed="rId4"/>
                <a:stretch>
                  <a:fillRect/>
                </a:stretch>
              </a:blipFill>
            </p:spPr>
            <p:txBody>
              <a:bodyPr/>
              <a:lstStyle/>
              <a:p>
                <a:r>
                  <a:rPr lang="zh-CN" altLang="en-US">
                    <a:noFill/>
                  </a:rPr>
                  <a:t> </a:t>
                </a:r>
              </a:p>
            </p:txBody>
          </p:sp>
        </mc:Fallback>
      </mc:AlternateContent>
      <p:sp>
        <p:nvSpPr>
          <p:cNvPr id="56" name="文本框 55">
            <a:extLst>
              <a:ext uri="{FF2B5EF4-FFF2-40B4-BE49-F238E27FC236}">
                <a16:creationId xmlns:a16="http://schemas.microsoft.com/office/drawing/2014/main" id="{8B58DF05-E6A5-9341-883C-DB5F4CB88166}"/>
              </a:ext>
            </a:extLst>
          </p:cNvPr>
          <p:cNvSpPr txBox="1"/>
          <p:nvPr/>
        </p:nvSpPr>
        <p:spPr>
          <a:xfrm>
            <a:off x="3686279" y="2457019"/>
            <a:ext cx="978000" cy="461665"/>
          </a:xfrm>
          <a:prstGeom prst="rect">
            <a:avLst/>
          </a:prstGeom>
          <a:noFill/>
        </p:spPr>
        <p:txBody>
          <a:bodyPr wrap="square" rtlCol="0">
            <a:spAutoFit/>
          </a:bodyPr>
          <a:lstStyle/>
          <a:p>
            <a:r>
              <a:rPr lang="en-US" altLang="zh-CN" sz="2400" b="1" dirty="0">
                <a:solidFill>
                  <a:schemeClr val="bg1"/>
                </a:solidFill>
              </a:rPr>
              <a:t>R</a:t>
            </a:r>
            <a:endParaRPr lang="zh-CN" altLang="en-US" sz="2400" b="1" dirty="0">
              <a:solidFill>
                <a:schemeClr val="bg1"/>
              </a:solidFill>
            </a:endParaRPr>
          </a:p>
        </p:txBody>
      </p:sp>
      <p:sp>
        <p:nvSpPr>
          <p:cNvPr id="58" name="文本框 57">
            <a:extLst>
              <a:ext uri="{FF2B5EF4-FFF2-40B4-BE49-F238E27FC236}">
                <a16:creationId xmlns:a16="http://schemas.microsoft.com/office/drawing/2014/main" id="{DFCAE0C0-1559-1443-A30E-E8348DFDCC41}"/>
              </a:ext>
            </a:extLst>
          </p:cNvPr>
          <p:cNvSpPr txBox="1"/>
          <p:nvPr/>
        </p:nvSpPr>
        <p:spPr>
          <a:xfrm>
            <a:off x="3642848" y="4637889"/>
            <a:ext cx="978000" cy="461665"/>
          </a:xfrm>
          <a:prstGeom prst="rect">
            <a:avLst/>
          </a:prstGeom>
          <a:noFill/>
        </p:spPr>
        <p:txBody>
          <a:bodyPr wrap="square" rtlCol="0">
            <a:spAutoFit/>
          </a:bodyPr>
          <a:lstStyle/>
          <a:p>
            <a:r>
              <a:rPr lang="en-US" altLang="zh-CN" sz="2400" b="1" dirty="0">
                <a:solidFill>
                  <a:schemeClr val="bg1"/>
                </a:solidFill>
              </a:rPr>
              <a:t>A</a:t>
            </a:r>
            <a:endParaRPr lang="zh-CN" altLang="en-US" sz="2400" b="1" dirty="0">
              <a:solidFill>
                <a:schemeClr val="bg1"/>
              </a:solidFill>
            </a:endParaRPr>
          </a:p>
        </p:txBody>
      </p:sp>
      <p:sp>
        <p:nvSpPr>
          <p:cNvPr id="60" name="文本框 59">
            <a:extLst>
              <a:ext uri="{FF2B5EF4-FFF2-40B4-BE49-F238E27FC236}">
                <a16:creationId xmlns:a16="http://schemas.microsoft.com/office/drawing/2014/main" id="{CA3FB8E8-FA1D-7941-A3C2-5722D962F860}"/>
              </a:ext>
            </a:extLst>
          </p:cNvPr>
          <p:cNvSpPr txBox="1"/>
          <p:nvPr/>
        </p:nvSpPr>
        <p:spPr>
          <a:xfrm>
            <a:off x="7991571" y="2472376"/>
            <a:ext cx="978000" cy="461665"/>
          </a:xfrm>
          <a:prstGeom prst="rect">
            <a:avLst/>
          </a:prstGeom>
          <a:noFill/>
        </p:spPr>
        <p:txBody>
          <a:bodyPr wrap="square" rtlCol="0">
            <a:spAutoFit/>
          </a:bodyPr>
          <a:lstStyle/>
          <a:p>
            <a:r>
              <a:rPr lang="en-US" altLang="zh-CN" sz="2400" b="1" dirty="0">
                <a:solidFill>
                  <a:schemeClr val="bg1"/>
                </a:solidFill>
              </a:rPr>
              <a:t>E</a:t>
            </a:r>
            <a:endParaRPr lang="zh-CN" altLang="en-US" sz="2400" b="1" dirty="0">
              <a:solidFill>
                <a:schemeClr val="bg1"/>
              </a:solidFill>
            </a:endParaRPr>
          </a:p>
        </p:txBody>
      </p:sp>
    </p:spTree>
    <p:extLst>
      <p:ext uri="{BB962C8B-B14F-4D97-AF65-F5344CB8AC3E}">
        <p14:creationId xmlns:p14="http://schemas.microsoft.com/office/powerpoint/2010/main" val="807103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1D38E1E-37F7-46C1-ADC7-6EC1FF11630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31133" y="1713238"/>
            <a:ext cx="5563071" cy="4030335"/>
          </a:xfrm>
          <a:prstGeom prst="rect">
            <a:avLst/>
          </a:prstGeom>
        </p:spPr>
      </p:pic>
      <p:grpSp>
        <p:nvGrpSpPr>
          <p:cNvPr id="107" name="组合 106">
            <a:extLst>
              <a:ext uri="{FF2B5EF4-FFF2-40B4-BE49-F238E27FC236}">
                <a16:creationId xmlns:a16="http://schemas.microsoft.com/office/drawing/2014/main" id="{62BB4D77-0820-406B-9668-A864D3222AD3}"/>
              </a:ext>
            </a:extLst>
          </p:cNvPr>
          <p:cNvGrpSpPr/>
          <p:nvPr/>
        </p:nvGrpSpPr>
        <p:grpSpPr>
          <a:xfrm>
            <a:off x="1051398" y="1486599"/>
            <a:ext cx="4848930" cy="4820396"/>
            <a:chOff x="1887578" y="1283149"/>
            <a:chExt cx="4848930" cy="4820396"/>
          </a:xfrm>
        </p:grpSpPr>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A38B7DC2-0A40-4A9D-A5A8-F60195C004BD}"/>
                    </a:ext>
                  </a:extLst>
                </p:cNvPr>
                <p:cNvSpPr/>
                <p:nvPr/>
              </p:nvSpPr>
              <p:spPr>
                <a:xfrm>
                  <a:off x="2806801" y="4597978"/>
                  <a:ext cx="3228238" cy="87107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US" altLang="zh-CN" b="1" i="1" smtClean="0">
                            <a:solidFill>
                              <a:schemeClr val="bg2">
                                <a:lumMod val="10000"/>
                              </a:schemeClr>
                            </a:solidFill>
                            <a:latin typeface="Cambria Math" panose="02040503050406030204" pitchFamily="18" charset="0"/>
                          </a:rPr>
                          <m:t>𝒚</m:t>
                        </m:r>
                        <m:r>
                          <a:rPr lang="en-US" altLang="zh-CN" i="1">
                            <a:solidFill>
                              <a:schemeClr val="bg2">
                                <a:lumMod val="10000"/>
                              </a:schemeClr>
                            </a:solidFill>
                            <a:latin typeface="Cambria Math" panose="02040503050406030204" pitchFamily="18" charset="0"/>
                          </a:rPr>
                          <m:t>=</m:t>
                        </m:r>
                        <m:nary>
                          <m:naryPr>
                            <m:chr m:val="∑"/>
                            <m:ctrlPr>
                              <a:rPr lang="en-US" altLang="zh-CN" i="1" smtClean="0">
                                <a:solidFill>
                                  <a:schemeClr val="bg2">
                                    <a:lumMod val="10000"/>
                                  </a:schemeClr>
                                </a:solidFill>
                                <a:latin typeface="Cambria Math" panose="02040503050406030204" pitchFamily="18" charset="0"/>
                              </a:rPr>
                            </m:ctrlPr>
                          </m:naryPr>
                          <m:sub>
                            <m:r>
                              <m:rPr>
                                <m:brk m:alnAt="23"/>
                              </m:rPr>
                              <a:rPr lang="en-US" altLang="zh-CN" b="0" i="1" smtClean="0">
                                <a:solidFill>
                                  <a:schemeClr val="bg2">
                                    <a:lumMod val="10000"/>
                                  </a:schemeClr>
                                </a:solidFill>
                                <a:latin typeface="Cambria Math" panose="02040503050406030204" pitchFamily="18" charset="0"/>
                              </a:rPr>
                              <m:t>𝑘</m:t>
                            </m:r>
                            <m:r>
                              <a:rPr lang="en-US" altLang="zh-CN" b="0" i="1" smtClean="0">
                                <a:solidFill>
                                  <a:schemeClr val="bg2">
                                    <a:lumMod val="10000"/>
                                  </a:schemeClr>
                                </a:solidFill>
                                <a:latin typeface="Cambria Math" panose="02040503050406030204" pitchFamily="18" charset="0"/>
                              </a:rPr>
                              <m:t>=1</m:t>
                            </m:r>
                          </m:sub>
                          <m:sup>
                            <m:r>
                              <a:rPr lang="en-US" altLang="zh-CN" b="0" i="1" smtClean="0">
                                <a:solidFill>
                                  <a:schemeClr val="bg2">
                                    <a:lumMod val="10000"/>
                                  </a:schemeClr>
                                </a:solidFill>
                                <a:latin typeface="Cambria Math" panose="02040503050406030204" pitchFamily="18" charset="0"/>
                              </a:rPr>
                              <m:t>3</m:t>
                            </m:r>
                          </m:sup>
                          <m:e>
                            <m:sSub>
                              <m:sSubPr>
                                <m:ctrlPr>
                                  <a:rPr lang="en-US" altLang="zh-CN" i="1" smtClean="0">
                                    <a:solidFill>
                                      <a:schemeClr val="bg2">
                                        <a:lumMod val="10000"/>
                                      </a:schemeClr>
                                    </a:solidFill>
                                    <a:latin typeface="Cambria Math" panose="02040503050406030204" pitchFamily="18" charset="0"/>
                                  </a:rPr>
                                </m:ctrlPr>
                              </m:sSubPr>
                              <m:e>
                                <m:r>
                                  <a:rPr lang="en-US" altLang="zh-CN" b="0" i="1" smtClean="0">
                                    <a:solidFill>
                                      <a:schemeClr val="bg2">
                                        <a:lumMod val="10000"/>
                                      </a:schemeClr>
                                    </a:solidFill>
                                    <a:latin typeface="Cambria Math" panose="02040503050406030204" pitchFamily="18" charset="0"/>
                                  </a:rPr>
                                  <m:t>𝑔</m:t>
                                </m:r>
                              </m:e>
                              <m:sub>
                                <m:r>
                                  <a:rPr lang="en-US" altLang="zh-CN" b="0" i="1" smtClean="0">
                                    <a:solidFill>
                                      <a:schemeClr val="bg2">
                                        <a:lumMod val="10000"/>
                                      </a:schemeClr>
                                    </a:solidFill>
                                    <a:latin typeface="Cambria Math" panose="02040503050406030204" pitchFamily="18" charset="0"/>
                                  </a:rPr>
                                  <m:t>𝑘</m:t>
                                </m:r>
                              </m:sub>
                            </m:sSub>
                            <m:sSub>
                              <m:sSubPr>
                                <m:ctrlPr>
                                  <a:rPr lang="en-US" altLang="zh-CN" i="1" smtClean="0">
                                    <a:solidFill>
                                      <a:schemeClr val="bg2">
                                        <a:lumMod val="10000"/>
                                      </a:schemeClr>
                                    </a:solidFill>
                                    <a:latin typeface="Cambria Math" panose="02040503050406030204" pitchFamily="18" charset="0"/>
                                  </a:rPr>
                                </m:ctrlPr>
                              </m:sSubPr>
                              <m:e>
                                <m:r>
                                  <a:rPr lang="en-US" altLang="zh-CN" b="0" i="1" smtClean="0">
                                    <a:solidFill>
                                      <a:schemeClr val="bg2">
                                        <a:lumMod val="10000"/>
                                      </a:schemeClr>
                                    </a:solidFill>
                                    <a:latin typeface="Cambria Math" panose="02040503050406030204" pitchFamily="18" charset="0"/>
                                  </a:rPr>
                                  <m:t>𝑦</m:t>
                                </m:r>
                              </m:e>
                              <m:sub>
                                <m:r>
                                  <a:rPr lang="en-US" altLang="zh-CN" b="0" i="1" smtClean="0">
                                    <a:solidFill>
                                      <a:schemeClr val="bg2">
                                        <a:lumMod val="10000"/>
                                      </a:schemeClr>
                                    </a:solidFill>
                                    <a:latin typeface="Cambria Math" panose="02040503050406030204" pitchFamily="18" charset="0"/>
                                  </a:rPr>
                                  <m:t>𝑘</m:t>
                                </m:r>
                              </m:sub>
                            </m:sSub>
                          </m:e>
                        </m:nary>
                        <m:r>
                          <a:rPr lang="en-US" altLang="zh-CN" b="0" i="1" smtClean="0">
                            <a:solidFill>
                              <a:schemeClr val="bg2">
                                <a:lumMod val="10000"/>
                              </a:schemeClr>
                            </a:solidFill>
                            <a:latin typeface="Cambria Math" panose="02040503050406030204" pitchFamily="18" charset="0"/>
                          </a:rPr>
                          <m:t>=</m:t>
                        </m:r>
                        <m:nary>
                          <m:naryPr>
                            <m:chr m:val="∑"/>
                            <m:ctrlPr>
                              <a:rPr lang="en-US" altLang="zh-CN" i="1" smtClean="0">
                                <a:solidFill>
                                  <a:schemeClr val="bg2">
                                    <a:lumMod val="10000"/>
                                  </a:schemeClr>
                                </a:solidFill>
                                <a:latin typeface="Cambria Math" panose="02040503050406030204" pitchFamily="18" charset="0"/>
                              </a:rPr>
                            </m:ctrlPr>
                          </m:naryPr>
                          <m:sub>
                            <m:r>
                              <m:rPr>
                                <m:brk m:alnAt="23"/>
                              </m:rPr>
                              <a:rPr lang="en-US" altLang="zh-CN" i="1">
                                <a:solidFill>
                                  <a:schemeClr val="bg2">
                                    <a:lumMod val="10000"/>
                                  </a:schemeClr>
                                </a:solidFill>
                                <a:latin typeface="Cambria Math" panose="02040503050406030204" pitchFamily="18" charset="0"/>
                              </a:rPr>
                              <m:t>𝑘</m:t>
                            </m:r>
                            <m:r>
                              <a:rPr lang="en-US" altLang="zh-CN" i="1">
                                <a:solidFill>
                                  <a:schemeClr val="bg2">
                                    <a:lumMod val="10000"/>
                                  </a:schemeClr>
                                </a:solidFill>
                                <a:latin typeface="Cambria Math" panose="02040503050406030204" pitchFamily="18" charset="0"/>
                              </a:rPr>
                              <m:t>=1</m:t>
                            </m:r>
                          </m:sub>
                          <m:sup>
                            <m:r>
                              <a:rPr lang="en-US" altLang="zh-CN" i="1">
                                <a:solidFill>
                                  <a:schemeClr val="bg2">
                                    <a:lumMod val="10000"/>
                                  </a:schemeClr>
                                </a:solidFill>
                                <a:latin typeface="Cambria Math" panose="02040503050406030204" pitchFamily="18" charset="0"/>
                              </a:rPr>
                              <m:t>3</m:t>
                            </m:r>
                          </m:sup>
                          <m:e>
                            <m:sSub>
                              <m:sSubPr>
                                <m:ctrlPr>
                                  <a:rPr lang="en-US" altLang="zh-CN" i="1">
                                    <a:solidFill>
                                      <a:schemeClr val="bg2">
                                        <a:lumMod val="10000"/>
                                      </a:schemeClr>
                                    </a:solidFill>
                                    <a:latin typeface="Cambria Math" panose="02040503050406030204" pitchFamily="18" charset="0"/>
                                  </a:rPr>
                                </m:ctrlPr>
                              </m:sSubPr>
                              <m:e>
                                <m:r>
                                  <a:rPr lang="en-US" altLang="zh-CN" i="1">
                                    <a:solidFill>
                                      <a:schemeClr val="bg2">
                                        <a:lumMod val="10000"/>
                                      </a:schemeClr>
                                    </a:solidFill>
                                    <a:latin typeface="Cambria Math" panose="02040503050406030204" pitchFamily="18" charset="0"/>
                                  </a:rPr>
                                  <m:t>𝑔</m:t>
                                </m:r>
                              </m:e>
                              <m:sub>
                                <m:r>
                                  <a:rPr lang="en-US" altLang="zh-CN" i="1">
                                    <a:solidFill>
                                      <a:schemeClr val="bg2">
                                        <a:lumMod val="10000"/>
                                      </a:schemeClr>
                                    </a:solidFill>
                                    <a:latin typeface="Cambria Math" panose="02040503050406030204" pitchFamily="18" charset="0"/>
                                  </a:rPr>
                                  <m:t>𝑘</m:t>
                                </m:r>
                              </m:sub>
                            </m:sSub>
                            <m:d>
                              <m:dPr>
                                <m:ctrlPr>
                                  <a:rPr lang="en-US" altLang="zh-CN" i="1" smtClean="0">
                                    <a:solidFill>
                                      <a:schemeClr val="bg2">
                                        <a:lumMod val="10000"/>
                                      </a:schemeClr>
                                    </a:solidFill>
                                    <a:latin typeface="Cambria Math" panose="02040503050406030204" pitchFamily="18" charset="0"/>
                                  </a:rPr>
                                </m:ctrlPr>
                              </m:dPr>
                              <m:e>
                                <m:r>
                                  <a:rPr lang="en-US" altLang="zh-CN" b="0" i="1" smtClean="0">
                                    <a:solidFill>
                                      <a:schemeClr val="bg2">
                                        <a:lumMod val="10000"/>
                                      </a:schemeClr>
                                    </a:solidFill>
                                    <a:latin typeface="Cambria Math" panose="02040503050406030204" pitchFamily="18" charset="0"/>
                                  </a:rPr>
                                  <m:t>𝑥</m:t>
                                </m:r>
                              </m:e>
                            </m:d>
                            <m:sSubSup>
                              <m:sSubSupPr>
                                <m:ctrlPr>
                                  <a:rPr lang="en-US" altLang="zh-CN" i="1" smtClean="0">
                                    <a:solidFill>
                                      <a:schemeClr val="bg2">
                                        <a:lumMod val="10000"/>
                                      </a:schemeClr>
                                    </a:solidFill>
                                    <a:latin typeface="Cambria Math" panose="02040503050406030204" pitchFamily="18" charset="0"/>
                                  </a:rPr>
                                </m:ctrlPr>
                              </m:sSubSupPr>
                              <m:e>
                                <m:r>
                                  <a:rPr lang="en-US" altLang="zh-CN" b="0" i="1" smtClean="0">
                                    <a:solidFill>
                                      <a:schemeClr val="bg2">
                                        <a:lumMod val="10000"/>
                                      </a:schemeClr>
                                    </a:solidFill>
                                    <a:latin typeface="Cambria Math" panose="02040503050406030204" pitchFamily="18" charset="0"/>
                                  </a:rPr>
                                  <m:t>𝑤</m:t>
                                </m:r>
                              </m:e>
                              <m:sub>
                                <m:r>
                                  <a:rPr lang="en-US" altLang="zh-CN" b="0" i="1" smtClean="0">
                                    <a:solidFill>
                                      <a:schemeClr val="bg2">
                                        <a:lumMod val="10000"/>
                                      </a:schemeClr>
                                    </a:solidFill>
                                    <a:latin typeface="Cambria Math" panose="02040503050406030204" pitchFamily="18" charset="0"/>
                                  </a:rPr>
                                  <m:t>𝑘</m:t>
                                </m:r>
                              </m:sub>
                              <m:sup>
                                <m:r>
                                  <a:rPr lang="en-US" altLang="zh-CN" b="0" i="1" smtClean="0">
                                    <a:solidFill>
                                      <a:schemeClr val="bg2">
                                        <a:lumMod val="10000"/>
                                      </a:schemeClr>
                                    </a:solidFill>
                                    <a:latin typeface="Cambria Math" panose="02040503050406030204" pitchFamily="18" charset="0"/>
                                  </a:rPr>
                                  <m:t>𝑇</m:t>
                                </m:r>
                              </m:sup>
                            </m:sSubSup>
                            <m:r>
                              <a:rPr lang="en-US" altLang="zh-CN" b="0" i="1" smtClean="0">
                                <a:solidFill>
                                  <a:schemeClr val="bg2">
                                    <a:lumMod val="10000"/>
                                  </a:schemeClr>
                                </a:solidFill>
                                <a:latin typeface="Cambria Math" panose="02040503050406030204" pitchFamily="18" charset="0"/>
                              </a:rPr>
                              <m:t>𝑥</m:t>
                            </m:r>
                          </m:e>
                        </m:nary>
                      </m:oMath>
                    </m:oMathPara>
                  </a14:m>
                  <a:endParaRPr lang="en-US" altLang="zh-CN" i="1" dirty="0">
                    <a:solidFill>
                      <a:schemeClr val="bg2">
                        <a:lumMod val="10000"/>
                      </a:schemeClr>
                    </a:solidFill>
                    <a:latin typeface="Cambria Math" panose="02040503050406030204" pitchFamily="18" charset="0"/>
                  </a:endParaRPr>
                </a:p>
              </p:txBody>
            </p:sp>
          </mc:Choice>
          <mc:Fallback xmlns="">
            <p:sp>
              <p:nvSpPr>
                <p:cNvPr id="61" name="矩形 60">
                  <a:extLst>
                    <a:ext uri="{FF2B5EF4-FFF2-40B4-BE49-F238E27FC236}">
                      <a16:creationId xmlns:a16="http://schemas.microsoft.com/office/drawing/2014/main" id="{A38B7DC2-0A40-4A9D-A5A8-F60195C004BD}"/>
                    </a:ext>
                  </a:extLst>
                </p:cNvPr>
                <p:cNvSpPr>
                  <a:spLocks noRot="1" noChangeAspect="1" noMove="1" noResize="1" noEditPoints="1" noAdjustHandles="1" noChangeArrowheads="1" noChangeShapeType="1" noTextEdit="1"/>
                </p:cNvSpPr>
                <p:nvPr/>
              </p:nvSpPr>
              <p:spPr>
                <a:xfrm>
                  <a:off x="2806801" y="4597978"/>
                  <a:ext cx="3228238" cy="871072"/>
                </a:xfrm>
                <a:prstGeom prst="rect">
                  <a:avLst/>
                </a:prstGeom>
                <a:blipFill>
                  <a:blip r:embed="rId4"/>
                  <a:stretch>
                    <a:fillRect l="-8235" t="-92857" b="-14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E75BB572-ADFF-4FA1-92B3-A567CC93C97B}"/>
                    </a:ext>
                  </a:extLst>
                </p:cNvPr>
                <p:cNvSpPr/>
                <p:nvPr/>
              </p:nvSpPr>
              <p:spPr>
                <a:xfrm>
                  <a:off x="2339004" y="5376486"/>
                  <a:ext cx="4392720" cy="727059"/>
                </a:xfrm>
                <a:prstGeom prst="rect">
                  <a:avLst/>
                </a:prstGeom>
              </p:spPr>
              <p:txBody>
                <a:bodyPr wrap="square">
                  <a:spAutoFit/>
                </a:bodyPr>
                <a:lstStyle/>
                <a:p>
                  <a:pPr lvl="0"/>
                  <a:r>
                    <a:rPr lang="zh-CN" altLang="en-US" b="1" dirty="0">
                      <a:solidFill>
                        <a:schemeClr val="bg2">
                          <a:lumMod val="10000"/>
                        </a:schemeClr>
                      </a:solidFill>
                    </a:rPr>
                    <a:t>其中</a:t>
                  </a:r>
                  <a14:m>
                    <m:oMath xmlns:m="http://schemas.openxmlformats.org/officeDocument/2006/math">
                      <m:r>
                        <a:rPr lang="zh-CN" altLang="en-US" b="1" i="1">
                          <a:solidFill>
                            <a:schemeClr val="bg2">
                              <a:lumMod val="10000"/>
                            </a:schemeClr>
                          </a:solidFill>
                          <a:latin typeface="Cambria Math" panose="02040503050406030204" pitchFamily="18" charset="0"/>
                        </a:rPr>
                        <m:t>，</m:t>
                      </m:r>
                      <m:sSub>
                        <m:sSubPr>
                          <m:ctrlPr>
                            <a:rPr lang="en-US" altLang="zh-CN" i="1">
                              <a:solidFill>
                                <a:schemeClr val="bg2">
                                  <a:lumMod val="10000"/>
                                </a:schemeClr>
                              </a:solidFill>
                              <a:latin typeface="Cambria Math" panose="02040503050406030204" pitchFamily="18" charset="0"/>
                            </a:rPr>
                          </m:ctrlPr>
                        </m:sSubPr>
                        <m:e>
                          <m:r>
                            <a:rPr lang="en-US" altLang="zh-CN" i="1">
                              <a:solidFill>
                                <a:schemeClr val="bg2">
                                  <a:lumMod val="10000"/>
                                </a:schemeClr>
                              </a:solidFill>
                              <a:latin typeface="Cambria Math" panose="02040503050406030204" pitchFamily="18" charset="0"/>
                            </a:rPr>
                            <m:t>𝑔</m:t>
                          </m:r>
                        </m:e>
                        <m:sub>
                          <m:r>
                            <a:rPr lang="en-US" altLang="zh-CN" i="1">
                              <a:solidFill>
                                <a:schemeClr val="bg2">
                                  <a:lumMod val="10000"/>
                                </a:schemeClr>
                              </a:solidFill>
                              <a:latin typeface="Cambria Math" panose="02040503050406030204" pitchFamily="18" charset="0"/>
                            </a:rPr>
                            <m:t>𝑘</m:t>
                          </m:r>
                        </m:sub>
                      </m:sSub>
                      <m:d>
                        <m:dPr>
                          <m:ctrlPr>
                            <a:rPr lang="en-US" altLang="zh-CN" i="1">
                              <a:solidFill>
                                <a:schemeClr val="bg2">
                                  <a:lumMod val="10000"/>
                                </a:schemeClr>
                              </a:solidFill>
                              <a:latin typeface="Cambria Math" panose="02040503050406030204" pitchFamily="18" charset="0"/>
                            </a:rPr>
                          </m:ctrlPr>
                        </m:dPr>
                        <m:e>
                          <m:r>
                            <a:rPr lang="en-US" altLang="zh-CN" i="1">
                              <a:solidFill>
                                <a:schemeClr val="bg2">
                                  <a:lumMod val="10000"/>
                                </a:schemeClr>
                              </a:solidFill>
                              <a:latin typeface="Cambria Math" panose="02040503050406030204" pitchFamily="18" charset="0"/>
                            </a:rPr>
                            <m:t>𝑥</m:t>
                          </m:r>
                        </m:e>
                      </m:d>
                      <m:r>
                        <a:rPr lang="en-US" altLang="zh-CN" i="1">
                          <a:solidFill>
                            <a:schemeClr val="bg2">
                              <a:lumMod val="10000"/>
                            </a:schemeClr>
                          </a:solidFill>
                          <a:latin typeface="Cambria Math" panose="02040503050406030204" pitchFamily="18" charset="0"/>
                        </a:rPr>
                        <m:t>=</m:t>
                      </m:r>
                      <m:f>
                        <m:fPr>
                          <m:ctrlPr>
                            <a:rPr lang="en-US" altLang="zh-CN" i="1" smtClean="0">
                              <a:solidFill>
                                <a:schemeClr val="bg2">
                                  <a:lumMod val="10000"/>
                                </a:schemeClr>
                              </a:solidFill>
                              <a:latin typeface="Cambria Math" panose="02040503050406030204" pitchFamily="18" charset="0"/>
                            </a:rPr>
                          </m:ctrlPr>
                        </m:fPr>
                        <m:num>
                          <m:r>
                            <m:rPr>
                              <m:sty m:val="p"/>
                            </m:rPr>
                            <a:rPr lang="en-US" altLang="zh-CN" i="1">
                              <a:solidFill>
                                <a:schemeClr val="bg2">
                                  <a:lumMod val="10000"/>
                                </a:schemeClr>
                              </a:solidFill>
                              <a:latin typeface="Cambria Math" panose="02040503050406030204" pitchFamily="18" charset="0"/>
                            </a:rPr>
                            <m:t>exp</m:t>
                          </m:r>
                          <m:d>
                            <m:dPr>
                              <m:ctrlPr>
                                <a:rPr lang="en-US" altLang="zh-CN" i="1" smtClean="0">
                                  <a:solidFill>
                                    <a:schemeClr val="bg2">
                                      <a:lumMod val="10000"/>
                                    </a:schemeClr>
                                  </a:solidFill>
                                  <a:latin typeface="Cambria Math" panose="02040503050406030204" pitchFamily="18" charset="0"/>
                                </a:rPr>
                              </m:ctrlPr>
                            </m:dPr>
                            <m:e>
                              <m:sSub>
                                <m:sSubPr>
                                  <m:ctrlPr>
                                    <a:rPr lang="en-US" altLang="zh-CN" i="1" smtClean="0">
                                      <a:solidFill>
                                        <a:schemeClr val="bg2">
                                          <a:lumMod val="10000"/>
                                        </a:schemeClr>
                                      </a:solidFill>
                                      <a:latin typeface="Cambria Math" panose="02040503050406030204" pitchFamily="18" charset="0"/>
                                    </a:rPr>
                                  </m:ctrlPr>
                                </m:sSubPr>
                                <m:e>
                                  <m:r>
                                    <a:rPr lang="en-US" altLang="zh-CN" b="0" i="1" smtClean="0">
                                      <a:solidFill>
                                        <a:schemeClr val="bg2">
                                          <a:lumMod val="10000"/>
                                        </a:schemeClr>
                                      </a:solidFill>
                                      <a:latin typeface="Cambria Math" panose="02040503050406030204" pitchFamily="18" charset="0"/>
                                    </a:rPr>
                                    <m:t>𝑢</m:t>
                                  </m:r>
                                </m:e>
                                <m:sub>
                                  <m:r>
                                    <a:rPr lang="en-US" altLang="zh-CN" b="0" i="1" smtClean="0">
                                      <a:solidFill>
                                        <a:schemeClr val="bg2">
                                          <a:lumMod val="10000"/>
                                        </a:schemeClr>
                                      </a:solidFill>
                                      <a:latin typeface="Cambria Math" panose="02040503050406030204" pitchFamily="18" charset="0"/>
                                    </a:rPr>
                                    <m:t>𝑘</m:t>
                                  </m:r>
                                </m:sub>
                              </m:sSub>
                            </m:e>
                          </m:d>
                        </m:num>
                        <m:den>
                          <m:nary>
                            <m:naryPr>
                              <m:chr m:val="∑"/>
                              <m:ctrlPr>
                                <a:rPr lang="en-US" altLang="zh-CN" i="1" smtClean="0">
                                  <a:solidFill>
                                    <a:schemeClr val="bg2">
                                      <a:lumMod val="10000"/>
                                    </a:schemeClr>
                                  </a:solidFill>
                                  <a:latin typeface="Cambria Math" panose="02040503050406030204" pitchFamily="18" charset="0"/>
                                </a:rPr>
                              </m:ctrlPr>
                            </m:naryPr>
                            <m:sub>
                              <m:r>
                                <m:rPr>
                                  <m:brk m:alnAt="23"/>
                                </m:rPr>
                                <a:rPr lang="en-US" altLang="zh-CN" b="0" i="1" smtClean="0">
                                  <a:solidFill>
                                    <a:schemeClr val="bg2">
                                      <a:lumMod val="10000"/>
                                    </a:schemeClr>
                                  </a:solidFill>
                                  <a:latin typeface="Cambria Math" panose="02040503050406030204" pitchFamily="18" charset="0"/>
                                </a:rPr>
                                <m:t>𝑗</m:t>
                              </m:r>
                              <m:r>
                                <a:rPr lang="en-US" altLang="zh-CN" b="0" i="1" smtClean="0">
                                  <a:solidFill>
                                    <a:schemeClr val="bg2">
                                      <a:lumMod val="10000"/>
                                    </a:schemeClr>
                                  </a:solidFill>
                                  <a:latin typeface="Cambria Math" panose="02040503050406030204" pitchFamily="18" charset="0"/>
                                </a:rPr>
                                <m:t>=1</m:t>
                              </m:r>
                            </m:sub>
                            <m:sup>
                              <m:r>
                                <a:rPr lang="en-US" altLang="zh-CN" b="0" i="1" smtClean="0">
                                  <a:solidFill>
                                    <a:schemeClr val="bg2">
                                      <a:lumMod val="10000"/>
                                    </a:schemeClr>
                                  </a:solidFill>
                                  <a:latin typeface="Cambria Math" panose="02040503050406030204" pitchFamily="18" charset="0"/>
                                </a:rPr>
                                <m:t>3</m:t>
                              </m:r>
                            </m:sup>
                            <m:e>
                              <m:r>
                                <a:rPr lang="en-US" altLang="zh-CN" b="0" i="1" smtClean="0">
                                  <a:solidFill>
                                    <a:schemeClr val="bg2">
                                      <a:lumMod val="10000"/>
                                    </a:schemeClr>
                                  </a:solidFill>
                                  <a:latin typeface="Cambria Math" panose="02040503050406030204" pitchFamily="18" charset="0"/>
                                </a:rPr>
                                <m:t>𝑒𝑥𝑝</m:t>
                              </m:r>
                              <m:d>
                                <m:dPr>
                                  <m:ctrlPr>
                                    <a:rPr lang="en-US" altLang="zh-CN" b="0" i="1" smtClean="0">
                                      <a:solidFill>
                                        <a:schemeClr val="bg2">
                                          <a:lumMod val="10000"/>
                                        </a:schemeClr>
                                      </a:solidFill>
                                      <a:latin typeface="Cambria Math" panose="02040503050406030204" pitchFamily="18" charset="0"/>
                                    </a:rPr>
                                  </m:ctrlPr>
                                </m:dPr>
                                <m:e>
                                  <m:sSub>
                                    <m:sSubPr>
                                      <m:ctrlPr>
                                        <a:rPr lang="en-US" altLang="zh-CN" b="0" i="1" smtClean="0">
                                          <a:solidFill>
                                            <a:schemeClr val="bg2">
                                              <a:lumMod val="10000"/>
                                            </a:schemeClr>
                                          </a:solidFill>
                                          <a:latin typeface="Cambria Math" panose="02040503050406030204" pitchFamily="18" charset="0"/>
                                        </a:rPr>
                                      </m:ctrlPr>
                                    </m:sSubPr>
                                    <m:e>
                                      <m:r>
                                        <a:rPr lang="en-US" altLang="zh-CN" b="0" i="1" smtClean="0">
                                          <a:solidFill>
                                            <a:schemeClr val="bg2">
                                              <a:lumMod val="10000"/>
                                            </a:schemeClr>
                                          </a:solidFill>
                                          <a:latin typeface="Cambria Math" panose="02040503050406030204" pitchFamily="18" charset="0"/>
                                        </a:rPr>
                                        <m:t>𝑢</m:t>
                                      </m:r>
                                    </m:e>
                                    <m:sub>
                                      <m:r>
                                        <a:rPr lang="en-US" altLang="zh-CN" b="0" i="1" smtClean="0">
                                          <a:solidFill>
                                            <a:schemeClr val="bg2">
                                              <a:lumMod val="10000"/>
                                            </a:schemeClr>
                                          </a:solidFill>
                                          <a:latin typeface="Cambria Math" panose="02040503050406030204" pitchFamily="18" charset="0"/>
                                        </a:rPr>
                                        <m:t>𝑗</m:t>
                                      </m:r>
                                    </m:sub>
                                  </m:sSub>
                                </m:e>
                              </m:d>
                            </m:e>
                          </m:nary>
                        </m:den>
                      </m:f>
                      <m:r>
                        <a:rPr lang="en-US" altLang="zh-CN" b="0" i="1" smtClean="0">
                          <a:solidFill>
                            <a:schemeClr val="bg2">
                              <a:lumMod val="10000"/>
                            </a:schemeClr>
                          </a:solidFill>
                          <a:latin typeface="Cambria Math" panose="02040503050406030204" pitchFamily="18" charset="0"/>
                        </a:rPr>
                        <m:t>=</m:t>
                      </m:r>
                      <m:f>
                        <m:fPr>
                          <m:ctrlPr>
                            <a:rPr lang="en-US" altLang="zh-CN" i="1">
                              <a:solidFill>
                                <a:schemeClr val="bg2">
                                  <a:lumMod val="10000"/>
                                </a:schemeClr>
                              </a:solidFill>
                              <a:latin typeface="Cambria Math" panose="02040503050406030204" pitchFamily="18" charset="0"/>
                            </a:rPr>
                          </m:ctrlPr>
                        </m:fPr>
                        <m:num>
                          <m:r>
                            <m:rPr>
                              <m:sty m:val="p"/>
                            </m:rPr>
                            <a:rPr lang="en-US" altLang="zh-CN" i="1">
                              <a:solidFill>
                                <a:schemeClr val="bg2">
                                  <a:lumMod val="10000"/>
                                </a:schemeClr>
                              </a:solidFill>
                              <a:latin typeface="Cambria Math" panose="02040503050406030204" pitchFamily="18" charset="0"/>
                            </a:rPr>
                            <m:t>exp</m:t>
                          </m:r>
                          <m:d>
                            <m:dPr>
                              <m:ctrlPr>
                                <a:rPr lang="en-US" altLang="zh-CN" i="1">
                                  <a:solidFill>
                                    <a:schemeClr val="bg2">
                                      <a:lumMod val="10000"/>
                                    </a:schemeClr>
                                  </a:solidFill>
                                  <a:latin typeface="Cambria Math" panose="02040503050406030204" pitchFamily="18" charset="0"/>
                                </a:rPr>
                              </m:ctrlPr>
                            </m:dPr>
                            <m:e>
                              <m:sSubSup>
                                <m:sSubSupPr>
                                  <m:ctrlPr>
                                    <a:rPr lang="en-US" altLang="zh-CN" i="1">
                                      <a:solidFill>
                                        <a:schemeClr val="bg2">
                                          <a:lumMod val="10000"/>
                                        </a:schemeClr>
                                      </a:solidFill>
                                      <a:latin typeface="Cambria Math" panose="02040503050406030204" pitchFamily="18" charset="0"/>
                                    </a:rPr>
                                  </m:ctrlPr>
                                </m:sSubSupPr>
                                <m:e>
                                  <m:r>
                                    <a:rPr lang="en-US" altLang="zh-CN" i="1">
                                      <a:solidFill>
                                        <a:schemeClr val="bg2">
                                          <a:lumMod val="10000"/>
                                        </a:schemeClr>
                                      </a:solidFill>
                                      <a:latin typeface="Cambria Math" panose="02040503050406030204" pitchFamily="18" charset="0"/>
                                    </a:rPr>
                                    <m:t>𝑎</m:t>
                                  </m:r>
                                </m:e>
                                <m:sub>
                                  <m:r>
                                    <a:rPr lang="en-US" altLang="zh-CN" i="1">
                                      <a:solidFill>
                                        <a:schemeClr val="bg2">
                                          <a:lumMod val="10000"/>
                                        </a:schemeClr>
                                      </a:solidFill>
                                      <a:latin typeface="Cambria Math" panose="02040503050406030204" pitchFamily="18" charset="0"/>
                                    </a:rPr>
                                    <m:t>𝑗</m:t>
                                  </m:r>
                                </m:sub>
                                <m:sup>
                                  <m:r>
                                    <a:rPr lang="en-US" altLang="zh-CN" i="1">
                                      <a:solidFill>
                                        <a:schemeClr val="bg2">
                                          <a:lumMod val="10000"/>
                                        </a:schemeClr>
                                      </a:solidFill>
                                      <a:latin typeface="Cambria Math" panose="02040503050406030204" pitchFamily="18" charset="0"/>
                                    </a:rPr>
                                    <m:t>𝑇</m:t>
                                  </m:r>
                                </m:sup>
                              </m:sSubSup>
                              <m:r>
                                <a:rPr lang="en-US" altLang="zh-CN" i="1">
                                  <a:solidFill>
                                    <a:schemeClr val="bg2">
                                      <a:lumMod val="10000"/>
                                    </a:schemeClr>
                                  </a:solidFill>
                                  <a:latin typeface="Cambria Math" panose="02040503050406030204" pitchFamily="18" charset="0"/>
                                </a:rPr>
                                <m:t>𝑥</m:t>
                              </m:r>
                            </m:e>
                          </m:d>
                        </m:num>
                        <m:den>
                          <m:nary>
                            <m:naryPr>
                              <m:chr m:val="∑"/>
                              <m:ctrlPr>
                                <a:rPr lang="en-US" altLang="zh-CN" i="1">
                                  <a:solidFill>
                                    <a:schemeClr val="bg2">
                                      <a:lumMod val="10000"/>
                                    </a:schemeClr>
                                  </a:solidFill>
                                  <a:latin typeface="Cambria Math" panose="02040503050406030204" pitchFamily="18" charset="0"/>
                                </a:rPr>
                              </m:ctrlPr>
                            </m:naryPr>
                            <m:sub>
                              <m:r>
                                <m:rPr>
                                  <m:brk m:alnAt="23"/>
                                </m:rPr>
                                <a:rPr lang="en-US" altLang="zh-CN" i="1">
                                  <a:solidFill>
                                    <a:schemeClr val="bg2">
                                      <a:lumMod val="10000"/>
                                    </a:schemeClr>
                                  </a:solidFill>
                                  <a:latin typeface="Cambria Math" panose="02040503050406030204" pitchFamily="18" charset="0"/>
                                </a:rPr>
                                <m:t>𝑗</m:t>
                              </m:r>
                              <m:r>
                                <a:rPr lang="en-US" altLang="zh-CN" i="1">
                                  <a:solidFill>
                                    <a:schemeClr val="bg2">
                                      <a:lumMod val="10000"/>
                                    </a:schemeClr>
                                  </a:solidFill>
                                  <a:latin typeface="Cambria Math" panose="02040503050406030204" pitchFamily="18" charset="0"/>
                                </a:rPr>
                                <m:t>=1</m:t>
                              </m:r>
                            </m:sub>
                            <m:sup>
                              <m:r>
                                <a:rPr lang="en-US" altLang="zh-CN" i="1">
                                  <a:solidFill>
                                    <a:schemeClr val="bg2">
                                      <a:lumMod val="10000"/>
                                    </a:schemeClr>
                                  </a:solidFill>
                                  <a:latin typeface="Cambria Math" panose="02040503050406030204" pitchFamily="18" charset="0"/>
                                </a:rPr>
                                <m:t>3</m:t>
                              </m:r>
                            </m:sup>
                            <m:e>
                              <m:r>
                                <a:rPr lang="en-US" altLang="zh-CN" i="1">
                                  <a:solidFill>
                                    <a:schemeClr val="bg2">
                                      <a:lumMod val="10000"/>
                                    </a:schemeClr>
                                  </a:solidFill>
                                  <a:latin typeface="Cambria Math" panose="02040503050406030204" pitchFamily="18" charset="0"/>
                                </a:rPr>
                                <m:t>𝑒𝑥𝑝</m:t>
                              </m:r>
                              <m:d>
                                <m:dPr>
                                  <m:ctrlPr>
                                    <a:rPr lang="en-US" altLang="zh-CN" i="1">
                                      <a:solidFill>
                                        <a:schemeClr val="bg2">
                                          <a:lumMod val="10000"/>
                                        </a:schemeClr>
                                      </a:solidFill>
                                      <a:latin typeface="Cambria Math" panose="02040503050406030204" pitchFamily="18" charset="0"/>
                                    </a:rPr>
                                  </m:ctrlPr>
                                </m:dPr>
                                <m:e>
                                  <m:sSubSup>
                                    <m:sSubSupPr>
                                      <m:ctrlPr>
                                        <a:rPr lang="en-US" altLang="zh-CN" i="1" smtClean="0">
                                          <a:solidFill>
                                            <a:schemeClr val="bg2">
                                              <a:lumMod val="10000"/>
                                            </a:schemeClr>
                                          </a:solidFill>
                                          <a:latin typeface="Cambria Math" panose="02040503050406030204" pitchFamily="18" charset="0"/>
                                        </a:rPr>
                                      </m:ctrlPr>
                                    </m:sSubSupPr>
                                    <m:e>
                                      <m:r>
                                        <a:rPr lang="en-US" altLang="zh-CN" b="0" i="1" smtClean="0">
                                          <a:solidFill>
                                            <a:schemeClr val="bg2">
                                              <a:lumMod val="10000"/>
                                            </a:schemeClr>
                                          </a:solidFill>
                                          <a:latin typeface="Cambria Math" panose="02040503050406030204" pitchFamily="18" charset="0"/>
                                        </a:rPr>
                                        <m:t>𝑎</m:t>
                                      </m:r>
                                    </m:e>
                                    <m:sub>
                                      <m:r>
                                        <a:rPr lang="en-US" altLang="zh-CN" b="0" i="1" smtClean="0">
                                          <a:solidFill>
                                            <a:schemeClr val="bg2">
                                              <a:lumMod val="10000"/>
                                            </a:schemeClr>
                                          </a:solidFill>
                                          <a:latin typeface="Cambria Math" panose="02040503050406030204" pitchFamily="18" charset="0"/>
                                        </a:rPr>
                                        <m:t>𝑗</m:t>
                                      </m:r>
                                    </m:sub>
                                    <m:sup>
                                      <m:r>
                                        <a:rPr lang="en-US" altLang="zh-CN" b="0" i="1" smtClean="0">
                                          <a:solidFill>
                                            <a:schemeClr val="bg2">
                                              <a:lumMod val="10000"/>
                                            </a:schemeClr>
                                          </a:solidFill>
                                          <a:latin typeface="Cambria Math" panose="02040503050406030204" pitchFamily="18" charset="0"/>
                                        </a:rPr>
                                        <m:t>𝑇</m:t>
                                      </m:r>
                                    </m:sup>
                                  </m:sSubSup>
                                  <m:r>
                                    <a:rPr lang="en-US" altLang="zh-CN" b="0" i="1" smtClean="0">
                                      <a:solidFill>
                                        <a:schemeClr val="bg2">
                                          <a:lumMod val="10000"/>
                                        </a:schemeClr>
                                      </a:solidFill>
                                      <a:latin typeface="Cambria Math" panose="02040503050406030204" pitchFamily="18" charset="0"/>
                                    </a:rPr>
                                    <m:t>𝑥</m:t>
                                  </m:r>
                                </m:e>
                              </m:d>
                            </m:e>
                          </m:nary>
                        </m:den>
                      </m:f>
                    </m:oMath>
                  </a14:m>
                  <a:endParaRPr lang="en-US" altLang="zh-CN" i="1" dirty="0">
                    <a:solidFill>
                      <a:schemeClr val="bg2">
                        <a:lumMod val="10000"/>
                      </a:schemeClr>
                    </a:solidFill>
                    <a:latin typeface="Cambria Math" panose="02040503050406030204" pitchFamily="18" charset="0"/>
                  </a:endParaRPr>
                </a:p>
              </p:txBody>
            </p:sp>
          </mc:Choice>
          <mc:Fallback xmlns="">
            <p:sp>
              <p:nvSpPr>
                <p:cNvPr id="62" name="矩形 61">
                  <a:extLst>
                    <a:ext uri="{FF2B5EF4-FFF2-40B4-BE49-F238E27FC236}">
                      <a16:creationId xmlns:a16="http://schemas.microsoft.com/office/drawing/2014/main" id="{E75BB572-ADFF-4FA1-92B3-A567CC93C97B}"/>
                    </a:ext>
                  </a:extLst>
                </p:cNvPr>
                <p:cNvSpPr>
                  <a:spLocks noRot="1" noChangeAspect="1" noMove="1" noResize="1" noEditPoints="1" noAdjustHandles="1" noChangeArrowheads="1" noChangeShapeType="1" noTextEdit="1"/>
                </p:cNvSpPr>
                <p:nvPr/>
              </p:nvSpPr>
              <p:spPr>
                <a:xfrm>
                  <a:off x="2339004" y="5376486"/>
                  <a:ext cx="4392720" cy="727059"/>
                </a:xfrm>
                <a:prstGeom prst="rect">
                  <a:avLst/>
                </a:prstGeom>
                <a:blipFill>
                  <a:blip r:embed="rId5"/>
                  <a:stretch>
                    <a:fillRect l="-865" b="-54237"/>
                  </a:stretch>
                </a:blipFill>
              </p:spPr>
              <p:txBody>
                <a:bodyPr/>
                <a:lstStyle/>
                <a:p>
                  <a:r>
                    <a:rPr lang="zh-CN" altLang="en-US">
                      <a:noFill/>
                    </a:rPr>
                    <a:t> </a:t>
                  </a:r>
                </a:p>
              </p:txBody>
            </p:sp>
          </mc:Fallback>
        </mc:AlternateContent>
        <p:grpSp>
          <p:nvGrpSpPr>
            <p:cNvPr id="63" name="组合 62">
              <a:extLst>
                <a:ext uri="{FF2B5EF4-FFF2-40B4-BE49-F238E27FC236}">
                  <a16:creationId xmlns:a16="http://schemas.microsoft.com/office/drawing/2014/main" id="{DD1F4E00-4863-4826-BA4E-FD7A11E0920D}"/>
                </a:ext>
              </a:extLst>
            </p:cNvPr>
            <p:cNvGrpSpPr/>
            <p:nvPr/>
          </p:nvGrpSpPr>
          <p:grpSpPr>
            <a:xfrm>
              <a:off x="1887578" y="1283149"/>
              <a:ext cx="4848930" cy="3193998"/>
              <a:chOff x="3261077" y="3083876"/>
              <a:chExt cx="4848930" cy="3193998"/>
            </a:xfrm>
          </p:grpSpPr>
          <p:sp>
            <p:nvSpPr>
              <p:cNvPr id="64" name="矩形 63">
                <a:extLst>
                  <a:ext uri="{FF2B5EF4-FFF2-40B4-BE49-F238E27FC236}">
                    <a16:creationId xmlns:a16="http://schemas.microsoft.com/office/drawing/2014/main" id="{9AA02B3E-B7D9-4065-A770-48E6CFC66FB3}"/>
                  </a:ext>
                </a:extLst>
              </p:cNvPr>
              <p:cNvSpPr/>
              <p:nvPr/>
            </p:nvSpPr>
            <p:spPr>
              <a:xfrm>
                <a:off x="7204484" y="4163711"/>
                <a:ext cx="905523" cy="68794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7685F9EA-64D1-44F0-B775-5C8121E1376D}"/>
                  </a:ext>
                </a:extLst>
              </p:cNvPr>
              <p:cNvSpPr txBox="1"/>
              <p:nvPr/>
            </p:nvSpPr>
            <p:spPr>
              <a:xfrm>
                <a:off x="3261077" y="4191327"/>
                <a:ext cx="646331" cy="646331"/>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输入</a:t>
                </a:r>
                <a:endParaRPr lang="en-US" altLang="zh-CN" b="1" dirty="0">
                  <a:solidFill>
                    <a:schemeClr val="bg2">
                      <a:lumMod val="10000"/>
                    </a:schemeClr>
                  </a:solidFill>
                  <a:cs typeface="+mn-ea"/>
                  <a:sym typeface="+mn-lt"/>
                </a:endParaRPr>
              </a:p>
              <a:p>
                <a:pPr algn="ctr"/>
                <a:r>
                  <a:rPr lang="en-US" altLang="zh-CN" b="1" i="1" dirty="0">
                    <a:solidFill>
                      <a:schemeClr val="bg2">
                        <a:lumMod val="10000"/>
                      </a:schemeClr>
                    </a:solidFill>
                    <a:latin typeface="Times New Roman" panose="02020603050405020304" pitchFamily="18" charset="0"/>
                    <a:cs typeface="Times New Roman" panose="02020603050405020304" pitchFamily="18" charset="0"/>
                    <a:sym typeface="+mn-lt"/>
                  </a:rPr>
                  <a:t>x</a:t>
                </a:r>
                <a:endParaRPr lang="zh-CN" altLang="en-US" b="1" i="1" dirty="0">
                  <a:solidFill>
                    <a:schemeClr val="bg2">
                      <a:lumMod val="10000"/>
                    </a:schemeClr>
                  </a:solidFill>
                  <a:latin typeface="Times New Roman" panose="02020603050405020304" pitchFamily="18" charset="0"/>
                  <a:cs typeface="Times New Roman" panose="02020603050405020304" pitchFamily="18" charset="0"/>
                  <a:sym typeface="+mn-lt"/>
                </a:endParaRPr>
              </a:p>
            </p:txBody>
          </p:sp>
          <p:grpSp>
            <p:nvGrpSpPr>
              <p:cNvPr id="66" name="组合 65">
                <a:extLst>
                  <a:ext uri="{FF2B5EF4-FFF2-40B4-BE49-F238E27FC236}">
                    <a16:creationId xmlns:a16="http://schemas.microsoft.com/office/drawing/2014/main" id="{7A880A0C-A7E0-41B1-BC38-7960C7A21E4A}"/>
                  </a:ext>
                </a:extLst>
              </p:cNvPr>
              <p:cNvGrpSpPr/>
              <p:nvPr/>
            </p:nvGrpSpPr>
            <p:grpSpPr>
              <a:xfrm>
                <a:off x="6021243" y="4221169"/>
                <a:ext cx="574013" cy="574282"/>
                <a:chOff x="4849779" y="2429775"/>
                <a:chExt cx="2576316" cy="2616281"/>
              </a:xfrm>
            </p:grpSpPr>
            <p:sp>
              <p:nvSpPr>
                <p:cNvPr id="104" name="椭圆 103">
                  <a:extLst>
                    <a:ext uri="{FF2B5EF4-FFF2-40B4-BE49-F238E27FC236}">
                      <a16:creationId xmlns:a16="http://schemas.microsoft.com/office/drawing/2014/main" id="{ECD590F1-872D-4FE5-A807-CBBB67963C1B}"/>
                    </a:ext>
                  </a:extLst>
                </p:cNvPr>
                <p:cNvSpPr/>
                <p:nvPr/>
              </p:nvSpPr>
              <p:spPr>
                <a:xfrm>
                  <a:off x="4849779" y="2486111"/>
                  <a:ext cx="2576316" cy="2559945"/>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104">
                  <a:extLst>
                    <a:ext uri="{FF2B5EF4-FFF2-40B4-BE49-F238E27FC236}">
                      <a16:creationId xmlns:a16="http://schemas.microsoft.com/office/drawing/2014/main" id="{9C71BD00-53C7-49D2-9A1F-EDF6500D2C7C}"/>
                    </a:ext>
                  </a:extLst>
                </p:cNvPr>
                <p:cNvSpPr/>
                <p:nvPr/>
              </p:nvSpPr>
              <p:spPr>
                <a:xfrm>
                  <a:off x="5145618" y="2429775"/>
                  <a:ext cx="1811455" cy="2383656"/>
                </a:xfrm>
                <a:prstGeom prst="rect">
                  <a:avLst/>
                </a:prstGeom>
              </p:spPr>
              <p:txBody>
                <a:bodyPr wrap="square">
                  <a:spAutoFit/>
                </a:bodyPr>
                <a:lstStyle/>
                <a:p>
                  <a:pPr lvl="0"/>
                  <a:r>
                    <a:rPr lang="en-US" altLang="zh-CN" sz="2800" b="1" dirty="0">
                      <a:solidFill>
                        <a:schemeClr val="bg2">
                          <a:lumMod val="10000"/>
                        </a:schemeClr>
                      </a:solidFill>
                    </a:rPr>
                    <a:t>∑</a:t>
                  </a:r>
                </a:p>
              </p:txBody>
            </p:sp>
          </p:grpSp>
          <p:grpSp>
            <p:nvGrpSpPr>
              <p:cNvPr id="67" name="组合 66">
                <a:extLst>
                  <a:ext uri="{FF2B5EF4-FFF2-40B4-BE49-F238E27FC236}">
                    <a16:creationId xmlns:a16="http://schemas.microsoft.com/office/drawing/2014/main" id="{9EF15E8D-3BD8-4BAF-AEE3-050ADC4D068E}"/>
                  </a:ext>
                </a:extLst>
              </p:cNvPr>
              <p:cNvGrpSpPr/>
              <p:nvPr/>
            </p:nvGrpSpPr>
            <p:grpSpPr>
              <a:xfrm>
                <a:off x="4258458" y="3239178"/>
                <a:ext cx="549932" cy="449960"/>
                <a:chOff x="3573889" y="1524040"/>
                <a:chExt cx="829527" cy="678728"/>
              </a:xfrm>
            </p:grpSpPr>
            <p:sp>
              <p:nvSpPr>
                <p:cNvPr id="101" name="椭圆 100">
                  <a:extLst>
                    <a:ext uri="{FF2B5EF4-FFF2-40B4-BE49-F238E27FC236}">
                      <a16:creationId xmlns:a16="http://schemas.microsoft.com/office/drawing/2014/main" id="{2C87C482-F79E-4775-8271-4BE91D8F9CDA}"/>
                    </a:ext>
                  </a:extLst>
                </p:cNvPr>
                <p:cNvSpPr/>
                <p:nvPr/>
              </p:nvSpPr>
              <p:spPr>
                <a:xfrm>
                  <a:off x="3658525" y="1524040"/>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2" name="椭圆 101">
                  <a:extLst>
                    <a:ext uri="{FF2B5EF4-FFF2-40B4-BE49-F238E27FC236}">
                      <a16:creationId xmlns:a16="http://schemas.microsoft.com/office/drawing/2014/main" id="{A5343FCC-27AF-4ED8-9BDB-AE366F57CEDC}"/>
                    </a:ext>
                  </a:extLst>
                </p:cNvPr>
                <p:cNvSpPr/>
                <p:nvPr/>
              </p:nvSpPr>
              <p:spPr>
                <a:xfrm>
                  <a:off x="4148555" y="200958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文本框 102">
                  <a:extLst>
                    <a:ext uri="{FF2B5EF4-FFF2-40B4-BE49-F238E27FC236}">
                      <a16:creationId xmlns:a16="http://schemas.microsoft.com/office/drawing/2014/main" id="{E16248F8-F8EC-489A-8163-3531EC4D8185}"/>
                    </a:ext>
                  </a:extLst>
                </p:cNvPr>
                <p:cNvSpPr txBox="1"/>
                <p:nvPr/>
              </p:nvSpPr>
              <p:spPr>
                <a:xfrm>
                  <a:off x="3573889" y="1604538"/>
                  <a:ext cx="829527" cy="557107"/>
                </a:xfrm>
                <a:prstGeom prst="rect">
                  <a:avLst/>
                </a:prstGeom>
                <a:noFill/>
              </p:spPr>
              <p:txBody>
                <a:bodyPr wrap="square" rtlCol="0">
                  <a:spAutoFit/>
                </a:bodyPr>
                <a:lstStyle/>
                <a:p>
                  <a:pPr algn="ctr"/>
                  <a:r>
                    <a:rPr lang="en-US" altLang="zh-CN" b="1" dirty="0">
                      <a:solidFill>
                        <a:schemeClr val="bg1"/>
                      </a:solidFill>
                    </a:rPr>
                    <a:t>RF</a:t>
                  </a:r>
                  <a:endParaRPr lang="zh-CN" altLang="en-US" b="1" dirty="0">
                    <a:solidFill>
                      <a:schemeClr val="bg1"/>
                    </a:solidFill>
                  </a:endParaRPr>
                </a:p>
              </p:txBody>
            </p:sp>
          </p:grpSp>
          <p:grpSp>
            <p:nvGrpSpPr>
              <p:cNvPr id="68" name="组合 67">
                <a:extLst>
                  <a:ext uri="{FF2B5EF4-FFF2-40B4-BE49-F238E27FC236}">
                    <a16:creationId xmlns:a16="http://schemas.microsoft.com/office/drawing/2014/main" id="{BD559543-EB48-4552-8844-404E5EE81071}"/>
                  </a:ext>
                </a:extLst>
              </p:cNvPr>
              <p:cNvGrpSpPr/>
              <p:nvPr/>
            </p:nvGrpSpPr>
            <p:grpSpPr>
              <a:xfrm>
                <a:off x="4233149" y="4270167"/>
                <a:ext cx="582077" cy="449960"/>
                <a:chOff x="3542201" y="1524040"/>
                <a:chExt cx="878016" cy="678728"/>
              </a:xfrm>
            </p:grpSpPr>
            <p:sp>
              <p:nvSpPr>
                <p:cNvPr id="98" name="椭圆 97">
                  <a:extLst>
                    <a:ext uri="{FF2B5EF4-FFF2-40B4-BE49-F238E27FC236}">
                      <a16:creationId xmlns:a16="http://schemas.microsoft.com/office/drawing/2014/main" id="{9C195E07-4987-469D-881A-C2F50F2C0071}"/>
                    </a:ext>
                  </a:extLst>
                </p:cNvPr>
                <p:cNvSpPr/>
                <p:nvPr/>
              </p:nvSpPr>
              <p:spPr>
                <a:xfrm>
                  <a:off x="3658525" y="1524040"/>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9" name="椭圆 98">
                  <a:extLst>
                    <a:ext uri="{FF2B5EF4-FFF2-40B4-BE49-F238E27FC236}">
                      <a16:creationId xmlns:a16="http://schemas.microsoft.com/office/drawing/2014/main" id="{7F12192C-0E7F-44F9-AC0B-404072C40D85}"/>
                    </a:ext>
                  </a:extLst>
                </p:cNvPr>
                <p:cNvSpPr/>
                <p:nvPr/>
              </p:nvSpPr>
              <p:spPr>
                <a:xfrm>
                  <a:off x="4148555" y="200958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框 99">
                  <a:extLst>
                    <a:ext uri="{FF2B5EF4-FFF2-40B4-BE49-F238E27FC236}">
                      <a16:creationId xmlns:a16="http://schemas.microsoft.com/office/drawing/2014/main" id="{5B51B5A8-7DD5-4ECB-9004-491B25658738}"/>
                    </a:ext>
                  </a:extLst>
                </p:cNvPr>
                <p:cNvSpPr txBox="1"/>
                <p:nvPr/>
              </p:nvSpPr>
              <p:spPr>
                <a:xfrm>
                  <a:off x="3542201" y="1604540"/>
                  <a:ext cx="878016" cy="557107"/>
                </a:xfrm>
                <a:prstGeom prst="rect">
                  <a:avLst/>
                </a:prstGeom>
                <a:noFill/>
              </p:spPr>
              <p:txBody>
                <a:bodyPr wrap="square" rtlCol="0">
                  <a:spAutoFit/>
                </a:bodyPr>
                <a:lstStyle/>
                <a:p>
                  <a:pPr algn="ctr"/>
                  <a:r>
                    <a:rPr lang="en-US" altLang="zh-CN" b="1" dirty="0">
                      <a:solidFill>
                        <a:schemeClr val="bg1"/>
                      </a:solidFill>
                    </a:rPr>
                    <a:t>EW</a:t>
                  </a:r>
                  <a:endParaRPr lang="zh-CN" altLang="en-US" b="1" dirty="0">
                    <a:solidFill>
                      <a:schemeClr val="bg1"/>
                    </a:solidFill>
                  </a:endParaRPr>
                </a:p>
              </p:txBody>
            </p:sp>
          </p:grpSp>
          <p:grpSp>
            <p:nvGrpSpPr>
              <p:cNvPr id="69" name="组合 68">
                <a:extLst>
                  <a:ext uri="{FF2B5EF4-FFF2-40B4-BE49-F238E27FC236}">
                    <a16:creationId xmlns:a16="http://schemas.microsoft.com/office/drawing/2014/main" id="{CAD9F108-762C-4A2F-B195-EF08A9A6F069}"/>
                  </a:ext>
                </a:extLst>
              </p:cNvPr>
              <p:cNvGrpSpPr/>
              <p:nvPr/>
            </p:nvGrpSpPr>
            <p:grpSpPr>
              <a:xfrm>
                <a:off x="4226162" y="5301156"/>
                <a:ext cx="582077" cy="449960"/>
                <a:chOff x="3542201" y="1524040"/>
                <a:chExt cx="878016" cy="678728"/>
              </a:xfrm>
            </p:grpSpPr>
            <p:sp>
              <p:nvSpPr>
                <p:cNvPr id="95" name="椭圆 94">
                  <a:extLst>
                    <a:ext uri="{FF2B5EF4-FFF2-40B4-BE49-F238E27FC236}">
                      <a16:creationId xmlns:a16="http://schemas.microsoft.com/office/drawing/2014/main" id="{29224464-0D4B-44D3-A54A-A41250188119}"/>
                    </a:ext>
                  </a:extLst>
                </p:cNvPr>
                <p:cNvSpPr/>
                <p:nvPr/>
              </p:nvSpPr>
              <p:spPr>
                <a:xfrm>
                  <a:off x="3658525" y="1524040"/>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6" name="椭圆 95">
                  <a:extLst>
                    <a:ext uri="{FF2B5EF4-FFF2-40B4-BE49-F238E27FC236}">
                      <a16:creationId xmlns:a16="http://schemas.microsoft.com/office/drawing/2014/main" id="{8FB86A53-7D7B-4DC1-BDB6-A6830896E285}"/>
                    </a:ext>
                  </a:extLst>
                </p:cNvPr>
                <p:cNvSpPr/>
                <p:nvPr/>
              </p:nvSpPr>
              <p:spPr>
                <a:xfrm>
                  <a:off x="4148555" y="200958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文本框 96">
                  <a:extLst>
                    <a:ext uri="{FF2B5EF4-FFF2-40B4-BE49-F238E27FC236}">
                      <a16:creationId xmlns:a16="http://schemas.microsoft.com/office/drawing/2014/main" id="{C871F46E-FDCD-4D4C-8734-B0CFFEC0A1B1}"/>
                    </a:ext>
                  </a:extLst>
                </p:cNvPr>
                <p:cNvSpPr txBox="1"/>
                <p:nvPr/>
              </p:nvSpPr>
              <p:spPr>
                <a:xfrm>
                  <a:off x="3542201" y="1590608"/>
                  <a:ext cx="878016" cy="557107"/>
                </a:xfrm>
                <a:prstGeom prst="rect">
                  <a:avLst/>
                </a:prstGeom>
                <a:noFill/>
              </p:spPr>
              <p:txBody>
                <a:bodyPr wrap="square" rtlCol="0">
                  <a:spAutoFit/>
                </a:bodyPr>
                <a:lstStyle/>
                <a:p>
                  <a:pPr algn="ctr"/>
                  <a:r>
                    <a:rPr lang="en-US" altLang="zh-CN" b="1" dirty="0">
                      <a:solidFill>
                        <a:schemeClr val="bg1"/>
                      </a:solidFill>
                    </a:rPr>
                    <a:t>AR</a:t>
                  </a:r>
                  <a:endParaRPr lang="zh-CN" altLang="en-US" b="1" dirty="0">
                    <a:solidFill>
                      <a:schemeClr val="bg1"/>
                    </a:solidFill>
                  </a:endParaRPr>
                </a:p>
              </p:txBody>
            </p:sp>
          </p:grpSp>
          <p:sp>
            <p:nvSpPr>
              <p:cNvPr id="70" name="右箭头 54">
                <a:extLst>
                  <a:ext uri="{FF2B5EF4-FFF2-40B4-BE49-F238E27FC236}">
                    <a16:creationId xmlns:a16="http://schemas.microsoft.com/office/drawing/2014/main" id="{EC674771-233E-4618-AE1D-4ACB3C1B694D}"/>
                  </a:ext>
                </a:extLst>
              </p:cNvPr>
              <p:cNvSpPr/>
              <p:nvPr/>
            </p:nvSpPr>
            <p:spPr>
              <a:xfrm>
                <a:off x="3965667" y="3376318"/>
                <a:ext cx="345255" cy="175681"/>
              </a:xfrm>
              <a:prstGeom prst="rightArrow">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右箭头 55">
                <a:extLst>
                  <a:ext uri="{FF2B5EF4-FFF2-40B4-BE49-F238E27FC236}">
                    <a16:creationId xmlns:a16="http://schemas.microsoft.com/office/drawing/2014/main" id="{182F8822-39C2-404B-90C2-1BAA6195B889}"/>
                  </a:ext>
                </a:extLst>
              </p:cNvPr>
              <p:cNvSpPr/>
              <p:nvPr/>
            </p:nvSpPr>
            <p:spPr>
              <a:xfrm>
                <a:off x="3955209" y="4425134"/>
                <a:ext cx="345255" cy="175681"/>
              </a:xfrm>
              <a:prstGeom prst="rightArrow">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右箭头 56">
                <a:extLst>
                  <a:ext uri="{FF2B5EF4-FFF2-40B4-BE49-F238E27FC236}">
                    <a16:creationId xmlns:a16="http://schemas.microsoft.com/office/drawing/2014/main" id="{E00626A2-ED1D-434A-AD36-6F9A44517C50}"/>
                  </a:ext>
                </a:extLst>
              </p:cNvPr>
              <p:cNvSpPr/>
              <p:nvPr/>
            </p:nvSpPr>
            <p:spPr>
              <a:xfrm>
                <a:off x="3956096" y="5436032"/>
                <a:ext cx="345255" cy="175681"/>
              </a:xfrm>
              <a:prstGeom prst="rightArrow">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右箭头 58">
                <a:extLst>
                  <a:ext uri="{FF2B5EF4-FFF2-40B4-BE49-F238E27FC236}">
                    <a16:creationId xmlns:a16="http://schemas.microsoft.com/office/drawing/2014/main" id="{5A074C1A-374D-4FB8-B15F-19172963E062}"/>
                  </a:ext>
                </a:extLst>
              </p:cNvPr>
              <p:cNvSpPr/>
              <p:nvPr/>
            </p:nvSpPr>
            <p:spPr>
              <a:xfrm>
                <a:off x="3963182" y="6020101"/>
                <a:ext cx="1074153" cy="175681"/>
              </a:xfrm>
              <a:prstGeom prst="rightArrow">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矩形 73">
                <a:extLst>
                  <a:ext uri="{FF2B5EF4-FFF2-40B4-BE49-F238E27FC236}">
                    <a16:creationId xmlns:a16="http://schemas.microsoft.com/office/drawing/2014/main" id="{C151E577-CA0F-490D-88C8-D9A1D5095758}"/>
                  </a:ext>
                </a:extLst>
              </p:cNvPr>
              <p:cNvSpPr/>
              <p:nvPr/>
            </p:nvSpPr>
            <p:spPr>
              <a:xfrm>
                <a:off x="5050433" y="5938009"/>
                <a:ext cx="986568" cy="33986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门网络</a:t>
                </a:r>
              </a:p>
            </p:txBody>
          </p:sp>
          <p:cxnSp>
            <p:nvCxnSpPr>
              <p:cNvPr id="75" name="直接连接符 74">
                <a:extLst>
                  <a:ext uri="{FF2B5EF4-FFF2-40B4-BE49-F238E27FC236}">
                    <a16:creationId xmlns:a16="http://schemas.microsoft.com/office/drawing/2014/main" id="{6F49ED94-CB95-4D93-9814-A3206F54A462}"/>
                  </a:ext>
                </a:extLst>
              </p:cNvPr>
              <p:cNvCxnSpPr/>
              <p:nvPr/>
            </p:nvCxnSpPr>
            <p:spPr>
              <a:xfrm>
                <a:off x="4764527" y="3462749"/>
                <a:ext cx="65651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4331AA52-31AB-4F36-A09C-BA92C8DDFFFA}"/>
                  </a:ext>
                </a:extLst>
              </p:cNvPr>
              <p:cNvCxnSpPr/>
              <p:nvPr/>
            </p:nvCxnSpPr>
            <p:spPr>
              <a:xfrm>
                <a:off x="4746123" y="5523872"/>
                <a:ext cx="65651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4AFD391E-A369-4D3C-AE80-DF3E4B358829}"/>
                  </a:ext>
                </a:extLst>
              </p:cNvPr>
              <p:cNvCxnSpPr/>
              <p:nvPr/>
            </p:nvCxnSpPr>
            <p:spPr>
              <a:xfrm>
                <a:off x="5414918" y="3462749"/>
                <a:ext cx="628205" cy="88751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2040656A-77A5-46CB-A1BC-5EB88D81AFED}"/>
                  </a:ext>
                </a:extLst>
              </p:cNvPr>
              <p:cNvCxnSpPr/>
              <p:nvPr/>
            </p:nvCxnSpPr>
            <p:spPr>
              <a:xfrm flipV="1">
                <a:off x="4759747" y="4497160"/>
                <a:ext cx="1264155" cy="2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1C36A5DE-C519-4B0E-9E33-84A4DEA022D1}"/>
                  </a:ext>
                </a:extLst>
              </p:cNvPr>
              <p:cNvCxnSpPr/>
              <p:nvPr/>
            </p:nvCxnSpPr>
            <p:spPr>
              <a:xfrm flipV="1">
                <a:off x="5397611" y="4642479"/>
                <a:ext cx="628205" cy="88751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396D96B7-175F-44CE-BAD7-D6072523A75B}"/>
                  </a:ext>
                </a:extLst>
              </p:cNvPr>
              <p:cNvCxnSpPr/>
              <p:nvPr/>
            </p:nvCxnSpPr>
            <p:spPr>
              <a:xfrm>
                <a:off x="6592119" y="4495353"/>
                <a:ext cx="609462" cy="57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1" name="文本框 80">
                <a:extLst>
                  <a:ext uri="{FF2B5EF4-FFF2-40B4-BE49-F238E27FC236}">
                    <a16:creationId xmlns:a16="http://schemas.microsoft.com/office/drawing/2014/main" id="{8A1BDAC7-8D7E-410B-ABC5-20F8D578B223}"/>
                  </a:ext>
                </a:extLst>
              </p:cNvPr>
              <p:cNvSpPr txBox="1"/>
              <p:nvPr/>
            </p:nvSpPr>
            <p:spPr>
              <a:xfrm>
                <a:off x="6503040" y="4159613"/>
                <a:ext cx="646331" cy="646331"/>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输出</a:t>
                </a:r>
                <a:endParaRPr lang="en-US" altLang="zh-CN" b="1" dirty="0">
                  <a:solidFill>
                    <a:schemeClr val="bg2">
                      <a:lumMod val="10000"/>
                    </a:schemeClr>
                  </a:solidFill>
                  <a:cs typeface="+mn-ea"/>
                  <a:sym typeface="+mn-lt"/>
                </a:endParaRPr>
              </a:p>
              <a:p>
                <a:pPr algn="ctr"/>
                <a:r>
                  <a:rPr lang="en-US" altLang="zh-CN" b="1" i="1" dirty="0">
                    <a:solidFill>
                      <a:schemeClr val="bg2">
                        <a:lumMod val="10000"/>
                      </a:schemeClr>
                    </a:solidFill>
                    <a:latin typeface="Times New Roman" panose="02020603050405020304" pitchFamily="18" charset="0"/>
                    <a:cs typeface="Times New Roman" panose="02020603050405020304" pitchFamily="18" charset="0"/>
                    <a:sym typeface="+mn-lt"/>
                  </a:rPr>
                  <a:t>y</a:t>
                </a:r>
                <a:endParaRPr lang="zh-CN" altLang="en-US" b="1" i="1" dirty="0">
                  <a:solidFill>
                    <a:schemeClr val="bg2">
                      <a:lumMod val="10000"/>
                    </a:schemeClr>
                  </a:solidFill>
                  <a:latin typeface="Times New Roman" panose="02020603050405020304" pitchFamily="18" charset="0"/>
                  <a:cs typeface="Times New Roman" panose="02020603050405020304" pitchFamily="18" charset="0"/>
                  <a:sym typeface="+mn-lt"/>
                </a:endParaRPr>
              </a:p>
            </p:txBody>
          </p:sp>
          <p:sp>
            <p:nvSpPr>
              <p:cNvPr id="82" name="文本框 81">
                <a:extLst>
                  <a:ext uri="{FF2B5EF4-FFF2-40B4-BE49-F238E27FC236}">
                    <a16:creationId xmlns:a16="http://schemas.microsoft.com/office/drawing/2014/main" id="{0DD35CF6-B502-4A1A-AEB1-561788C43204}"/>
                  </a:ext>
                </a:extLst>
              </p:cNvPr>
              <p:cNvSpPr txBox="1"/>
              <p:nvPr/>
            </p:nvSpPr>
            <p:spPr>
              <a:xfrm>
                <a:off x="4789822" y="3083876"/>
                <a:ext cx="405944" cy="400110"/>
              </a:xfrm>
              <a:prstGeom prst="rect">
                <a:avLst/>
              </a:prstGeom>
              <a:noFill/>
            </p:spPr>
            <p:txBody>
              <a:bodyPr wrap="square" rtlCol="0">
                <a:spAutoFit/>
              </a:bodyPr>
              <a:lstStyle/>
              <a:p>
                <a:pPr algn="ctr"/>
                <a:r>
                  <a:rPr lang="en-US" altLang="zh-CN" sz="2000" b="1" i="1" dirty="0">
                    <a:solidFill>
                      <a:schemeClr val="bg2">
                        <a:lumMod val="10000"/>
                      </a:schemeClr>
                    </a:solidFill>
                    <a:latin typeface="Times New Roman" panose="02020603050405020304" pitchFamily="18" charset="0"/>
                    <a:cs typeface="Times New Roman" panose="02020603050405020304" pitchFamily="18" charset="0"/>
                    <a:sym typeface="+mn-lt"/>
                  </a:rPr>
                  <a:t>y</a:t>
                </a:r>
                <a:r>
                  <a:rPr lang="en-US" altLang="zh-CN"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rPr>
                  <a:t>1</a:t>
                </a:r>
                <a:endParaRPr lang="zh-CN" altLang="en-US"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endParaRPr>
              </a:p>
            </p:txBody>
          </p:sp>
          <p:cxnSp>
            <p:nvCxnSpPr>
              <p:cNvPr id="83" name="直接连接符 82">
                <a:extLst>
                  <a:ext uri="{FF2B5EF4-FFF2-40B4-BE49-F238E27FC236}">
                    <a16:creationId xmlns:a16="http://schemas.microsoft.com/office/drawing/2014/main" id="{5218CF69-8901-4E88-A4A8-F4C9088FDDDC}"/>
                  </a:ext>
                </a:extLst>
              </p:cNvPr>
              <p:cNvCxnSpPr/>
              <p:nvPr/>
            </p:nvCxnSpPr>
            <p:spPr>
              <a:xfrm flipH="1" flipV="1">
                <a:off x="5190534" y="5610319"/>
                <a:ext cx="1" cy="327692"/>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FA0137EE-F245-451B-9CD7-BA052800F834}"/>
                  </a:ext>
                </a:extLst>
              </p:cNvPr>
              <p:cNvCxnSpPr/>
              <p:nvPr/>
            </p:nvCxnSpPr>
            <p:spPr>
              <a:xfrm flipV="1">
                <a:off x="5353141" y="3564245"/>
                <a:ext cx="5188" cy="2382326"/>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40246C2C-BBA4-4EF6-B83D-A56390A1D72F}"/>
                  </a:ext>
                </a:extLst>
              </p:cNvPr>
              <p:cNvCxnSpPr/>
              <p:nvPr/>
            </p:nvCxnSpPr>
            <p:spPr>
              <a:xfrm flipV="1">
                <a:off x="5587079" y="4592058"/>
                <a:ext cx="1999" cy="1352074"/>
              </a:xfrm>
              <a:prstGeom prst="line">
                <a:avLst/>
              </a:prstGeom>
              <a:ln w="19050"/>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5DD3590D-6F21-4816-A710-D9791352EDE4}"/>
                  </a:ext>
                </a:extLst>
              </p:cNvPr>
              <p:cNvCxnSpPr/>
              <p:nvPr/>
            </p:nvCxnSpPr>
            <p:spPr>
              <a:xfrm flipV="1">
                <a:off x="5127716" y="5607514"/>
                <a:ext cx="119174" cy="323"/>
              </a:xfrm>
              <a:prstGeom prst="line">
                <a:avLst/>
              </a:prstGeom>
              <a:ln w="38100"/>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CE1EC4B-9D7E-4FF0-BB27-C6F1F81C81FC}"/>
                  </a:ext>
                </a:extLst>
              </p:cNvPr>
              <p:cNvCxnSpPr/>
              <p:nvPr/>
            </p:nvCxnSpPr>
            <p:spPr>
              <a:xfrm flipV="1">
                <a:off x="5302271" y="3574165"/>
                <a:ext cx="119174" cy="323"/>
              </a:xfrm>
              <a:prstGeom prst="line">
                <a:avLst/>
              </a:prstGeom>
              <a:ln w="38100"/>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9FE977EF-3DFC-4101-B5A5-1FAA685D99BE}"/>
                  </a:ext>
                </a:extLst>
              </p:cNvPr>
              <p:cNvCxnSpPr/>
              <p:nvPr/>
            </p:nvCxnSpPr>
            <p:spPr>
              <a:xfrm flipV="1">
                <a:off x="5527492" y="4592058"/>
                <a:ext cx="119174" cy="323"/>
              </a:xfrm>
              <a:prstGeom prst="line">
                <a:avLst/>
              </a:prstGeom>
              <a:ln w="38100"/>
            </p:spPr>
            <p:style>
              <a:lnRef idx="1">
                <a:schemeClr val="dk1"/>
              </a:lnRef>
              <a:fillRef idx="0">
                <a:schemeClr val="dk1"/>
              </a:fillRef>
              <a:effectRef idx="0">
                <a:schemeClr val="dk1"/>
              </a:effectRef>
              <a:fontRef idx="minor">
                <a:schemeClr val="tx1"/>
              </a:fontRef>
            </p:style>
          </p:cxnSp>
          <p:sp>
            <p:nvSpPr>
              <p:cNvPr id="89" name="文本框 88">
                <a:extLst>
                  <a:ext uri="{FF2B5EF4-FFF2-40B4-BE49-F238E27FC236}">
                    <a16:creationId xmlns:a16="http://schemas.microsoft.com/office/drawing/2014/main" id="{6DEAE271-55E0-47DE-802C-821CFFC3B032}"/>
                  </a:ext>
                </a:extLst>
              </p:cNvPr>
              <p:cNvSpPr txBox="1"/>
              <p:nvPr/>
            </p:nvSpPr>
            <p:spPr>
              <a:xfrm>
                <a:off x="4795582" y="4107574"/>
                <a:ext cx="405944" cy="400110"/>
              </a:xfrm>
              <a:prstGeom prst="rect">
                <a:avLst/>
              </a:prstGeom>
              <a:noFill/>
            </p:spPr>
            <p:txBody>
              <a:bodyPr wrap="square" rtlCol="0">
                <a:spAutoFit/>
              </a:bodyPr>
              <a:lstStyle/>
              <a:p>
                <a:pPr algn="ctr"/>
                <a:r>
                  <a:rPr lang="en-US" altLang="zh-CN" sz="2000" b="1" i="1" dirty="0">
                    <a:solidFill>
                      <a:schemeClr val="bg2">
                        <a:lumMod val="10000"/>
                      </a:schemeClr>
                    </a:solidFill>
                    <a:latin typeface="Times New Roman" panose="02020603050405020304" pitchFamily="18" charset="0"/>
                    <a:cs typeface="Times New Roman" panose="02020603050405020304" pitchFamily="18" charset="0"/>
                    <a:sym typeface="+mn-lt"/>
                  </a:rPr>
                  <a:t>y</a:t>
                </a:r>
                <a:r>
                  <a:rPr lang="en-US" altLang="zh-CN"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rPr>
                  <a:t>2</a:t>
                </a:r>
                <a:endParaRPr lang="zh-CN" altLang="en-US"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endParaRPr>
              </a:p>
            </p:txBody>
          </p:sp>
          <p:sp>
            <p:nvSpPr>
              <p:cNvPr id="90" name="文本框 89">
                <a:extLst>
                  <a:ext uri="{FF2B5EF4-FFF2-40B4-BE49-F238E27FC236}">
                    <a16:creationId xmlns:a16="http://schemas.microsoft.com/office/drawing/2014/main" id="{C1CE5D88-7E92-47AC-BA88-2F1D2E3410DB}"/>
                  </a:ext>
                </a:extLst>
              </p:cNvPr>
              <p:cNvSpPr txBox="1"/>
              <p:nvPr/>
            </p:nvSpPr>
            <p:spPr>
              <a:xfrm>
                <a:off x="4801342" y="5131272"/>
                <a:ext cx="405944" cy="400110"/>
              </a:xfrm>
              <a:prstGeom prst="rect">
                <a:avLst/>
              </a:prstGeom>
              <a:noFill/>
            </p:spPr>
            <p:txBody>
              <a:bodyPr wrap="square" rtlCol="0">
                <a:spAutoFit/>
              </a:bodyPr>
              <a:lstStyle/>
              <a:p>
                <a:pPr algn="ctr"/>
                <a:r>
                  <a:rPr lang="en-US" altLang="zh-CN" sz="2000" b="1" i="1" dirty="0">
                    <a:solidFill>
                      <a:schemeClr val="bg2">
                        <a:lumMod val="10000"/>
                      </a:schemeClr>
                    </a:solidFill>
                    <a:latin typeface="Times New Roman" panose="02020603050405020304" pitchFamily="18" charset="0"/>
                    <a:cs typeface="Times New Roman" panose="02020603050405020304" pitchFamily="18" charset="0"/>
                    <a:sym typeface="+mn-lt"/>
                  </a:rPr>
                  <a:t>y</a:t>
                </a:r>
                <a:r>
                  <a:rPr lang="en-US" altLang="zh-CN"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rPr>
                  <a:t>3</a:t>
                </a:r>
                <a:endParaRPr lang="zh-CN" altLang="en-US"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endParaRPr>
              </a:p>
            </p:txBody>
          </p:sp>
          <p:sp>
            <p:nvSpPr>
              <p:cNvPr id="91" name="文本框 90">
                <a:extLst>
                  <a:ext uri="{FF2B5EF4-FFF2-40B4-BE49-F238E27FC236}">
                    <a16:creationId xmlns:a16="http://schemas.microsoft.com/office/drawing/2014/main" id="{5F1184B4-2A74-4EA5-A54E-528528871325}"/>
                  </a:ext>
                </a:extLst>
              </p:cNvPr>
              <p:cNvSpPr txBox="1"/>
              <p:nvPr/>
            </p:nvSpPr>
            <p:spPr>
              <a:xfrm>
                <a:off x="4871685" y="5523872"/>
                <a:ext cx="405944" cy="400110"/>
              </a:xfrm>
              <a:prstGeom prst="rect">
                <a:avLst/>
              </a:prstGeom>
              <a:noFill/>
            </p:spPr>
            <p:txBody>
              <a:bodyPr wrap="square" rtlCol="0">
                <a:spAutoFit/>
              </a:bodyPr>
              <a:lstStyle/>
              <a:p>
                <a:pPr algn="ctr"/>
                <a:r>
                  <a:rPr lang="en-US" altLang="zh-CN" sz="2000" b="1" i="1" dirty="0">
                    <a:solidFill>
                      <a:schemeClr val="bg2">
                        <a:lumMod val="10000"/>
                      </a:schemeClr>
                    </a:solidFill>
                    <a:latin typeface="Times New Roman" panose="02020603050405020304" pitchFamily="18" charset="0"/>
                    <a:cs typeface="Times New Roman" panose="02020603050405020304" pitchFamily="18" charset="0"/>
                    <a:sym typeface="+mn-lt"/>
                  </a:rPr>
                  <a:t>g</a:t>
                </a:r>
                <a:r>
                  <a:rPr lang="en-US" altLang="zh-CN"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rPr>
                  <a:t>3</a:t>
                </a:r>
                <a:endParaRPr lang="zh-CN" altLang="en-US"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endParaRPr>
              </a:p>
            </p:txBody>
          </p:sp>
          <p:sp>
            <p:nvSpPr>
              <p:cNvPr id="92" name="文本框 91">
                <a:extLst>
                  <a:ext uri="{FF2B5EF4-FFF2-40B4-BE49-F238E27FC236}">
                    <a16:creationId xmlns:a16="http://schemas.microsoft.com/office/drawing/2014/main" id="{4B9F99B6-70F5-4EDF-A281-E4858ABE5FFB}"/>
                  </a:ext>
                </a:extLst>
              </p:cNvPr>
              <p:cNvSpPr txBox="1"/>
              <p:nvPr/>
            </p:nvSpPr>
            <p:spPr>
              <a:xfrm>
                <a:off x="5275168" y="4492144"/>
                <a:ext cx="405944" cy="400110"/>
              </a:xfrm>
              <a:prstGeom prst="rect">
                <a:avLst/>
              </a:prstGeom>
              <a:noFill/>
            </p:spPr>
            <p:txBody>
              <a:bodyPr wrap="square" rtlCol="0">
                <a:spAutoFit/>
              </a:bodyPr>
              <a:lstStyle/>
              <a:p>
                <a:pPr algn="ctr"/>
                <a:r>
                  <a:rPr lang="en-US" altLang="zh-CN" sz="2000" b="1" i="1" dirty="0">
                    <a:solidFill>
                      <a:schemeClr val="bg2">
                        <a:lumMod val="10000"/>
                      </a:schemeClr>
                    </a:solidFill>
                    <a:latin typeface="Times New Roman" panose="02020603050405020304" pitchFamily="18" charset="0"/>
                    <a:cs typeface="Times New Roman" panose="02020603050405020304" pitchFamily="18" charset="0"/>
                    <a:sym typeface="+mn-lt"/>
                  </a:rPr>
                  <a:t>g</a:t>
                </a:r>
                <a:r>
                  <a:rPr lang="en-US" altLang="zh-CN"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rPr>
                  <a:t>2</a:t>
                </a:r>
                <a:endParaRPr lang="zh-CN" altLang="en-US"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endParaRPr>
              </a:p>
            </p:txBody>
          </p:sp>
          <p:sp>
            <p:nvSpPr>
              <p:cNvPr id="93" name="文本框 92">
                <a:extLst>
                  <a:ext uri="{FF2B5EF4-FFF2-40B4-BE49-F238E27FC236}">
                    <a16:creationId xmlns:a16="http://schemas.microsoft.com/office/drawing/2014/main" id="{6C075810-BB56-4539-9FF0-D1EF4263BED5}"/>
                  </a:ext>
                </a:extLst>
              </p:cNvPr>
              <p:cNvSpPr txBox="1"/>
              <p:nvPr/>
            </p:nvSpPr>
            <p:spPr>
              <a:xfrm>
                <a:off x="5004314" y="3478289"/>
                <a:ext cx="405944" cy="400110"/>
              </a:xfrm>
              <a:prstGeom prst="rect">
                <a:avLst/>
              </a:prstGeom>
              <a:noFill/>
            </p:spPr>
            <p:txBody>
              <a:bodyPr wrap="square" rtlCol="0">
                <a:spAutoFit/>
              </a:bodyPr>
              <a:lstStyle/>
              <a:p>
                <a:pPr algn="ctr"/>
                <a:r>
                  <a:rPr lang="en-US" altLang="zh-CN" sz="2000" b="1" i="1" dirty="0">
                    <a:solidFill>
                      <a:schemeClr val="bg2">
                        <a:lumMod val="10000"/>
                      </a:schemeClr>
                    </a:solidFill>
                    <a:latin typeface="Times New Roman" panose="02020603050405020304" pitchFamily="18" charset="0"/>
                    <a:cs typeface="Times New Roman" panose="02020603050405020304" pitchFamily="18" charset="0"/>
                    <a:sym typeface="+mn-lt"/>
                  </a:rPr>
                  <a:t>g</a:t>
                </a:r>
                <a:r>
                  <a:rPr lang="en-US" altLang="zh-CN"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rPr>
                  <a:t>1</a:t>
                </a:r>
                <a:endParaRPr lang="zh-CN" altLang="en-US" sz="2000" b="1" i="1" baseline="-25000" dirty="0">
                  <a:solidFill>
                    <a:schemeClr val="bg2">
                      <a:lumMod val="10000"/>
                    </a:schemeClr>
                  </a:solidFill>
                  <a:latin typeface="Times New Roman" panose="02020603050405020304" pitchFamily="18" charset="0"/>
                  <a:cs typeface="Times New Roman" panose="02020603050405020304" pitchFamily="18" charset="0"/>
                  <a:sym typeface="+mn-lt"/>
                </a:endParaRPr>
              </a:p>
            </p:txBody>
          </p:sp>
          <mc:AlternateContent xmlns:mc="http://schemas.openxmlformats.org/markup-compatibility/2006" xmlns:a14="http://schemas.microsoft.com/office/drawing/2010/main">
            <mc:Choice Requires="a14">
              <p:sp>
                <p:nvSpPr>
                  <p:cNvPr id="94" name="矩形 93">
                    <a:extLst>
                      <a:ext uri="{FF2B5EF4-FFF2-40B4-BE49-F238E27FC236}">
                        <a16:creationId xmlns:a16="http://schemas.microsoft.com/office/drawing/2014/main" id="{0714EFA8-B218-48FD-91E8-DFE56B127A3C}"/>
                      </a:ext>
                    </a:extLst>
                  </p:cNvPr>
                  <p:cNvSpPr/>
                  <p:nvPr/>
                </p:nvSpPr>
                <p:spPr>
                  <a:xfrm>
                    <a:off x="7173256" y="4140509"/>
                    <a:ext cx="931967" cy="687945"/>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zh-CN" altLang="en-US" i="1" smtClean="0">
                              <a:solidFill>
                                <a:schemeClr val="bg2">
                                  <a:lumMod val="10000"/>
                                </a:schemeClr>
                              </a:solidFill>
                              <a:latin typeface="Cambria Math" panose="02040503050406030204" pitchFamily="18" charset="0"/>
                            </a:rPr>
                            <m:t>预测值</m:t>
                          </m:r>
                          <m:r>
                            <a:rPr lang="en-US" altLang="zh-CN" b="0" i="1" smtClean="0">
                              <a:solidFill>
                                <a:schemeClr val="bg2">
                                  <a:lumMod val="10000"/>
                                </a:schemeClr>
                              </a:solidFill>
                              <a:latin typeface="Cambria Math" panose="02040503050406030204" pitchFamily="18" charset="0"/>
                            </a:rPr>
                            <m:t> </m:t>
                          </m:r>
                        </m:oMath>
                      </m:oMathPara>
                    </a14:m>
                    <a:endParaRPr lang="en-US" altLang="zh-CN" b="0" i="1" dirty="0">
                      <a:solidFill>
                        <a:schemeClr val="bg2">
                          <a:lumMod val="10000"/>
                        </a:schemeClr>
                      </a:solidFill>
                      <a:latin typeface="Cambria Math" panose="02040503050406030204" pitchFamily="18" charset="0"/>
                    </a:endParaRPr>
                  </a:p>
                  <a:p>
                    <a:pPr lvl="0"/>
                    <a14:m>
                      <m:oMathPara xmlns:m="http://schemas.openxmlformats.org/officeDocument/2006/math">
                        <m:oMathParaPr>
                          <m:jc m:val="centerGroup"/>
                        </m:oMathParaPr>
                        <m:oMath xmlns:m="http://schemas.openxmlformats.org/officeDocument/2006/math">
                          <m:acc>
                            <m:accPr>
                              <m:chr m:val="⃗"/>
                              <m:ctrlPr>
                                <a:rPr lang="en-US" altLang="zh-CN" i="1">
                                  <a:solidFill>
                                    <a:schemeClr val="bg2">
                                      <a:lumMod val="10000"/>
                                    </a:schemeClr>
                                  </a:solidFill>
                                  <a:latin typeface="Cambria Math" panose="02040503050406030204" pitchFamily="18" charset="0"/>
                                </a:rPr>
                              </m:ctrlPr>
                            </m:accPr>
                            <m:e>
                              <m:r>
                                <a:rPr lang="en-US" altLang="zh-CN" i="1">
                                  <a:solidFill>
                                    <a:schemeClr val="bg2">
                                      <a:lumMod val="10000"/>
                                    </a:schemeClr>
                                  </a:solidFill>
                                  <a:latin typeface="Cambria Math" panose="02040503050406030204" pitchFamily="18" charset="0"/>
                                </a:rPr>
                                <m:t>𝒇</m:t>
                              </m:r>
                            </m:e>
                          </m:acc>
                        </m:oMath>
                      </m:oMathPara>
                    </a14:m>
                    <a:endParaRPr lang="en-US" altLang="zh-CN" sz="2800" dirty="0">
                      <a:solidFill>
                        <a:schemeClr val="bg2">
                          <a:lumMod val="10000"/>
                        </a:schemeClr>
                      </a:solidFill>
                    </a:endParaRPr>
                  </a:p>
                </p:txBody>
              </p:sp>
            </mc:Choice>
            <mc:Fallback xmlns="">
              <p:sp>
                <p:nvSpPr>
                  <p:cNvPr id="101" name="矩形 100">
                    <a:extLst>
                      <a:ext uri="{FF2B5EF4-FFF2-40B4-BE49-F238E27FC236}">
                        <a16:creationId xmlns:a16="http://schemas.microsoft.com/office/drawing/2014/main" id="{47E4E1E2-2FB6-4AC2-A4F6-DCD3F00FA1C1}"/>
                      </a:ext>
                    </a:extLst>
                  </p:cNvPr>
                  <p:cNvSpPr>
                    <a:spLocks noRot="1" noChangeAspect="1" noMove="1" noResize="1" noEditPoints="1" noAdjustHandles="1" noChangeArrowheads="1" noChangeShapeType="1" noTextEdit="1"/>
                  </p:cNvSpPr>
                  <p:nvPr/>
                </p:nvSpPr>
                <p:spPr>
                  <a:xfrm>
                    <a:off x="7173256" y="4140509"/>
                    <a:ext cx="931967" cy="687945"/>
                  </a:xfrm>
                  <a:prstGeom prst="rect">
                    <a:avLst/>
                  </a:prstGeom>
                  <a:blipFill>
                    <a:blip r:embed="rId6"/>
                    <a:stretch>
                      <a:fillRect l="-1351" r="-2703" b="-5357"/>
                    </a:stretch>
                  </a:blipFill>
                </p:spPr>
                <p:txBody>
                  <a:bodyPr/>
                  <a:lstStyle/>
                  <a:p>
                    <a:r>
                      <a:rPr lang="zh-CN" altLang="en-US">
                        <a:noFill/>
                      </a:rPr>
                      <a:t> </a:t>
                    </a:r>
                  </a:p>
                </p:txBody>
              </p:sp>
            </mc:Fallback>
          </mc:AlternateContent>
        </p:grpSp>
      </p:grpSp>
      <p:sp>
        <p:nvSpPr>
          <p:cNvPr id="57" name="椭圆 56">
            <a:extLst>
              <a:ext uri="{FF2B5EF4-FFF2-40B4-BE49-F238E27FC236}">
                <a16:creationId xmlns:a16="http://schemas.microsoft.com/office/drawing/2014/main" id="{C4E98B89-3068-0C4F-839E-B74B4C3D8099}"/>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a:extLst>
              <a:ext uri="{FF2B5EF4-FFF2-40B4-BE49-F238E27FC236}">
                <a16:creationId xmlns:a16="http://schemas.microsoft.com/office/drawing/2014/main" id="{C2AFDCAC-1E6A-3F49-A9A2-57D4F1333EA1}"/>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矩形 58">
            <a:extLst>
              <a:ext uri="{FF2B5EF4-FFF2-40B4-BE49-F238E27FC236}">
                <a16:creationId xmlns:a16="http://schemas.microsoft.com/office/drawing/2014/main" id="{1C0B90E2-08A3-AD42-920E-00AA014CA182}"/>
              </a:ext>
            </a:extLst>
          </p:cNvPr>
          <p:cNvSpPr/>
          <p:nvPr/>
        </p:nvSpPr>
        <p:spPr>
          <a:xfrm>
            <a:off x="1344023" y="395340"/>
            <a:ext cx="2031325"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混合专家模型</a:t>
            </a:r>
          </a:p>
        </p:txBody>
      </p:sp>
      <p:sp>
        <p:nvSpPr>
          <p:cNvPr id="60" name="矩形 59">
            <a:extLst>
              <a:ext uri="{FF2B5EF4-FFF2-40B4-BE49-F238E27FC236}">
                <a16:creationId xmlns:a16="http://schemas.microsoft.com/office/drawing/2014/main" id="{D86D58CE-4120-B74D-ABA2-3E96A4AE6887}"/>
              </a:ext>
            </a:extLst>
          </p:cNvPr>
          <p:cNvSpPr/>
          <p:nvPr/>
        </p:nvSpPr>
        <p:spPr>
          <a:xfrm>
            <a:off x="1381601" y="788561"/>
            <a:ext cx="1667764" cy="276999"/>
          </a:xfrm>
          <a:prstGeom prst="rect">
            <a:avLst/>
          </a:prstGeom>
        </p:spPr>
        <p:txBody>
          <a:bodyPr wrap="none">
            <a:spAutoFit/>
          </a:bodyPr>
          <a:lstStyle/>
          <a:p>
            <a:r>
              <a:rPr lang="en"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Mixed expert model</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9" name="文本框 108">
            <a:extLst>
              <a:ext uri="{FF2B5EF4-FFF2-40B4-BE49-F238E27FC236}">
                <a16:creationId xmlns:a16="http://schemas.microsoft.com/office/drawing/2014/main" id="{38C2ADF9-F9AD-BA40-ACEB-6CC8551975E0}"/>
              </a:ext>
            </a:extLst>
          </p:cNvPr>
          <p:cNvSpPr txBox="1"/>
          <p:nvPr/>
        </p:nvSpPr>
        <p:spPr>
          <a:xfrm>
            <a:off x="262971" y="134766"/>
            <a:ext cx="1127301" cy="677108"/>
          </a:xfrm>
          <a:prstGeom prst="rect">
            <a:avLst/>
          </a:prstGeom>
          <a:noFill/>
          <a:ln>
            <a:solidFill>
              <a:srgbClr val="93ACCD">
                <a:alpha val="9804"/>
              </a:srgbClr>
            </a:solidFill>
          </a:ln>
        </p:spPr>
        <p:txBody>
          <a:bodyPr wrap="square" rtlCol="0">
            <a:spAutoFit/>
          </a:bodyPr>
          <a:lstStyle/>
          <a:p>
            <a:r>
              <a:rPr kumimoji="1" lang="en-US" altLang="zh-CN" b="1" dirty="0">
                <a:solidFill>
                  <a:schemeClr val="bg1"/>
                </a:solidFill>
                <a:latin typeface="SimHei" panose="02010609060101010101" pitchFamily="49" charset="-122"/>
                <a:ea typeface="SimHei" panose="02010609060101010101" pitchFamily="49" charset="-122"/>
              </a:rPr>
              <a:t> </a:t>
            </a:r>
            <a:r>
              <a:rPr kumimoji="1" lang="zh-CN" altLang="en-US" sz="1200" b="1" dirty="0">
                <a:solidFill>
                  <a:schemeClr val="bg1"/>
                </a:solidFill>
                <a:latin typeface="SimHei" panose="02010609060101010101" pitchFamily="49" charset="-122"/>
                <a:ea typeface="SimHei" panose="02010609060101010101" pitchFamily="49" charset="-122"/>
              </a:rPr>
              <a:t> </a:t>
            </a:r>
            <a:endParaRPr kumimoji="1" lang="en-US" altLang="zh-CN" sz="2000" b="1" dirty="0">
              <a:solidFill>
                <a:schemeClr val="bg1"/>
              </a:solidFill>
              <a:latin typeface="SimHei" panose="02010609060101010101" pitchFamily="49" charset="-122"/>
              <a:ea typeface="SimHei" panose="02010609060101010101" pitchFamily="49" charset="-122"/>
            </a:endParaRPr>
          </a:p>
          <a:p>
            <a:r>
              <a:rPr kumimoji="1" lang="zh-CN" altLang="en-US" sz="2000" b="1" dirty="0">
                <a:solidFill>
                  <a:schemeClr val="bg1"/>
                </a:solidFill>
                <a:latin typeface="SimHei" panose="02010609060101010101" pitchFamily="49" charset="-122"/>
                <a:ea typeface="SimHei" panose="02010609060101010101" pitchFamily="49" charset="-122"/>
              </a:rPr>
              <a:t>   </a:t>
            </a:r>
            <a:endParaRPr kumimoji="1" lang="zh-CN" altLang="en-US" sz="32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0" name="圆角矩形标注 109">
            <a:extLst>
              <a:ext uri="{FF2B5EF4-FFF2-40B4-BE49-F238E27FC236}">
                <a16:creationId xmlns:a16="http://schemas.microsoft.com/office/drawing/2014/main" id="{A6956F50-67E5-3C42-8FD3-46D0280EC9E5}"/>
              </a:ext>
            </a:extLst>
          </p:cNvPr>
          <p:cNvSpPr/>
          <p:nvPr/>
        </p:nvSpPr>
        <p:spPr>
          <a:xfrm>
            <a:off x="3317813" y="136358"/>
            <a:ext cx="1530367" cy="393221"/>
          </a:xfrm>
          <a:prstGeom prst="wedgeRoundRectCallout">
            <a:avLst>
              <a:gd name="adj1" fmla="val -48564"/>
              <a:gd name="adj2" fmla="val 91595"/>
              <a:gd name="adj3" fmla="val 166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文本框 110">
            <a:extLst>
              <a:ext uri="{FF2B5EF4-FFF2-40B4-BE49-F238E27FC236}">
                <a16:creationId xmlns:a16="http://schemas.microsoft.com/office/drawing/2014/main" id="{AB1BB1C5-79A1-5D41-9598-B6885BAC2D7D}"/>
              </a:ext>
            </a:extLst>
          </p:cNvPr>
          <p:cNvSpPr txBox="1"/>
          <p:nvPr/>
        </p:nvSpPr>
        <p:spPr>
          <a:xfrm>
            <a:off x="3317813" y="143386"/>
            <a:ext cx="1530367" cy="400110"/>
          </a:xfrm>
          <a:prstGeom prst="rect">
            <a:avLst/>
          </a:prstGeom>
          <a:noFill/>
          <a:ln>
            <a:noFill/>
          </a:ln>
        </p:spPr>
        <p:txBody>
          <a:bodyPr wrap="square" rtlCol="0">
            <a:spAutoFit/>
          </a:bodyPr>
          <a:lstStyle/>
          <a:p>
            <a:r>
              <a:rPr kumimoji="1" lang="en-US" altLang="zh-CN" b="1" dirty="0">
                <a:solidFill>
                  <a:schemeClr val="bg1"/>
                </a:solidFill>
                <a:latin typeface="SimHei" panose="02010609060101010101" pitchFamily="49" charset="-122"/>
                <a:ea typeface="SimHei" panose="02010609060101010101" pitchFamily="49" charset="-122"/>
              </a:rPr>
              <a:t> </a:t>
            </a:r>
            <a:r>
              <a:rPr kumimoji="1" lang="zh-CN" altLang="en-US" b="1" dirty="0">
                <a:solidFill>
                  <a:schemeClr val="bg1"/>
                </a:solidFill>
                <a:latin typeface="SimHei" panose="02010609060101010101" pitchFamily="49" charset="-122"/>
                <a:ea typeface="SimHei" panose="02010609060101010101" pitchFamily="49" charset="-122"/>
              </a:rPr>
              <a:t> </a:t>
            </a:r>
            <a:r>
              <a:rPr kumimoji="1" lang="zh-CN" altLang="en-US" sz="2000" b="1" dirty="0">
                <a:solidFill>
                  <a:schemeClr val="bg1"/>
                </a:solidFill>
                <a:latin typeface="SimHei" panose="02010609060101010101" pitchFamily="49" charset="-122"/>
                <a:ea typeface="SimHei" panose="02010609060101010101" pitchFamily="49" charset="-122"/>
              </a:rPr>
              <a:t>创新点</a:t>
            </a:r>
            <a:r>
              <a:rPr kumimoji="1" lang="en-US" altLang="zh-CN" sz="20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1</a:t>
            </a:r>
            <a:endParaRPr kumimoji="1" lang="zh-CN" altLang="en-US" sz="20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3169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5042A58B-3352-42B1-961B-B46A9A954DAB}"/>
              </a:ext>
            </a:extLst>
          </p:cNvPr>
          <p:cNvSpPr/>
          <p:nvPr/>
        </p:nvSpPr>
        <p:spPr>
          <a:xfrm>
            <a:off x="1344023" y="395340"/>
            <a:ext cx="2339102"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改进的</a:t>
            </a:r>
            <a:r>
              <a:rPr lang="en-US" altLang="zh-CN" sz="2400" dirty="0">
                <a:solidFill>
                  <a:schemeClr val="bg2">
                    <a:lumMod val="25000"/>
                  </a:schemeClr>
                </a:solidFill>
                <a:latin typeface="黑体" panose="02010609060101010101" pitchFamily="49" charset="-122"/>
                <a:ea typeface="黑体" panose="02010609060101010101" pitchFamily="49" charset="-122"/>
                <a:cs typeface="+mn-ea"/>
                <a:sym typeface="+mn-lt"/>
              </a:rPr>
              <a:t>PS</a:t>
            </a:r>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值公式</a:t>
            </a:r>
          </a:p>
        </p:txBody>
      </p:sp>
      <p:sp>
        <p:nvSpPr>
          <p:cNvPr id="31" name="矩形 30">
            <a:extLst>
              <a:ext uri="{FF2B5EF4-FFF2-40B4-BE49-F238E27FC236}">
                <a16:creationId xmlns:a16="http://schemas.microsoft.com/office/drawing/2014/main" id="{FA1A69A4-4B30-41DB-A398-6ED8FE00B39B}"/>
              </a:ext>
            </a:extLst>
          </p:cNvPr>
          <p:cNvSpPr/>
          <p:nvPr/>
        </p:nvSpPr>
        <p:spPr>
          <a:xfrm>
            <a:off x="1381601" y="788561"/>
            <a:ext cx="2514086"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Improvement of Potential Score</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7" name="标题 1">
                <a:extLst>
                  <a:ext uri="{FF2B5EF4-FFF2-40B4-BE49-F238E27FC236}">
                    <a16:creationId xmlns:a16="http://schemas.microsoft.com/office/drawing/2014/main" id="{B9DFE6A9-4D46-42B3-A12C-9CF82261935F}"/>
                  </a:ext>
                </a:extLst>
              </p:cNvPr>
              <p:cNvSpPr txBox="1">
                <a:spLocks/>
              </p:cNvSpPr>
              <p:nvPr/>
            </p:nvSpPr>
            <p:spPr bwMode="black">
              <a:xfrm>
                <a:off x="639394" y="1712236"/>
                <a:ext cx="7647578" cy="24141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Aft>
                    <a:spcPts val="600"/>
                  </a:spcAft>
                </a:pPr>
                <a:endParaRPr lang="en-US" altLang="zh-CN" sz="2000" dirty="0">
                  <a:latin typeface="+mn-ea"/>
                  <a:ea typeface="+mn-ea"/>
                </a:endParaRPr>
              </a:p>
              <a:p>
                <a:pPr marL="342900" indent="-342900" algn="l">
                  <a:buFont typeface="Wingdings" panose="05000000000000000000" pitchFamily="2" charset="2"/>
                  <a:buChar char="l"/>
                </a:pPr>
                <a:r>
                  <a:rPr lang="en-US" altLang="zh-CN" sz="2000" b="0" dirty="0">
                    <a:solidFill>
                      <a:schemeClr val="bg2">
                        <a:lumMod val="25000"/>
                      </a:schemeClr>
                    </a:solidFill>
                    <a:latin typeface="+mn-ea"/>
                    <a:ea typeface="+mn-ea"/>
                  </a:rPr>
                  <a:t>PS</a:t>
                </a:r>
                <a:r>
                  <a:rPr lang="zh-CN" altLang="en-US" sz="2000" b="0" dirty="0">
                    <a:solidFill>
                      <a:schemeClr val="bg2">
                        <a:lumMod val="25000"/>
                      </a:schemeClr>
                    </a:solidFill>
                    <a:latin typeface="+mn-ea"/>
                    <a:ea typeface="+mn-ea"/>
                  </a:rPr>
                  <a:t>值公式：</a:t>
                </a:r>
                <a14:m>
                  <m:oMath xmlns:m="http://schemas.openxmlformats.org/officeDocument/2006/math">
                    <m:r>
                      <a:rPr lang="en-US" altLang="zh-CN" sz="2000" b="0" i="1" smtClean="0">
                        <a:solidFill>
                          <a:schemeClr val="bg2">
                            <a:lumMod val="25000"/>
                          </a:schemeClr>
                        </a:solidFill>
                        <a:latin typeface="Cambria Math" panose="02040503050406030204" pitchFamily="18" charset="0"/>
                      </a:rPr>
                      <m:t>𝑃𝑆</m:t>
                    </m:r>
                    <m:r>
                      <a:rPr lang="en-US" altLang="zh-CN" sz="2000" b="0">
                        <a:solidFill>
                          <a:schemeClr val="bg2">
                            <a:lumMod val="25000"/>
                          </a:schemeClr>
                        </a:solidFill>
                        <a:latin typeface="Cambria Math" panose="02040503050406030204" pitchFamily="18" charset="0"/>
                      </a:rPr>
                      <m:t>=</m:t>
                    </m:r>
                    <m:r>
                      <a:rPr lang="en-US" altLang="zh-CN" sz="2000" b="0" i="1">
                        <a:solidFill>
                          <a:schemeClr val="bg2">
                            <a:lumMod val="25000"/>
                          </a:schemeClr>
                        </a:solidFill>
                        <a:latin typeface="Cambria Math" panose="02040503050406030204" pitchFamily="18" charset="0"/>
                      </a:rPr>
                      <m:t>𝑚𝑎𝑥</m:t>
                    </m:r>
                    <m:d>
                      <m:dPr>
                        <m:ctrlPr>
                          <a:rPr lang="en-US" altLang="zh-CN" sz="2000" b="0" i="1">
                            <a:solidFill>
                              <a:schemeClr val="bg2">
                                <a:lumMod val="25000"/>
                              </a:schemeClr>
                            </a:solidFill>
                            <a:latin typeface="Cambria Math" panose="02040503050406030204" pitchFamily="18" charset="0"/>
                          </a:rPr>
                        </m:ctrlPr>
                      </m:dPr>
                      <m:e>
                        <m:r>
                          <a:rPr lang="en-US" altLang="zh-CN" sz="2000" b="0" i="1">
                            <a:solidFill>
                              <a:schemeClr val="bg2">
                                <a:lumMod val="25000"/>
                              </a:schemeClr>
                            </a:solidFill>
                            <a:latin typeface="Cambria Math" panose="02040503050406030204" pitchFamily="18" charset="0"/>
                          </a:rPr>
                          <m:t>1−</m:t>
                        </m:r>
                        <m:f>
                          <m:fPr>
                            <m:ctrlPr>
                              <a:rPr lang="en-US" altLang="zh-CN" sz="2000" b="0" i="1">
                                <a:solidFill>
                                  <a:schemeClr val="bg2">
                                    <a:lumMod val="25000"/>
                                  </a:schemeClr>
                                </a:solidFill>
                                <a:latin typeface="Cambria Math" panose="02040503050406030204" pitchFamily="18" charset="0"/>
                              </a:rPr>
                            </m:ctrlPr>
                          </m:fPr>
                          <m:num>
                            <m:r>
                              <a:rPr lang="en-US" altLang="zh-CN" sz="2000" b="0" i="1">
                                <a:solidFill>
                                  <a:schemeClr val="bg2">
                                    <a:lumMod val="25000"/>
                                  </a:schemeClr>
                                </a:solidFill>
                                <a:latin typeface="Cambria Math" panose="02040503050406030204" pitchFamily="18" charset="0"/>
                              </a:rPr>
                              <m:t>𝑑</m:t>
                            </m:r>
                            <m:d>
                              <m:dPr>
                                <m:ctrlPr>
                                  <a:rPr lang="en-US" altLang="zh-CN" sz="2000" b="0" i="1">
                                    <a:solidFill>
                                      <a:schemeClr val="bg2">
                                        <a:lumMod val="25000"/>
                                      </a:schemeClr>
                                    </a:solidFill>
                                    <a:latin typeface="Cambria Math" panose="02040503050406030204" pitchFamily="18" charset="0"/>
                                  </a:rPr>
                                </m:ctrlPr>
                              </m:dPr>
                              <m:e>
                                <m:acc>
                                  <m:accPr>
                                    <m:chr m:val="⃗"/>
                                    <m:ctrlPr>
                                      <a:rPr lang="en-US" altLang="zh-CN" sz="2000" b="0" i="1">
                                        <a:solidFill>
                                          <a:schemeClr val="bg2">
                                            <a:lumMod val="25000"/>
                                          </a:schemeClr>
                                        </a:solidFill>
                                        <a:latin typeface="Cambria Math" panose="02040503050406030204" pitchFamily="18" charset="0"/>
                                      </a:rPr>
                                    </m:ctrlPr>
                                  </m:accPr>
                                  <m:e>
                                    <m:r>
                                      <a:rPr lang="en-US" altLang="zh-CN" sz="2000" b="0" i="1">
                                        <a:solidFill>
                                          <a:schemeClr val="bg2">
                                            <a:lumMod val="25000"/>
                                          </a:schemeClr>
                                        </a:solidFill>
                                        <a:latin typeface="Cambria Math" panose="02040503050406030204" pitchFamily="18" charset="0"/>
                                      </a:rPr>
                                      <m:t>𝑣</m:t>
                                    </m:r>
                                  </m:e>
                                </m:acc>
                                <m:r>
                                  <a:rPr lang="en-US" altLang="zh-CN" sz="2000" b="0" i="1">
                                    <a:solidFill>
                                      <a:schemeClr val="bg2">
                                        <a:lumMod val="25000"/>
                                      </a:schemeClr>
                                    </a:solidFill>
                                    <a:latin typeface="Cambria Math" panose="02040503050406030204" pitchFamily="18" charset="0"/>
                                  </a:rPr>
                                  <m:t>,</m:t>
                                </m:r>
                                <m:acc>
                                  <m:accPr>
                                    <m:chr m:val="⃗"/>
                                    <m:ctrlPr>
                                      <a:rPr lang="en-US" altLang="zh-CN" sz="2000" b="0" i="1">
                                        <a:solidFill>
                                          <a:schemeClr val="bg2">
                                            <a:lumMod val="25000"/>
                                          </a:schemeClr>
                                        </a:solidFill>
                                        <a:latin typeface="Cambria Math" panose="02040503050406030204" pitchFamily="18" charset="0"/>
                                      </a:rPr>
                                    </m:ctrlPr>
                                  </m:accPr>
                                  <m:e>
                                    <m:r>
                                      <a:rPr lang="en-US" altLang="zh-CN" sz="2000" b="0" i="1">
                                        <a:solidFill>
                                          <a:schemeClr val="bg2">
                                            <a:lumMod val="25000"/>
                                          </a:schemeClr>
                                        </a:solidFill>
                                        <a:latin typeface="Cambria Math" panose="02040503050406030204" pitchFamily="18" charset="0"/>
                                      </a:rPr>
                                      <m:t>𝑎</m:t>
                                    </m:r>
                                  </m:e>
                                </m:acc>
                              </m:e>
                            </m:d>
                          </m:num>
                          <m:den>
                            <m:r>
                              <a:rPr lang="en-US" altLang="zh-CN" sz="2000" b="0" i="1">
                                <a:solidFill>
                                  <a:schemeClr val="bg2">
                                    <a:lumMod val="25000"/>
                                  </a:schemeClr>
                                </a:solidFill>
                                <a:latin typeface="Cambria Math" panose="02040503050406030204" pitchFamily="18" charset="0"/>
                              </a:rPr>
                              <m:t>𝑑</m:t>
                            </m:r>
                            <m:d>
                              <m:dPr>
                                <m:ctrlPr>
                                  <a:rPr lang="en-US" altLang="zh-CN" sz="2000" b="0" i="1">
                                    <a:solidFill>
                                      <a:schemeClr val="bg2">
                                        <a:lumMod val="25000"/>
                                      </a:schemeClr>
                                    </a:solidFill>
                                    <a:latin typeface="Cambria Math" panose="02040503050406030204" pitchFamily="18" charset="0"/>
                                  </a:rPr>
                                </m:ctrlPr>
                              </m:dPr>
                              <m:e>
                                <m:acc>
                                  <m:accPr>
                                    <m:chr m:val="⃗"/>
                                    <m:ctrlPr>
                                      <a:rPr lang="en-US" altLang="zh-CN" sz="2000" b="0" i="1">
                                        <a:solidFill>
                                          <a:schemeClr val="bg2">
                                            <a:lumMod val="25000"/>
                                          </a:schemeClr>
                                        </a:solidFill>
                                        <a:latin typeface="Cambria Math" panose="02040503050406030204" pitchFamily="18" charset="0"/>
                                      </a:rPr>
                                    </m:ctrlPr>
                                  </m:accPr>
                                  <m:e>
                                    <m:r>
                                      <a:rPr lang="en-US" altLang="zh-CN" sz="2000" b="0" i="1">
                                        <a:solidFill>
                                          <a:schemeClr val="bg2">
                                            <a:lumMod val="25000"/>
                                          </a:schemeClr>
                                        </a:solidFill>
                                        <a:latin typeface="Cambria Math" panose="02040503050406030204" pitchFamily="18" charset="0"/>
                                      </a:rPr>
                                      <m:t>𝑣</m:t>
                                    </m:r>
                                  </m:e>
                                </m:acc>
                                <m:r>
                                  <a:rPr lang="en-US" altLang="zh-CN" sz="2000" b="0" i="1">
                                    <a:solidFill>
                                      <a:schemeClr val="bg2">
                                        <a:lumMod val="25000"/>
                                      </a:schemeClr>
                                    </a:solidFill>
                                    <a:latin typeface="Cambria Math" panose="02040503050406030204" pitchFamily="18" charset="0"/>
                                  </a:rPr>
                                  <m:t>,</m:t>
                                </m:r>
                                <m:acc>
                                  <m:accPr>
                                    <m:chr m:val="⃗"/>
                                    <m:ctrlPr>
                                      <a:rPr lang="en-US" altLang="zh-CN" sz="2000" b="0" i="1">
                                        <a:solidFill>
                                          <a:schemeClr val="bg2">
                                            <a:lumMod val="25000"/>
                                          </a:schemeClr>
                                        </a:solidFill>
                                        <a:latin typeface="Cambria Math" panose="02040503050406030204" pitchFamily="18" charset="0"/>
                                      </a:rPr>
                                    </m:ctrlPr>
                                  </m:accPr>
                                  <m:e>
                                    <m:r>
                                      <a:rPr lang="en-US" altLang="zh-CN" sz="2000" b="0" i="1">
                                        <a:solidFill>
                                          <a:schemeClr val="bg2">
                                            <a:lumMod val="25000"/>
                                          </a:schemeClr>
                                        </a:solidFill>
                                        <a:latin typeface="Cambria Math" panose="02040503050406030204" pitchFamily="18" charset="0"/>
                                      </a:rPr>
                                      <m:t>𝑓</m:t>
                                    </m:r>
                                  </m:e>
                                </m:acc>
                              </m:e>
                            </m:d>
                          </m:den>
                        </m:f>
                        <m:r>
                          <a:rPr lang="en-US" altLang="zh-CN" sz="2000" b="0" i="1">
                            <a:solidFill>
                              <a:schemeClr val="bg2">
                                <a:lumMod val="25000"/>
                              </a:schemeClr>
                            </a:solidFill>
                            <a:latin typeface="Cambria Math" panose="02040503050406030204" pitchFamily="18" charset="0"/>
                          </a:rPr>
                          <m:t>,0</m:t>
                        </m:r>
                      </m:e>
                    </m:d>
                  </m:oMath>
                </a14:m>
                <a:endParaRPr lang="en-US" altLang="zh-CN" sz="2000" b="0" dirty="0">
                  <a:solidFill>
                    <a:schemeClr val="bg2">
                      <a:lumMod val="25000"/>
                    </a:schemeClr>
                  </a:solidFill>
                  <a:latin typeface="+mn-ea"/>
                </a:endParaRPr>
              </a:p>
              <a:p>
                <a:pPr marL="342900" indent="-342900" algn="l">
                  <a:buFont typeface="Wingdings" panose="05000000000000000000" pitchFamily="2" charset="2"/>
                  <a:buChar char="l"/>
                </a:pPr>
                <a:r>
                  <a:rPr lang="zh-CN" altLang="en-US" sz="2000" b="0" dirty="0">
                    <a:solidFill>
                      <a:schemeClr val="bg2">
                        <a:lumMod val="25000"/>
                      </a:schemeClr>
                    </a:solidFill>
                    <a:latin typeface="+mn-ea"/>
                    <a:ea typeface="+mn-ea"/>
                  </a:rPr>
                  <a:t>改进公式：</a:t>
                </a:r>
                <a14:m>
                  <m:oMath xmlns:m="http://schemas.openxmlformats.org/officeDocument/2006/math">
                    <m:r>
                      <a:rPr lang="en-US" altLang="zh-CN" sz="2000" b="0" i="1">
                        <a:solidFill>
                          <a:schemeClr val="bg2">
                            <a:lumMod val="25000"/>
                          </a:schemeClr>
                        </a:solidFill>
                        <a:latin typeface="Cambria Math" panose="02040503050406030204" pitchFamily="18" charset="0"/>
                      </a:rPr>
                      <m:t>𝑃𝑆</m:t>
                    </m:r>
                    <m:r>
                      <a:rPr lang="en-US" altLang="zh-CN" sz="2000" b="0">
                        <a:solidFill>
                          <a:schemeClr val="bg2">
                            <a:lumMod val="25000"/>
                          </a:schemeClr>
                        </a:solidFill>
                        <a:latin typeface="Cambria Math" panose="02040503050406030204" pitchFamily="18" charset="0"/>
                      </a:rPr>
                      <m:t>=</m:t>
                    </m:r>
                    <m:r>
                      <a:rPr lang="en-US" altLang="zh-CN" sz="2000" b="0" i="1">
                        <a:solidFill>
                          <a:schemeClr val="bg2">
                            <a:lumMod val="25000"/>
                          </a:schemeClr>
                        </a:solidFill>
                        <a:latin typeface="Cambria Math" panose="02040503050406030204" pitchFamily="18" charset="0"/>
                      </a:rPr>
                      <m:t>𝑚𝑎𝑥</m:t>
                    </m:r>
                    <m:d>
                      <m:dPr>
                        <m:ctrlPr>
                          <a:rPr lang="en-US" altLang="zh-CN" sz="2000" b="0" i="1">
                            <a:solidFill>
                              <a:schemeClr val="bg2">
                                <a:lumMod val="25000"/>
                              </a:schemeClr>
                            </a:solidFill>
                            <a:latin typeface="Cambria Math" panose="02040503050406030204" pitchFamily="18" charset="0"/>
                          </a:rPr>
                        </m:ctrlPr>
                      </m:dPr>
                      <m:e>
                        <m:r>
                          <a:rPr lang="en-US" altLang="zh-CN" sz="2000" b="0" i="1">
                            <a:solidFill>
                              <a:schemeClr val="bg2">
                                <a:lumMod val="25000"/>
                              </a:schemeClr>
                            </a:solidFill>
                            <a:latin typeface="Cambria Math" panose="02040503050406030204" pitchFamily="18" charset="0"/>
                          </a:rPr>
                          <m:t>1−</m:t>
                        </m:r>
                        <m:f>
                          <m:fPr>
                            <m:ctrlPr>
                              <a:rPr lang="en-US" altLang="zh-CN" sz="2000" b="0" i="1">
                                <a:solidFill>
                                  <a:schemeClr val="bg2">
                                    <a:lumMod val="25000"/>
                                  </a:schemeClr>
                                </a:solidFill>
                                <a:latin typeface="Cambria Math" panose="02040503050406030204" pitchFamily="18" charset="0"/>
                              </a:rPr>
                            </m:ctrlPr>
                          </m:fPr>
                          <m:num>
                            <m:sSup>
                              <m:sSupPr>
                                <m:ctrlPr>
                                  <a:rPr lang="en-US" altLang="zh-CN" sz="2000" b="0" i="1" smtClean="0">
                                    <a:solidFill>
                                      <a:schemeClr val="bg2">
                                        <a:lumMod val="25000"/>
                                      </a:schemeClr>
                                    </a:solidFill>
                                    <a:latin typeface="Cambria Math" panose="02040503050406030204" pitchFamily="18" charset="0"/>
                                  </a:rPr>
                                </m:ctrlPr>
                              </m:sSupPr>
                              <m:e>
                                <m:r>
                                  <a:rPr lang="en-US" altLang="zh-CN" sz="2000" b="0" i="1" smtClean="0">
                                    <a:solidFill>
                                      <a:schemeClr val="bg2">
                                        <a:lumMod val="25000"/>
                                      </a:schemeClr>
                                    </a:solidFill>
                                    <a:latin typeface="Cambria Math" panose="02040503050406030204" pitchFamily="18" charset="0"/>
                                  </a:rPr>
                                  <m:t>𝑑</m:t>
                                </m:r>
                              </m:e>
                              <m:sup>
                                <m:r>
                                  <a:rPr lang="en-US" altLang="zh-CN" sz="2000" b="0" i="1" smtClean="0">
                                    <a:solidFill>
                                      <a:schemeClr val="bg2">
                                        <a:lumMod val="25000"/>
                                      </a:schemeClr>
                                    </a:solidFill>
                                    <a:latin typeface="Cambria Math" panose="02040503050406030204" pitchFamily="18" charset="0"/>
                                  </a:rPr>
                                  <m:t>′</m:t>
                                </m:r>
                              </m:sup>
                            </m:sSup>
                            <m:d>
                              <m:dPr>
                                <m:ctrlPr>
                                  <a:rPr lang="en-US" altLang="zh-CN" sz="2000" b="0" i="1">
                                    <a:solidFill>
                                      <a:schemeClr val="bg2">
                                        <a:lumMod val="25000"/>
                                      </a:schemeClr>
                                    </a:solidFill>
                                    <a:latin typeface="Cambria Math" panose="02040503050406030204" pitchFamily="18" charset="0"/>
                                  </a:rPr>
                                </m:ctrlPr>
                              </m:dPr>
                              <m:e>
                                <m:acc>
                                  <m:accPr>
                                    <m:chr m:val="⃗"/>
                                    <m:ctrlPr>
                                      <a:rPr lang="en-US" altLang="zh-CN" sz="2000" b="0" i="1">
                                        <a:solidFill>
                                          <a:schemeClr val="bg2">
                                            <a:lumMod val="25000"/>
                                          </a:schemeClr>
                                        </a:solidFill>
                                        <a:latin typeface="Cambria Math" panose="02040503050406030204" pitchFamily="18" charset="0"/>
                                      </a:rPr>
                                    </m:ctrlPr>
                                  </m:accPr>
                                  <m:e>
                                    <m:r>
                                      <a:rPr lang="en-US" altLang="zh-CN" sz="2000" b="0" i="1">
                                        <a:solidFill>
                                          <a:schemeClr val="bg2">
                                            <a:lumMod val="25000"/>
                                          </a:schemeClr>
                                        </a:solidFill>
                                        <a:latin typeface="Cambria Math" panose="02040503050406030204" pitchFamily="18" charset="0"/>
                                      </a:rPr>
                                      <m:t>𝑣</m:t>
                                    </m:r>
                                  </m:e>
                                </m:acc>
                                <m:r>
                                  <a:rPr lang="en-US" altLang="zh-CN" sz="2000" b="0" i="1">
                                    <a:solidFill>
                                      <a:schemeClr val="bg2">
                                        <a:lumMod val="25000"/>
                                      </a:schemeClr>
                                    </a:solidFill>
                                    <a:latin typeface="Cambria Math" panose="02040503050406030204" pitchFamily="18" charset="0"/>
                                  </a:rPr>
                                  <m:t>,</m:t>
                                </m:r>
                                <m:acc>
                                  <m:accPr>
                                    <m:chr m:val="⃗"/>
                                    <m:ctrlPr>
                                      <a:rPr lang="en-US" altLang="zh-CN" sz="2000" b="0" i="1">
                                        <a:solidFill>
                                          <a:schemeClr val="bg2">
                                            <a:lumMod val="25000"/>
                                          </a:schemeClr>
                                        </a:solidFill>
                                        <a:latin typeface="Cambria Math" panose="02040503050406030204" pitchFamily="18" charset="0"/>
                                      </a:rPr>
                                    </m:ctrlPr>
                                  </m:accPr>
                                  <m:e>
                                    <m:r>
                                      <a:rPr lang="en-US" altLang="zh-CN" sz="2000" b="0" i="1">
                                        <a:solidFill>
                                          <a:schemeClr val="bg2">
                                            <a:lumMod val="25000"/>
                                          </a:schemeClr>
                                        </a:solidFill>
                                        <a:latin typeface="Cambria Math" panose="02040503050406030204" pitchFamily="18" charset="0"/>
                                      </a:rPr>
                                      <m:t>𝑎</m:t>
                                    </m:r>
                                  </m:e>
                                </m:acc>
                              </m:e>
                            </m:d>
                          </m:num>
                          <m:den>
                            <m:sSup>
                              <m:sSupPr>
                                <m:ctrlPr>
                                  <a:rPr lang="en-US" altLang="zh-CN" sz="2000" b="0" i="1">
                                    <a:solidFill>
                                      <a:schemeClr val="bg2">
                                        <a:lumMod val="25000"/>
                                      </a:schemeClr>
                                    </a:solidFill>
                                    <a:latin typeface="Cambria Math" panose="02040503050406030204" pitchFamily="18" charset="0"/>
                                  </a:rPr>
                                </m:ctrlPr>
                              </m:sSupPr>
                              <m:e>
                                <m:r>
                                  <a:rPr lang="en-US" altLang="zh-CN" sz="2000" b="0" i="1">
                                    <a:solidFill>
                                      <a:schemeClr val="bg2">
                                        <a:lumMod val="25000"/>
                                      </a:schemeClr>
                                    </a:solidFill>
                                    <a:latin typeface="Cambria Math" panose="02040503050406030204" pitchFamily="18" charset="0"/>
                                  </a:rPr>
                                  <m:t>𝑑</m:t>
                                </m:r>
                              </m:e>
                              <m:sup>
                                <m:r>
                                  <a:rPr lang="en-US" altLang="zh-CN" sz="2000" b="0" i="1">
                                    <a:solidFill>
                                      <a:schemeClr val="bg2">
                                        <a:lumMod val="25000"/>
                                      </a:schemeClr>
                                    </a:solidFill>
                                    <a:latin typeface="Cambria Math" panose="02040503050406030204" pitchFamily="18" charset="0"/>
                                  </a:rPr>
                                  <m:t>′</m:t>
                                </m:r>
                              </m:sup>
                            </m:sSup>
                            <m:d>
                              <m:dPr>
                                <m:ctrlPr>
                                  <a:rPr lang="en-US" altLang="zh-CN" sz="2000" b="0" i="1">
                                    <a:solidFill>
                                      <a:schemeClr val="bg2">
                                        <a:lumMod val="25000"/>
                                      </a:schemeClr>
                                    </a:solidFill>
                                    <a:latin typeface="Cambria Math" panose="02040503050406030204" pitchFamily="18" charset="0"/>
                                  </a:rPr>
                                </m:ctrlPr>
                              </m:dPr>
                              <m:e>
                                <m:acc>
                                  <m:accPr>
                                    <m:chr m:val="⃗"/>
                                    <m:ctrlPr>
                                      <a:rPr lang="en-US" altLang="zh-CN" sz="2000" b="0" i="1">
                                        <a:solidFill>
                                          <a:schemeClr val="bg2">
                                            <a:lumMod val="25000"/>
                                          </a:schemeClr>
                                        </a:solidFill>
                                        <a:latin typeface="Cambria Math" panose="02040503050406030204" pitchFamily="18" charset="0"/>
                                      </a:rPr>
                                    </m:ctrlPr>
                                  </m:accPr>
                                  <m:e>
                                    <m:r>
                                      <a:rPr lang="en-US" altLang="zh-CN" sz="2000" b="0" i="1">
                                        <a:solidFill>
                                          <a:schemeClr val="bg2">
                                            <a:lumMod val="25000"/>
                                          </a:schemeClr>
                                        </a:solidFill>
                                        <a:latin typeface="Cambria Math" panose="02040503050406030204" pitchFamily="18" charset="0"/>
                                      </a:rPr>
                                      <m:t>𝑣</m:t>
                                    </m:r>
                                  </m:e>
                                </m:acc>
                                <m:r>
                                  <a:rPr lang="en-US" altLang="zh-CN" sz="2000" b="0" i="1">
                                    <a:solidFill>
                                      <a:schemeClr val="bg2">
                                        <a:lumMod val="25000"/>
                                      </a:schemeClr>
                                    </a:solidFill>
                                    <a:latin typeface="Cambria Math" panose="02040503050406030204" pitchFamily="18" charset="0"/>
                                  </a:rPr>
                                  <m:t>,</m:t>
                                </m:r>
                                <m:acc>
                                  <m:accPr>
                                    <m:chr m:val="⃗"/>
                                    <m:ctrlPr>
                                      <a:rPr lang="en-US" altLang="zh-CN" sz="2000" b="0" i="1">
                                        <a:solidFill>
                                          <a:schemeClr val="bg2">
                                            <a:lumMod val="25000"/>
                                          </a:schemeClr>
                                        </a:solidFill>
                                        <a:latin typeface="Cambria Math" panose="02040503050406030204" pitchFamily="18" charset="0"/>
                                      </a:rPr>
                                    </m:ctrlPr>
                                  </m:accPr>
                                  <m:e>
                                    <m:r>
                                      <a:rPr lang="en-US" altLang="zh-CN" sz="2000" b="0" i="1">
                                        <a:solidFill>
                                          <a:schemeClr val="bg2">
                                            <a:lumMod val="25000"/>
                                          </a:schemeClr>
                                        </a:solidFill>
                                        <a:latin typeface="Cambria Math" panose="02040503050406030204" pitchFamily="18" charset="0"/>
                                      </a:rPr>
                                      <m:t>𝑓</m:t>
                                    </m:r>
                                  </m:e>
                                </m:acc>
                              </m:e>
                            </m:d>
                          </m:den>
                        </m:f>
                        <m:r>
                          <a:rPr lang="en-US" altLang="zh-CN" sz="2000" b="0" i="1" smtClean="0">
                            <a:solidFill>
                              <a:schemeClr val="bg2">
                                <a:lumMod val="25000"/>
                              </a:schemeClr>
                            </a:solidFill>
                            <a:latin typeface="Cambria Math" panose="02040503050406030204" pitchFamily="18" charset="0"/>
                          </a:rPr>
                          <m:t>−</m:t>
                        </m:r>
                        <m:r>
                          <a:rPr lang="el-GR" altLang="zh-CN" sz="2000" b="0" i="1" smtClean="0">
                            <a:solidFill>
                              <a:schemeClr val="bg2">
                                <a:lumMod val="25000"/>
                              </a:schemeClr>
                            </a:solidFill>
                            <a:latin typeface="Cambria Math" panose="02040503050406030204" pitchFamily="18" charset="0"/>
                          </a:rPr>
                          <m:t>𝛽</m:t>
                        </m:r>
                        <m:r>
                          <a:rPr lang="en-US" altLang="zh-CN" sz="2000" b="0" i="1" smtClean="0">
                            <a:solidFill>
                              <a:schemeClr val="bg2">
                                <a:lumMod val="25000"/>
                              </a:schemeClr>
                            </a:solidFill>
                            <a:latin typeface="Cambria Math" panose="02040503050406030204" pitchFamily="18" charset="0"/>
                          </a:rPr>
                          <m:t>∗</m:t>
                        </m:r>
                        <m:d>
                          <m:dPr>
                            <m:ctrlPr>
                              <a:rPr lang="en-US" altLang="zh-CN" sz="2000" b="0" i="1" smtClean="0">
                                <a:solidFill>
                                  <a:schemeClr val="bg2">
                                    <a:lumMod val="25000"/>
                                  </a:schemeClr>
                                </a:solidFill>
                                <a:latin typeface="Cambria Math" panose="02040503050406030204" pitchFamily="18" charset="0"/>
                              </a:rPr>
                            </m:ctrlPr>
                          </m:dPr>
                          <m:e>
                            <m:sSub>
                              <m:sSubPr>
                                <m:ctrlPr>
                                  <a:rPr lang="en-US" altLang="zh-CN" sz="2000" b="0" i="1" smtClean="0">
                                    <a:solidFill>
                                      <a:schemeClr val="bg2">
                                        <a:lumMod val="25000"/>
                                      </a:schemeClr>
                                    </a:solidFill>
                                    <a:latin typeface="Cambria Math" panose="02040503050406030204" pitchFamily="18" charset="0"/>
                                  </a:rPr>
                                </m:ctrlPr>
                              </m:sSubPr>
                              <m:e>
                                <m:r>
                                  <a:rPr lang="en-US" altLang="zh-CN" sz="2000" b="0" i="1" smtClean="0">
                                    <a:solidFill>
                                      <a:schemeClr val="bg2">
                                        <a:lumMod val="25000"/>
                                      </a:schemeClr>
                                    </a:solidFill>
                                    <a:latin typeface="Cambria Math" panose="02040503050406030204" pitchFamily="18" charset="0"/>
                                  </a:rPr>
                                  <m:t>𝑁</m:t>
                                </m:r>
                              </m:e>
                              <m:sub>
                                <m:r>
                                  <a:rPr lang="en-US" altLang="zh-CN" sz="2000" b="0" i="1" smtClean="0">
                                    <a:solidFill>
                                      <a:schemeClr val="bg2">
                                        <a:lumMod val="25000"/>
                                      </a:schemeClr>
                                    </a:solidFill>
                                    <a:latin typeface="Cambria Math" panose="02040503050406030204" pitchFamily="18" charset="0"/>
                                  </a:rPr>
                                  <m:t>𝑟𝑜𝑜𝑡</m:t>
                                </m:r>
                              </m:sub>
                            </m:sSub>
                            <m:r>
                              <a:rPr lang="en-US" altLang="zh-CN" sz="2000" b="0" i="1" smtClean="0">
                                <a:solidFill>
                                  <a:schemeClr val="bg2">
                                    <a:lumMod val="25000"/>
                                  </a:schemeClr>
                                </a:solidFill>
                                <a:latin typeface="Cambria Math" panose="02040503050406030204" pitchFamily="18" charset="0"/>
                              </a:rPr>
                              <m:t>−1</m:t>
                            </m:r>
                          </m:e>
                        </m:d>
                        <m:r>
                          <a:rPr lang="en-US" altLang="zh-CN" sz="2000" b="0" i="1">
                            <a:solidFill>
                              <a:schemeClr val="bg2">
                                <a:lumMod val="25000"/>
                              </a:schemeClr>
                            </a:solidFill>
                            <a:latin typeface="Cambria Math" panose="02040503050406030204" pitchFamily="18" charset="0"/>
                          </a:rPr>
                          <m:t>,0</m:t>
                        </m:r>
                      </m:e>
                    </m:d>
                  </m:oMath>
                </a14:m>
                <a:endParaRPr lang="en-US" altLang="zh-CN" sz="2000" b="0" dirty="0">
                  <a:solidFill>
                    <a:schemeClr val="bg2">
                      <a:lumMod val="25000"/>
                    </a:schemeClr>
                  </a:solidFill>
                  <a:latin typeface="+mn-ea"/>
                  <a:ea typeface="+mn-ea"/>
                </a:endParaRPr>
              </a:p>
              <a:p>
                <a:pPr marL="342900" indent="-342900" algn="l">
                  <a:buFont typeface="Wingdings" panose="05000000000000000000" pitchFamily="2" charset="2"/>
                  <a:buChar char="l"/>
                </a:pPr>
                <a14:m>
                  <m:oMath xmlns:m="http://schemas.openxmlformats.org/officeDocument/2006/math">
                    <m:r>
                      <a:rPr lang="en-US" altLang="zh-CN" sz="2000" b="0" i="1">
                        <a:solidFill>
                          <a:schemeClr val="bg2">
                            <a:lumMod val="25000"/>
                          </a:schemeClr>
                        </a:solidFill>
                        <a:latin typeface="Cambria Math" panose="02040503050406030204" pitchFamily="18" charset="0"/>
                        <a:ea typeface="+mn-ea"/>
                      </a:rPr>
                      <m:t>𝑑</m:t>
                    </m:r>
                    <m:d>
                      <m:dPr>
                        <m:ctrlPr>
                          <a:rPr lang="en-US" altLang="zh-CN" sz="2000" b="0" i="1">
                            <a:solidFill>
                              <a:schemeClr val="bg2">
                                <a:lumMod val="25000"/>
                              </a:schemeClr>
                            </a:solidFill>
                            <a:latin typeface="Cambria Math" panose="02040503050406030204" pitchFamily="18" charset="0"/>
                            <a:ea typeface="+mn-ea"/>
                          </a:rPr>
                        </m:ctrlPr>
                      </m:dPr>
                      <m:e>
                        <m:acc>
                          <m:accPr>
                            <m:chr m:val="⃗"/>
                            <m:ctrlPr>
                              <a:rPr lang="en-US" altLang="zh-CN" sz="2000" b="0" i="1">
                                <a:solidFill>
                                  <a:schemeClr val="bg2">
                                    <a:lumMod val="25000"/>
                                  </a:schemeClr>
                                </a:solidFill>
                                <a:latin typeface="Cambria Math" panose="02040503050406030204" pitchFamily="18" charset="0"/>
                                <a:ea typeface="+mn-ea"/>
                              </a:rPr>
                            </m:ctrlPr>
                          </m:accPr>
                          <m:e>
                            <m:r>
                              <a:rPr lang="en-US" altLang="zh-CN" sz="2000" b="0" i="1">
                                <a:solidFill>
                                  <a:schemeClr val="bg2">
                                    <a:lumMod val="25000"/>
                                  </a:schemeClr>
                                </a:solidFill>
                                <a:latin typeface="Cambria Math" panose="02040503050406030204" pitchFamily="18" charset="0"/>
                                <a:ea typeface="+mn-ea"/>
                              </a:rPr>
                              <m:t>𝑣</m:t>
                            </m:r>
                          </m:e>
                        </m:acc>
                        <m:r>
                          <a:rPr lang="en-US" altLang="zh-CN" sz="2000" b="0" i="1">
                            <a:solidFill>
                              <a:schemeClr val="bg2">
                                <a:lumMod val="25000"/>
                              </a:schemeClr>
                            </a:solidFill>
                            <a:latin typeface="Cambria Math" panose="02040503050406030204" pitchFamily="18" charset="0"/>
                            <a:ea typeface="+mn-ea"/>
                          </a:rPr>
                          <m:t>,</m:t>
                        </m:r>
                        <m:acc>
                          <m:accPr>
                            <m:chr m:val="⃗"/>
                            <m:ctrlPr>
                              <a:rPr lang="en-US" altLang="zh-CN" sz="2000" b="0" i="1">
                                <a:solidFill>
                                  <a:schemeClr val="bg2">
                                    <a:lumMod val="25000"/>
                                  </a:schemeClr>
                                </a:solidFill>
                                <a:latin typeface="Cambria Math" panose="02040503050406030204" pitchFamily="18" charset="0"/>
                                <a:ea typeface="+mn-ea"/>
                              </a:rPr>
                            </m:ctrlPr>
                          </m:accPr>
                          <m:e>
                            <m:r>
                              <a:rPr lang="en-US" altLang="zh-CN" sz="2000" b="0" i="1">
                                <a:solidFill>
                                  <a:schemeClr val="bg2">
                                    <a:lumMod val="25000"/>
                                  </a:schemeClr>
                                </a:solidFill>
                                <a:latin typeface="Cambria Math" panose="02040503050406030204" pitchFamily="18" charset="0"/>
                                <a:ea typeface="+mn-ea"/>
                              </a:rPr>
                              <m:t>𝑎</m:t>
                            </m:r>
                          </m:e>
                        </m:acc>
                      </m:e>
                    </m:d>
                    <m:r>
                      <a:rPr lang="en-US" altLang="zh-CN" sz="2000" b="0" i="1">
                        <a:solidFill>
                          <a:schemeClr val="bg2">
                            <a:lumMod val="25000"/>
                          </a:schemeClr>
                        </a:solidFill>
                        <a:latin typeface="Cambria Math" panose="02040503050406030204" pitchFamily="18" charset="0"/>
                        <a:ea typeface="+mn-ea"/>
                      </a:rPr>
                      <m:t>=</m:t>
                    </m:r>
                    <m:rad>
                      <m:radPr>
                        <m:degHide m:val="on"/>
                        <m:ctrlPr>
                          <a:rPr lang="en-US" altLang="zh-CN" sz="2000" b="0" i="1" smtClean="0">
                            <a:solidFill>
                              <a:srgbClr val="C70004"/>
                            </a:solidFill>
                            <a:effectLst/>
                            <a:latin typeface="Cambria Math" panose="02040503050406030204" pitchFamily="18" charset="0"/>
                            <a:ea typeface="+mn-ea"/>
                          </a:rPr>
                        </m:ctrlPr>
                      </m:radPr>
                      <m:deg/>
                      <m:e>
                        <m:nary>
                          <m:naryPr>
                            <m:chr m:val="∑"/>
                            <m:supHide m:val="on"/>
                            <m:ctrlPr>
                              <a:rPr lang="en-US" altLang="zh-CN" sz="2000" b="0" i="1">
                                <a:solidFill>
                                  <a:srgbClr val="C70004"/>
                                </a:solidFill>
                                <a:effectLst/>
                                <a:latin typeface="Cambria Math" panose="02040503050406030204" pitchFamily="18" charset="0"/>
                                <a:ea typeface="+mn-ea"/>
                              </a:rPr>
                            </m:ctrlPr>
                          </m:naryPr>
                          <m:sub>
                            <m:r>
                              <m:rPr>
                                <m:brk m:alnAt="7"/>
                              </m:rPr>
                              <a:rPr lang="en-US" altLang="zh-CN" sz="2000" b="0" i="1">
                                <a:solidFill>
                                  <a:srgbClr val="C70004"/>
                                </a:solidFill>
                                <a:effectLst/>
                                <a:latin typeface="Cambria Math" panose="02040503050406030204" pitchFamily="18" charset="0"/>
                                <a:ea typeface="+mn-ea"/>
                              </a:rPr>
                              <m:t>𝑖</m:t>
                            </m:r>
                          </m:sub>
                          <m:sup/>
                          <m:e>
                            <m:sSup>
                              <m:sSupPr>
                                <m:ctrlPr>
                                  <a:rPr lang="en-US" altLang="zh-CN" sz="2000" b="0" i="1">
                                    <a:solidFill>
                                      <a:srgbClr val="C70004"/>
                                    </a:solidFill>
                                    <a:effectLst/>
                                    <a:latin typeface="Cambria Math" panose="02040503050406030204" pitchFamily="18" charset="0"/>
                                    <a:ea typeface="+mn-ea"/>
                                  </a:rPr>
                                </m:ctrlPr>
                              </m:sSupPr>
                              <m:e>
                                <m:d>
                                  <m:dPr>
                                    <m:ctrlPr>
                                      <a:rPr lang="en-US" altLang="zh-CN" sz="2000" b="0" i="1">
                                        <a:solidFill>
                                          <a:srgbClr val="C70004"/>
                                        </a:solidFill>
                                        <a:effectLst/>
                                        <a:latin typeface="Cambria Math" panose="02040503050406030204" pitchFamily="18" charset="0"/>
                                        <a:ea typeface="+mn-ea"/>
                                      </a:rPr>
                                    </m:ctrlPr>
                                  </m:dPr>
                                  <m:e>
                                    <m:sSub>
                                      <m:sSubPr>
                                        <m:ctrlPr>
                                          <a:rPr lang="en-US" altLang="zh-CN" sz="2000" b="0" i="1">
                                            <a:solidFill>
                                              <a:srgbClr val="C70004"/>
                                            </a:solidFill>
                                            <a:effectLst/>
                                            <a:latin typeface="Cambria Math" panose="02040503050406030204" pitchFamily="18" charset="0"/>
                                            <a:ea typeface="+mn-ea"/>
                                          </a:rPr>
                                        </m:ctrlPr>
                                      </m:sSubPr>
                                      <m:e>
                                        <m:r>
                                          <a:rPr lang="en-US" altLang="zh-CN" sz="2000" b="0" i="1">
                                            <a:solidFill>
                                              <a:srgbClr val="C70004"/>
                                            </a:solidFill>
                                            <a:effectLst/>
                                            <a:latin typeface="Cambria Math" panose="02040503050406030204" pitchFamily="18" charset="0"/>
                                            <a:ea typeface="+mn-ea"/>
                                          </a:rPr>
                                          <m:t>𝑢</m:t>
                                        </m:r>
                                      </m:e>
                                      <m:sub>
                                        <m:r>
                                          <a:rPr lang="en-US" altLang="zh-CN" sz="2000" b="0" i="1">
                                            <a:solidFill>
                                              <a:srgbClr val="C70004"/>
                                            </a:solidFill>
                                            <a:effectLst/>
                                            <a:latin typeface="Cambria Math" panose="02040503050406030204" pitchFamily="18" charset="0"/>
                                            <a:ea typeface="+mn-ea"/>
                                          </a:rPr>
                                          <m:t>𝑖</m:t>
                                        </m:r>
                                      </m:sub>
                                    </m:sSub>
                                    <m:r>
                                      <a:rPr lang="en-US" altLang="zh-CN" sz="2000" b="0" i="1">
                                        <a:solidFill>
                                          <a:srgbClr val="C70004"/>
                                        </a:solidFill>
                                        <a:effectLst/>
                                        <a:latin typeface="Cambria Math" panose="02040503050406030204" pitchFamily="18" charset="0"/>
                                        <a:ea typeface="+mn-ea"/>
                                      </a:rPr>
                                      <m:t>−</m:t>
                                    </m:r>
                                    <m:sSub>
                                      <m:sSubPr>
                                        <m:ctrlPr>
                                          <a:rPr lang="en-US" altLang="zh-CN" sz="2000" b="0" i="1">
                                            <a:solidFill>
                                              <a:srgbClr val="C70004"/>
                                            </a:solidFill>
                                            <a:effectLst/>
                                            <a:latin typeface="Cambria Math" panose="02040503050406030204" pitchFamily="18" charset="0"/>
                                            <a:ea typeface="+mn-ea"/>
                                          </a:rPr>
                                        </m:ctrlPr>
                                      </m:sSubPr>
                                      <m:e>
                                        <m:r>
                                          <a:rPr lang="en-US" altLang="zh-CN" sz="2000" b="0" i="1">
                                            <a:solidFill>
                                              <a:srgbClr val="C70004"/>
                                            </a:solidFill>
                                            <a:effectLst/>
                                            <a:latin typeface="Cambria Math" panose="02040503050406030204" pitchFamily="18" charset="0"/>
                                            <a:ea typeface="+mn-ea"/>
                                          </a:rPr>
                                          <m:t>𝑤</m:t>
                                        </m:r>
                                      </m:e>
                                      <m:sub>
                                        <m:r>
                                          <a:rPr lang="en-US" altLang="zh-CN" sz="2000" b="0" i="1">
                                            <a:solidFill>
                                              <a:srgbClr val="C70004"/>
                                            </a:solidFill>
                                            <a:effectLst/>
                                            <a:latin typeface="Cambria Math" panose="02040503050406030204" pitchFamily="18" charset="0"/>
                                            <a:ea typeface="+mn-ea"/>
                                          </a:rPr>
                                          <m:t>𝑖</m:t>
                                        </m:r>
                                      </m:sub>
                                    </m:sSub>
                                  </m:e>
                                </m:d>
                              </m:e>
                              <m:sup>
                                <m:r>
                                  <a:rPr lang="en-US" altLang="zh-CN" sz="2000" b="0" i="1">
                                    <a:solidFill>
                                      <a:srgbClr val="C70004"/>
                                    </a:solidFill>
                                    <a:effectLst/>
                                    <a:latin typeface="Cambria Math" panose="02040503050406030204" pitchFamily="18" charset="0"/>
                                    <a:ea typeface="+mn-ea"/>
                                  </a:rPr>
                                  <m:t>2</m:t>
                                </m:r>
                              </m:sup>
                            </m:sSup>
                          </m:e>
                        </m:nary>
                      </m:e>
                    </m:rad>
                  </m:oMath>
                </a14:m>
                <a:endParaRPr lang="en-US" altLang="zh-CN" sz="2000" b="0" dirty="0">
                  <a:solidFill>
                    <a:schemeClr val="bg2">
                      <a:lumMod val="25000"/>
                    </a:schemeClr>
                  </a:solidFill>
                  <a:latin typeface="+mn-ea"/>
                  <a:ea typeface="+mn-ea"/>
                </a:endParaRPr>
              </a:p>
              <a:p>
                <a:pPr marL="342900" indent="-342900" algn="l">
                  <a:buFont typeface="Wingdings" panose="05000000000000000000" pitchFamily="2" charset="2"/>
                  <a:buChar char="l"/>
                </a:pPr>
                <a14:m>
                  <m:oMath xmlns:m="http://schemas.openxmlformats.org/officeDocument/2006/math">
                    <m:sSup>
                      <m:sSupPr>
                        <m:ctrlPr>
                          <a:rPr lang="en-US" altLang="zh-CN" sz="2000" b="0" i="1">
                            <a:solidFill>
                              <a:schemeClr val="bg2">
                                <a:lumMod val="25000"/>
                              </a:schemeClr>
                            </a:solidFill>
                            <a:latin typeface="Cambria Math" panose="02040503050406030204" pitchFamily="18" charset="0"/>
                          </a:rPr>
                        </m:ctrlPr>
                      </m:sSupPr>
                      <m:e>
                        <m:r>
                          <a:rPr lang="en-US" altLang="zh-CN" sz="2000" b="0" i="1">
                            <a:solidFill>
                              <a:schemeClr val="bg2">
                                <a:lumMod val="25000"/>
                              </a:schemeClr>
                            </a:solidFill>
                            <a:latin typeface="Cambria Math" panose="02040503050406030204" pitchFamily="18" charset="0"/>
                          </a:rPr>
                          <m:t>𝑑</m:t>
                        </m:r>
                      </m:e>
                      <m:sup>
                        <m:r>
                          <a:rPr lang="en-US" altLang="zh-CN" sz="2000" b="0" i="1">
                            <a:solidFill>
                              <a:schemeClr val="bg2">
                                <a:lumMod val="25000"/>
                              </a:schemeClr>
                            </a:solidFill>
                            <a:latin typeface="Cambria Math" panose="02040503050406030204" pitchFamily="18" charset="0"/>
                          </a:rPr>
                          <m:t>′</m:t>
                        </m:r>
                      </m:sup>
                    </m:sSup>
                    <m:d>
                      <m:dPr>
                        <m:ctrlPr>
                          <a:rPr lang="en-US" altLang="zh-CN" sz="2000" b="0" i="1">
                            <a:solidFill>
                              <a:schemeClr val="bg2">
                                <a:lumMod val="25000"/>
                              </a:schemeClr>
                            </a:solidFill>
                            <a:latin typeface="Cambria Math" panose="02040503050406030204" pitchFamily="18" charset="0"/>
                            <a:ea typeface="+mn-ea"/>
                          </a:rPr>
                        </m:ctrlPr>
                      </m:dPr>
                      <m:e>
                        <m:acc>
                          <m:accPr>
                            <m:chr m:val="⃗"/>
                            <m:ctrlPr>
                              <a:rPr lang="en-US" altLang="zh-CN" sz="2000" b="0" i="1">
                                <a:solidFill>
                                  <a:schemeClr val="bg2">
                                    <a:lumMod val="25000"/>
                                  </a:schemeClr>
                                </a:solidFill>
                                <a:latin typeface="Cambria Math" panose="02040503050406030204" pitchFamily="18" charset="0"/>
                                <a:ea typeface="+mn-ea"/>
                              </a:rPr>
                            </m:ctrlPr>
                          </m:accPr>
                          <m:e>
                            <m:r>
                              <a:rPr lang="en-US" altLang="zh-CN" sz="2000" b="0" i="1">
                                <a:solidFill>
                                  <a:schemeClr val="bg2">
                                    <a:lumMod val="25000"/>
                                  </a:schemeClr>
                                </a:solidFill>
                                <a:latin typeface="Cambria Math" panose="02040503050406030204" pitchFamily="18" charset="0"/>
                                <a:ea typeface="+mn-ea"/>
                              </a:rPr>
                              <m:t>𝑣</m:t>
                            </m:r>
                          </m:e>
                        </m:acc>
                        <m:r>
                          <a:rPr lang="en-US" altLang="zh-CN" sz="2000" b="0" i="1">
                            <a:solidFill>
                              <a:schemeClr val="bg2">
                                <a:lumMod val="25000"/>
                              </a:schemeClr>
                            </a:solidFill>
                            <a:latin typeface="Cambria Math" panose="02040503050406030204" pitchFamily="18" charset="0"/>
                            <a:ea typeface="+mn-ea"/>
                          </a:rPr>
                          <m:t>,</m:t>
                        </m:r>
                        <m:acc>
                          <m:accPr>
                            <m:chr m:val="⃗"/>
                            <m:ctrlPr>
                              <a:rPr lang="en-US" altLang="zh-CN" sz="2000" b="0" i="1">
                                <a:solidFill>
                                  <a:schemeClr val="bg2">
                                    <a:lumMod val="25000"/>
                                  </a:schemeClr>
                                </a:solidFill>
                                <a:latin typeface="Cambria Math" panose="02040503050406030204" pitchFamily="18" charset="0"/>
                                <a:ea typeface="+mn-ea"/>
                              </a:rPr>
                            </m:ctrlPr>
                          </m:accPr>
                          <m:e>
                            <m:r>
                              <a:rPr lang="en-US" altLang="zh-CN" sz="2000" b="0" i="1">
                                <a:solidFill>
                                  <a:schemeClr val="bg2">
                                    <a:lumMod val="25000"/>
                                  </a:schemeClr>
                                </a:solidFill>
                                <a:latin typeface="Cambria Math" panose="02040503050406030204" pitchFamily="18" charset="0"/>
                                <a:ea typeface="+mn-ea"/>
                              </a:rPr>
                              <m:t>𝑎</m:t>
                            </m:r>
                          </m:e>
                        </m:acc>
                      </m:e>
                    </m:d>
                    <m:r>
                      <a:rPr lang="en-US" altLang="zh-CN" sz="2000" b="0" i="1">
                        <a:solidFill>
                          <a:schemeClr val="bg2">
                            <a:lumMod val="25000"/>
                          </a:schemeClr>
                        </a:solidFill>
                        <a:latin typeface="Cambria Math" panose="02040503050406030204" pitchFamily="18" charset="0"/>
                        <a:ea typeface="+mn-ea"/>
                      </a:rPr>
                      <m:t>=</m:t>
                    </m:r>
                    <m:rad>
                      <m:radPr>
                        <m:degHide m:val="on"/>
                        <m:ctrlPr>
                          <a:rPr lang="en-US" altLang="zh-CN" sz="2000" b="0" i="1" smtClean="0">
                            <a:solidFill>
                              <a:srgbClr val="C70004"/>
                            </a:solidFill>
                            <a:latin typeface="Cambria Math" panose="02040503050406030204" pitchFamily="18" charset="0"/>
                          </a:rPr>
                        </m:ctrlPr>
                      </m:radPr>
                      <m:deg/>
                      <m:e>
                        <m:nary>
                          <m:naryPr>
                            <m:chr m:val="∑"/>
                            <m:supHide m:val="on"/>
                            <m:ctrlPr>
                              <a:rPr lang="en-US" altLang="zh-CN" sz="2000" b="0" i="1">
                                <a:solidFill>
                                  <a:srgbClr val="C70004"/>
                                </a:solidFill>
                                <a:latin typeface="Cambria Math" panose="02040503050406030204" pitchFamily="18" charset="0"/>
                              </a:rPr>
                            </m:ctrlPr>
                          </m:naryPr>
                          <m:sub>
                            <m:r>
                              <m:rPr>
                                <m:brk m:alnAt="7"/>
                              </m:rPr>
                              <a:rPr lang="en-US" altLang="zh-CN" sz="2000" b="0" i="1">
                                <a:solidFill>
                                  <a:srgbClr val="C70004"/>
                                </a:solidFill>
                                <a:latin typeface="Cambria Math" panose="02040503050406030204" pitchFamily="18" charset="0"/>
                              </a:rPr>
                              <m:t>𝑖</m:t>
                            </m:r>
                          </m:sub>
                          <m:sup/>
                          <m:e>
                            <m:sSup>
                              <m:sSupPr>
                                <m:ctrlPr>
                                  <a:rPr lang="en-US" altLang="zh-CN" sz="2000" b="0" i="1">
                                    <a:solidFill>
                                      <a:srgbClr val="C70004"/>
                                    </a:solidFill>
                                    <a:latin typeface="Cambria Math" panose="02040503050406030204" pitchFamily="18" charset="0"/>
                                  </a:rPr>
                                </m:ctrlPr>
                              </m:sSupPr>
                              <m:e>
                                <m:d>
                                  <m:dPr>
                                    <m:ctrlPr>
                                      <a:rPr lang="en-US" altLang="zh-CN" sz="2000" b="0" i="1">
                                        <a:solidFill>
                                          <a:srgbClr val="C70004"/>
                                        </a:solidFill>
                                        <a:latin typeface="Cambria Math" panose="02040503050406030204" pitchFamily="18" charset="0"/>
                                      </a:rPr>
                                    </m:ctrlPr>
                                  </m:dPr>
                                  <m:e>
                                    <m:d>
                                      <m:dPr>
                                        <m:begChr m:val="|"/>
                                        <m:endChr m:val="|"/>
                                        <m:ctrlPr>
                                          <a:rPr lang="en-US" altLang="zh-CN" sz="2000" b="0" i="1">
                                            <a:solidFill>
                                              <a:srgbClr val="C70004"/>
                                            </a:solidFill>
                                            <a:latin typeface="Cambria Math" panose="02040503050406030204" pitchFamily="18" charset="0"/>
                                          </a:rPr>
                                        </m:ctrlPr>
                                      </m:dPr>
                                      <m:e>
                                        <m:sSub>
                                          <m:sSubPr>
                                            <m:ctrlPr>
                                              <a:rPr lang="en-US" altLang="zh-CN" sz="2000" b="0" i="1">
                                                <a:solidFill>
                                                  <a:srgbClr val="C70004"/>
                                                </a:solidFill>
                                                <a:latin typeface="Cambria Math" panose="02040503050406030204" pitchFamily="18" charset="0"/>
                                              </a:rPr>
                                            </m:ctrlPr>
                                          </m:sSubPr>
                                          <m:e>
                                            <m:r>
                                              <a:rPr lang="en-US" altLang="zh-CN" sz="2000" b="0" i="1">
                                                <a:solidFill>
                                                  <a:srgbClr val="C70004"/>
                                                </a:solidFill>
                                                <a:latin typeface="Cambria Math" panose="02040503050406030204" pitchFamily="18" charset="0"/>
                                              </a:rPr>
                                              <m:t>𝑢</m:t>
                                            </m:r>
                                          </m:e>
                                          <m:sub>
                                            <m:r>
                                              <a:rPr lang="en-US" altLang="zh-CN" sz="2000" b="0" i="1">
                                                <a:solidFill>
                                                  <a:srgbClr val="C70004"/>
                                                </a:solidFill>
                                                <a:latin typeface="Cambria Math" panose="02040503050406030204" pitchFamily="18" charset="0"/>
                                              </a:rPr>
                                              <m:t>𝑖</m:t>
                                            </m:r>
                                          </m:sub>
                                        </m:sSub>
                                        <m:r>
                                          <a:rPr lang="en-US" altLang="zh-CN" sz="2000" b="0" i="1">
                                            <a:solidFill>
                                              <a:srgbClr val="C70004"/>
                                            </a:solidFill>
                                            <a:latin typeface="Cambria Math" panose="02040503050406030204" pitchFamily="18" charset="0"/>
                                          </a:rPr>
                                          <m:t>−</m:t>
                                        </m:r>
                                        <m:sSub>
                                          <m:sSubPr>
                                            <m:ctrlPr>
                                              <a:rPr lang="en-US" altLang="zh-CN" sz="2000" b="0" i="1">
                                                <a:solidFill>
                                                  <a:srgbClr val="C70004"/>
                                                </a:solidFill>
                                                <a:latin typeface="Cambria Math" panose="02040503050406030204" pitchFamily="18" charset="0"/>
                                              </a:rPr>
                                            </m:ctrlPr>
                                          </m:sSubPr>
                                          <m:e>
                                            <m:r>
                                              <a:rPr lang="en-US" altLang="zh-CN" sz="2000" b="0" i="1">
                                                <a:solidFill>
                                                  <a:srgbClr val="C70004"/>
                                                </a:solidFill>
                                                <a:latin typeface="Cambria Math" panose="02040503050406030204" pitchFamily="18" charset="0"/>
                                              </a:rPr>
                                              <m:t>𝑤</m:t>
                                            </m:r>
                                          </m:e>
                                          <m:sub>
                                            <m:r>
                                              <a:rPr lang="en-US" altLang="zh-CN" sz="2000" b="0" i="1">
                                                <a:solidFill>
                                                  <a:srgbClr val="C70004"/>
                                                </a:solidFill>
                                                <a:latin typeface="Cambria Math" panose="02040503050406030204" pitchFamily="18" charset="0"/>
                                              </a:rPr>
                                              <m:t>𝑖</m:t>
                                            </m:r>
                                          </m:sub>
                                        </m:sSub>
                                      </m:e>
                                    </m:d>
                                  </m:e>
                                </m:d>
                              </m:e>
                              <m:sup>
                                <m:r>
                                  <m:rPr>
                                    <m:sty m:val="p"/>
                                  </m:rPr>
                                  <a:rPr lang="en-US" altLang="zh-CN" sz="2000" b="0" i="1">
                                    <a:solidFill>
                                      <a:srgbClr val="C70004"/>
                                    </a:solidFill>
                                    <a:latin typeface="Cambria Math" panose="02040503050406030204" pitchFamily="18" charset="0"/>
                                  </a:rPr>
                                  <m:t>α</m:t>
                                </m:r>
                              </m:sup>
                            </m:sSup>
                          </m:e>
                        </m:nary>
                      </m:e>
                    </m:rad>
                  </m:oMath>
                </a14:m>
                <a:endParaRPr lang="en-US" altLang="zh-CN" sz="2000" b="0" dirty="0">
                  <a:latin typeface="+mn-ea"/>
                  <a:ea typeface="+mn-ea"/>
                </a:endParaRPr>
              </a:p>
              <a:p>
                <a:pPr algn="l"/>
                <a:endParaRPr lang="en-US" altLang="zh-CN" sz="2000" b="0" dirty="0">
                  <a:solidFill>
                    <a:schemeClr val="bg2">
                      <a:lumMod val="25000"/>
                    </a:schemeClr>
                  </a:solidFill>
                </a:endParaRPr>
              </a:p>
            </p:txBody>
          </p:sp>
        </mc:Choice>
        <mc:Fallback xmlns="">
          <p:sp>
            <p:nvSpPr>
              <p:cNvPr id="7" name="标题 1">
                <a:extLst>
                  <a:ext uri="{FF2B5EF4-FFF2-40B4-BE49-F238E27FC236}">
                    <a16:creationId xmlns:a16="http://schemas.microsoft.com/office/drawing/2014/main" id="{B9DFE6A9-4D46-42B3-A12C-9CF82261935F}"/>
                  </a:ext>
                </a:extLst>
              </p:cNvPr>
              <p:cNvSpPr txBox="1">
                <a:spLocks noRot="1" noChangeAspect="1" noMove="1" noResize="1" noEditPoints="1" noAdjustHandles="1" noChangeArrowheads="1" noChangeShapeType="1" noTextEdit="1"/>
              </p:cNvSpPr>
              <p:nvPr/>
            </p:nvSpPr>
            <p:spPr bwMode="black">
              <a:xfrm>
                <a:off x="639394" y="1712236"/>
                <a:ext cx="7647578" cy="2414119"/>
              </a:xfrm>
              <a:prstGeom prst="rect">
                <a:avLst/>
              </a:prstGeom>
              <a:blipFill>
                <a:blip r:embed="rId3"/>
                <a:stretch>
                  <a:fillRect l="-718" b="-217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3" name="组合 2"/>
          <p:cNvGrpSpPr/>
          <p:nvPr/>
        </p:nvGrpSpPr>
        <p:grpSpPr>
          <a:xfrm>
            <a:off x="639394" y="1336471"/>
            <a:ext cx="3007654" cy="480516"/>
            <a:chOff x="1344023" y="1683605"/>
            <a:chExt cx="3007654" cy="480516"/>
          </a:xfrm>
        </p:grpSpPr>
        <p:sp>
          <p:nvSpPr>
            <p:cNvPr id="8" name="圆角矩形 2">
              <a:extLst>
                <a:ext uri="{FF2B5EF4-FFF2-40B4-BE49-F238E27FC236}">
                  <a16:creationId xmlns:a16="http://schemas.microsoft.com/office/drawing/2014/main" id="{F487BDAE-DD80-47A3-B9AB-47122D44806A}"/>
                </a:ext>
              </a:extLst>
            </p:cNvPr>
            <p:cNvSpPr/>
            <p:nvPr/>
          </p:nvSpPr>
          <p:spPr>
            <a:xfrm>
              <a:off x="1344023" y="1683605"/>
              <a:ext cx="3007654" cy="48051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3F212876-81D1-43CF-A108-1531DD3ECC54}"/>
                </a:ext>
              </a:extLst>
            </p:cNvPr>
            <p:cNvSpPr txBox="1"/>
            <p:nvPr/>
          </p:nvSpPr>
          <p:spPr>
            <a:xfrm>
              <a:off x="1831151" y="1693030"/>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改进内容</a:t>
              </a:r>
            </a:p>
          </p:txBody>
        </p:sp>
      </p:grpSp>
      <p:grpSp>
        <p:nvGrpSpPr>
          <p:cNvPr id="2" name="组合 1"/>
          <p:cNvGrpSpPr/>
          <p:nvPr/>
        </p:nvGrpSpPr>
        <p:grpSpPr>
          <a:xfrm>
            <a:off x="639394" y="4532773"/>
            <a:ext cx="3007654" cy="480516"/>
            <a:chOff x="1344023" y="3784354"/>
            <a:chExt cx="3007654" cy="480516"/>
          </a:xfrm>
        </p:grpSpPr>
        <p:sp>
          <p:nvSpPr>
            <p:cNvPr id="10" name="圆角矩形 2">
              <a:extLst>
                <a:ext uri="{FF2B5EF4-FFF2-40B4-BE49-F238E27FC236}">
                  <a16:creationId xmlns:a16="http://schemas.microsoft.com/office/drawing/2014/main" id="{C3A2EB01-CB7A-4E49-B04E-FBA91EC131F7}"/>
                </a:ext>
              </a:extLst>
            </p:cNvPr>
            <p:cNvSpPr/>
            <p:nvPr/>
          </p:nvSpPr>
          <p:spPr>
            <a:xfrm>
              <a:off x="1344023" y="3784354"/>
              <a:ext cx="3007654" cy="480516"/>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文本框 10">
              <a:extLst>
                <a:ext uri="{FF2B5EF4-FFF2-40B4-BE49-F238E27FC236}">
                  <a16:creationId xmlns:a16="http://schemas.microsoft.com/office/drawing/2014/main" id="{54A2575C-83DA-43D7-B5F1-6BCABE58E4EA}"/>
                </a:ext>
              </a:extLst>
            </p:cNvPr>
            <p:cNvSpPr txBox="1"/>
            <p:nvPr/>
          </p:nvSpPr>
          <p:spPr>
            <a:xfrm>
              <a:off x="1831152" y="3793779"/>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改进效果</a:t>
              </a:r>
            </a:p>
          </p:txBody>
        </p:sp>
      </p:grpSp>
      <p:sp>
        <p:nvSpPr>
          <p:cNvPr id="12" name="标题 1">
            <a:extLst>
              <a:ext uri="{FF2B5EF4-FFF2-40B4-BE49-F238E27FC236}">
                <a16:creationId xmlns:a16="http://schemas.microsoft.com/office/drawing/2014/main" id="{0080F3BA-B46D-4F6B-BE45-F8047734A8DF}"/>
              </a:ext>
            </a:extLst>
          </p:cNvPr>
          <p:cNvSpPr txBox="1">
            <a:spLocks/>
          </p:cNvSpPr>
          <p:nvPr/>
        </p:nvSpPr>
        <p:spPr bwMode="black">
          <a:xfrm>
            <a:off x="639394" y="5050017"/>
            <a:ext cx="6346081" cy="149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Aft>
                <a:spcPts val="600"/>
              </a:spcAft>
            </a:pPr>
            <a:endParaRPr lang="en-US" altLang="zh-CN" sz="2000" dirty="0">
              <a:latin typeface="+mn-ea"/>
              <a:ea typeface="+mn-ea"/>
            </a:endParaRPr>
          </a:p>
          <a:p>
            <a:pPr marL="342900" indent="-342900" algn="l">
              <a:lnSpc>
                <a:spcPct val="130000"/>
              </a:lnSpc>
              <a:buFont typeface="Wingdings" panose="05000000000000000000" pitchFamily="2" charset="2"/>
              <a:buChar char="l"/>
            </a:pPr>
            <a:r>
              <a:rPr lang="zh-CN" altLang="en-US" sz="2000" b="0" dirty="0">
                <a:solidFill>
                  <a:schemeClr val="bg2">
                    <a:lumMod val="25000"/>
                  </a:schemeClr>
                </a:solidFill>
                <a:latin typeface="+mn-ea"/>
                <a:ea typeface="+mn-ea"/>
              </a:rPr>
              <a:t>增大异常相似性的影响</a:t>
            </a:r>
            <a:endParaRPr lang="en-US" altLang="zh-CN" sz="2000" b="0" dirty="0">
              <a:solidFill>
                <a:schemeClr val="bg2">
                  <a:lumMod val="25000"/>
                </a:schemeClr>
              </a:solidFill>
              <a:latin typeface="+mn-ea"/>
              <a:ea typeface="+mn-ea"/>
            </a:endParaRPr>
          </a:p>
          <a:p>
            <a:pPr marL="342900" indent="-342900" algn="l">
              <a:lnSpc>
                <a:spcPct val="130000"/>
              </a:lnSpc>
              <a:buFont typeface="Wingdings" panose="05000000000000000000" pitchFamily="2" charset="2"/>
              <a:buChar char="l"/>
            </a:pPr>
            <a:r>
              <a:rPr lang="zh-CN" altLang="en-US" sz="2000" b="0" dirty="0">
                <a:solidFill>
                  <a:schemeClr val="bg2">
                    <a:lumMod val="25000"/>
                  </a:schemeClr>
                </a:solidFill>
                <a:latin typeface="+mn-ea"/>
                <a:ea typeface="+mn-ea"/>
              </a:rPr>
              <a:t>将数值较大的异常平滑化</a:t>
            </a:r>
            <a:endParaRPr lang="en-US" altLang="zh-CN" sz="2000" b="0" dirty="0">
              <a:solidFill>
                <a:schemeClr val="bg2">
                  <a:lumMod val="25000"/>
                </a:schemeClr>
              </a:solidFill>
              <a:latin typeface="+mn-ea"/>
              <a:ea typeface="+mn-ea"/>
            </a:endParaRPr>
          </a:p>
          <a:p>
            <a:pPr marL="342900" indent="-342900" algn="l">
              <a:lnSpc>
                <a:spcPct val="130000"/>
              </a:lnSpc>
              <a:buFont typeface="Wingdings" panose="05000000000000000000" pitchFamily="2" charset="2"/>
              <a:buChar char="l"/>
            </a:pPr>
            <a:r>
              <a:rPr lang="zh-CN" altLang="en-US" sz="2000" b="0" dirty="0">
                <a:solidFill>
                  <a:schemeClr val="bg2">
                    <a:lumMod val="25000"/>
                  </a:schemeClr>
                </a:solidFill>
                <a:latin typeface="+mn-ea"/>
                <a:ea typeface="+mn-ea"/>
              </a:rPr>
              <a:t>增加正则化内容</a:t>
            </a:r>
            <a:endParaRPr lang="en-US" altLang="zh-CN" sz="2000" b="0" dirty="0">
              <a:solidFill>
                <a:schemeClr val="bg2">
                  <a:lumMod val="25000"/>
                </a:schemeClr>
              </a:solidFill>
              <a:latin typeface="+mn-ea"/>
              <a:ea typeface="+mn-ea"/>
            </a:endParaRPr>
          </a:p>
          <a:p>
            <a:pPr algn="l"/>
            <a:endParaRPr lang="en-US" altLang="zh-CN" sz="2000" b="0" dirty="0">
              <a:solidFill>
                <a:schemeClr val="bg2">
                  <a:lumMod val="25000"/>
                </a:schemeClr>
              </a:solidFill>
            </a:endParaRPr>
          </a:p>
        </p:txBody>
      </p:sp>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7603067" y="796030"/>
            <a:ext cx="4588933" cy="5736166"/>
          </a:xfrm>
          <a:prstGeom prst="rect">
            <a:avLst/>
          </a:prstGeom>
        </p:spPr>
      </p:pic>
      <p:sp>
        <p:nvSpPr>
          <p:cNvPr id="17" name="圆角矩形标注 16">
            <a:extLst>
              <a:ext uri="{FF2B5EF4-FFF2-40B4-BE49-F238E27FC236}">
                <a16:creationId xmlns:a16="http://schemas.microsoft.com/office/drawing/2014/main" id="{9783E06A-AFD1-F941-81CA-96F9D924EF9D}"/>
              </a:ext>
            </a:extLst>
          </p:cNvPr>
          <p:cNvSpPr/>
          <p:nvPr/>
        </p:nvSpPr>
        <p:spPr>
          <a:xfrm>
            <a:off x="3611685" y="168157"/>
            <a:ext cx="1530367" cy="393221"/>
          </a:xfrm>
          <a:prstGeom prst="wedgeRoundRectCallout">
            <a:avLst>
              <a:gd name="adj1" fmla="val -48564"/>
              <a:gd name="adj2" fmla="val 91595"/>
              <a:gd name="adj3" fmla="val 166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77CC2B52-2EA9-4B4A-ABB6-59D60D78C25F}"/>
              </a:ext>
            </a:extLst>
          </p:cNvPr>
          <p:cNvSpPr txBox="1"/>
          <p:nvPr/>
        </p:nvSpPr>
        <p:spPr>
          <a:xfrm>
            <a:off x="3611685" y="175185"/>
            <a:ext cx="1530367" cy="400110"/>
          </a:xfrm>
          <a:prstGeom prst="rect">
            <a:avLst/>
          </a:prstGeom>
          <a:noFill/>
          <a:ln>
            <a:noFill/>
          </a:ln>
        </p:spPr>
        <p:txBody>
          <a:bodyPr wrap="square" rtlCol="0">
            <a:spAutoFit/>
          </a:bodyPr>
          <a:lstStyle/>
          <a:p>
            <a:r>
              <a:rPr kumimoji="1" lang="en-US" altLang="zh-CN" b="1" dirty="0">
                <a:solidFill>
                  <a:schemeClr val="bg1"/>
                </a:solidFill>
                <a:latin typeface="SimHei" panose="02010609060101010101" pitchFamily="49" charset="-122"/>
                <a:ea typeface="SimHei" panose="02010609060101010101" pitchFamily="49" charset="-122"/>
              </a:rPr>
              <a:t> </a:t>
            </a:r>
            <a:r>
              <a:rPr kumimoji="1" lang="zh-CN" altLang="en-US" b="1" dirty="0">
                <a:solidFill>
                  <a:schemeClr val="bg1"/>
                </a:solidFill>
                <a:latin typeface="SimHei" panose="02010609060101010101" pitchFamily="49" charset="-122"/>
                <a:ea typeface="SimHei" panose="02010609060101010101" pitchFamily="49" charset="-122"/>
              </a:rPr>
              <a:t> </a:t>
            </a:r>
            <a:r>
              <a:rPr kumimoji="1" lang="zh-CN" altLang="en-US" sz="2000" b="1" dirty="0">
                <a:solidFill>
                  <a:schemeClr val="bg1"/>
                </a:solidFill>
                <a:latin typeface="SimHei" panose="02010609060101010101" pitchFamily="49" charset="-122"/>
                <a:ea typeface="SimHei" panose="02010609060101010101" pitchFamily="49" charset="-122"/>
              </a:rPr>
              <a:t>创新点</a:t>
            </a:r>
            <a:r>
              <a:rPr kumimoji="1" lang="en-US" altLang="zh-CN" sz="20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2</a:t>
            </a:r>
            <a:endParaRPr kumimoji="1" lang="zh-CN" altLang="en-US" sz="20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54875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5042A58B-3352-42B1-961B-B46A9A954DAB}"/>
              </a:ext>
            </a:extLst>
          </p:cNvPr>
          <p:cNvSpPr/>
          <p:nvPr/>
        </p:nvSpPr>
        <p:spPr>
          <a:xfrm>
            <a:off x="1344023" y="395340"/>
            <a:ext cx="2031325"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剪枝搜索算法</a:t>
            </a:r>
          </a:p>
        </p:txBody>
      </p:sp>
      <p:sp>
        <p:nvSpPr>
          <p:cNvPr id="31" name="矩形 30">
            <a:extLst>
              <a:ext uri="{FF2B5EF4-FFF2-40B4-BE49-F238E27FC236}">
                <a16:creationId xmlns:a16="http://schemas.microsoft.com/office/drawing/2014/main" id="{FA1A69A4-4B30-41DB-A398-6ED8FE00B39B}"/>
              </a:ext>
            </a:extLst>
          </p:cNvPr>
          <p:cNvSpPr/>
          <p:nvPr/>
        </p:nvSpPr>
        <p:spPr>
          <a:xfrm>
            <a:off x="1381601" y="788561"/>
            <a:ext cx="1617174"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Pruning and Search</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 name="标题 1">
            <a:extLst>
              <a:ext uri="{FF2B5EF4-FFF2-40B4-BE49-F238E27FC236}">
                <a16:creationId xmlns:a16="http://schemas.microsoft.com/office/drawing/2014/main" id="{B9DFE6A9-4D46-42B3-A12C-9CF82261935F}"/>
              </a:ext>
            </a:extLst>
          </p:cNvPr>
          <p:cNvSpPr txBox="1">
            <a:spLocks/>
          </p:cNvSpPr>
          <p:nvPr/>
        </p:nvSpPr>
        <p:spPr bwMode="black">
          <a:xfrm>
            <a:off x="849492" y="3786039"/>
            <a:ext cx="4713557" cy="672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Aft>
                <a:spcPts val="600"/>
              </a:spcAft>
            </a:pPr>
            <a:endParaRPr lang="en-US" altLang="zh-CN" sz="2800" dirty="0">
              <a:latin typeface="+mn-ea"/>
              <a:ea typeface="+mn-ea"/>
            </a:endParaRPr>
          </a:p>
          <a:p>
            <a:pPr marL="342900" indent="-342900" algn="l">
              <a:buFont typeface="Wingdings" panose="05000000000000000000" pitchFamily="2" charset="2"/>
              <a:buChar char="l"/>
            </a:pPr>
            <a:r>
              <a:rPr lang="zh-CN" altLang="en-US" sz="2000" b="0" dirty="0">
                <a:solidFill>
                  <a:schemeClr val="bg2">
                    <a:lumMod val="25000"/>
                  </a:schemeClr>
                </a:solidFill>
                <a:latin typeface="+mn-ea"/>
                <a:ea typeface="+mn-ea"/>
              </a:rPr>
              <a:t>𝒉</a:t>
            </a:r>
            <a:r>
              <a:rPr lang="en-US" altLang="zh-CN" sz="2000" b="0" dirty="0">
                <a:solidFill>
                  <a:schemeClr val="bg2">
                    <a:lumMod val="25000"/>
                  </a:schemeClr>
                </a:solidFill>
                <a:latin typeface="+mn-ea"/>
                <a:ea typeface="+mn-ea"/>
              </a:rPr>
              <a:t>(</a:t>
            </a:r>
            <a:r>
              <a:rPr lang="zh-CN" altLang="en-US" sz="2000" b="0" dirty="0">
                <a:solidFill>
                  <a:schemeClr val="bg2">
                    <a:lumMod val="25000"/>
                  </a:schemeClr>
                </a:solidFill>
                <a:latin typeface="+mn-ea"/>
                <a:ea typeface="+mn-ea"/>
              </a:rPr>
              <a:t>𝒔𝒆𝒕</a:t>
            </a:r>
            <a:r>
              <a:rPr lang="en-US" altLang="zh-CN" sz="2000" b="0" dirty="0">
                <a:solidFill>
                  <a:schemeClr val="bg2">
                    <a:lumMod val="25000"/>
                  </a:schemeClr>
                </a:solidFill>
                <a:latin typeface="+mn-ea"/>
                <a:ea typeface="+mn-ea"/>
              </a:rPr>
              <a:t>)=</a:t>
            </a:r>
            <a:r>
              <a:rPr lang="zh-CN" altLang="en-US" sz="2000" b="0" dirty="0">
                <a:solidFill>
                  <a:schemeClr val="bg2">
                    <a:lumMod val="25000"/>
                  </a:schemeClr>
                </a:solidFill>
                <a:latin typeface="+mn-ea"/>
                <a:ea typeface="+mn-ea"/>
              </a:rPr>
              <a:t>𝒗</a:t>
            </a:r>
            <a:r>
              <a:rPr lang="en-US" altLang="zh-CN" sz="2000" b="0" dirty="0">
                <a:solidFill>
                  <a:schemeClr val="bg2">
                    <a:lumMod val="25000"/>
                  </a:schemeClr>
                </a:solidFill>
                <a:latin typeface="+mn-ea"/>
                <a:ea typeface="+mn-ea"/>
              </a:rPr>
              <a:t>(</a:t>
            </a:r>
            <a:r>
              <a:rPr lang="zh-CN" altLang="en-US" sz="2000" b="0" dirty="0">
                <a:solidFill>
                  <a:schemeClr val="bg2">
                    <a:lumMod val="25000"/>
                  </a:schemeClr>
                </a:solidFill>
                <a:latin typeface="+mn-ea"/>
                <a:ea typeface="+mn-ea"/>
              </a:rPr>
              <a:t>𝒔𝒆𝒕</a:t>
            </a:r>
            <a:r>
              <a:rPr lang="en-US" altLang="zh-CN" sz="2000" b="0" dirty="0">
                <a:solidFill>
                  <a:schemeClr val="bg2">
                    <a:lumMod val="25000"/>
                  </a:schemeClr>
                </a:solidFill>
                <a:latin typeface="+mn-ea"/>
                <a:ea typeface="+mn-ea"/>
              </a:rPr>
              <a:t>)−</a:t>
            </a:r>
            <a:r>
              <a:rPr lang="zh-CN" altLang="en-US" sz="2000" b="0" dirty="0">
                <a:solidFill>
                  <a:schemeClr val="bg2">
                    <a:lumMod val="25000"/>
                  </a:schemeClr>
                </a:solidFill>
                <a:latin typeface="+mn-ea"/>
                <a:ea typeface="+mn-ea"/>
              </a:rPr>
              <a:t>𝒇</a:t>
            </a:r>
            <a:r>
              <a:rPr lang="en-US" altLang="zh-CN" sz="2000" b="0" dirty="0">
                <a:solidFill>
                  <a:schemeClr val="bg2">
                    <a:lumMod val="25000"/>
                  </a:schemeClr>
                </a:solidFill>
                <a:latin typeface="+mn-ea"/>
                <a:ea typeface="+mn-ea"/>
              </a:rPr>
              <a:t>(</a:t>
            </a:r>
            <a:r>
              <a:rPr lang="zh-CN" altLang="en-US" sz="2000" b="0" dirty="0">
                <a:solidFill>
                  <a:schemeClr val="bg2">
                    <a:lumMod val="25000"/>
                  </a:schemeClr>
                </a:solidFill>
                <a:latin typeface="+mn-ea"/>
                <a:ea typeface="+mn-ea"/>
              </a:rPr>
              <a:t>𝒔𝒆𝒕</a:t>
            </a:r>
            <a:r>
              <a:rPr lang="en-US" altLang="zh-CN" sz="2000" b="0" dirty="0">
                <a:solidFill>
                  <a:schemeClr val="bg2">
                    <a:lumMod val="25000"/>
                  </a:schemeClr>
                </a:solidFill>
                <a:latin typeface="+mn-ea"/>
                <a:ea typeface="+mn-ea"/>
              </a:rPr>
              <a:t>)</a:t>
            </a:r>
            <a:endParaRPr lang="en-US" altLang="zh-CN" sz="2000" b="0" dirty="0">
              <a:latin typeface="+mn-ea"/>
              <a:ea typeface="+mn-ea"/>
            </a:endParaRPr>
          </a:p>
          <a:p>
            <a:pPr algn="l"/>
            <a:endParaRPr lang="en-US" altLang="zh-CN" sz="2800" b="0" dirty="0">
              <a:solidFill>
                <a:schemeClr val="bg2">
                  <a:lumMod val="25000"/>
                </a:schemeClr>
              </a:solidFill>
            </a:endParaRPr>
          </a:p>
        </p:txBody>
      </p:sp>
      <p:pic>
        <p:nvPicPr>
          <p:cNvPr id="13" name="图片 12">
            <a:extLst>
              <a:ext uri="{FF2B5EF4-FFF2-40B4-BE49-F238E27FC236}">
                <a16:creationId xmlns:a16="http://schemas.microsoft.com/office/drawing/2014/main" id="{AF162910-914A-4B32-BF72-4D130AAE3929}"/>
              </a:ext>
            </a:extLst>
          </p:cNvPr>
          <p:cNvPicPr>
            <a:picLocks noChangeAspect="1"/>
          </p:cNvPicPr>
          <p:nvPr/>
        </p:nvPicPr>
        <p:blipFill>
          <a:blip r:embed="rId3"/>
          <a:stretch>
            <a:fillRect/>
          </a:stretch>
        </p:blipFill>
        <p:spPr>
          <a:xfrm>
            <a:off x="5100511" y="1949929"/>
            <a:ext cx="6468690" cy="3657600"/>
          </a:xfrm>
          <a:prstGeom prst="rect">
            <a:avLst/>
          </a:prstGeom>
        </p:spPr>
      </p:pic>
      <p:sp>
        <p:nvSpPr>
          <p:cNvPr id="16" name="标题 1">
            <a:extLst>
              <a:ext uri="{FF2B5EF4-FFF2-40B4-BE49-F238E27FC236}">
                <a16:creationId xmlns:a16="http://schemas.microsoft.com/office/drawing/2014/main" id="{AFE0F0DC-8D42-4685-9420-DDF3F0980BF2}"/>
              </a:ext>
            </a:extLst>
          </p:cNvPr>
          <p:cNvSpPr txBox="1">
            <a:spLocks/>
          </p:cNvSpPr>
          <p:nvPr/>
        </p:nvSpPr>
        <p:spPr bwMode="black">
          <a:xfrm>
            <a:off x="849492" y="2118881"/>
            <a:ext cx="4713557" cy="9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marL="342900" indent="-342900" algn="l">
              <a:buFont typeface="Wingdings" panose="05000000000000000000" pitchFamily="2" charset="2"/>
              <a:buChar char="l"/>
            </a:pPr>
            <a:r>
              <a:rPr lang="zh-CN" altLang="en-US" sz="2000" dirty="0">
                <a:solidFill>
                  <a:schemeClr val="bg2">
                    <a:lumMod val="25000"/>
                  </a:schemeClr>
                </a:solidFill>
                <a:latin typeface="+mn-ea"/>
                <a:ea typeface="+mn-ea"/>
              </a:rPr>
              <a:t>一个维度集合的</a:t>
            </a:r>
            <a:r>
              <a:rPr lang="en-US" altLang="zh-CN" sz="2000" dirty="0">
                <a:solidFill>
                  <a:schemeClr val="bg2">
                    <a:lumMod val="25000"/>
                  </a:schemeClr>
                </a:solidFill>
                <a:latin typeface="+mn-ea"/>
                <a:ea typeface="+mn-ea"/>
              </a:rPr>
              <a:t>KPI</a:t>
            </a:r>
            <a:r>
              <a:rPr lang="zh-CN" altLang="en-US" sz="2000" dirty="0">
                <a:solidFill>
                  <a:schemeClr val="bg2">
                    <a:lumMod val="25000"/>
                  </a:schemeClr>
                </a:solidFill>
                <a:latin typeface="+mn-ea"/>
                <a:ea typeface="+mn-ea"/>
              </a:rPr>
              <a:t>值变化对整体</a:t>
            </a:r>
            <a:r>
              <a:rPr lang="en-US" altLang="zh-CN" sz="2000" dirty="0">
                <a:solidFill>
                  <a:schemeClr val="bg2">
                    <a:lumMod val="25000"/>
                  </a:schemeClr>
                </a:solidFill>
                <a:latin typeface="+mn-ea"/>
                <a:ea typeface="+mn-ea"/>
              </a:rPr>
              <a:t>KPI</a:t>
            </a:r>
            <a:r>
              <a:rPr lang="zh-CN" altLang="en-US" sz="2000" dirty="0">
                <a:solidFill>
                  <a:schemeClr val="bg2">
                    <a:lumMod val="25000"/>
                  </a:schemeClr>
                </a:solidFill>
                <a:latin typeface="+mn-ea"/>
                <a:ea typeface="+mn-ea"/>
              </a:rPr>
              <a:t>值变化可能拥有的影响力</a:t>
            </a:r>
            <a:endParaRPr lang="en-US" altLang="zh-CN" sz="2000" dirty="0">
              <a:latin typeface="+mn-ea"/>
              <a:ea typeface="+mn-ea"/>
            </a:endParaRPr>
          </a:p>
        </p:txBody>
      </p:sp>
      <mc:AlternateContent xmlns:mc="http://schemas.openxmlformats.org/markup-compatibility/2006" xmlns:a14="http://schemas.microsoft.com/office/drawing/2010/main">
        <mc:Choice Requires="a14">
          <p:sp>
            <p:nvSpPr>
              <p:cNvPr id="20" name="标题 1">
                <a:extLst>
                  <a:ext uri="{FF2B5EF4-FFF2-40B4-BE49-F238E27FC236}">
                    <a16:creationId xmlns:a16="http://schemas.microsoft.com/office/drawing/2014/main" id="{B90FF1E7-EB73-4C96-8C59-8737A9BA1671}"/>
                  </a:ext>
                </a:extLst>
              </p:cNvPr>
              <p:cNvSpPr txBox="1">
                <a:spLocks/>
              </p:cNvSpPr>
              <p:nvPr/>
            </p:nvSpPr>
            <p:spPr bwMode="black">
              <a:xfrm>
                <a:off x="849492" y="5400916"/>
                <a:ext cx="4713557" cy="5941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Aft>
                    <a:spcPts val="600"/>
                  </a:spcAft>
                </a:pPr>
                <a:endParaRPr lang="en-US" altLang="zh-CN" sz="2800" dirty="0">
                  <a:latin typeface="+mn-ea"/>
                  <a:ea typeface="+mn-ea"/>
                </a:endParaRPr>
              </a:p>
              <a:p>
                <a:pPr marL="342900" indent="-342900" algn="l">
                  <a:buFont typeface="Wingdings" panose="05000000000000000000" pitchFamily="2" charset="2"/>
                  <a:buChar char="l"/>
                </a:pPr>
                <a14:m>
                  <m:oMath xmlns:m="http://schemas.openxmlformats.org/officeDocument/2006/math">
                    <m:r>
                      <a:rPr lang="en-US" altLang="zh-CN" sz="2000" i="1" smtClean="0">
                        <a:solidFill>
                          <a:schemeClr val="bg2">
                            <a:lumMod val="25000"/>
                          </a:schemeClr>
                        </a:solidFill>
                        <a:latin typeface="Cambria Math" panose="02040503050406030204" pitchFamily="18" charset="0"/>
                      </a:rPr>
                      <m:t>𝑬𝒇𝒇𝒆𝒄𝒕</m:t>
                    </m:r>
                    <m:r>
                      <a:rPr lang="en-US" altLang="zh-CN" sz="2000" i="1" smtClean="0">
                        <a:solidFill>
                          <a:schemeClr val="bg2">
                            <a:lumMod val="25000"/>
                          </a:schemeClr>
                        </a:solidFill>
                        <a:latin typeface="Cambria Math" panose="02040503050406030204" pitchFamily="18" charset="0"/>
                      </a:rPr>
                      <m:t>(</m:t>
                    </m:r>
                    <m:r>
                      <a:rPr lang="en-US" altLang="zh-CN" sz="2000" i="1" smtClean="0">
                        <a:solidFill>
                          <a:schemeClr val="bg2">
                            <a:lumMod val="25000"/>
                          </a:schemeClr>
                        </a:solidFill>
                        <a:latin typeface="Cambria Math" panose="02040503050406030204" pitchFamily="18" charset="0"/>
                      </a:rPr>
                      <m:t>𝒔𝒆𝒕</m:t>
                    </m:r>
                    <m:r>
                      <a:rPr lang="en-US" altLang="zh-CN" sz="2000" i="1" smtClean="0">
                        <a:solidFill>
                          <a:schemeClr val="bg2">
                            <a:lumMod val="25000"/>
                          </a:schemeClr>
                        </a:solidFill>
                        <a:latin typeface="Cambria Math" panose="02040503050406030204" pitchFamily="18" charset="0"/>
                      </a:rPr>
                      <m:t>)=</m:t>
                    </m:r>
                    <m:r>
                      <a:rPr lang="en-US" altLang="zh-CN" sz="2000" i="1" smtClean="0">
                        <a:solidFill>
                          <a:schemeClr val="bg2">
                            <a:lumMod val="25000"/>
                          </a:schemeClr>
                        </a:solidFill>
                        <a:latin typeface="Cambria Math" panose="02040503050406030204" pitchFamily="18" charset="0"/>
                      </a:rPr>
                      <m:t>𝒉</m:t>
                    </m:r>
                    <m:r>
                      <a:rPr lang="en-US" altLang="zh-CN" sz="2000" i="1" smtClean="0">
                        <a:solidFill>
                          <a:schemeClr val="bg2">
                            <a:lumMod val="25000"/>
                          </a:schemeClr>
                        </a:solidFill>
                        <a:latin typeface="Cambria Math" panose="02040503050406030204" pitchFamily="18" charset="0"/>
                      </a:rPr>
                      <m:t>(</m:t>
                    </m:r>
                    <m:r>
                      <a:rPr lang="en-US" altLang="zh-CN" sz="2000" i="1" smtClean="0">
                        <a:solidFill>
                          <a:schemeClr val="bg2">
                            <a:lumMod val="25000"/>
                          </a:schemeClr>
                        </a:solidFill>
                        <a:latin typeface="Cambria Math" panose="02040503050406030204" pitchFamily="18" charset="0"/>
                      </a:rPr>
                      <m:t>𝒔𝒆𝒕</m:t>
                    </m:r>
                    <m:r>
                      <a:rPr lang="en-US" altLang="zh-CN" sz="2000" i="1" smtClean="0">
                        <a:solidFill>
                          <a:schemeClr val="bg2">
                            <a:lumMod val="25000"/>
                          </a:schemeClr>
                        </a:solidFill>
                        <a:latin typeface="Cambria Math" panose="02040503050406030204" pitchFamily="18" charset="0"/>
                      </a:rPr>
                      <m:t>)/</m:t>
                    </m:r>
                    <m:nary>
                      <m:naryPr>
                        <m:chr m:val="∑"/>
                        <m:subHide m:val="on"/>
                        <m:supHide m:val="on"/>
                        <m:ctrlPr>
                          <a:rPr lang="en-US" altLang="zh-CN" sz="2000" i="1">
                            <a:solidFill>
                              <a:schemeClr val="bg2">
                                <a:lumMod val="25000"/>
                              </a:schemeClr>
                            </a:solidFill>
                            <a:latin typeface="Cambria Math" panose="02040503050406030204" pitchFamily="18" charset="0"/>
                          </a:rPr>
                        </m:ctrlPr>
                      </m:naryPr>
                      <m:sub/>
                      <m:sup/>
                      <m:e>
                        <m:r>
                          <a:rPr lang="en-US" altLang="zh-CN" sz="2000" i="1">
                            <a:solidFill>
                              <a:schemeClr val="bg2">
                                <a:lumMod val="25000"/>
                              </a:schemeClr>
                            </a:solidFill>
                            <a:latin typeface="Cambria Math" panose="02040503050406030204" pitchFamily="18" charset="0"/>
                          </a:rPr>
                          <m:t>𝒉</m:t>
                        </m:r>
                        <m:r>
                          <a:rPr lang="en-US" altLang="zh-CN" sz="2000" i="1">
                            <a:solidFill>
                              <a:schemeClr val="bg2">
                                <a:lumMod val="25000"/>
                              </a:schemeClr>
                            </a:solidFill>
                            <a:latin typeface="Cambria Math" panose="02040503050406030204" pitchFamily="18" charset="0"/>
                          </a:rPr>
                          <m:t>(</m:t>
                        </m:r>
                        <m:r>
                          <a:rPr lang="en-US" altLang="zh-CN" sz="2000" i="1">
                            <a:solidFill>
                              <a:schemeClr val="bg2">
                                <a:lumMod val="25000"/>
                              </a:schemeClr>
                            </a:solidFill>
                            <a:latin typeface="Cambria Math" panose="02040503050406030204" pitchFamily="18" charset="0"/>
                          </a:rPr>
                          <m:t>𝒍𝒆𝒂𝒇</m:t>
                        </m:r>
                        <m:r>
                          <a:rPr lang="en-US" altLang="zh-CN" sz="2000" i="1">
                            <a:solidFill>
                              <a:schemeClr val="bg2">
                                <a:lumMod val="25000"/>
                              </a:schemeClr>
                            </a:solidFill>
                            <a:latin typeface="Cambria Math" panose="02040503050406030204" pitchFamily="18" charset="0"/>
                          </a:rPr>
                          <m:t>)</m:t>
                        </m:r>
                      </m:e>
                    </m:nary>
                  </m:oMath>
                </a14:m>
                <a:r>
                  <a:rPr lang="en-US" altLang="zh-CN" sz="2000" dirty="0">
                    <a:solidFill>
                      <a:schemeClr val="bg2">
                        <a:lumMod val="25000"/>
                      </a:schemeClr>
                    </a:solidFill>
                  </a:rPr>
                  <a:t> </a:t>
                </a:r>
                <a:endParaRPr lang="en-US" altLang="zh-CN" sz="2000" b="0" dirty="0">
                  <a:latin typeface="+mn-ea"/>
                  <a:ea typeface="+mn-ea"/>
                </a:endParaRPr>
              </a:p>
              <a:p>
                <a:pPr algn="l"/>
                <a:endParaRPr lang="en-US" altLang="zh-CN" sz="2800" b="0" dirty="0">
                  <a:solidFill>
                    <a:schemeClr val="bg2">
                      <a:lumMod val="25000"/>
                    </a:schemeClr>
                  </a:solidFill>
                </a:endParaRPr>
              </a:p>
            </p:txBody>
          </p:sp>
        </mc:Choice>
        <mc:Fallback xmlns="">
          <p:sp>
            <p:nvSpPr>
              <p:cNvPr id="20" name="标题 1">
                <a:extLst>
                  <a:ext uri="{FF2B5EF4-FFF2-40B4-BE49-F238E27FC236}">
                    <a16:creationId xmlns:a16="http://schemas.microsoft.com/office/drawing/2014/main" id="{B90FF1E7-EB73-4C96-8C59-8737A9BA1671}"/>
                  </a:ext>
                </a:extLst>
              </p:cNvPr>
              <p:cNvSpPr txBox="1">
                <a:spLocks noRot="1" noChangeAspect="1" noMove="1" noResize="1" noEditPoints="1" noAdjustHandles="1" noChangeArrowheads="1" noChangeShapeType="1" noTextEdit="1"/>
              </p:cNvSpPr>
              <p:nvPr/>
            </p:nvSpPr>
            <p:spPr bwMode="black">
              <a:xfrm>
                <a:off x="849492" y="5400916"/>
                <a:ext cx="4713557" cy="594110"/>
              </a:xfrm>
              <a:prstGeom prst="rect">
                <a:avLst/>
              </a:prstGeom>
              <a:blipFill>
                <a:blip r:embed="rId4"/>
                <a:stretch>
                  <a:fillRect l="-1163" t="-59794" b="-1154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圆角矩形 2">
                <a:extLst>
                  <a:ext uri="{FF2B5EF4-FFF2-40B4-BE49-F238E27FC236}">
                    <a16:creationId xmlns:a16="http://schemas.microsoft.com/office/drawing/2014/main" id="{C73F6319-6BFC-4700-B246-FF6094967C4D}"/>
                  </a:ext>
                </a:extLst>
              </p:cNvPr>
              <p:cNvSpPr/>
              <p:nvPr/>
            </p:nvSpPr>
            <p:spPr>
              <a:xfrm>
                <a:off x="849492" y="1561660"/>
                <a:ext cx="3007654" cy="48051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影响力（</a:t>
                </a:r>
                <a14:m>
                  <m:oMath xmlns:m="http://schemas.openxmlformats.org/officeDocument/2006/math">
                    <m:r>
                      <a:rPr lang="en-US" altLang="zh-CN" sz="2400" i="1" dirty="0" smtClean="0">
                        <a:latin typeface="Cambria Math" panose="02040503050406030204" pitchFamily="18" charset="0"/>
                        <a:cs typeface="+mn-ea"/>
                        <a:sym typeface="+mn-lt"/>
                      </a:rPr>
                      <m:t>𝐸𝑓𝑓𝑒𝑐𝑡</m:t>
                    </m:r>
                  </m:oMath>
                </a14:m>
                <a:r>
                  <a:rPr lang="zh-CN" altLang="en-US" sz="2400" dirty="0">
                    <a:cs typeface="+mn-ea"/>
                    <a:sym typeface="+mn-lt"/>
                  </a:rPr>
                  <a:t>）</a:t>
                </a:r>
              </a:p>
            </p:txBody>
          </p:sp>
        </mc:Choice>
        <mc:Fallback xmlns="">
          <p:sp>
            <p:nvSpPr>
              <p:cNvPr id="23" name="圆角矩形 2">
                <a:extLst>
                  <a:ext uri="{FF2B5EF4-FFF2-40B4-BE49-F238E27FC236}">
                    <a16:creationId xmlns:a16="http://schemas.microsoft.com/office/drawing/2014/main" id="{C73F6319-6BFC-4700-B246-FF6094967C4D}"/>
                  </a:ext>
                </a:extLst>
              </p:cNvPr>
              <p:cNvSpPr>
                <a:spLocks noRot="1" noChangeAspect="1" noMove="1" noResize="1" noEditPoints="1" noAdjustHandles="1" noChangeArrowheads="1" noChangeShapeType="1" noTextEdit="1"/>
              </p:cNvSpPr>
              <p:nvPr/>
            </p:nvSpPr>
            <p:spPr>
              <a:xfrm>
                <a:off x="849492" y="1561660"/>
                <a:ext cx="3007654" cy="480516"/>
              </a:xfrm>
              <a:prstGeom prst="roundRect">
                <a:avLst>
                  <a:gd name="adj" fmla="val 50000"/>
                </a:avLst>
              </a:prstGeom>
              <a:blipFill>
                <a:blip r:embed="rId5"/>
                <a:stretch>
                  <a:fillRect t="-7595" b="-26582"/>
                </a:stretch>
              </a:blipFill>
              <a:ln>
                <a:noFill/>
              </a:ln>
            </p:spPr>
            <p:txBody>
              <a:bodyPr/>
              <a:lstStyle/>
              <a:p>
                <a:r>
                  <a:rPr lang="zh-CN" altLang="en-US">
                    <a:noFill/>
                  </a:rPr>
                  <a:t> </a:t>
                </a:r>
              </a:p>
            </p:txBody>
          </p:sp>
        </mc:Fallback>
      </mc:AlternateContent>
      <p:sp>
        <p:nvSpPr>
          <p:cNvPr id="25" name="圆角矩形 2">
            <a:extLst>
              <a:ext uri="{FF2B5EF4-FFF2-40B4-BE49-F238E27FC236}">
                <a16:creationId xmlns:a16="http://schemas.microsoft.com/office/drawing/2014/main" id="{E8B8CCF1-8BDE-4902-993C-C67F9FAAFA16}"/>
              </a:ext>
            </a:extLst>
          </p:cNvPr>
          <p:cNvSpPr/>
          <p:nvPr/>
        </p:nvSpPr>
        <p:spPr>
          <a:xfrm>
            <a:off x="849492" y="3298213"/>
            <a:ext cx="3007654" cy="480516"/>
          </a:xfrm>
          <a:prstGeom prst="roundRect">
            <a:avLst>
              <a:gd name="adj" fmla="val 50000"/>
            </a:avLst>
          </a:prstGeom>
          <a:solidFill>
            <a:srgbClr val="94AEC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变化量公式</a:t>
            </a:r>
          </a:p>
        </p:txBody>
      </p:sp>
      <p:sp>
        <p:nvSpPr>
          <p:cNvPr id="26" name="圆角矩形 2">
            <a:extLst>
              <a:ext uri="{FF2B5EF4-FFF2-40B4-BE49-F238E27FC236}">
                <a16:creationId xmlns:a16="http://schemas.microsoft.com/office/drawing/2014/main" id="{00D4DF11-A508-4EB3-B7BB-B7D6DE291F5F}"/>
              </a:ext>
            </a:extLst>
          </p:cNvPr>
          <p:cNvSpPr/>
          <p:nvPr/>
        </p:nvSpPr>
        <p:spPr>
          <a:xfrm>
            <a:off x="849492" y="4894800"/>
            <a:ext cx="3007654" cy="480516"/>
          </a:xfrm>
          <a:prstGeom prst="roundRect">
            <a:avLst>
              <a:gd name="adj" fmla="val 50000"/>
            </a:avLst>
          </a:prstGeom>
          <a:solidFill>
            <a:srgbClr val="A3A3A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影响力公式</a:t>
            </a:r>
          </a:p>
        </p:txBody>
      </p:sp>
    </p:spTree>
    <p:extLst>
      <p:ext uri="{BB962C8B-B14F-4D97-AF65-F5344CB8AC3E}">
        <p14:creationId xmlns:p14="http://schemas.microsoft.com/office/powerpoint/2010/main" val="68713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5042A58B-3352-42B1-961B-B46A9A954DAB}"/>
              </a:ext>
            </a:extLst>
          </p:cNvPr>
          <p:cNvSpPr/>
          <p:nvPr/>
        </p:nvSpPr>
        <p:spPr>
          <a:xfrm>
            <a:off x="1344023" y="395340"/>
            <a:ext cx="2031325"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剪枝搜索算法</a:t>
            </a:r>
          </a:p>
        </p:txBody>
      </p:sp>
      <p:sp>
        <p:nvSpPr>
          <p:cNvPr id="31" name="矩形 30">
            <a:extLst>
              <a:ext uri="{FF2B5EF4-FFF2-40B4-BE49-F238E27FC236}">
                <a16:creationId xmlns:a16="http://schemas.microsoft.com/office/drawing/2014/main" id="{FA1A69A4-4B30-41DB-A398-6ED8FE00B39B}"/>
              </a:ext>
            </a:extLst>
          </p:cNvPr>
          <p:cNvSpPr/>
          <p:nvPr/>
        </p:nvSpPr>
        <p:spPr>
          <a:xfrm>
            <a:off x="1369878" y="790003"/>
            <a:ext cx="1617174"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Pruning and Search</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6" name="矩形: 圆角 81">
            <a:extLst>
              <a:ext uri="{FF2B5EF4-FFF2-40B4-BE49-F238E27FC236}">
                <a16:creationId xmlns:a16="http://schemas.microsoft.com/office/drawing/2014/main" id="{2D94C2FE-2AFB-144C-84DF-442E1574B151}"/>
              </a:ext>
            </a:extLst>
          </p:cNvPr>
          <p:cNvSpPr/>
          <p:nvPr/>
        </p:nvSpPr>
        <p:spPr>
          <a:xfrm>
            <a:off x="2142699" y="1106723"/>
            <a:ext cx="8434316" cy="5259990"/>
          </a:xfrm>
          <a:prstGeom prst="roundRect">
            <a:avLst>
              <a:gd name="adj" fmla="val 3996"/>
            </a:avLst>
          </a:prstGeom>
          <a:solidFill>
            <a:srgbClr val="C6E9FF">
              <a:alpha val="87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48" name="圆角矩形 47">
            <a:extLst>
              <a:ext uri="{FF2B5EF4-FFF2-40B4-BE49-F238E27FC236}">
                <a16:creationId xmlns:a16="http://schemas.microsoft.com/office/drawing/2014/main" id="{52BFDA47-73ED-7842-BBEA-48AFD137B0AE}"/>
              </a:ext>
            </a:extLst>
          </p:cNvPr>
          <p:cNvSpPr/>
          <p:nvPr/>
        </p:nvSpPr>
        <p:spPr>
          <a:xfrm>
            <a:off x="4560959" y="1534121"/>
            <a:ext cx="1750224" cy="374447"/>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搜索</a:t>
            </a: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i</a:t>
            </a: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维可能根因</a:t>
            </a:r>
          </a:p>
        </p:txBody>
      </p:sp>
      <p:sp>
        <p:nvSpPr>
          <p:cNvPr id="50" name="圆角矩形 49">
            <a:extLst>
              <a:ext uri="{FF2B5EF4-FFF2-40B4-BE49-F238E27FC236}">
                <a16:creationId xmlns:a16="http://schemas.microsoft.com/office/drawing/2014/main" id="{18C90B18-175C-4446-99BA-E1E62E623FF1}"/>
              </a:ext>
            </a:extLst>
          </p:cNvPr>
          <p:cNvSpPr/>
          <p:nvPr/>
        </p:nvSpPr>
        <p:spPr>
          <a:xfrm>
            <a:off x="4831376" y="2209906"/>
            <a:ext cx="1237856" cy="257756"/>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计算</a:t>
            </a: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Effect</a:t>
            </a:r>
            <a:endPar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endParaRPr>
          </a:p>
        </p:txBody>
      </p:sp>
      <p:sp>
        <p:nvSpPr>
          <p:cNvPr id="54" name="圆角矩形 53">
            <a:extLst>
              <a:ext uri="{FF2B5EF4-FFF2-40B4-BE49-F238E27FC236}">
                <a16:creationId xmlns:a16="http://schemas.microsoft.com/office/drawing/2014/main" id="{09BF1D9A-4AA4-8941-97F5-299EE6B191E2}"/>
              </a:ext>
            </a:extLst>
          </p:cNvPr>
          <p:cNvSpPr/>
          <p:nvPr/>
        </p:nvSpPr>
        <p:spPr>
          <a:xfrm>
            <a:off x="4599829" y="3452185"/>
            <a:ext cx="1717611" cy="501045"/>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计算</a:t>
            </a: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PS</a:t>
            </a: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值</a:t>
            </a: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a:t>
            </a: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存储该层维度基</a:t>
            </a:r>
          </a:p>
        </p:txBody>
      </p:sp>
      <p:sp>
        <p:nvSpPr>
          <p:cNvPr id="57" name="圆角矩形 56">
            <a:extLst>
              <a:ext uri="{FF2B5EF4-FFF2-40B4-BE49-F238E27FC236}">
                <a16:creationId xmlns:a16="http://schemas.microsoft.com/office/drawing/2014/main" id="{73B77047-A4E9-344A-930F-A6E69532D694}"/>
              </a:ext>
            </a:extLst>
          </p:cNvPr>
          <p:cNvSpPr/>
          <p:nvPr/>
        </p:nvSpPr>
        <p:spPr>
          <a:xfrm>
            <a:off x="6950706" y="4060206"/>
            <a:ext cx="2166249" cy="431741"/>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存储根因集合和</a:t>
            </a: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PS</a:t>
            </a: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值</a:t>
            </a:r>
          </a:p>
        </p:txBody>
      </p:sp>
      <p:sp>
        <p:nvSpPr>
          <p:cNvPr id="58" name="圆角矩形 57">
            <a:extLst>
              <a:ext uri="{FF2B5EF4-FFF2-40B4-BE49-F238E27FC236}">
                <a16:creationId xmlns:a16="http://schemas.microsoft.com/office/drawing/2014/main" id="{1D97235F-06FC-B644-BC34-F3851B7D5067}"/>
              </a:ext>
            </a:extLst>
          </p:cNvPr>
          <p:cNvSpPr/>
          <p:nvPr/>
        </p:nvSpPr>
        <p:spPr>
          <a:xfrm>
            <a:off x="4296170" y="5558129"/>
            <a:ext cx="2153617" cy="565490"/>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输出所有维度存储的根因并按</a:t>
            </a: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PS</a:t>
            </a: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值排序</a:t>
            </a:r>
          </a:p>
        </p:txBody>
      </p:sp>
      <mc:AlternateContent xmlns:mc="http://schemas.openxmlformats.org/markup-compatibility/2006" xmlns:a14="http://schemas.microsoft.com/office/drawing/2010/main">
        <mc:Choice Requires="a14">
          <p:sp>
            <p:nvSpPr>
              <p:cNvPr id="60" name="菱形 59">
                <a:extLst>
                  <a:ext uri="{FF2B5EF4-FFF2-40B4-BE49-F238E27FC236}">
                    <a16:creationId xmlns:a16="http://schemas.microsoft.com/office/drawing/2014/main" id="{BD0FAADC-4A1B-9247-BB0F-F5599E00B558}"/>
                  </a:ext>
                </a:extLst>
              </p:cNvPr>
              <p:cNvSpPr/>
              <p:nvPr/>
            </p:nvSpPr>
            <p:spPr>
              <a:xfrm>
                <a:off x="4474478" y="2769802"/>
                <a:ext cx="1951640" cy="322195"/>
              </a:xfrm>
              <a:prstGeom prst="diamond">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Eff&gt;</a:t>
                </a:r>
                <a14:m>
                  <m:oMath xmlns:m="http://schemas.openxmlformats.org/officeDocument/2006/math">
                    <m:sSub>
                      <m:sSubPr>
                        <m:ctrlPr>
                          <a:rPr kumimoji="1" lang="en-US" altLang="zh-CN" sz="1600" i="1" smtClean="0">
                            <a:solidFill>
                              <a:schemeClr val="tx1"/>
                            </a:solidFill>
                            <a:latin typeface="Cambria Math" panose="02040503050406030204" pitchFamily="18" charset="0"/>
                          </a:rPr>
                        </m:ctrlPr>
                      </m:sSubPr>
                      <m:e>
                        <m:r>
                          <a:rPr kumimoji="1" lang="en-US" altLang="zh-CN" sz="1600" b="0" i="1" smtClean="0">
                            <a:solidFill>
                              <a:schemeClr val="tx1"/>
                            </a:solidFill>
                            <a:latin typeface="Cambria Math" panose="02040503050406030204" pitchFamily="18" charset="0"/>
                          </a:rPr>
                          <m:t>𝑇</m:t>
                        </m:r>
                      </m:e>
                      <m:sub>
                        <m:r>
                          <a:rPr kumimoji="1" lang="en-US" altLang="zh-CN" sz="1600" b="0" i="1" smtClean="0">
                            <a:solidFill>
                              <a:schemeClr val="tx1"/>
                            </a:solidFill>
                            <a:latin typeface="Cambria Math" panose="02040503050406030204" pitchFamily="18" charset="0"/>
                          </a:rPr>
                          <m:t>𝐸𝑓𝑓</m:t>
                        </m:r>
                      </m:sub>
                    </m:sSub>
                  </m:oMath>
                </a14:m>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mc:Choice>
        <mc:Fallback xmlns="">
          <p:sp>
            <p:nvSpPr>
              <p:cNvPr id="60" name="菱形 59">
                <a:extLst>
                  <a:ext uri="{FF2B5EF4-FFF2-40B4-BE49-F238E27FC236}">
                    <a16:creationId xmlns:a16="http://schemas.microsoft.com/office/drawing/2014/main" id="{BD0FAADC-4A1B-9247-BB0F-F5599E00B558}"/>
                  </a:ext>
                </a:extLst>
              </p:cNvPr>
              <p:cNvSpPr>
                <a:spLocks noRot="1" noChangeAspect="1" noMove="1" noResize="1" noEditPoints="1" noAdjustHandles="1" noChangeArrowheads="1" noChangeShapeType="1" noTextEdit="1"/>
              </p:cNvSpPr>
              <p:nvPr/>
            </p:nvSpPr>
            <p:spPr>
              <a:xfrm>
                <a:off x="4474478" y="2769802"/>
                <a:ext cx="1951640" cy="322195"/>
              </a:xfrm>
              <a:prstGeom prst="diamond">
                <a:avLst/>
              </a:prstGeom>
              <a:blipFill>
                <a:blip r:embed="rId3"/>
                <a:stretch>
                  <a:fillRect t="-7692" b="-23077"/>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菱形 60">
                <a:extLst>
                  <a:ext uri="{FF2B5EF4-FFF2-40B4-BE49-F238E27FC236}">
                    <a16:creationId xmlns:a16="http://schemas.microsoft.com/office/drawing/2014/main" id="{09D3534C-1108-BC42-82C5-8FCBE18574EB}"/>
                  </a:ext>
                </a:extLst>
              </p:cNvPr>
              <p:cNvSpPr/>
              <p:nvPr/>
            </p:nvSpPr>
            <p:spPr>
              <a:xfrm>
                <a:off x="4429634" y="4136086"/>
                <a:ext cx="1951640" cy="322195"/>
              </a:xfrm>
              <a:prstGeom prst="diamond">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PS&gt;</a:t>
                </a:r>
                <a14:m>
                  <m:oMath xmlns:m="http://schemas.openxmlformats.org/officeDocument/2006/math">
                    <m:sSub>
                      <m:sSubPr>
                        <m:ctrlPr>
                          <a:rPr kumimoji="1" lang="en-US" altLang="zh-CN" sz="1600" i="1">
                            <a:solidFill>
                              <a:schemeClr val="tx1"/>
                            </a:solidFill>
                            <a:latin typeface="Cambria Math" panose="02040503050406030204" pitchFamily="18" charset="0"/>
                          </a:rPr>
                        </m:ctrlPr>
                      </m:sSubPr>
                      <m:e>
                        <m:r>
                          <a:rPr kumimoji="1" lang="en-US" altLang="zh-CN" sz="1600" i="1">
                            <a:solidFill>
                              <a:schemeClr val="tx1"/>
                            </a:solidFill>
                            <a:latin typeface="Cambria Math" panose="02040503050406030204" pitchFamily="18" charset="0"/>
                          </a:rPr>
                          <m:t>𝑇</m:t>
                        </m:r>
                      </m:e>
                      <m:sub>
                        <m:r>
                          <a:rPr kumimoji="1" lang="en-US" altLang="zh-CN" sz="1600" i="1">
                            <a:solidFill>
                              <a:schemeClr val="tx1"/>
                            </a:solidFill>
                            <a:latin typeface="Cambria Math" panose="02040503050406030204" pitchFamily="18" charset="0"/>
                          </a:rPr>
                          <m:t>𝑃𝑆</m:t>
                        </m:r>
                      </m:sub>
                    </m:sSub>
                  </m:oMath>
                </a14:m>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mc:Choice>
        <mc:Fallback xmlns="">
          <p:sp>
            <p:nvSpPr>
              <p:cNvPr id="61" name="菱形 60">
                <a:extLst>
                  <a:ext uri="{FF2B5EF4-FFF2-40B4-BE49-F238E27FC236}">
                    <a16:creationId xmlns:a16="http://schemas.microsoft.com/office/drawing/2014/main" id="{09D3534C-1108-BC42-82C5-8FCBE18574EB}"/>
                  </a:ext>
                </a:extLst>
              </p:cNvPr>
              <p:cNvSpPr>
                <a:spLocks noRot="1" noChangeAspect="1" noMove="1" noResize="1" noEditPoints="1" noAdjustHandles="1" noChangeArrowheads="1" noChangeShapeType="1" noTextEdit="1"/>
              </p:cNvSpPr>
              <p:nvPr/>
            </p:nvSpPr>
            <p:spPr>
              <a:xfrm>
                <a:off x="4429634" y="4136086"/>
                <a:ext cx="1951640" cy="322195"/>
              </a:xfrm>
              <a:prstGeom prst="diamond">
                <a:avLst/>
              </a:prstGeom>
              <a:blipFill>
                <a:blip r:embed="rId4"/>
                <a:stretch>
                  <a:fillRect t="-3846" b="-23077"/>
                </a:stretch>
              </a:blipFill>
              <a:ln>
                <a:noFill/>
              </a:ln>
              <a:effectLst/>
            </p:spPr>
            <p:txBody>
              <a:bodyPr/>
              <a:lstStyle/>
              <a:p>
                <a:r>
                  <a:rPr lang="zh-CN" altLang="en-US">
                    <a:noFill/>
                  </a:rPr>
                  <a:t> </a:t>
                </a:r>
              </a:p>
            </p:txBody>
          </p:sp>
        </mc:Fallback>
      </mc:AlternateContent>
      <p:cxnSp>
        <p:nvCxnSpPr>
          <p:cNvPr id="64" name="直线箭头连接符 63">
            <a:extLst>
              <a:ext uri="{FF2B5EF4-FFF2-40B4-BE49-F238E27FC236}">
                <a16:creationId xmlns:a16="http://schemas.microsoft.com/office/drawing/2014/main" id="{28B7BCC8-2908-9048-A27A-DF87E8758C24}"/>
              </a:ext>
            </a:extLst>
          </p:cNvPr>
          <p:cNvCxnSpPr>
            <a:cxnSpLocks/>
          </p:cNvCxnSpPr>
          <p:nvPr/>
        </p:nvCxnSpPr>
        <p:spPr>
          <a:xfrm>
            <a:off x="5443543" y="1910984"/>
            <a:ext cx="2" cy="301841"/>
          </a:xfrm>
          <a:prstGeom prst="straightConnector1">
            <a:avLst/>
          </a:prstGeom>
          <a:ln w="952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4FB0E793-C7F8-5141-839A-73BDD1E6263A}"/>
              </a:ext>
            </a:extLst>
          </p:cNvPr>
          <p:cNvCxnSpPr>
            <a:cxnSpLocks/>
          </p:cNvCxnSpPr>
          <p:nvPr/>
        </p:nvCxnSpPr>
        <p:spPr>
          <a:xfrm flipH="1">
            <a:off x="5442059" y="2452708"/>
            <a:ext cx="1" cy="301841"/>
          </a:xfrm>
          <a:prstGeom prst="straightConnector1">
            <a:avLst/>
          </a:prstGeom>
          <a:ln w="952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B4458E63-3CDA-0D43-926F-5A56BE7D4682}"/>
              </a:ext>
            </a:extLst>
          </p:cNvPr>
          <p:cNvCxnSpPr>
            <a:cxnSpLocks/>
          </p:cNvCxnSpPr>
          <p:nvPr/>
        </p:nvCxnSpPr>
        <p:spPr>
          <a:xfrm flipH="1">
            <a:off x="5434374" y="3121632"/>
            <a:ext cx="1" cy="301841"/>
          </a:xfrm>
          <a:prstGeom prst="straightConnector1">
            <a:avLst/>
          </a:prstGeom>
          <a:ln w="952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CAC88E70-EEF5-4347-BA9A-E9A0F579D6B9}"/>
              </a:ext>
            </a:extLst>
          </p:cNvPr>
          <p:cNvCxnSpPr>
            <a:cxnSpLocks/>
          </p:cNvCxnSpPr>
          <p:nvPr/>
        </p:nvCxnSpPr>
        <p:spPr>
          <a:xfrm>
            <a:off x="5405168" y="3969120"/>
            <a:ext cx="5920" cy="167704"/>
          </a:xfrm>
          <a:prstGeom prst="straightConnector1">
            <a:avLst/>
          </a:prstGeom>
          <a:ln w="952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F9757C8D-426D-2446-9F73-AD82ECFA2334}"/>
              </a:ext>
            </a:extLst>
          </p:cNvPr>
          <p:cNvCxnSpPr>
            <a:cxnSpLocks/>
          </p:cNvCxnSpPr>
          <p:nvPr/>
        </p:nvCxnSpPr>
        <p:spPr>
          <a:xfrm flipH="1">
            <a:off x="5424735" y="4504627"/>
            <a:ext cx="1" cy="301841"/>
          </a:xfrm>
          <a:prstGeom prst="straightConnector1">
            <a:avLst/>
          </a:prstGeom>
          <a:ln w="952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37131831-957E-C24E-B04C-A8A67E8BFF5D}"/>
              </a:ext>
            </a:extLst>
          </p:cNvPr>
          <p:cNvSpPr txBox="1"/>
          <p:nvPr/>
        </p:nvSpPr>
        <p:spPr>
          <a:xfrm>
            <a:off x="5465694" y="3091997"/>
            <a:ext cx="498934" cy="338554"/>
          </a:xfrm>
          <a:prstGeom prst="rect">
            <a:avLst/>
          </a:prstGeom>
          <a:noFill/>
          <a:effectLst/>
        </p:spPr>
        <p:txBody>
          <a:bodyPr wrap="square" rtlCol="0">
            <a:spAutoFit/>
          </a:bodyPr>
          <a:lstStyle/>
          <a:p>
            <a:r>
              <a:rPr kumimoji="1" lang="en-US" altLang="zh-CN" sz="1600" dirty="0">
                <a:latin typeface="Times New Roman" panose="02020603050405020304" pitchFamily="18" charset="0"/>
                <a:ea typeface="STKaiti" panose="02010600040101010101" pitchFamily="2" charset="-122"/>
                <a:cs typeface="Times New Roman" panose="02020603050405020304" pitchFamily="18" charset="0"/>
              </a:rPr>
              <a:t>Yes</a:t>
            </a:r>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p:sp>
        <p:nvSpPr>
          <p:cNvPr id="75" name="文本框 74">
            <a:extLst>
              <a:ext uri="{FF2B5EF4-FFF2-40B4-BE49-F238E27FC236}">
                <a16:creationId xmlns:a16="http://schemas.microsoft.com/office/drawing/2014/main" id="{7E4FCEB9-F1A5-F14D-A986-ABBF32F00B66}"/>
              </a:ext>
            </a:extLst>
          </p:cNvPr>
          <p:cNvSpPr txBox="1"/>
          <p:nvPr/>
        </p:nvSpPr>
        <p:spPr>
          <a:xfrm>
            <a:off x="6426308" y="2650049"/>
            <a:ext cx="498934" cy="338554"/>
          </a:xfrm>
          <a:prstGeom prst="rect">
            <a:avLst/>
          </a:prstGeom>
          <a:noFill/>
          <a:effectLst/>
        </p:spPr>
        <p:txBody>
          <a:bodyPr wrap="square" rtlCol="0">
            <a:spAutoFit/>
          </a:bodyPr>
          <a:lstStyle/>
          <a:p>
            <a:r>
              <a:rPr kumimoji="1" lang="en-US" altLang="zh-CN" sz="1600" dirty="0">
                <a:latin typeface="Times New Roman" panose="02020603050405020304" pitchFamily="18" charset="0"/>
                <a:ea typeface="STKaiti" panose="02010600040101010101" pitchFamily="2" charset="-122"/>
                <a:cs typeface="Times New Roman" panose="02020603050405020304" pitchFamily="18" charset="0"/>
              </a:rPr>
              <a:t>No</a:t>
            </a:r>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p:sp>
        <p:nvSpPr>
          <p:cNvPr id="76" name="文本框 75">
            <a:extLst>
              <a:ext uri="{FF2B5EF4-FFF2-40B4-BE49-F238E27FC236}">
                <a16:creationId xmlns:a16="http://schemas.microsoft.com/office/drawing/2014/main" id="{5339069D-C9E2-5947-B8F6-35B90B267076}"/>
              </a:ext>
            </a:extLst>
          </p:cNvPr>
          <p:cNvSpPr txBox="1"/>
          <p:nvPr/>
        </p:nvSpPr>
        <p:spPr>
          <a:xfrm>
            <a:off x="5405168" y="4474171"/>
            <a:ext cx="498934" cy="338554"/>
          </a:xfrm>
          <a:prstGeom prst="rect">
            <a:avLst/>
          </a:prstGeom>
          <a:noFill/>
          <a:effectLst/>
        </p:spPr>
        <p:txBody>
          <a:bodyPr wrap="square" rtlCol="0">
            <a:spAutoFit/>
          </a:bodyPr>
          <a:lstStyle/>
          <a:p>
            <a:r>
              <a:rPr kumimoji="1" lang="en-US" altLang="zh-CN" sz="1600" dirty="0">
                <a:latin typeface="Times New Roman" panose="02020603050405020304" pitchFamily="18" charset="0"/>
                <a:ea typeface="STKaiti" panose="02010600040101010101" pitchFamily="2" charset="-122"/>
                <a:cs typeface="Times New Roman" panose="02020603050405020304" pitchFamily="18" charset="0"/>
              </a:rPr>
              <a:t>No</a:t>
            </a:r>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p:sp>
        <p:nvSpPr>
          <p:cNvPr id="77" name="文本框 76">
            <a:extLst>
              <a:ext uri="{FF2B5EF4-FFF2-40B4-BE49-F238E27FC236}">
                <a16:creationId xmlns:a16="http://schemas.microsoft.com/office/drawing/2014/main" id="{11EF67F7-9754-EB4D-A518-D92E81CE070F}"/>
              </a:ext>
            </a:extLst>
          </p:cNvPr>
          <p:cNvSpPr txBox="1"/>
          <p:nvPr/>
        </p:nvSpPr>
        <p:spPr>
          <a:xfrm>
            <a:off x="6394779" y="3989040"/>
            <a:ext cx="498934" cy="338554"/>
          </a:xfrm>
          <a:prstGeom prst="rect">
            <a:avLst/>
          </a:prstGeom>
          <a:noFill/>
          <a:effectLst/>
        </p:spPr>
        <p:txBody>
          <a:bodyPr wrap="square" rtlCol="0">
            <a:spAutoFit/>
          </a:bodyPr>
          <a:lstStyle/>
          <a:p>
            <a:r>
              <a:rPr kumimoji="1" lang="en-US" altLang="zh-CN" sz="1600" dirty="0">
                <a:latin typeface="Times New Roman" panose="02020603050405020304" pitchFamily="18" charset="0"/>
                <a:ea typeface="STKaiti" panose="02010600040101010101" pitchFamily="2" charset="-122"/>
                <a:cs typeface="Times New Roman" panose="02020603050405020304" pitchFamily="18" charset="0"/>
              </a:rPr>
              <a:t>Yes</a:t>
            </a:r>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p:sp>
        <p:nvSpPr>
          <p:cNvPr id="78" name="圆角矩形 77">
            <a:extLst>
              <a:ext uri="{FF2B5EF4-FFF2-40B4-BE49-F238E27FC236}">
                <a16:creationId xmlns:a16="http://schemas.microsoft.com/office/drawing/2014/main" id="{D40749C9-1E4A-594A-BEB6-BA5378E3587B}"/>
              </a:ext>
            </a:extLst>
          </p:cNvPr>
          <p:cNvSpPr/>
          <p:nvPr/>
        </p:nvSpPr>
        <p:spPr>
          <a:xfrm>
            <a:off x="6973392" y="2679358"/>
            <a:ext cx="1928431" cy="517173"/>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令</a:t>
            </a: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PS=0,</a:t>
            </a:r>
            <a:r>
              <a:rPr kumimoji="1" lang="zh-CN" altLang="en-US"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从搜索范围中移除</a:t>
            </a:r>
          </a:p>
        </p:txBody>
      </p:sp>
      <p:cxnSp>
        <p:nvCxnSpPr>
          <p:cNvPr id="79" name="直线箭头连接符 78">
            <a:extLst>
              <a:ext uri="{FF2B5EF4-FFF2-40B4-BE49-F238E27FC236}">
                <a16:creationId xmlns:a16="http://schemas.microsoft.com/office/drawing/2014/main" id="{A252C78B-C57B-C04C-A299-B60D40156804}"/>
              </a:ext>
            </a:extLst>
          </p:cNvPr>
          <p:cNvCxnSpPr>
            <a:cxnSpLocks/>
          </p:cNvCxnSpPr>
          <p:nvPr/>
        </p:nvCxnSpPr>
        <p:spPr>
          <a:xfrm>
            <a:off x="6380988" y="4297111"/>
            <a:ext cx="541606" cy="0"/>
          </a:xfrm>
          <a:prstGeom prst="straightConnector1">
            <a:avLst/>
          </a:prstGeom>
          <a:ln w="952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id="{909C0975-CAD7-2843-AF41-86DE516FE578}"/>
              </a:ext>
            </a:extLst>
          </p:cNvPr>
          <p:cNvCxnSpPr>
            <a:cxnSpLocks/>
          </p:cNvCxnSpPr>
          <p:nvPr/>
        </p:nvCxnSpPr>
        <p:spPr>
          <a:xfrm flipV="1">
            <a:off x="6406719" y="2931685"/>
            <a:ext cx="543499" cy="0"/>
          </a:xfrm>
          <a:prstGeom prst="straightConnector1">
            <a:avLst/>
          </a:prstGeom>
          <a:ln w="952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81" name="直线连接符 80">
            <a:extLst>
              <a:ext uri="{FF2B5EF4-FFF2-40B4-BE49-F238E27FC236}">
                <a16:creationId xmlns:a16="http://schemas.microsoft.com/office/drawing/2014/main" id="{59613E6D-8CE1-2740-B7F4-410C5B34E09E}"/>
              </a:ext>
            </a:extLst>
          </p:cNvPr>
          <p:cNvCxnSpPr>
            <a:cxnSpLocks/>
          </p:cNvCxnSpPr>
          <p:nvPr/>
        </p:nvCxnSpPr>
        <p:spPr>
          <a:xfrm flipV="1">
            <a:off x="9848437" y="1730122"/>
            <a:ext cx="9331" cy="3266960"/>
          </a:xfrm>
          <a:prstGeom prst="line">
            <a:avLst/>
          </a:prstGeom>
          <a:ln w="952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84" name="菱形 83">
            <a:extLst>
              <a:ext uri="{FF2B5EF4-FFF2-40B4-BE49-F238E27FC236}">
                <a16:creationId xmlns:a16="http://schemas.microsoft.com/office/drawing/2014/main" id="{AFEEDCFE-13CD-F743-A355-BCE6FABE7150}"/>
              </a:ext>
            </a:extLst>
          </p:cNvPr>
          <p:cNvSpPr/>
          <p:nvPr/>
        </p:nvSpPr>
        <p:spPr>
          <a:xfrm>
            <a:off x="4429348" y="4804576"/>
            <a:ext cx="1951640" cy="385012"/>
          </a:xfrm>
          <a:prstGeom prst="diamond">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latin typeface="Times New Roman" panose="02020603050405020304" pitchFamily="18" charset="0"/>
                <a:ea typeface="STKaiti" panose="02010600040101010101" pitchFamily="2" charset="-122"/>
                <a:cs typeface="Times New Roman" panose="02020603050405020304" pitchFamily="18" charset="0"/>
              </a:rPr>
              <a:t>i&gt;=5</a:t>
            </a:r>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p:cxnSp>
        <p:nvCxnSpPr>
          <p:cNvPr id="85" name="直线箭头连接符 84">
            <a:extLst>
              <a:ext uri="{FF2B5EF4-FFF2-40B4-BE49-F238E27FC236}">
                <a16:creationId xmlns:a16="http://schemas.microsoft.com/office/drawing/2014/main" id="{A5F52D58-067F-224B-BDE6-6D9410FE473A}"/>
              </a:ext>
            </a:extLst>
          </p:cNvPr>
          <p:cNvCxnSpPr>
            <a:cxnSpLocks/>
          </p:cNvCxnSpPr>
          <p:nvPr/>
        </p:nvCxnSpPr>
        <p:spPr>
          <a:xfrm>
            <a:off x="5419330" y="5188479"/>
            <a:ext cx="2" cy="345713"/>
          </a:xfrm>
          <a:prstGeom prst="straightConnector1">
            <a:avLst/>
          </a:prstGeom>
          <a:ln w="9525">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ADF2748B-6E32-4948-86BB-B6FEB0C34380}"/>
              </a:ext>
            </a:extLst>
          </p:cNvPr>
          <p:cNvSpPr txBox="1"/>
          <p:nvPr/>
        </p:nvSpPr>
        <p:spPr>
          <a:xfrm>
            <a:off x="5411087" y="5157032"/>
            <a:ext cx="498934" cy="338554"/>
          </a:xfrm>
          <a:prstGeom prst="rect">
            <a:avLst/>
          </a:prstGeom>
          <a:noFill/>
          <a:effectLst/>
        </p:spPr>
        <p:txBody>
          <a:bodyPr wrap="square" rtlCol="0">
            <a:spAutoFit/>
          </a:bodyPr>
          <a:lstStyle/>
          <a:p>
            <a:r>
              <a:rPr kumimoji="1" lang="en-US" altLang="zh-CN" sz="1600" dirty="0">
                <a:latin typeface="Times New Roman" panose="02020603050405020304" pitchFamily="18" charset="0"/>
                <a:ea typeface="STKaiti" panose="02010600040101010101" pitchFamily="2" charset="-122"/>
                <a:cs typeface="Times New Roman" panose="02020603050405020304" pitchFamily="18" charset="0"/>
              </a:rPr>
              <a:t>Yes</a:t>
            </a:r>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p:sp>
        <p:nvSpPr>
          <p:cNvPr id="87" name="文本框 86">
            <a:extLst>
              <a:ext uri="{FF2B5EF4-FFF2-40B4-BE49-F238E27FC236}">
                <a16:creationId xmlns:a16="http://schemas.microsoft.com/office/drawing/2014/main" id="{102BC17D-2C50-3E4B-B25D-31BA8EADCE94}"/>
              </a:ext>
            </a:extLst>
          </p:cNvPr>
          <p:cNvSpPr txBox="1"/>
          <p:nvPr/>
        </p:nvSpPr>
        <p:spPr>
          <a:xfrm>
            <a:off x="6426308" y="4688883"/>
            <a:ext cx="498934" cy="338554"/>
          </a:xfrm>
          <a:prstGeom prst="rect">
            <a:avLst/>
          </a:prstGeom>
          <a:noFill/>
          <a:effectLst/>
        </p:spPr>
        <p:txBody>
          <a:bodyPr wrap="square" rtlCol="0">
            <a:spAutoFit/>
          </a:bodyPr>
          <a:lstStyle/>
          <a:p>
            <a:r>
              <a:rPr kumimoji="1" lang="en-US" altLang="zh-CN" sz="1600" dirty="0">
                <a:latin typeface="Times New Roman" panose="02020603050405020304" pitchFamily="18" charset="0"/>
                <a:ea typeface="STKaiti" panose="02010600040101010101" pitchFamily="2" charset="-122"/>
                <a:cs typeface="Times New Roman" panose="02020603050405020304" pitchFamily="18" charset="0"/>
              </a:rPr>
              <a:t>No</a:t>
            </a:r>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p:cxnSp>
        <p:nvCxnSpPr>
          <p:cNvPr id="88" name="直线连接符 87">
            <a:extLst>
              <a:ext uri="{FF2B5EF4-FFF2-40B4-BE49-F238E27FC236}">
                <a16:creationId xmlns:a16="http://schemas.microsoft.com/office/drawing/2014/main" id="{D874EF3B-1B44-C94B-A644-DA729AEC0AD6}"/>
              </a:ext>
            </a:extLst>
          </p:cNvPr>
          <p:cNvCxnSpPr>
            <a:cxnSpLocks/>
          </p:cNvCxnSpPr>
          <p:nvPr/>
        </p:nvCxnSpPr>
        <p:spPr>
          <a:xfrm>
            <a:off x="6359857" y="4997082"/>
            <a:ext cx="3497911" cy="0"/>
          </a:xfrm>
          <a:prstGeom prst="line">
            <a:avLst/>
          </a:prstGeom>
          <a:ln w="952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1D3F87AC-DEEC-0443-855A-AA3F33163044}"/>
              </a:ext>
            </a:extLst>
          </p:cNvPr>
          <p:cNvSpPr txBox="1"/>
          <p:nvPr/>
        </p:nvSpPr>
        <p:spPr>
          <a:xfrm>
            <a:off x="7583447" y="1673536"/>
            <a:ext cx="900766" cy="369332"/>
          </a:xfrm>
          <a:prstGeom prst="rect">
            <a:avLst/>
          </a:prstGeom>
          <a:noFill/>
          <a:effectLst/>
        </p:spPr>
        <p:txBody>
          <a:bodyPr wrap="square" rtlCol="0">
            <a:spAutoFit/>
          </a:bodyPr>
          <a:lstStyle/>
          <a:p>
            <a:r>
              <a:rPr kumimoji="1" lang="en-US" altLang="zh-CN" dirty="0">
                <a:latin typeface="Times New Roman" panose="02020603050405020304" pitchFamily="18" charset="0"/>
                <a:ea typeface="STKaiti" panose="02010600040101010101" pitchFamily="2" charset="-122"/>
                <a:cs typeface="Times New Roman" panose="02020603050405020304" pitchFamily="18" charset="0"/>
              </a:rPr>
              <a:t>i+=1</a:t>
            </a:r>
            <a:endParaRPr kumimoji="1" lang="zh-CN" altLang="en-US" dirty="0">
              <a:latin typeface="Times New Roman" panose="02020603050405020304" pitchFamily="18" charset="0"/>
              <a:ea typeface="STKaiti" panose="02010600040101010101" pitchFamily="2" charset="-122"/>
              <a:cs typeface="Times New Roman" panose="02020603050405020304" pitchFamily="18" charset="0"/>
            </a:endParaRPr>
          </a:p>
        </p:txBody>
      </p:sp>
      <p:cxnSp>
        <p:nvCxnSpPr>
          <p:cNvPr id="90" name="直线连接符 89">
            <a:extLst>
              <a:ext uri="{FF2B5EF4-FFF2-40B4-BE49-F238E27FC236}">
                <a16:creationId xmlns:a16="http://schemas.microsoft.com/office/drawing/2014/main" id="{21063662-5796-FA4B-BC0C-6FDB37152782}"/>
              </a:ext>
            </a:extLst>
          </p:cNvPr>
          <p:cNvCxnSpPr>
            <a:cxnSpLocks/>
          </p:cNvCxnSpPr>
          <p:nvPr/>
        </p:nvCxnSpPr>
        <p:spPr>
          <a:xfrm>
            <a:off x="9116955" y="4276076"/>
            <a:ext cx="731482" cy="0"/>
          </a:xfrm>
          <a:prstGeom prst="line">
            <a:avLst/>
          </a:prstGeom>
          <a:ln w="9525">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id="{38329388-245F-2B4A-8A68-A24BFFA4E21E}"/>
              </a:ext>
            </a:extLst>
          </p:cNvPr>
          <p:cNvCxnSpPr>
            <a:cxnSpLocks/>
          </p:cNvCxnSpPr>
          <p:nvPr/>
        </p:nvCxnSpPr>
        <p:spPr>
          <a:xfrm>
            <a:off x="8901823" y="2921525"/>
            <a:ext cx="946614" cy="0"/>
          </a:xfrm>
          <a:prstGeom prst="line">
            <a:avLst/>
          </a:prstGeom>
          <a:ln w="9525">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2" name="右箭头 91">
            <a:extLst>
              <a:ext uri="{FF2B5EF4-FFF2-40B4-BE49-F238E27FC236}">
                <a16:creationId xmlns:a16="http://schemas.microsoft.com/office/drawing/2014/main" id="{69028DE6-CB75-3C42-ABBA-821FD1F450B9}"/>
              </a:ext>
            </a:extLst>
          </p:cNvPr>
          <p:cNvSpPr/>
          <p:nvPr/>
        </p:nvSpPr>
        <p:spPr>
          <a:xfrm>
            <a:off x="3221066" y="1555139"/>
            <a:ext cx="1309398" cy="316105"/>
          </a:xfrm>
          <a:prstGeom prst="righ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93" name="文本框 92">
            <a:extLst>
              <a:ext uri="{FF2B5EF4-FFF2-40B4-BE49-F238E27FC236}">
                <a16:creationId xmlns:a16="http://schemas.microsoft.com/office/drawing/2014/main" id="{FAEFCDEC-1F78-A945-8A3D-77EA95525FBB}"/>
              </a:ext>
            </a:extLst>
          </p:cNvPr>
          <p:cNvSpPr txBox="1"/>
          <p:nvPr/>
        </p:nvSpPr>
        <p:spPr>
          <a:xfrm>
            <a:off x="3129932" y="1825807"/>
            <a:ext cx="1409863" cy="338554"/>
          </a:xfrm>
          <a:prstGeom prst="rect">
            <a:avLst/>
          </a:prstGeom>
          <a:noFill/>
          <a:effectLst/>
        </p:spPr>
        <p:txBody>
          <a:bodyPr wrap="square" rtlCol="0">
            <a:spAutoFit/>
          </a:bodyPr>
          <a:lstStyle/>
          <a:p>
            <a:r>
              <a:rPr kumimoji="1" lang="en-US" altLang="zh-CN" sz="1600" dirty="0">
                <a:latin typeface="Times New Roman" panose="02020603050405020304" pitchFamily="18" charset="0"/>
                <a:ea typeface="STKaiti" panose="02010600040101010101" pitchFamily="2" charset="-122"/>
                <a:cs typeface="Times New Roman" panose="02020603050405020304" pitchFamily="18" charset="0"/>
              </a:rPr>
              <a:t>Data(v, f), i=0</a:t>
            </a:r>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p:sp>
        <p:nvSpPr>
          <p:cNvPr id="95" name="文本框 94">
            <a:extLst>
              <a:ext uri="{FF2B5EF4-FFF2-40B4-BE49-F238E27FC236}">
                <a16:creationId xmlns:a16="http://schemas.microsoft.com/office/drawing/2014/main" id="{6A4ADA97-092D-6C4D-AD47-16AB2017B137}"/>
              </a:ext>
            </a:extLst>
          </p:cNvPr>
          <p:cNvSpPr txBox="1"/>
          <p:nvPr/>
        </p:nvSpPr>
        <p:spPr>
          <a:xfrm>
            <a:off x="3318161" y="5447357"/>
            <a:ext cx="920661" cy="338554"/>
          </a:xfrm>
          <a:prstGeom prst="rect">
            <a:avLst/>
          </a:prstGeom>
          <a:noFill/>
          <a:effectLst/>
        </p:spPr>
        <p:txBody>
          <a:bodyPr wrap="square" rtlCol="0">
            <a:spAutoFit/>
          </a:bodyPr>
          <a:lstStyle/>
          <a:p>
            <a:r>
              <a:rPr kumimoji="1" lang="en-US" altLang="zh-CN" sz="1600" dirty="0" err="1">
                <a:latin typeface="Times New Roman" panose="02020603050405020304" pitchFamily="18" charset="0"/>
                <a:ea typeface="STKaiti" panose="02010600040101010101" pitchFamily="2" charset="-122"/>
                <a:cs typeface="Times New Roman" panose="02020603050405020304" pitchFamily="18" charset="0"/>
              </a:rPr>
              <a:t>BestSet</a:t>
            </a:r>
            <a:endParaRPr kumimoji="1" lang="zh-CN" altLang="en-US" sz="1600" dirty="0">
              <a:latin typeface="Times New Roman" panose="02020603050405020304" pitchFamily="18" charset="0"/>
              <a:ea typeface="STKaiti" panose="02010600040101010101" pitchFamily="2" charset="-122"/>
              <a:cs typeface="Times New Roman" panose="02020603050405020304" pitchFamily="18" charset="0"/>
            </a:endParaRPr>
          </a:p>
        </p:txBody>
      </p:sp>
      <p:cxnSp>
        <p:nvCxnSpPr>
          <p:cNvPr id="22" name="直线箭头连接符 21">
            <a:extLst>
              <a:ext uri="{FF2B5EF4-FFF2-40B4-BE49-F238E27FC236}">
                <a16:creationId xmlns:a16="http://schemas.microsoft.com/office/drawing/2014/main" id="{764592A0-80F6-174B-B0B8-E0DEDCD53BDA}"/>
              </a:ext>
            </a:extLst>
          </p:cNvPr>
          <p:cNvCxnSpPr>
            <a:cxnSpLocks/>
          </p:cNvCxnSpPr>
          <p:nvPr/>
        </p:nvCxnSpPr>
        <p:spPr>
          <a:xfrm flipH="1">
            <a:off x="6311184" y="1727165"/>
            <a:ext cx="35509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右箭头 91">
            <a:extLst>
              <a:ext uri="{FF2B5EF4-FFF2-40B4-BE49-F238E27FC236}">
                <a16:creationId xmlns:a16="http://schemas.microsoft.com/office/drawing/2014/main" id="{839C3CB9-6BA6-43F9-8540-0CC5BA1EC7E8}"/>
              </a:ext>
            </a:extLst>
          </p:cNvPr>
          <p:cNvSpPr/>
          <p:nvPr/>
        </p:nvSpPr>
        <p:spPr>
          <a:xfrm flipH="1">
            <a:off x="2980125" y="5682821"/>
            <a:ext cx="1309398" cy="316105"/>
          </a:xfrm>
          <a:prstGeom prst="rightArrow">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18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mc:AlternateContent xmlns:mc="http://schemas.openxmlformats.org/markup-compatibility/2006" xmlns:a14="http://schemas.microsoft.com/office/drawing/2010/main">
        <mc:Choice Requires="a14">
          <p:sp>
            <p:nvSpPr>
              <p:cNvPr id="255" name="标题 1">
                <a:extLst>
                  <a:ext uri="{FF2B5EF4-FFF2-40B4-BE49-F238E27FC236}">
                    <a16:creationId xmlns:a16="http://schemas.microsoft.com/office/drawing/2014/main" id="{2FA94473-0BEC-4515-848E-B160AE1A39D9}"/>
                  </a:ext>
                </a:extLst>
              </p:cNvPr>
              <p:cNvSpPr txBox="1">
                <a:spLocks/>
              </p:cNvSpPr>
              <p:nvPr/>
            </p:nvSpPr>
            <p:spPr bwMode="black">
              <a:xfrm>
                <a:off x="1344023" y="1453026"/>
                <a:ext cx="9963319" cy="14228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lnSpc>
                    <a:spcPct val="150000"/>
                  </a:lnSpc>
                  <a:spcAft>
                    <a:spcPts val="600"/>
                  </a:spcAft>
                </a:pPr>
                <a:endParaRPr lang="en-US" altLang="zh-CN" sz="2800" b="0" dirty="0">
                  <a:latin typeface="+mn-ea"/>
                  <a:ea typeface="+mn-ea"/>
                </a:endParaRPr>
              </a:p>
              <a:p>
                <a:pPr marL="342900" indent="-342900" algn="l">
                  <a:lnSpc>
                    <a:spcPct val="150000"/>
                  </a:lnSpc>
                  <a:buFont typeface="Wingdings" panose="05000000000000000000" pitchFamily="2" charset="2"/>
                  <a:buChar char="l"/>
                </a:pPr>
                <a:r>
                  <a:rPr lang="zh-CN" altLang="en-US" sz="2000" b="0" dirty="0">
                    <a:solidFill>
                      <a:schemeClr val="bg2">
                        <a:lumMod val="25000"/>
                      </a:schemeClr>
                    </a:solidFill>
                    <a:latin typeface="+mn-ea"/>
                    <a:ea typeface="+mn-ea"/>
                  </a:rPr>
                  <a:t>根因拆分 </a:t>
                </a:r>
                <a:r>
                  <a:rPr lang="en-US" altLang="zh-CN" sz="2000" b="0" dirty="0">
                    <a:solidFill>
                      <a:schemeClr val="bg2">
                        <a:lumMod val="25000"/>
                      </a:schemeClr>
                    </a:solidFill>
                    <a:latin typeface="+mn-ea"/>
                    <a:ea typeface="+mn-ea"/>
                  </a:rPr>
                  <a:t>-&gt; </a:t>
                </a:r>
                <a:r>
                  <a:rPr lang="zh-CN" altLang="en-US" sz="2000" b="0" dirty="0">
                    <a:solidFill>
                      <a:schemeClr val="bg2">
                        <a:lumMod val="25000"/>
                      </a:schemeClr>
                    </a:solidFill>
                    <a:latin typeface="+mn-ea"/>
                    <a:ea typeface="+mn-ea"/>
                  </a:rPr>
                  <a:t>正则化项</a:t>
                </a:r>
                <a:r>
                  <a:rPr lang="en-US" altLang="zh-CN" sz="2000" b="0" dirty="0">
                    <a:solidFill>
                      <a:schemeClr val="bg2">
                        <a:lumMod val="25000"/>
                      </a:schemeClr>
                    </a:solidFill>
                    <a:latin typeface="+mn-ea"/>
                    <a:ea typeface="+mn-ea"/>
                  </a:rPr>
                  <a:t>(</a:t>
                </a:r>
                <a14:m>
                  <m:oMath xmlns:m="http://schemas.openxmlformats.org/officeDocument/2006/math">
                    <m:r>
                      <a:rPr lang="zh-CN" altLang="en-US" sz="2000" b="0" i="1" smtClean="0">
                        <a:solidFill>
                          <a:schemeClr val="bg2">
                            <a:lumMod val="25000"/>
                          </a:schemeClr>
                        </a:solidFill>
                        <a:latin typeface="Cambria Math" panose="02040503050406030204" pitchFamily="18" charset="0"/>
                        <a:ea typeface="+mn-ea"/>
                      </a:rPr>
                      <m:t>𝛽</m:t>
                    </m:r>
                  </m:oMath>
                </a14:m>
                <a:r>
                  <a:rPr lang="en-US" altLang="zh-CN" sz="2000" b="0" dirty="0">
                    <a:solidFill>
                      <a:schemeClr val="bg2">
                        <a:lumMod val="25000"/>
                      </a:schemeClr>
                    </a:solidFill>
                    <a:latin typeface="+mn-ea"/>
                    <a:ea typeface="+mn-ea"/>
                  </a:rPr>
                  <a:t>)</a:t>
                </a:r>
                <a:r>
                  <a:rPr lang="zh-CN" altLang="en-US" sz="2000" b="0" dirty="0">
                    <a:solidFill>
                      <a:schemeClr val="bg2">
                        <a:lumMod val="25000"/>
                      </a:schemeClr>
                    </a:solidFill>
                    <a:latin typeface="+mn-ea"/>
                    <a:ea typeface="+mn-ea"/>
                  </a:rPr>
                  <a:t>，根因数量修正值</a:t>
                </a:r>
                <a:endParaRPr lang="en-US" altLang="zh-CN" sz="2000" b="0" dirty="0">
                  <a:solidFill>
                    <a:schemeClr val="bg2">
                      <a:lumMod val="25000"/>
                    </a:schemeClr>
                  </a:solidFill>
                  <a:latin typeface="+mn-ea"/>
                  <a:ea typeface="+mn-ea"/>
                </a:endParaRPr>
              </a:p>
              <a:p>
                <a:pPr marL="342900" indent="-342900" algn="l">
                  <a:lnSpc>
                    <a:spcPct val="150000"/>
                  </a:lnSpc>
                  <a:buFont typeface="Wingdings" panose="05000000000000000000" pitchFamily="2" charset="2"/>
                  <a:buChar char="l"/>
                </a:pPr>
                <a:r>
                  <a:rPr lang="zh-CN" altLang="en-US" sz="2000" b="0" dirty="0">
                    <a:solidFill>
                      <a:schemeClr val="bg2">
                        <a:lumMod val="25000"/>
                      </a:schemeClr>
                    </a:solidFill>
                    <a:latin typeface="+mn-ea"/>
                    <a:ea typeface="+mn-ea"/>
                  </a:rPr>
                  <a:t>根因延展 </a:t>
                </a:r>
                <a:r>
                  <a:rPr lang="en-US" altLang="zh-CN" sz="2000" b="0" dirty="0">
                    <a:solidFill>
                      <a:schemeClr val="bg2">
                        <a:lumMod val="25000"/>
                      </a:schemeClr>
                    </a:solidFill>
                    <a:latin typeface="+mn-ea"/>
                    <a:ea typeface="+mn-ea"/>
                  </a:rPr>
                  <a:t>-&gt; </a:t>
                </a:r>
                <a:r>
                  <a:rPr lang="zh-CN" altLang="en-US" sz="2000" b="0" dirty="0">
                    <a:solidFill>
                      <a:schemeClr val="bg2">
                        <a:lumMod val="25000"/>
                      </a:schemeClr>
                    </a:solidFill>
                    <a:latin typeface="+mn-ea"/>
                    <a:ea typeface="+mn-ea"/>
                  </a:rPr>
                  <a:t>奥卡姆剃刀参数</a:t>
                </a:r>
                <a:r>
                  <a:rPr lang="en-US" altLang="zh-CN" sz="2000" b="0" dirty="0">
                    <a:solidFill>
                      <a:schemeClr val="bg2">
                        <a:lumMod val="25000"/>
                      </a:schemeClr>
                    </a:solidFill>
                    <a:latin typeface="+mn-ea"/>
                    <a:ea typeface="+mn-ea"/>
                  </a:rPr>
                  <a:t> (</a:t>
                </a:r>
                <a14:m>
                  <m:oMath xmlns:m="http://schemas.openxmlformats.org/officeDocument/2006/math">
                    <m:r>
                      <a:rPr lang="en-US" altLang="zh-CN" sz="2000" b="0" i="1" dirty="0" smtClean="0">
                        <a:solidFill>
                          <a:schemeClr val="bg2">
                            <a:lumMod val="25000"/>
                          </a:schemeClr>
                        </a:solidFill>
                        <a:latin typeface="Cambria Math" panose="02040503050406030204" pitchFamily="18" charset="0"/>
                        <a:ea typeface="+mn-ea"/>
                      </a:rPr>
                      <m:t>𝑜𝑐𝑚</m:t>
                    </m:r>
                    <m:r>
                      <a:rPr lang="en-US" altLang="zh-CN" sz="2000" b="0" i="1" dirty="0" smtClean="0">
                        <a:solidFill>
                          <a:schemeClr val="bg2">
                            <a:lumMod val="25000"/>
                          </a:schemeClr>
                        </a:solidFill>
                        <a:latin typeface="Cambria Math" panose="02040503050406030204" pitchFamily="18" charset="0"/>
                        <a:ea typeface="+mn-ea"/>
                      </a:rPr>
                      <m:t>_</m:t>
                    </m:r>
                    <m:r>
                      <a:rPr lang="en-US" altLang="zh-CN" sz="2000" b="0" i="1" dirty="0" smtClean="0">
                        <a:solidFill>
                          <a:schemeClr val="bg2">
                            <a:lumMod val="25000"/>
                          </a:schemeClr>
                        </a:solidFill>
                        <a:latin typeface="Cambria Math" panose="02040503050406030204" pitchFamily="18" charset="0"/>
                        <a:ea typeface="+mn-ea"/>
                      </a:rPr>
                      <m:t>𝑛𝑢𝑚</m:t>
                    </m:r>
                  </m:oMath>
                </a14:m>
                <a:r>
                  <a:rPr lang="en-US" altLang="zh-CN" sz="2000" b="0" dirty="0">
                    <a:solidFill>
                      <a:schemeClr val="bg2">
                        <a:lumMod val="25000"/>
                      </a:schemeClr>
                    </a:solidFill>
                    <a:latin typeface="+mn-ea"/>
                    <a:ea typeface="+mn-ea"/>
                  </a:rPr>
                  <a:t>)</a:t>
                </a:r>
                <a:r>
                  <a:rPr lang="zh-CN" altLang="en-US" sz="2000" b="0" dirty="0">
                    <a:solidFill>
                      <a:schemeClr val="bg2">
                        <a:lumMod val="25000"/>
                      </a:schemeClr>
                    </a:solidFill>
                    <a:latin typeface="+mn-ea"/>
                    <a:ea typeface="+mn-ea"/>
                  </a:rPr>
                  <a:t>，维度复杂度修正值</a:t>
                </a:r>
                <a:endParaRPr lang="en-US" altLang="zh-CN" sz="2000" b="0" dirty="0">
                  <a:solidFill>
                    <a:schemeClr val="bg2">
                      <a:lumMod val="25000"/>
                    </a:schemeClr>
                  </a:solidFill>
                  <a:latin typeface="+mn-ea"/>
                  <a:ea typeface="+mn-ea"/>
                </a:endParaRPr>
              </a:p>
              <a:p>
                <a:pPr marL="342900" indent="-342900" algn="l">
                  <a:lnSpc>
                    <a:spcPct val="150000"/>
                  </a:lnSpc>
                  <a:buFont typeface="Wingdings" panose="05000000000000000000" pitchFamily="2" charset="2"/>
                  <a:buChar char="l"/>
                </a:pPr>
                <a:r>
                  <a:rPr lang="zh-CN" altLang="en-US" sz="2000" b="0" dirty="0">
                    <a:solidFill>
                      <a:schemeClr val="bg2">
                        <a:lumMod val="25000"/>
                      </a:schemeClr>
                    </a:solidFill>
                    <a:latin typeface="+mn-ea"/>
                    <a:ea typeface="+mn-ea"/>
                  </a:rPr>
                  <a:t>其他根因偏移：根因紧缩和横向漂移</a:t>
                </a:r>
                <a:endParaRPr lang="en-US" altLang="zh-CN" sz="2000" b="0" dirty="0">
                  <a:latin typeface="+mn-ea"/>
                  <a:ea typeface="+mn-ea"/>
                </a:endParaRPr>
              </a:p>
              <a:p>
                <a:pPr algn="l">
                  <a:lnSpc>
                    <a:spcPct val="150000"/>
                  </a:lnSpc>
                </a:pPr>
                <a:endParaRPr lang="en-US" altLang="zh-CN" sz="2800" b="0" dirty="0">
                  <a:solidFill>
                    <a:schemeClr val="bg2">
                      <a:lumMod val="25000"/>
                    </a:schemeClr>
                  </a:solidFill>
                </a:endParaRPr>
              </a:p>
            </p:txBody>
          </p:sp>
        </mc:Choice>
        <mc:Fallback xmlns="">
          <p:sp>
            <p:nvSpPr>
              <p:cNvPr id="255" name="标题 1">
                <a:extLst>
                  <a:ext uri="{FF2B5EF4-FFF2-40B4-BE49-F238E27FC236}">
                    <a16:creationId xmlns:a16="http://schemas.microsoft.com/office/drawing/2014/main" id="{2FA94473-0BEC-4515-848E-B160AE1A39D9}"/>
                  </a:ext>
                </a:extLst>
              </p:cNvPr>
              <p:cNvSpPr txBox="1">
                <a:spLocks noRot="1" noChangeAspect="1" noMove="1" noResize="1" noEditPoints="1" noAdjustHandles="1" noChangeArrowheads="1" noChangeShapeType="1" noTextEdit="1"/>
              </p:cNvSpPr>
              <p:nvPr/>
            </p:nvSpPr>
            <p:spPr bwMode="black">
              <a:xfrm>
                <a:off x="1344023" y="1453026"/>
                <a:ext cx="9963319" cy="1422841"/>
              </a:xfrm>
              <a:prstGeom prst="rect">
                <a:avLst/>
              </a:prstGeom>
              <a:blipFill>
                <a:blip r:embed="rId3"/>
                <a:stretch>
                  <a:fillRect l="-550" b="-106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2070079312"/>
              </p:ext>
            </p:extLst>
          </p:nvPr>
        </p:nvGraphicFramePr>
        <p:xfrm>
          <a:off x="1381601" y="3343816"/>
          <a:ext cx="9380184" cy="2394725"/>
        </p:xfrm>
        <a:graphic>
          <a:graphicData uri="http://schemas.openxmlformats.org/drawingml/2006/table">
            <a:tbl>
              <a:tblPr firstRow="1" bandRow="1">
                <a:tableStyleId>{5C22544A-7EE6-4342-B048-85BDC9FD1C3A}</a:tableStyleId>
              </a:tblPr>
              <a:tblGrid>
                <a:gridCol w="2345046">
                  <a:extLst>
                    <a:ext uri="{9D8B030D-6E8A-4147-A177-3AD203B41FA5}">
                      <a16:colId xmlns:a16="http://schemas.microsoft.com/office/drawing/2014/main" val="2068806552"/>
                    </a:ext>
                  </a:extLst>
                </a:gridCol>
                <a:gridCol w="2345046">
                  <a:extLst>
                    <a:ext uri="{9D8B030D-6E8A-4147-A177-3AD203B41FA5}">
                      <a16:colId xmlns:a16="http://schemas.microsoft.com/office/drawing/2014/main" val="406726686"/>
                    </a:ext>
                  </a:extLst>
                </a:gridCol>
                <a:gridCol w="2345046">
                  <a:extLst>
                    <a:ext uri="{9D8B030D-6E8A-4147-A177-3AD203B41FA5}">
                      <a16:colId xmlns:a16="http://schemas.microsoft.com/office/drawing/2014/main" val="1652218683"/>
                    </a:ext>
                  </a:extLst>
                </a:gridCol>
                <a:gridCol w="2345046">
                  <a:extLst>
                    <a:ext uri="{9D8B030D-6E8A-4147-A177-3AD203B41FA5}">
                      <a16:colId xmlns:a16="http://schemas.microsoft.com/office/drawing/2014/main" val="1531792803"/>
                    </a:ext>
                  </a:extLst>
                </a:gridCol>
              </a:tblGrid>
              <a:tr h="478945">
                <a:tc>
                  <a:txBody>
                    <a:bodyPr/>
                    <a:lstStyle/>
                    <a:p>
                      <a:pPr algn="ct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zh-CN" altLang="en-US" dirty="0">
                          <a:latin typeface="Calibri" panose="020F0502020204030204" pitchFamily="34" charset="0"/>
                          <a:ea typeface="+mn-ea"/>
                          <a:cs typeface="Calibri" panose="020F0502020204030204" pitchFamily="34" charset="0"/>
                        </a:rPr>
                        <a:t>预赛阶段</a:t>
                      </a:r>
                      <a:r>
                        <a:rPr lang="en-US" altLang="zh-CN" dirty="0">
                          <a:latin typeface="Calibri" panose="020F0502020204030204" pitchFamily="34" charset="0"/>
                          <a:ea typeface="+mn-ea"/>
                          <a:cs typeface="Calibri" panose="020F0502020204030204" pitchFamily="34" charset="0"/>
                        </a:rPr>
                        <a:t>1</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zh-CN" altLang="en-US" dirty="0">
                          <a:latin typeface="Calibri" panose="020F0502020204030204" pitchFamily="34" charset="0"/>
                          <a:ea typeface="+mn-ea"/>
                          <a:cs typeface="Calibri" panose="020F0502020204030204" pitchFamily="34" charset="0"/>
                        </a:rPr>
                        <a:t>预赛阶段</a:t>
                      </a:r>
                      <a:r>
                        <a:rPr lang="en-US" altLang="zh-CN" dirty="0">
                          <a:latin typeface="Calibri" panose="020F0502020204030204" pitchFamily="34" charset="0"/>
                          <a:ea typeface="+mn-ea"/>
                          <a:cs typeface="Calibri" panose="020F0502020204030204" pitchFamily="34" charset="0"/>
                        </a:rPr>
                        <a:t>2</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zh-CN" altLang="en-US" dirty="0">
                          <a:latin typeface="Calibri" panose="020F0502020204030204" pitchFamily="34" charset="0"/>
                          <a:ea typeface="+mn-ea"/>
                          <a:cs typeface="Calibri" panose="020F0502020204030204" pitchFamily="34" charset="0"/>
                        </a:rPr>
                        <a:t>预赛阶段</a:t>
                      </a:r>
                      <a:r>
                        <a:rPr lang="en-US" altLang="zh-CN" dirty="0">
                          <a:latin typeface="Calibri" panose="020F0502020204030204" pitchFamily="34" charset="0"/>
                          <a:ea typeface="+mn-ea"/>
                          <a:cs typeface="Calibri" panose="020F0502020204030204" pitchFamily="34" charset="0"/>
                        </a:rPr>
                        <a:t>3</a:t>
                      </a:r>
                      <a:endParaRPr lang="zh-CN" altLang="en-US" dirty="0">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656016748"/>
                  </a:ext>
                </a:extLst>
              </a:tr>
              <a:tr h="478945">
                <a:tc>
                  <a:txBody>
                    <a:bodyPr/>
                    <a:lstStyle/>
                    <a:p>
                      <a:pPr algn="ctr"/>
                      <a:r>
                        <a:rPr lang="en-US" altLang="zh-CN" dirty="0">
                          <a:latin typeface="Calibri" panose="020F0502020204030204" pitchFamily="34" charset="0"/>
                          <a:ea typeface="+mn-ea"/>
                          <a:cs typeface="Calibri" panose="020F0502020204030204" pitchFamily="34" charset="0"/>
                        </a:rPr>
                        <a:t>Raw</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0.9286</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0.9477</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0.8947</a:t>
                      </a:r>
                      <a:endParaRPr lang="zh-CN" altLang="en-US" dirty="0">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728661665"/>
                  </a:ext>
                </a:extLst>
              </a:tr>
              <a:tr h="478945">
                <a:tc>
                  <a:txBody>
                    <a:bodyPr/>
                    <a:lstStyle/>
                    <a:p>
                      <a:pPr algn="ctr"/>
                      <a:r>
                        <a:rPr lang="en-US" altLang="zh-CN" dirty="0" err="1">
                          <a:latin typeface="Calibri" panose="020F0502020204030204" pitchFamily="34" charset="0"/>
                          <a:ea typeface="+mn-ea"/>
                          <a:cs typeface="Calibri" panose="020F0502020204030204" pitchFamily="34" charset="0"/>
                        </a:rPr>
                        <a:t>Raw+Regularization</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0.9643</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0.9711</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0.9053</a:t>
                      </a:r>
                      <a:endParaRPr lang="zh-CN" altLang="en-US" dirty="0">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348382443"/>
                  </a:ext>
                </a:extLst>
              </a:tr>
              <a:tr h="478945">
                <a:tc>
                  <a:txBody>
                    <a:bodyPr/>
                    <a:lstStyle/>
                    <a:p>
                      <a:pPr algn="ctr"/>
                      <a:r>
                        <a:rPr lang="en-US" altLang="zh-CN" dirty="0" err="1">
                          <a:latin typeface="Calibri" panose="020F0502020204030204" pitchFamily="34" charset="0"/>
                          <a:ea typeface="+mn-ea"/>
                          <a:cs typeface="Calibri" panose="020F0502020204030204" pitchFamily="34" charset="0"/>
                        </a:rPr>
                        <a:t>Raw+Occam</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0.9714</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0.9807</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0.9105</a:t>
                      </a:r>
                      <a:endParaRPr lang="zh-CN" altLang="en-US" dirty="0">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125287444"/>
                  </a:ext>
                </a:extLst>
              </a:tr>
              <a:tr h="478945">
                <a:tc>
                  <a:txBody>
                    <a:bodyPr/>
                    <a:lstStyle/>
                    <a:p>
                      <a:pPr algn="ctr"/>
                      <a:r>
                        <a:rPr lang="en-US" altLang="zh-CN" dirty="0" err="1">
                          <a:latin typeface="Calibri" panose="020F0502020204030204" pitchFamily="34" charset="0"/>
                          <a:ea typeface="+mn-ea"/>
                          <a:cs typeface="Calibri" panose="020F0502020204030204" pitchFamily="34" charset="0"/>
                        </a:rPr>
                        <a:t>Raw+Regular+Ocm</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1</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0.9973</a:t>
                      </a:r>
                      <a:endParaRPr lang="zh-CN" altLang="en-US" dirty="0">
                        <a:latin typeface="Calibri" panose="020F0502020204030204" pitchFamily="34" charset="0"/>
                        <a:ea typeface="+mn-ea"/>
                        <a:cs typeface="Calibri" panose="020F0502020204030204" pitchFamily="34" charset="0"/>
                      </a:endParaRPr>
                    </a:p>
                  </a:txBody>
                  <a:tcPr/>
                </a:tc>
                <a:tc>
                  <a:txBody>
                    <a:bodyPr/>
                    <a:lstStyle/>
                    <a:p>
                      <a:pPr algn="ctr"/>
                      <a:r>
                        <a:rPr lang="en-US" altLang="zh-CN" dirty="0">
                          <a:latin typeface="Calibri" panose="020F0502020204030204" pitchFamily="34" charset="0"/>
                          <a:ea typeface="+mn-ea"/>
                          <a:cs typeface="Calibri" panose="020F0502020204030204" pitchFamily="34" charset="0"/>
                        </a:rPr>
                        <a:t>0.9249</a:t>
                      </a:r>
                      <a:endParaRPr lang="zh-CN" altLang="en-US" dirty="0">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830563617"/>
                  </a:ext>
                </a:extLst>
              </a:tr>
            </a:tbl>
          </a:graphicData>
        </a:graphic>
      </p:graphicFrame>
      <p:sp>
        <p:nvSpPr>
          <p:cNvPr id="8" name="矩形 7">
            <a:extLst>
              <a:ext uri="{FF2B5EF4-FFF2-40B4-BE49-F238E27FC236}">
                <a16:creationId xmlns:a16="http://schemas.microsoft.com/office/drawing/2014/main" id="{39A59128-B28B-804A-9CE3-18FA45994546}"/>
              </a:ext>
            </a:extLst>
          </p:cNvPr>
          <p:cNvSpPr/>
          <p:nvPr/>
        </p:nvSpPr>
        <p:spPr>
          <a:xfrm>
            <a:off x="1344023" y="395340"/>
            <a:ext cx="2031325"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根因偏移修正</a:t>
            </a:r>
          </a:p>
        </p:txBody>
      </p:sp>
      <p:sp>
        <p:nvSpPr>
          <p:cNvPr id="9" name="矩形 8">
            <a:extLst>
              <a:ext uri="{FF2B5EF4-FFF2-40B4-BE49-F238E27FC236}">
                <a16:creationId xmlns:a16="http://schemas.microsoft.com/office/drawing/2014/main" id="{3B748747-09E1-BC4D-9741-E44C65A44D36}"/>
              </a:ext>
            </a:extLst>
          </p:cNvPr>
          <p:cNvSpPr/>
          <p:nvPr/>
        </p:nvSpPr>
        <p:spPr>
          <a:xfrm>
            <a:off x="1381601" y="788561"/>
            <a:ext cx="2289025"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Root cause offset correction</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圆角矩形标注 10">
            <a:extLst>
              <a:ext uri="{FF2B5EF4-FFF2-40B4-BE49-F238E27FC236}">
                <a16:creationId xmlns:a16="http://schemas.microsoft.com/office/drawing/2014/main" id="{7A57767D-2EF2-E344-8624-ADFC520F057A}"/>
              </a:ext>
            </a:extLst>
          </p:cNvPr>
          <p:cNvSpPr/>
          <p:nvPr/>
        </p:nvSpPr>
        <p:spPr>
          <a:xfrm>
            <a:off x="3375348" y="172868"/>
            <a:ext cx="1530367" cy="393221"/>
          </a:xfrm>
          <a:prstGeom prst="wedgeRoundRectCallout">
            <a:avLst>
              <a:gd name="adj1" fmla="val -48564"/>
              <a:gd name="adj2" fmla="val 91595"/>
              <a:gd name="adj3" fmla="val 166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44FE1EFC-FE62-2545-B547-0CFDC7DBF9EB}"/>
              </a:ext>
            </a:extLst>
          </p:cNvPr>
          <p:cNvSpPr txBox="1"/>
          <p:nvPr/>
        </p:nvSpPr>
        <p:spPr>
          <a:xfrm>
            <a:off x="3375348" y="179896"/>
            <a:ext cx="1530367" cy="400110"/>
          </a:xfrm>
          <a:prstGeom prst="rect">
            <a:avLst/>
          </a:prstGeom>
          <a:noFill/>
          <a:ln>
            <a:noFill/>
          </a:ln>
        </p:spPr>
        <p:txBody>
          <a:bodyPr wrap="square" rtlCol="0">
            <a:spAutoFit/>
          </a:bodyPr>
          <a:lstStyle/>
          <a:p>
            <a:r>
              <a:rPr kumimoji="1" lang="en-US" altLang="zh-CN" b="1" dirty="0">
                <a:solidFill>
                  <a:schemeClr val="bg1"/>
                </a:solidFill>
                <a:latin typeface="SimHei" panose="02010609060101010101" pitchFamily="49" charset="-122"/>
                <a:ea typeface="SimHei" panose="02010609060101010101" pitchFamily="49" charset="-122"/>
              </a:rPr>
              <a:t> </a:t>
            </a:r>
            <a:r>
              <a:rPr kumimoji="1" lang="zh-CN" altLang="en-US" b="1" dirty="0">
                <a:solidFill>
                  <a:schemeClr val="bg1"/>
                </a:solidFill>
                <a:latin typeface="SimHei" panose="02010609060101010101" pitchFamily="49" charset="-122"/>
                <a:ea typeface="SimHei" panose="02010609060101010101" pitchFamily="49" charset="-122"/>
              </a:rPr>
              <a:t> </a:t>
            </a:r>
            <a:r>
              <a:rPr kumimoji="1" lang="zh-CN" altLang="en-US" sz="2000" b="1" dirty="0">
                <a:solidFill>
                  <a:schemeClr val="bg1"/>
                </a:solidFill>
                <a:latin typeface="SimHei" panose="02010609060101010101" pitchFamily="49" charset="-122"/>
                <a:ea typeface="SimHei" panose="02010609060101010101" pitchFamily="49" charset="-122"/>
              </a:rPr>
              <a:t>创新点</a:t>
            </a:r>
            <a:r>
              <a:rPr kumimoji="1" lang="en-US" altLang="zh-CN" sz="20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3</a:t>
            </a:r>
            <a:endParaRPr kumimoji="1" lang="zh-CN" altLang="en-US" sz="2000" b="1"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1773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5042A58B-3352-42B1-961B-B46A9A954DAB}"/>
              </a:ext>
            </a:extLst>
          </p:cNvPr>
          <p:cNvSpPr/>
          <p:nvPr/>
        </p:nvSpPr>
        <p:spPr>
          <a:xfrm>
            <a:off x="1226820" y="409714"/>
            <a:ext cx="2031325"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“长尾”消除</a:t>
            </a:r>
          </a:p>
        </p:txBody>
      </p:sp>
      <p:sp>
        <p:nvSpPr>
          <p:cNvPr id="31" name="矩形 30">
            <a:extLst>
              <a:ext uri="{FF2B5EF4-FFF2-40B4-BE49-F238E27FC236}">
                <a16:creationId xmlns:a16="http://schemas.microsoft.com/office/drawing/2014/main" id="{FA1A69A4-4B30-41DB-A398-6ED8FE00B39B}"/>
              </a:ext>
            </a:extLst>
          </p:cNvPr>
          <p:cNvSpPr/>
          <p:nvPr/>
        </p:nvSpPr>
        <p:spPr>
          <a:xfrm>
            <a:off x="1379866" y="833741"/>
            <a:ext cx="1900136"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Elimination</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of</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Long Tail</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 name="标题 1">
            <a:extLst>
              <a:ext uri="{FF2B5EF4-FFF2-40B4-BE49-F238E27FC236}">
                <a16:creationId xmlns:a16="http://schemas.microsoft.com/office/drawing/2014/main" id="{B9DFE6A9-4D46-42B3-A12C-9CF82261935F}"/>
              </a:ext>
            </a:extLst>
          </p:cNvPr>
          <p:cNvSpPr txBox="1">
            <a:spLocks/>
          </p:cNvSpPr>
          <p:nvPr/>
        </p:nvSpPr>
        <p:spPr bwMode="black">
          <a:xfrm>
            <a:off x="497355" y="1807175"/>
            <a:ext cx="5672333" cy="160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Aft>
                <a:spcPts val="600"/>
              </a:spcAft>
            </a:pPr>
            <a:endParaRPr lang="en-US" altLang="zh-CN" sz="2000" dirty="0">
              <a:latin typeface="+mn-ea"/>
              <a:ea typeface="+mn-ea"/>
            </a:endParaRPr>
          </a:p>
          <a:p>
            <a:pPr marL="342900" indent="-342900" algn="l">
              <a:buFont typeface="Wingdings" panose="05000000000000000000" pitchFamily="2" charset="2"/>
              <a:buChar char="l"/>
            </a:pPr>
            <a:r>
              <a:rPr lang="zh-CN" altLang="en-US" sz="2000" b="0" dirty="0">
                <a:solidFill>
                  <a:schemeClr val="bg2">
                    <a:lumMod val="25000"/>
                  </a:schemeClr>
                </a:solidFill>
                <a:latin typeface="+mn-ea"/>
                <a:ea typeface="+mn-ea"/>
              </a:rPr>
              <a:t>异常值在对应时间戳之后存在“长尾”现象，对于距离较近的异常时间戳，会影响预测算法的表现</a:t>
            </a:r>
            <a:endParaRPr lang="en-US" altLang="zh-CN" sz="2000" b="0" dirty="0">
              <a:latin typeface="+mn-ea"/>
              <a:ea typeface="+mn-ea"/>
            </a:endParaRPr>
          </a:p>
          <a:p>
            <a:pPr algn="l"/>
            <a:endParaRPr lang="en-US" altLang="zh-CN" sz="2000" b="0" dirty="0">
              <a:solidFill>
                <a:schemeClr val="bg2">
                  <a:lumMod val="25000"/>
                </a:schemeClr>
              </a:solidFill>
            </a:endParaRPr>
          </a:p>
        </p:txBody>
      </p:sp>
      <p:grpSp>
        <p:nvGrpSpPr>
          <p:cNvPr id="3" name="组合 2"/>
          <p:cNvGrpSpPr/>
          <p:nvPr/>
        </p:nvGrpSpPr>
        <p:grpSpPr>
          <a:xfrm>
            <a:off x="497355" y="1582654"/>
            <a:ext cx="3007654" cy="480516"/>
            <a:chOff x="1344023" y="1683605"/>
            <a:chExt cx="3007654" cy="480516"/>
          </a:xfrm>
        </p:grpSpPr>
        <p:sp>
          <p:nvSpPr>
            <p:cNvPr id="8" name="圆角矩形 2">
              <a:extLst>
                <a:ext uri="{FF2B5EF4-FFF2-40B4-BE49-F238E27FC236}">
                  <a16:creationId xmlns:a16="http://schemas.microsoft.com/office/drawing/2014/main" id="{F487BDAE-DD80-47A3-B9AB-47122D44806A}"/>
                </a:ext>
              </a:extLst>
            </p:cNvPr>
            <p:cNvSpPr/>
            <p:nvPr/>
          </p:nvSpPr>
          <p:spPr>
            <a:xfrm>
              <a:off x="1344023" y="1683605"/>
              <a:ext cx="3007654" cy="48051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3F212876-81D1-43CF-A108-1531DD3ECC54}"/>
                </a:ext>
              </a:extLst>
            </p:cNvPr>
            <p:cNvSpPr txBox="1"/>
            <p:nvPr/>
          </p:nvSpPr>
          <p:spPr>
            <a:xfrm>
              <a:off x="1831151" y="1693030"/>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问题现象</a:t>
              </a:r>
            </a:p>
          </p:txBody>
        </p:sp>
      </p:grpSp>
      <p:grpSp>
        <p:nvGrpSpPr>
          <p:cNvPr id="2" name="组合 1"/>
          <p:cNvGrpSpPr/>
          <p:nvPr/>
        </p:nvGrpSpPr>
        <p:grpSpPr>
          <a:xfrm>
            <a:off x="497355" y="3801938"/>
            <a:ext cx="3007654" cy="480516"/>
            <a:chOff x="1344023" y="3784354"/>
            <a:chExt cx="3007654" cy="480516"/>
          </a:xfrm>
        </p:grpSpPr>
        <p:sp>
          <p:nvSpPr>
            <p:cNvPr id="10" name="圆角矩形 2">
              <a:extLst>
                <a:ext uri="{FF2B5EF4-FFF2-40B4-BE49-F238E27FC236}">
                  <a16:creationId xmlns:a16="http://schemas.microsoft.com/office/drawing/2014/main" id="{C3A2EB01-CB7A-4E49-B04E-FBA91EC131F7}"/>
                </a:ext>
              </a:extLst>
            </p:cNvPr>
            <p:cNvSpPr/>
            <p:nvPr/>
          </p:nvSpPr>
          <p:spPr>
            <a:xfrm>
              <a:off x="1344023" y="3784354"/>
              <a:ext cx="3007654" cy="480516"/>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文本框 10">
              <a:extLst>
                <a:ext uri="{FF2B5EF4-FFF2-40B4-BE49-F238E27FC236}">
                  <a16:creationId xmlns:a16="http://schemas.microsoft.com/office/drawing/2014/main" id="{54A2575C-83DA-43D7-B5F1-6BCABE58E4EA}"/>
                </a:ext>
              </a:extLst>
            </p:cNvPr>
            <p:cNvSpPr txBox="1"/>
            <p:nvPr/>
          </p:nvSpPr>
          <p:spPr>
            <a:xfrm>
              <a:off x="1831152" y="3793779"/>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改进方式</a:t>
              </a:r>
            </a:p>
          </p:txBody>
        </p:sp>
      </p:gr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6493933" y="1085066"/>
            <a:ext cx="5486400" cy="4777740"/>
          </a:xfrm>
          <a:prstGeom prst="rect">
            <a:avLst/>
          </a:prstGeom>
        </p:spPr>
      </p:pic>
      <p:sp>
        <p:nvSpPr>
          <p:cNvPr id="16" name="标题 1">
            <a:extLst>
              <a:ext uri="{FF2B5EF4-FFF2-40B4-BE49-F238E27FC236}">
                <a16:creationId xmlns:a16="http://schemas.microsoft.com/office/drawing/2014/main" id="{B9DFE6A9-4D46-42B3-A12C-9CF82261935F}"/>
              </a:ext>
            </a:extLst>
          </p:cNvPr>
          <p:cNvSpPr txBox="1">
            <a:spLocks/>
          </p:cNvSpPr>
          <p:nvPr/>
        </p:nvSpPr>
        <p:spPr bwMode="black">
          <a:xfrm>
            <a:off x="497356" y="4250166"/>
            <a:ext cx="5752524" cy="121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Aft>
                <a:spcPts val="600"/>
              </a:spcAft>
            </a:pPr>
            <a:endParaRPr lang="en-US" altLang="zh-CN" sz="2000" dirty="0">
              <a:latin typeface="+mn-ea"/>
              <a:ea typeface="+mn-ea"/>
            </a:endParaRPr>
          </a:p>
          <a:p>
            <a:pPr marL="342900" indent="-342900" algn="l">
              <a:buFont typeface="Wingdings" panose="05000000000000000000" pitchFamily="2" charset="2"/>
              <a:buChar char="l"/>
            </a:pPr>
            <a:r>
              <a:rPr lang="zh-CN" altLang="en-US" sz="2000" b="0" dirty="0">
                <a:solidFill>
                  <a:schemeClr val="bg2">
                    <a:lumMod val="25000"/>
                  </a:schemeClr>
                </a:solidFill>
                <a:latin typeface="+mn-ea"/>
                <a:ea typeface="+mn-ea"/>
              </a:rPr>
              <a:t>在进行后续时间戳的数据平滑处理时，将上一个异常数据及其“长尾”数据从平滑窗口数据中过滤，消除这一影响</a:t>
            </a:r>
            <a:endParaRPr lang="en-US" altLang="zh-CN" sz="2000" b="0" dirty="0">
              <a:latin typeface="+mn-ea"/>
              <a:ea typeface="+mn-ea"/>
            </a:endParaRPr>
          </a:p>
          <a:p>
            <a:pPr algn="l"/>
            <a:endParaRPr lang="en-US" altLang="zh-CN" sz="2000" b="0" dirty="0">
              <a:solidFill>
                <a:schemeClr val="bg2">
                  <a:lumMod val="25000"/>
                </a:schemeClr>
              </a:solidFill>
            </a:endParaRPr>
          </a:p>
        </p:txBody>
      </p:sp>
    </p:spTree>
    <p:extLst>
      <p:ext uri="{BB962C8B-B14F-4D97-AF65-F5344CB8AC3E}">
        <p14:creationId xmlns:p14="http://schemas.microsoft.com/office/powerpoint/2010/main" val="2806786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4</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7" name="文本框 6">
            <a:extLst>
              <a:ext uri="{FF2B5EF4-FFF2-40B4-BE49-F238E27FC236}">
                <a16:creationId xmlns:a16="http://schemas.microsoft.com/office/drawing/2014/main" id="{B4F6AD67-3141-45AF-98AE-EC84E81505BB}"/>
              </a:ext>
            </a:extLst>
          </p:cNvPr>
          <p:cNvSpPr txBox="1"/>
          <p:nvPr/>
        </p:nvSpPr>
        <p:spPr>
          <a:xfrm>
            <a:off x="4793488" y="3838141"/>
            <a:ext cx="6318345" cy="338554"/>
          </a:xfrm>
          <a:prstGeom prst="rect">
            <a:avLst/>
          </a:prstGeom>
          <a:noFill/>
        </p:spPr>
        <p:txBody>
          <a:bodyPr wrap="square" rtlCol="0">
            <a:spAutoFit/>
          </a:bodyPr>
          <a:lstStyle/>
          <a:p>
            <a:r>
              <a:rPr lang="zh-CN" altLang="en-US" sz="1600" dirty="0"/>
              <a:t>（实验结果）</a:t>
            </a:r>
          </a:p>
        </p:txBody>
      </p:sp>
      <p:sp>
        <p:nvSpPr>
          <p:cNvPr id="9" name="矩形 8">
            <a:extLst>
              <a:ext uri="{FF2B5EF4-FFF2-40B4-BE49-F238E27FC236}">
                <a16:creationId xmlns:a16="http://schemas.microsoft.com/office/drawing/2014/main" id="{93654845-A869-454D-B61B-9B8AA1199B4F}"/>
              </a:ext>
            </a:extLst>
          </p:cNvPr>
          <p:cNvSpPr/>
          <p:nvPr/>
        </p:nvSpPr>
        <p:spPr>
          <a:xfrm>
            <a:off x="4793488" y="2839520"/>
            <a:ext cx="2031325" cy="646331"/>
          </a:xfrm>
          <a:prstGeom prst="rect">
            <a:avLst/>
          </a:prstGeom>
        </p:spPr>
        <p:txBody>
          <a:bodyPr wrap="none">
            <a:spAutoFit/>
          </a:bodyPr>
          <a:lstStyle/>
          <a:p>
            <a:r>
              <a:rPr lang="zh-CN" altLang="en-US" sz="3600"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算法表现</a:t>
            </a:r>
          </a:p>
        </p:txBody>
      </p:sp>
      <p:sp>
        <p:nvSpPr>
          <p:cNvPr id="10" name="文本框 9">
            <a:extLst>
              <a:ext uri="{FF2B5EF4-FFF2-40B4-BE49-F238E27FC236}">
                <a16:creationId xmlns:a16="http://schemas.microsoft.com/office/drawing/2014/main" id="{EF2B6B34-725C-4E61-BF36-8B8F7763C4D8}"/>
              </a:ext>
            </a:extLst>
          </p:cNvPr>
          <p:cNvSpPr txBox="1"/>
          <p:nvPr/>
        </p:nvSpPr>
        <p:spPr>
          <a:xfrm>
            <a:off x="4793488" y="3429000"/>
            <a:ext cx="4910161" cy="369332"/>
          </a:xfrm>
          <a:prstGeom prst="rect">
            <a:avLst/>
          </a:prstGeom>
          <a:noFill/>
        </p:spPr>
        <p:txBody>
          <a:bodyPr wrap="square" rtlCol="0">
            <a:spAutoFit/>
          </a:bodyPr>
          <a:lstStyle/>
          <a:p>
            <a:pPr lvl="0"/>
            <a:r>
              <a:rPr lang="zh-CN" altLang="en-US" dirty="0">
                <a:solidFill>
                  <a:prstClr val="black"/>
                </a:solidFill>
              </a:rPr>
              <a:t> </a:t>
            </a:r>
            <a:r>
              <a:rPr lang="en-US" altLang="zh-CN" dirty="0">
                <a:solidFill>
                  <a:prstClr val="black"/>
                </a:solidFill>
              </a:rPr>
              <a:t>Performance of Algorithm</a:t>
            </a:r>
          </a:p>
        </p:txBody>
      </p:sp>
    </p:spTree>
    <p:extLst>
      <p:ext uri="{BB962C8B-B14F-4D97-AF65-F5344CB8AC3E}">
        <p14:creationId xmlns:p14="http://schemas.microsoft.com/office/powerpoint/2010/main" val="175746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1344023" y="448348"/>
            <a:ext cx="1415772"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团队介绍</a:t>
            </a:r>
          </a:p>
        </p:txBody>
      </p:sp>
      <p:sp>
        <p:nvSpPr>
          <p:cNvPr id="36" name="矩形 35"/>
          <p:cNvSpPr/>
          <p:nvPr/>
        </p:nvSpPr>
        <p:spPr>
          <a:xfrm>
            <a:off x="1381601" y="815065"/>
            <a:ext cx="1529521"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Team Introduction</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标题 1">
            <a:extLst>
              <a:ext uri="{FF2B5EF4-FFF2-40B4-BE49-F238E27FC236}">
                <a16:creationId xmlns:a16="http://schemas.microsoft.com/office/drawing/2014/main" id="{A6F3AF18-9974-48EF-8C7E-D4822C9AB52B}"/>
              </a:ext>
            </a:extLst>
          </p:cNvPr>
          <p:cNvSpPr txBox="1">
            <a:spLocks/>
          </p:cNvSpPr>
          <p:nvPr/>
        </p:nvSpPr>
        <p:spPr bwMode="black">
          <a:xfrm>
            <a:off x="1344023" y="1106723"/>
            <a:ext cx="10830013" cy="541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Bef>
                <a:spcPts val="0"/>
              </a:spcBef>
              <a:spcAft>
                <a:spcPts val="600"/>
              </a:spcAft>
            </a:pPr>
            <a:r>
              <a:rPr lang="en-US" altLang="zh-CN" sz="2500" kern="0" dirty="0">
                <a:solidFill>
                  <a:schemeClr val="bg2">
                    <a:lumMod val="25000"/>
                  </a:schemeClr>
                </a:solidFill>
                <a:latin typeface="+mn-ea"/>
                <a:ea typeface="+mn-ea"/>
              </a:rPr>
              <a:t>Aurora</a:t>
            </a:r>
            <a:r>
              <a:rPr lang="zh-CN" altLang="en-US" sz="2400" kern="0" dirty="0">
                <a:solidFill>
                  <a:schemeClr val="tx1">
                    <a:lumMod val="85000"/>
                    <a:lumOff val="15000"/>
                  </a:schemeClr>
                </a:solidFill>
                <a:latin typeface="+mn-ea"/>
                <a:ea typeface="+mn-ea"/>
              </a:rPr>
              <a:t>队</a:t>
            </a:r>
            <a:endParaRPr lang="en-US" altLang="zh-CN" sz="2400" kern="0" dirty="0">
              <a:solidFill>
                <a:schemeClr val="tx1">
                  <a:lumMod val="85000"/>
                  <a:lumOff val="15000"/>
                </a:schemeClr>
              </a:solidFill>
              <a:latin typeface="+mn-ea"/>
              <a:ea typeface="+mn-ea"/>
            </a:endParaRPr>
          </a:p>
          <a:p>
            <a:pPr algn="l">
              <a:spcBef>
                <a:spcPts val="0"/>
              </a:spcBef>
            </a:pPr>
            <a:r>
              <a:rPr lang="zh-CN" altLang="en-US" sz="2000" b="0" kern="0" dirty="0">
                <a:solidFill>
                  <a:schemeClr val="bg2">
                    <a:lumMod val="25000"/>
                  </a:schemeClr>
                </a:solidFill>
                <a:latin typeface="+mn-ea"/>
                <a:ea typeface="+mn-ea"/>
              </a:rPr>
              <a:t>隶属于北京邮电大学</a:t>
            </a:r>
            <a:r>
              <a:rPr lang="zh-CN" altLang="en-US" sz="2000" kern="0" dirty="0">
                <a:solidFill>
                  <a:srgbClr val="C00000"/>
                </a:solidFill>
                <a:latin typeface="+mn-ea"/>
                <a:ea typeface="+mn-ea"/>
              </a:rPr>
              <a:t>网络与交换技术国家重点实验室</a:t>
            </a:r>
            <a:r>
              <a:rPr lang="en-US" altLang="zh-CN" sz="2000" kern="0" dirty="0">
                <a:solidFill>
                  <a:schemeClr val="bg2">
                    <a:lumMod val="25000"/>
                  </a:schemeClr>
                </a:solidFill>
                <a:latin typeface="+mn-ea"/>
                <a:ea typeface="+mn-ea"/>
              </a:rPr>
              <a:t>-</a:t>
            </a:r>
            <a:r>
              <a:rPr lang="zh-CN" altLang="en-US" sz="2000" b="0" kern="0" dirty="0">
                <a:solidFill>
                  <a:schemeClr val="bg2">
                    <a:lumMod val="25000"/>
                  </a:schemeClr>
                </a:solidFill>
                <a:latin typeface="+mn-ea"/>
                <a:ea typeface="+mn-ea"/>
              </a:rPr>
              <a:t>网络智能</a:t>
            </a:r>
            <a:r>
              <a:rPr lang="zh-CN" altLang="en-US" sz="2000" b="0" kern="0" dirty="0">
                <a:solidFill>
                  <a:schemeClr val="bg2">
                    <a:lumMod val="25000"/>
                  </a:schemeClr>
                </a:solidFill>
                <a:latin typeface="+mn-ea"/>
              </a:rPr>
              <a:t>研究中心</a:t>
            </a:r>
            <a:r>
              <a:rPr lang="en-US" altLang="zh-CN" sz="2000" b="0" kern="0" dirty="0">
                <a:solidFill>
                  <a:schemeClr val="bg2">
                    <a:lumMod val="25000"/>
                  </a:schemeClr>
                </a:solidFill>
                <a:latin typeface="+mn-ea"/>
              </a:rPr>
              <a:t>NIRC</a:t>
            </a:r>
            <a:r>
              <a:rPr lang="zh-CN" altLang="en-US" sz="2000" b="0" kern="0" dirty="0">
                <a:solidFill>
                  <a:schemeClr val="bg2">
                    <a:lumMod val="25000"/>
                  </a:schemeClr>
                </a:solidFill>
                <a:latin typeface="+mn-ea"/>
                <a:ea typeface="+mn-ea"/>
              </a:rPr>
              <a:t>。围绕未来业务网络的核心问题，针对网络智能基础理论和应用技术的研究与开发，在异常检测和根因分析方向上有着深厚积累，针对多种</a:t>
            </a:r>
            <a:r>
              <a:rPr lang="en-US" altLang="zh-CN" sz="2000" b="0" kern="0" dirty="0">
                <a:solidFill>
                  <a:schemeClr val="bg2">
                    <a:lumMod val="25000"/>
                  </a:schemeClr>
                </a:solidFill>
                <a:latin typeface="+mn-ea"/>
                <a:ea typeface="+mn-ea"/>
              </a:rPr>
              <a:t>KPI</a:t>
            </a:r>
            <a:r>
              <a:rPr lang="zh-CN" altLang="en-US" sz="2000" b="0" kern="0" dirty="0">
                <a:solidFill>
                  <a:schemeClr val="bg2">
                    <a:lumMod val="25000"/>
                  </a:schemeClr>
                </a:solidFill>
                <a:latin typeface="+mn-ea"/>
                <a:ea typeface="+mn-ea"/>
              </a:rPr>
              <a:t>异常数据集进行研究，成果丰硕，</a:t>
            </a:r>
            <a:r>
              <a:rPr lang="zh-CN" altLang="en-US" sz="2000" b="0" kern="0" dirty="0">
                <a:solidFill>
                  <a:schemeClr val="bg2">
                    <a:lumMod val="25000"/>
                  </a:schemeClr>
                </a:solidFill>
                <a:latin typeface="+mn-ea"/>
              </a:rPr>
              <a:t>在电信运营商有多年现网运维经验，</a:t>
            </a:r>
            <a:r>
              <a:rPr lang="zh-CN" altLang="en-US" sz="2000" b="0" kern="0" dirty="0">
                <a:solidFill>
                  <a:schemeClr val="bg2">
                    <a:lumMod val="25000"/>
                  </a:schemeClr>
                </a:solidFill>
                <a:latin typeface="+mn-ea"/>
                <a:ea typeface="+mn-ea"/>
              </a:rPr>
              <a:t>发表多篇高水平论文。</a:t>
            </a:r>
            <a:endParaRPr lang="en-US" altLang="zh-CN" sz="2000" kern="0" dirty="0">
              <a:solidFill>
                <a:schemeClr val="bg2">
                  <a:lumMod val="50000"/>
                </a:schemeClr>
              </a:solidFill>
              <a:latin typeface="微软雅黑" panose="020B0503020204020204" pitchFamily="34" charset="-122"/>
              <a:ea typeface="微软雅黑" panose="020B0503020204020204" pitchFamily="34" charset="-122"/>
            </a:endParaRPr>
          </a:p>
          <a:p>
            <a:pPr algn="l">
              <a:spcBef>
                <a:spcPts val="0"/>
              </a:spcBef>
            </a:pPr>
            <a:endParaRPr lang="en-US" altLang="zh-CN" sz="2000" kern="0" dirty="0">
              <a:solidFill>
                <a:schemeClr val="bg2">
                  <a:lumMod val="50000"/>
                </a:schemeClr>
              </a:solidFill>
              <a:latin typeface="微软雅黑" panose="020B0503020204020204" pitchFamily="34" charset="-122"/>
              <a:ea typeface="微软雅黑" panose="020B0503020204020204" pitchFamily="34" charset="-122"/>
            </a:endParaRPr>
          </a:p>
          <a:p>
            <a:pPr algn="l">
              <a:spcBef>
                <a:spcPts val="0"/>
              </a:spcBef>
              <a:spcAft>
                <a:spcPts val="600"/>
              </a:spcAft>
            </a:pPr>
            <a:r>
              <a:rPr lang="zh-CN" altLang="en-US" sz="2400" kern="0" dirty="0">
                <a:solidFill>
                  <a:schemeClr val="tx1">
                    <a:lumMod val="85000"/>
                    <a:lumOff val="15000"/>
                  </a:schemeClr>
                </a:solidFill>
                <a:latin typeface="+mn-ea"/>
                <a:ea typeface="+mn-ea"/>
              </a:rPr>
              <a:t>团队成员：</a:t>
            </a:r>
            <a:endParaRPr lang="en-US" altLang="zh-CN" sz="2400" kern="0" dirty="0">
              <a:solidFill>
                <a:schemeClr val="tx1">
                  <a:lumMod val="85000"/>
                  <a:lumOff val="15000"/>
                </a:schemeClr>
              </a:solidFill>
              <a:latin typeface="+mn-ea"/>
              <a:ea typeface="+mn-ea"/>
            </a:endParaRPr>
          </a:p>
          <a:p>
            <a:pPr marL="342900" indent="-342900" algn="l">
              <a:spcBef>
                <a:spcPts val="0"/>
              </a:spcBef>
              <a:buFont typeface="Wingdings" panose="05000000000000000000" pitchFamily="2" charset="2"/>
              <a:buChar char="l"/>
            </a:pPr>
            <a:r>
              <a:rPr lang="zh-CN" altLang="en-US" sz="2000" b="0" kern="0" dirty="0">
                <a:solidFill>
                  <a:schemeClr val="bg2">
                    <a:lumMod val="25000"/>
                  </a:schemeClr>
                </a:solidFill>
                <a:latin typeface="+mn-ea"/>
                <a:ea typeface="+mn-ea"/>
              </a:rPr>
              <a:t>靖宇涵：信息与通信工程，硕士在读</a:t>
            </a:r>
            <a:endParaRPr lang="en-US" altLang="zh-CN" sz="2000" b="0" kern="0" dirty="0">
              <a:solidFill>
                <a:schemeClr val="bg2">
                  <a:lumMod val="25000"/>
                </a:schemeClr>
              </a:solidFill>
              <a:latin typeface="+mn-ea"/>
              <a:ea typeface="+mn-ea"/>
            </a:endParaRPr>
          </a:p>
          <a:p>
            <a:pPr marL="357188" indent="-357188" algn="l">
              <a:spcBef>
                <a:spcPts val="0"/>
              </a:spcBef>
              <a:buFont typeface="Wingdings" panose="05000000000000000000" pitchFamily="2" charset="2"/>
              <a:buChar char="l"/>
            </a:pPr>
            <a:r>
              <a:rPr lang="zh-CN" altLang="en-US" sz="2000" b="0" kern="0" dirty="0">
                <a:solidFill>
                  <a:schemeClr val="bg2">
                    <a:lumMod val="25000"/>
                  </a:schemeClr>
                </a:solidFill>
                <a:latin typeface="+mn-ea"/>
                <a:ea typeface="+mn-ea"/>
              </a:rPr>
              <a:t>何   </a:t>
            </a:r>
            <a:r>
              <a:rPr lang="zh-CN" altLang="en-US" sz="900" b="0" kern="0" dirty="0">
                <a:solidFill>
                  <a:schemeClr val="bg2">
                    <a:lumMod val="25000"/>
                  </a:schemeClr>
                </a:solidFill>
                <a:latin typeface="+mn-ea"/>
                <a:ea typeface="+mn-ea"/>
              </a:rPr>
              <a:t> </a:t>
            </a:r>
            <a:r>
              <a:rPr lang="zh-CN" altLang="en-US" sz="2000" b="0" kern="0" dirty="0">
                <a:solidFill>
                  <a:schemeClr val="bg2">
                    <a:lumMod val="25000"/>
                  </a:schemeClr>
                </a:solidFill>
                <a:latin typeface="+mn-ea"/>
                <a:ea typeface="+mn-ea"/>
              </a:rPr>
              <a:t>波：</a:t>
            </a:r>
            <a:r>
              <a:rPr lang="zh-CN" altLang="en-US" sz="2000" b="0" kern="0" dirty="0">
                <a:solidFill>
                  <a:schemeClr val="bg2">
                    <a:lumMod val="25000"/>
                  </a:schemeClr>
                </a:solidFill>
                <a:latin typeface="+mn-ea"/>
              </a:rPr>
              <a:t>信息与通信工程</a:t>
            </a:r>
            <a:r>
              <a:rPr lang="zh-CN" altLang="en-US" sz="2000" b="0" kern="0" dirty="0">
                <a:solidFill>
                  <a:schemeClr val="bg2">
                    <a:lumMod val="25000"/>
                  </a:schemeClr>
                </a:solidFill>
                <a:latin typeface="+mn-ea"/>
                <a:ea typeface="+mn-ea"/>
              </a:rPr>
              <a:t>，博士在读</a:t>
            </a:r>
            <a:endParaRPr lang="en-US" altLang="zh-CN" sz="2000" b="0" kern="0" dirty="0">
              <a:solidFill>
                <a:schemeClr val="bg2">
                  <a:lumMod val="25000"/>
                </a:schemeClr>
              </a:solidFill>
              <a:latin typeface="+mn-ea"/>
              <a:ea typeface="+mn-ea"/>
            </a:endParaRPr>
          </a:p>
          <a:p>
            <a:pPr marL="342900" indent="-342900" algn="l">
              <a:spcBef>
                <a:spcPts val="0"/>
              </a:spcBef>
              <a:buFont typeface="Wingdings" panose="05000000000000000000" pitchFamily="2" charset="2"/>
              <a:buChar char="l"/>
            </a:pPr>
            <a:r>
              <a:rPr lang="zh-CN" altLang="en-US" sz="2000" b="0" kern="0" dirty="0">
                <a:solidFill>
                  <a:schemeClr val="bg2">
                    <a:lumMod val="25000"/>
                  </a:schemeClr>
                </a:solidFill>
                <a:latin typeface="+mn-ea"/>
                <a:ea typeface="+mn-ea"/>
              </a:rPr>
              <a:t>张凌昕：计算机科学与技术，硕士在读</a:t>
            </a:r>
            <a:endParaRPr lang="en-US" altLang="zh-CN" sz="2000" b="0" kern="0" dirty="0">
              <a:solidFill>
                <a:schemeClr val="bg2">
                  <a:lumMod val="25000"/>
                </a:schemeClr>
              </a:solidFill>
              <a:latin typeface="+mn-ea"/>
              <a:ea typeface="+mn-ea"/>
            </a:endParaRPr>
          </a:p>
          <a:p>
            <a:pPr marL="342900" indent="-342900" algn="l">
              <a:spcBef>
                <a:spcPts val="0"/>
              </a:spcBef>
              <a:buFont typeface="Wingdings" panose="05000000000000000000" pitchFamily="2" charset="2"/>
              <a:buChar char="l"/>
            </a:pPr>
            <a:r>
              <a:rPr lang="zh-CN" altLang="en-US" sz="2000" b="0" kern="0" dirty="0">
                <a:solidFill>
                  <a:schemeClr val="bg2">
                    <a:lumMod val="25000"/>
                  </a:schemeClr>
                </a:solidFill>
                <a:latin typeface="+mn-ea"/>
                <a:ea typeface="+mn-ea"/>
              </a:rPr>
              <a:t>李天星：电子与通信工程，硕士在读</a:t>
            </a:r>
            <a:endParaRPr lang="en-US" altLang="zh-CN" sz="2000" b="0" kern="0" dirty="0">
              <a:solidFill>
                <a:schemeClr val="bg2">
                  <a:lumMod val="25000"/>
                </a:schemeClr>
              </a:solidFill>
              <a:latin typeface="+mn-ea"/>
              <a:ea typeface="+mn-ea"/>
            </a:endParaRPr>
          </a:p>
          <a:p>
            <a:pPr algn="l">
              <a:spcBef>
                <a:spcPts val="0"/>
              </a:spcBef>
            </a:pPr>
            <a:endParaRPr lang="en-US" altLang="zh-CN" sz="2000" b="0" kern="0" dirty="0">
              <a:solidFill>
                <a:schemeClr val="bg2">
                  <a:lumMod val="25000"/>
                </a:schemeClr>
              </a:solidFill>
              <a:latin typeface="+mn-ea"/>
              <a:ea typeface="+mn-ea"/>
            </a:endParaRPr>
          </a:p>
          <a:p>
            <a:pPr algn="l">
              <a:spcBef>
                <a:spcPts val="0"/>
              </a:spcBef>
            </a:pPr>
            <a:r>
              <a:rPr lang="zh-CN" altLang="en-US" sz="2400" kern="0" dirty="0">
                <a:solidFill>
                  <a:schemeClr val="tx1">
                    <a:lumMod val="85000"/>
                    <a:lumOff val="15000"/>
                  </a:schemeClr>
                </a:solidFill>
                <a:latin typeface="+mn-ea"/>
                <a:ea typeface="+mn-ea"/>
              </a:rPr>
              <a:t>指导教师：</a:t>
            </a:r>
            <a:endParaRPr lang="en-US" altLang="zh-CN" sz="2400" kern="0" dirty="0">
              <a:solidFill>
                <a:schemeClr val="tx1">
                  <a:lumMod val="85000"/>
                  <a:lumOff val="15000"/>
                </a:schemeClr>
              </a:solidFill>
              <a:latin typeface="+mn-ea"/>
              <a:ea typeface="+mn-ea"/>
            </a:endParaRPr>
          </a:p>
          <a:p>
            <a:pPr marL="342900" indent="-342900" algn="l">
              <a:spcBef>
                <a:spcPts val="0"/>
              </a:spcBef>
              <a:buFont typeface="Wingdings" panose="05000000000000000000" pitchFamily="2" charset="2"/>
              <a:buChar char="l"/>
            </a:pPr>
            <a:r>
              <a:rPr lang="zh-CN" altLang="en-US" sz="2000" b="0" kern="0" dirty="0">
                <a:solidFill>
                  <a:schemeClr val="bg2">
                    <a:lumMod val="25000"/>
                  </a:schemeClr>
                </a:solidFill>
                <a:latin typeface="+mn-ea"/>
              </a:rPr>
              <a:t>王敬宇：计算机科学与技术，教授、博士生导师</a:t>
            </a:r>
            <a:endParaRPr lang="en-US" altLang="zh-CN" sz="2000" b="0" kern="0" dirty="0">
              <a:solidFill>
                <a:schemeClr val="bg2">
                  <a:lumMod val="25000"/>
                </a:schemeClr>
              </a:solidFill>
              <a:latin typeface="+mn-ea"/>
            </a:endParaRPr>
          </a:p>
        </p:txBody>
      </p:sp>
      <p:pic>
        <p:nvPicPr>
          <p:cNvPr id="7" name="图片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99221" y="3568386"/>
            <a:ext cx="2910254" cy="2910254"/>
          </a:xfrm>
          <a:prstGeom prst="rect">
            <a:avLst/>
          </a:prstGeom>
        </p:spPr>
      </p:pic>
    </p:spTree>
    <p:extLst>
      <p:ext uri="{BB962C8B-B14F-4D97-AF65-F5344CB8AC3E}">
        <p14:creationId xmlns:p14="http://schemas.microsoft.com/office/powerpoint/2010/main" val="192445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5042A58B-3352-42B1-961B-B46A9A954DAB}"/>
              </a:ext>
            </a:extLst>
          </p:cNvPr>
          <p:cNvSpPr/>
          <p:nvPr/>
        </p:nvSpPr>
        <p:spPr>
          <a:xfrm>
            <a:off x="1344023" y="395340"/>
            <a:ext cx="1415772"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算法表现</a:t>
            </a:r>
          </a:p>
        </p:txBody>
      </p:sp>
      <p:sp>
        <p:nvSpPr>
          <p:cNvPr id="31" name="矩形 30">
            <a:extLst>
              <a:ext uri="{FF2B5EF4-FFF2-40B4-BE49-F238E27FC236}">
                <a16:creationId xmlns:a16="http://schemas.microsoft.com/office/drawing/2014/main" id="{FA1A69A4-4B30-41DB-A398-6ED8FE00B39B}"/>
              </a:ext>
            </a:extLst>
          </p:cNvPr>
          <p:cNvSpPr/>
          <p:nvPr/>
        </p:nvSpPr>
        <p:spPr>
          <a:xfrm>
            <a:off x="1381601" y="788561"/>
            <a:ext cx="2023567" cy="276999"/>
          </a:xfrm>
          <a:prstGeom prst="rect">
            <a:avLst/>
          </a:prstGeom>
        </p:spPr>
        <p:txBody>
          <a:bodyPr wrap="none">
            <a:spAutoFit/>
          </a:bodyPr>
          <a:lstStyle/>
          <a:p>
            <a:pPr lvl="0"/>
            <a:r>
              <a:rPr lang="zh-CN" altLang="en-US" sz="1200" dirty="0">
                <a:solidFill>
                  <a:prstClr val="black"/>
                </a:solidFill>
              </a:rPr>
              <a:t> </a:t>
            </a:r>
            <a:r>
              <a:rPr lang="en-US" altLang="zh-CN" sz="1200" dirty="0">
                <a:solidFill>
                  <a:prstClr val="black"/>
                </a:solidFill>
              </a:rPr>
              <a:t>Performance of Algorithm</a:t>
            </a:r>
          </a:p>
        </p:txBody>
      </p:sp>
      <p:graphicFrame>
        <p:nvGraphicFramePr>
          <p:cNvPr id="7" name="内容占位符 7">
            <a:extLst>
              <a:ext uri="{FF2B5EF4-FFF2-40B4-BE49-F238E27FC236}">
                <a16:creationId xmlns:a16="http://schemas.microsoft.com/office/drawing/2014/main" id="{F50625B0-FCC5-4770-AEE4-CFE8B94EF66A}"/>
              </a:ext>
            </a:extLst>
          </p:cNvPr>
          <p:cNvGraphicFramePr>
            <a:graphicFrameLocks/>
          </p:cNvGraphicFramePr>
          <p:nvPr>
            <p:extLst>
              <p:ext uri="{D42A27DB-BD31-4B8C-83A1-F6EECF244321}">
                <p14:modId xmlns:p14="http://schemas.microsoft.com/office/powerpoint/2010/main" val="4136488677"/>
              </p:ext>
            </p:extLst>
          </p:nvPr>
        </p:nvGraphicFramePr>
        <p:xfrm>
          <a:off x="932972" y="4411938"/>
          <a:ext cx="10183949" cy="1981200"/>
        </p:xfrm>
        <a:graphic>
          <a:graphicData uri="http://schemas.openxmlformats.org/drawingml/2006/table">
            <a:tbl>
              <a:tblPr firstRow="1" bandRow="1"/>
              <a:tblGrid>
                <a:gridCol w="3450679">
                  <a:extLst>
                    <a:ext uri="{9D8B030D-6E8A-4147-A177-3AD203B41FA5}">
                      <a16:colId xmlns:a16="http://schemas.microsoft.com/office/drawing/2014/main" val="360883533"/>
                    </a:ext>
                  </a:extLst>
                </a:gridCol>
                <a:gridCol w="3366635">
                  <a:extLst>
                    <a:ext uri="{9D8B030D-6E8A-4147-A177-3AD203B41FA5}">
                      <a16:colId xmlns:a16="http://schemas.microsoft.com/office/drawing/2014/main" val="4077666492"/>
                    </a:ext>
                  </a:extLst>
                </a:gridCol>
                <a:gridCol w="3366635">
                  <a:extLst>
                    <a:ext uri="{9D8B030D-6E8A-4147-A177-3AD203B41FA5}">
                      <a16:colId xmlns:a16="http://schemas.microsoft.com/office/drawing/2014/main" val="2252936241"/>
                    </a:ext>
                  </a:extLst>
                </a:gridCol>
              </a:tblGrid>
              <a:tr h="370840">
                <a:tc>
                  <a:txBody>
                    <a:bodyPr/>
                    <a:lstStyle>
                      <a:lvl1pPr marL="0" algn="l" defTabSz="914400" rtl="0" eaLnBrk="1" latinLnBrk="0" hangingPunct="1">
                        <a:defRPr sz="1800" b="1" kern="1200">
                          <a:solidFill>
                            <a:schemeClr val="lt1"/>
                          </a:solidFill>
                          <a:latin typeface="Calibri"/>
                          <a:ea typeface="微软雅黑"/>
                        </a:defRPr>
                      </a:lvl1pPr>
                      <a:lvl2pPr marL="457200" algn="l" defTabSz="914400" rtl="0" eaLnBrk="1" latinLnBrk="0" hangingPunct="1">
                        <a:defRPr sz="1800" b="1" kern="1200">
                          <a:solidFill>
                            <a:schemeClr val="lt1"/>
                          </a:solidFill>
                          <a:latin typeface="Calibri"/>
                          <a:ea typeface="微软雅黑"/>
                        </a:defRPr>
                      </a:lvl2pPr>
                      <a:lvl3pPr marL="914400" algn="l" defTabSz="914400" rtl="0" eaLnBrk="1" latinLnBrk="0" hangingPunct="1">
                        <a:defRPr sz="1800" b="1" kern="1200">
                          <a:solidFill>
                            <a:schemeClr val="lt1"/>
                          </a:solidFill>
                          <a:latin typeface="Calibri"/>
                          <a:ea typeface="微软雅黑"/>
                        </a:defRPr>
                      </a:lvl3pPr>
                      <a:lvl4pPr marL="1371600" algn="l" defTabSz="914400" rtl="0" eaLnBrk="1" latinLnBrk="0" hangingPunct="1">
                        <a:defRPr sz="1800" b="1" kern="1200">
                          <a:solidFill>
                            <a:schemeClr val="lt1"/>
                          </a:solidFill>
                          <a:latin typeface="Calibri"/>
                          <a:ea typeface="微软雅黑"/>
                        </a:defRPr>
                      </a:lvl4pPr>
                      <a:lvl5pPr marL="1828800" algn="l" defTabSz="914400" rtl="0" eaLnBrk="1" latinLnBrk="0" hangingPunct="1">
                        <a:defRPr sz="1800" b="1" kern="1200">
                          <a:solidFill>
                            <a:schemeClr val="lt1"/>
                          </a:solidFill>
                          <a:latin typeface="Calibri"/>
                          <a:ea typeface="微软雅黑"/>
                        </a:defRPr>
                      </a:lvl5pPr>
                      <a:lvl6pPr marL="2286000" algn="l" defTabSz="914400" rtl="0" eaLnBrk="1" latinLnBrk="0" hangingPunct="1">
                        <a:defRPr sz="1800" b="1" kern="1200">
                          <a:solidFill>
                            <a:schemeClr val="lt1"/>
                          </a:solidFill>
                          <a:latin typeface="Calibri"/>
                          <a:ea typeface="微软雅黑"/>
                        </a:defRPr>
                      </a:lvl6pPr>
                      <a:lvl7pPr marL="2743200" algn="l" defTabSz="914400" rtl="0" eaLnBrk="1" latinLnBrk="0" hangingPunct="1">
                        <a:defRPr sz="1800" b="1" kern="1200">
                          <a:solidFill>
                            <a:schemeClr val="lt1"/>
                          </a:solidFill>
                          <a:latin typeface="Calibri"/>
                          <a:ea typeface="微软雅黑"/>
                        </a:defRPr>
                      </a:lvl7pPr>
                      <a:lvl8pPr marL="3200400" algn="l" defTabSz="914400" rtl="0" eaLnBrk="1" latinLnBrk="0" hangingPunct="1">
                        <a:defRPr sz="1800" b="1" kern="1200">
                          <a:solidFill>
                            <a:schemeClr val="lt1"/>
                          </a:solidFill>
                          <a:latin typeface="Calibri"/>
                          <a:ea typeface="微软雅黑"/>
                        </a:defRPr>
                      </a:lvl8pPr>
                      <a:lvl9pPr marL="3657600" algn="l" defTabSz="914400" rtl="0" eaLnBrk="1" latinLnBrk="0" hangingPunct="1">
                        <a:defRPr sz="1800" b="1" kern="1200">
                          <a:solidFill>
                            <a:schemeClr val="lt1"/>
                          </a:solidFill>
                          <a:latin typeface="Calibri"/>
                          <a:ea typeface="微软雅黑"/>
                        </a:defRPr>
                      </a:lvl9pPr>
                    </a:lstStyle>
                    <a:p>
                      <a:pPr algn="ctr"/>
                      <a:r>
                        <a:rPr lang="zh-CN" altLang="en-US" sz="2000" dirty="0">
                          <a:latin typeface="Calibri" panose="020F0502020204030204" pitchFamily="34" charset="0"/>
                          <a:cs typeface="Calibri" panose="020F0502020204030204" pitchFamily="34" charset="0"/>
                        </a:rPr>
                        <a:t>测试集</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792D7"/>
                    </a:solidFill>
                  </a:tcPr>
                </a:tc>
                <a:tc>
                  <a:txBody>
                    <a:bodyPr/>
                    <a:lstStyle>
                      <a:lvl1pPr marL="0" algn="l" defTabSz="914400" rtl="0" eaLnBrk="1" latinLnBrk="0" hangingPunct="1">
                        <a:defRPr sz="1800" b="1" kern="1200">
                          <a:solidFill>
                            <a:schemeClr val="lt1"/>
                          </a:solidFill>
                          <a:latin typeface="Calibri"/>
                          <a:ea typeface="微软雅黑"/>
                        </a:defRPr>
                      </a:lvl1pPr>
                      <a:lvl2pPr marL="457200" algn="l" defTabSz="914400" rtl="0" eaLnBrk="1" latinLnBrk="0" hangingPunct="1">
                        <a:defRPr sz="1800" b="1" kern="1200">
                          <a:solidFill>
                            <a:schemeClr val="lt1"/>
                          </a:solidFill>
                          <a:latin typeface="Calibri"/>
                          <a:ea typeface="微软雅黑"/>
                        </a:defRPr>
                      </a:lvl2pPr>
                      <a:lvl3pPr marL="914400" algn="l" defTabSz="914400" rtl="0" eaLnBrk="1" latinLnBrk="0" hangingPunct="1">
                        <a:defRPr sz="1800" b="1" kern="1200">
                          <a:solidFill>
                            <a:schemeClr val="lt1"/>
                          </a:solidFill>
                          <a:latin typeface="Calibri"/>
                          <a:ea typeface="微软雅黑"/>
                        </a:defRPr>
                      </a:lvl3pPr>
                      <a:lvl4pPr marL="1371600" algn="l" defTabSz="914400" rtl="0" eaLnBrk="1" latinLnBrk="0" hangingPunct="1">
                        <a:defRPr sz="1800" b="1" kern="1200">
                          <a:solidFill>
                            <a:schemeClr val="lt1"/>
                          </a:solidFill>
                          <a:latin typeface="Calibri"/>
                          <a:ea typeface="微软雅黑"/>
                        </a:defRPr>
                      </a:lvl4pPr>
                      <a:lvl5pPr marL="1828800" algn="l" defTabSz="914400" rtl="0" eaLnBrk="1" latinLnBrk="0" hangingPunct="1">
                        <a:defRPr sz="1800" b="1" kern="1200">
                          <a:solidFill>
                            <a:schemeClr val="lt1"/>
                          </a:solidFill>
                          <a:latin typeface="Calibri"/>
                          <a:ea typeface="微软雅黑"/>
                        </a:defRPr>
                      </a:lvl5pPr>
                      <a:lvl6pPr marL="2286000" algn="l" defTabSz="914400" rtl="0" eaLnBrk="1" latinLnBrk="0" hangingPunct="1">
                        <a:defRPr sz="1800" b="1" kern="1200">
                          <a:solidFill>
                            <a:schemeClr val="lt1"/>
                          </a:solidFill>
                          <a:latin typeface="Calibri"/>
                          <a:ea typeface="微软雅黑"/>
                        </a:defRPr>
                      </a:lvl6pPr>
                      <a:lvl7pPr marL="2743200" algn="l" defTabSz="914400" rtl="0" eaLnBrk="1" latinLnBrk="0" hangingPunct="1">
                        <a:defRPr sz="1800" b="1" kern="1200">
                          <a:solidFill>
                            <a:schemeClr val="lt1"/>
                          </a:solidFill>
                          <a:latin typeface="Calibri"/>
                          <a:ea typeface="微软雅黑"/>
                        </a:defRPr>
                      </a:lvl7pPr>
                      <a:lvl8pPr marL="3200400" algn="l" defTabSz="914400" rtl="0" eaLnBrk="1" latinLnBrk="0" hangingPunct="1">
                        <a:defRPr sz="1800" b="1" kern="1200">
                          <a:solidFill>
                            <a:schemeClr val="lt1"/>
                          </a:solidFill>
                          <a:latin typeface="Calibri"/>
                          <a:ea typeface="微软雅黑"/>
                        </a:defRPr>
                      </a:lvl8pPr>
                      <a:lvl9pPr marL="3657600" algn="l" defTabSz="914400" rtl="0" eaLnBrk="1" latinLnBrk="0" hangingPunct="1">
                        <a:defRPr sz="1800" b="1" kern="1200">
                          <a:solidFill>
                            <a:schemeClr val="lt1"/>
                          </a:solidFill>
                          <a:latin typeface="Calibri"/>
                          <a:ea typeface="微软雅黑"/>
                        </a:defRPr>
                      </a:lvl9pPr>
                    </a:lstStyle>
                    <a:p>
                      <a:pPr algn="ctr"/>
                      <a:r>
                        <a:rPr lang="zh-CN" altLang="en-US" sz="2000" dirty="0">
                          <a:latin typeface="Calibri" panose="020F0502020204030204" pitchFamily="34" charset="0"/>
                          <a:cs typeface="Calibri" panose="020F0502020204030204" pitchFamily="34" charset="0"/>
                        </a:rPr>
                        <a:t>成绩</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792D7"/>
                    </a:solidFill>
                  </a:tcPr>
                </a:tc>
                <a:tc>
                  <a:txBody>
                    <a:bodyPr/>
                    <a:lstStyle/>
                    <a:p>
                      <a:pPr marL="0" algn="ctr" defTabSz="914400" rtl="0" eaLnBrk="1" latinLnBrk="0" hangingPunct="1"/>
                      <a:r>
                        <a:rPr lang="zh-CN" altLang="en-US" sz="2000" b="1" kern="1200" dirty="0">
                          <a:solidFill>
                            <a:schemeClr val="lt1"/>
                          </a:solidFill>
                          <a:latin typeface="Calibri" panose="020F0502020204030204" pitchFamily="34" charset="0"/>
                          <a:ea typeface="微软雅黑"/>
                          <a:cs typeface="Calibri" panose="020F0502020204030204" pitchFamily="34" charset="0"/>
                        </a:rPr>
                        <a:t>名次</a:t>
                      </a:r>
                    </a:p>
                  </a:txBody>
                  <a:tcP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792D7"/>
                    </a:solidFill>
                  </a:tcPr>
                </a:tc>
                <a:extLst>
                  <a:ext uri="{0D108BD9-81ED-4DB2-BD59-A6C34878D82A}">
                    <a16:rowId xmlns:a16="http://schemas.microsoft.com/office/drawing/2014/main" val="1123233869"/>
                  </a:ext>
                </a:extLst>
              </a:tr>
              <a:tr h="370840">
                <a:tc>
                  <a:txBody>
                    <a:bodyPr/>
                    <a:lstStyle>
                      <a:lvl1pPr marL="0" algn="l" defTabSz="914400" rtl="0" eaLnBrk="1" latinLnBrk="0" hangingPunct="1">
                        <a:defRPr sz="1800" kern="1200">
                          <a:solidFill>
                            <a:schemeClr val="dk1"/>
                          </a:solidFill>
                          <a:latin typeface="Calibri"/>
                          <a:ea typeface="微软雅黑"/>
                        </a:defRPr>
                      </a:lvl1pPr>
                      <a:lvl2pPr marL="457200" algn="l" defTabSz="914400" rtl="0" eaLnBrk="1" latinLnBrk="0" hangingPunct="1">
                        <a:defRPr sz="1800" kern="1200">
                          <a:solidFill>
                            <a:schemeClr val="dk1"/>
                          </a:solidFill>
                          <a:latin typeface="Calibri"/>
                          <a:ea typeface="微软雅黑"/>
                        </a:defRPr>
                      </a:lvl2pPr>
                      <a:lvl3pPr marL="914400" algn="l" defTabSz="914400" rtl="0" eaLnBrk="1" latinLnBrk="0" hangingPunct="1">
                        <a:defRPr sz="1800" kern="1200">
                          <a:solidFill>
                            <a:schemeClr val="dk1"/>
                          </a:solidFill>
                          <a:latin typeface="Calibri"/>
                          <a:ea typeface="微软雅黑"/>
                        </a:defRPr>
                      </a:lvl3pPr>
                      <a:lvl4pPr marL="1371600" algn="l" defTabSz="914400" rtl="0" eaLnBrk="1" latinLnBrk="0" hangingPunct="1">
                        <a:defRPr sz="1800" kern="1200">
                          <a:solidFill>
                            <a:schemeClr val="dk1"/>
                          </a:solidFill>
                          <a:latin typeface="Calibri"/>
                          <a:ea typeface="微软雅黑"/>
                        </a:defRPr>
                      </a:lvl4pPr>
                      <a:lvl5pPr marL="1828800" algn="l" defTabSz="914400" rtl="0" eaLnBrk="1" latinLnBrk="0" hangingPunct="1">
                        <a:defRPr sz="1800" kern="1200">
                          <a:solidFill>
                            <a:schemeClr val="dk1"/>
                          </a:solidFill>
                          <a:latin typeface="Calibri"/>
                          <a:ea typeface="微软雅黑"/>
                        </a:defRPr>
                      </a:lvl5pPr>
                      <a:lvl6pPr marL="2286000" algn="l" defTabSz="914400" rtl="0" eaLnBrk="1" latinLnBrk="0" hangingPunct="1">
                        <a:defRPr sz="1800" kern="1200">
                          <a:solidFill>
                            <a:schemeClr val="dk1"/>
                          </a:solidFill>
                          <a:latin typeface="Calibri"/>
                          <a:ea typeface="微软雅黑"/>
                        </a:defRPr>
                      </a:lvl6pPr>
                      <a:lvl7pPr marL="2743200" algn="l" defTabSz="914400" rtl="0" eaLnBrk="1" latinLnBrk="0" hangingPunct="1">
                        <a:defRPr sz="1800" kern="1200">
                          <a:solidFill>
                            <a:schemeClr val="dk1"/>
                          </a:solidFill>
                          <a:latin typeface="Calibri"/>
                          <a:ea typeface="微软雅黑"/>
                        </a:defRPr>
                      </a:lvl7pPr>
                      <a:lvl8pPr marL="3200400" algn="l" defTabSz="914400" rtl="0" eaLnBrk="1" latinLnBrk="0" hangingPunct="1">
                        <a:defRPr sz="1800" kern="1200">
                          <a:solidFill>
                            <a:schemeClr val="dk1"/>
                          </a:solidFill>
                          <a:latin typeface="Calibri"/>
                          <a:ea typeface="微软雅黑"/>
                        </a:defRPr>
                      </a:lvl8pPr>
                      <a:lvl9pPr marL="3657600" algn="l" defTabSz="914400" rtl="0" eaLnBrk="1" latinLnBrk="0" hangingPunct="1">
                        <a:defRPr sz="1800" kern="1200">
                          <a:solidFill>
                            <a:schemeClr val="dk1"/>
                          </a:solidFill>
                          <a:latin typeface="Calibri"/>
                          <a:ea typeface="微软雅黑"/>
                        </a:defRPr>
                      </a:lvl9pPr>
                    </a:lstStyle>
                    <a:p>
                      <a:pPr algn="ctr"/>
                      <a:r>
                        <a:rPr lang="zh-CN" altLang="en-US" sz="2000" dirty="0">
                          <a:solidFill>
                            <a:schemeClr val="tx2"/>
                          </a:solidFill>
                          <a:latin typeface="Calibri" panose="020F0502020204030204" pitchFamily="34" charset="0"/>
                          <a:cs typeface="Calibri" panose="020F0502020204030204" pitchFamily="34" charset="0"/>
                        </a:rPr>
                        <a:t>第一次测试</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792D7">
                        <a:tint val="40000"/>
                      </a:srgbClr>
                    </a:solidFill>
                  </a:tcPr>
                </a:tc>
                <a:tc>
                  <a:txBody>
                    <a:bodyPr/>
                    <a:lstStyle>
                      <a:lvl1pPr marL="0" algn="l" defTabSz="914400" rtl="0" eaLnBrk="1" latinLnBrk="0" hangingPunct="1">
                        <a:defRPr sz="1800" kern="1200">
                          <a:solidFill>
                            <a:schemeClr val="dk1"/>
                          </a:solidFill>
                          <a:latin typeface="Calibri"/>
                          <a:ea typeface="微软雅黑"/>
                        </a:defRPr>
                      </a:lvl1pPr>
                      <a:lvl2pPr marL="457200" algn="l" defTabSz="914400" rtl="0" eaLnBrk="1" latinLnBrk="0" hangingPunct="1">
                        <a:defRPr sz="1800" kern="1200">
                          <a:solidFill>
                            <a:schemeClr val="dk1"/>
                          </a:solidFill>
                          <a:latin typeface="Calibri"/>
                          <a:ea typeface="微软雅黑"/>
                        </a:defRPr>
                      </a:lvl2pPr>
                      <a:lvl3pPr marL="914400" algn="l" defTabSz="914400" rtl="0" eaLnBrk="1" latinLnBrk="0" hangingPunct="1">
                        <a:defRPr sz="1800" kern="1200">
                          <a:solidFill>
                            <a:schemeClr val="dk1"/>
                          </a:solidFill>
                          <a:latin typeface="Calibri"/>
                          <a:ea typeface="微软雅黑"/>
                        </a:defRPr>
                      </a:lvl3pPr>
                      <a:lvl4pPr marL="1371600" algn="l" defTabSz="914400" rtl="0" eaLnBrk="1" latinLnBrk="0" hangingPunct="1">
                        <a:defRPr sz="1800" kern="1200">
                          <a:solidFill>
                            <a:schemeClr val="dk1"/>
                          </a:solidFill>
                          <a:latin typeface="Calibri"/>
                          <a:ea typeface="微软雅黑"/>
                        </a:defRPr>
                      </a:lvl4pPr>
                      <a:lvl5pPr marL="1828800" algn="l" defTabSz="914400" rtl="0" eaLnBrk="1" latinLnBrk="0" hangingPunct="1">
                        <a:defRPr sz="1800" kern="1200">
                          <a:solidFill>
                            <a:schemeClr val="dk1"/>
                          </a:solidFill>
                          <a:latin typeface="Calibri"/>
                          <a:ea typeface="微软雅黑"/>
                        </a:defRPr>
                      </a:lvl5pPr>
                      <a:lvl6pPr marL="2286000" algn="l" defTabSz="914400" rtl="0" eaLnBrk="1" latinLnBrk="0" hangingPunct="1">
                        <a:defRPr sz="1800" kern="1200">
                          <a:solidFill>
                            <a:schemeClr val="dk1"/>
                          </a:solidFill>
                          <a:latin typeface="Calibri"/>
                          <a:ea typeface="微软雅黑"/>
                        </a:defRPr>
                      </a:lvl6pPr>
                      <a:lvl7pPr marL="2743200" algn="l" defTabSz="914400" rtl="0" eaLnBrk="1" latinLnBrk="0" hangingPunct="1">
                        <a:defRPr sz="1800" kern="1200">
                          <a:solidFill>
                            <a:schemeClr val="dk1"/>
                          </a:solidFill>
                          <a:latin typeface="Calibri"/>
                          <a:ea typeface="微软雅黑"/>
                        </a:defRPr>
                      </a:lvl7pPr>
                      <a:lvl8pPr marL="3200400" algn="l" defTabSz="914400" rtl="0" eaLnBrk="1" latinLnBrk="0" hangingPunct="1">
                        <a:defRPr sz="1800" kern="1200">
                          <a:solidFill>
                            <a:schemeClr val="dk1"/>
                          </a:solidFill>
                          <a:latin typeface="Calibri"/>
                          <a:ea typeface="微软雅黑"/>
                        </a:defRPr>
                      </a:lvl8pPr>
                      <a:lvl9pPr marL="3657600" algn="l" defTabSz="914400" rtl="0" eaLnBrk="1" latinLnBrk="0" hangingPunct="1">
                        <a:defRPr sz="1800" kern="1200">
                          <a:solidFill>
                            <a:schemeClr val="dk1"/>
                          </a:solidFill>
                          <a:latin typeface="Calibri"/>
                          <a:ea typeface="微软雅黑"/>
                        </a:defRPr>
                      </a:lvl9pPr>
                    </a:lstStyle>
                    <a:p>
                      <a:pPr algn="ctr"/>
                      <a:r>
                        <a:rPr lang="en-US" altLang="zh-CN" sz="2000" dirty="0">
                          <a:solidFill>
                            <a:schemeClr val="tx2"/>
                          </a:solidFill>
                          <a:latin typeface="Calibri" panose="020F0502020204030204" pitchFamily="34" charset="0"/>
                          <a:cs typeface="Calibri" panose="020F0502020204030204" pitchFamily="34" charset="0"/>
                        </a:rPr>
                        <a:t>1</a:t>
                      </a:r>
                      <a:endParaRPr lang="zh-CN" altLang="en-US" sz="2000" dirty="0">
                        <a:solidFill>
                          <a:schemeClr val="tx2"/>
                        </a:solidFill>
                        <a:latin typeface="Calibri" panose="020F0502020204030204" pitchFamily="34" charset="0"/>
                        <a:cs typeface="Calibri" panose="020F050202020403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792D7">
                        <a:tint val="40000"/>
                      </a:srgbClr>
                    </a:solidFill>
                  </a:tcPr>
                </a:tc>
                <a:tc>
                  <a:txBody>
                    <a:bodyPr/>
                    <a:lstStyle/>
                    <a:p>
                      <a:pPr marL="0" algn="ctr" defTabSz="914400" rtl="0" eaLnBrk="1" latinLnBrk="0" hangingPunct="1"/>
                      <a:r>
                        <a:rPr lang="en-US" altLang="zh-CN" sz="2000" kern="1200" dirty="0">
                          <a:solidFill>
                            <a:schemeClr val="tx2"/>
                          </a:solidFill>
                          <a:latin typeface="Calibri" panose="020F0502020204030204" pitchFamily="34" charset="0"/>
                          <a:ea typeface="微软雅黑"/>
                          <a:cs typeface="Calibri" panose="020F0502020204030204" pitchFamily="34" charset="0"/>
                        </a:rPr>
                        <a:t>1</a:t>
                      </a:r>
                      <a:endParaRPr lang="zh-CN" altLang="en-US" sz="2000" kern="1200" dirty="0">
                        <a:solidFill>
                          <a:schemeClr val="tx2"/>
                        </a:solidFill>
                        <a:latin typeface="Calibri" panose="020F0502020204030204" pitchFamily="34" charset="0"/>
                        <a:ea typeface="微软雅黑"/>
                        <a:cs typeface="Calibri" panose="020F0502020204030204" pitchFamily="34" charset="0"/>
                      </a:endParaRPr>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792D7">
                        <a:tint val="40000"/>
                      </a:srgbClr>
                    </a:solidFill>
                  </a:tcPr>
                </a:tc>
                <a:extLst>
                  <a:ext uri="{0D108BD9-81ED-4DB2-BD59-A6C34878D82A}">
                    <a16:rowId xmlns:a16="http://schemas.microsoft.com/office/drawing/2014/main" val="2098924928"/>
                  </a:ext>
                </a:extLst>
              </a:tr>
              <a:tr h="370840">
                <a:tc>
                  <a:txBody>
                    <a:bodyPr/>
                    <a:lstStyle>
                      <a:lvl1pPr marL="0" algn="l" defTabSz="914400" rtl="0" eaLnBrk="1" latinLnBrk="0" hangingPunct="1">
                        <a:defRPr sz="1800" kern="1200">
                          <a:solidFill>
                            <a:schemeClr val="dk1"/>
                          </a:solidFill>
                          <a:latin typeface="Calibri"/>
                          <a:ea typeface="微软雅黑"/>
                        </a:defRPr>
                      </a:lvl1pPr>
                      <a:lvl2pPr marL="457200" algn="l" defTabSz="914400" rtl="0" eaLnBrk="1" latinLnBrk="0" hangingPunct="1">
                        <a:defRPr sz="1800" kern="1200">
                          <a:solidFill>
                            <a:schemeClr val="dk1"/>
                          </a:solidFill>
                          <a:latin typeface="Calibri"/>
                          <a:ea typeface="微软雅黑"/>
                        </a:defRPr>
                      </a:lvl2pPr>
                      <a:lvl3pPr marL="914400" algn="l" defTabSz="914400" rtl="0" eaLnBrk="1" latinLnBrk="0" hangingPunct="1">
                        <a:defRPr sz="1800" kern="1200">
                          <a:solidFill>
                            <a:schemeClr val="dk1"/>
                          </a:solidFill>
                          <a:latin typeface="Calibri"/>
                          <a:ea typeface="微软雅黑"/>
                        </a:defRPr>
                      </a:lvl3pPr>
                      <a:lvl4pPr marL="1371600" algn="l" defTabSz="914400" rtl="0" eaLnBrk="1" latinLnBrk="0" hangingPunct="1">
                        <a:defRPr sz="1800" kern="1200">
                          <a:solidFill>
                            <a:schemeClr val="dk1"/>
                          </a:solidFill>
                          <a:latin typeface="Calibri"/>
                          <a:ea typeface="微软雅黑"/>
                        </a:defRPr>
                      </a:lvl4pPr>
                      <a:lvl5pPr marL="1828800" algn="l" defTabSz="914400" rtl="0" eaLnBrk="1" latinLnBrk="0" hangingPunct="1">
                        <a:defRPr sz="1800" kern="1200">
                          <a:solidFill>
                            <a:schemeClr val="dk1"/>
                          </a:solidFill>
                          <a:latin typeface="Calibri"/>
                          <a:ea typeface="微软雅黑"/>
                        </a:defRPr>
                      </a:lvl5pPr>
                      <a:lvl6pPr marL="2286000" algn="l" defTabSz="914400" rtl="0" eaLnBrk="1" latinLnBrk="0" hangingPunct="1">
                        <a:defRPr sz="1800" kern="1200">
                          <a:solidFill>
                            <a:schemeClr val="dk1"/>
                          </a:solidFill>
                          <a:latin typeface="Calibri"/>
                          <a:ea typeface="微软雅黑"/>
                        </a:defRPr>
                      </a:lvl6pPr>
                      <a:lvl7pPr marL="2743200" algn="l" defTabSz="914400" rtl="0" eaLnBrk="1" latinLnBrk="0" hangingPunct="1">
                        <a:defRPr sz="1800" kern="1200">
                          <a:solidFill>
                            <a:schemeClr val="dk1"/>
                          </a:solidFill>
                          <a:latin typeface="Calibri"/>
                          <a:ea typeface="微软雅黑"/>
                        </a:defRPr>
                      </a:lvl7pPr>
                      <a:lvl8pPr marL="3200400" algn="l" defTabSz="914400" rtl="0" eaLnBrk="1" latinLnBrk="0" hangingPunct="1">
                        <a:defRPr sz="1800" kern="1200">
                          <a:solidFill>
                            <a:schemeClr val="dk1"/>
                          </a:solidFill>
                          <a:latin typeface="Calibri"/>
                          <a:ea typeface="微软雅黑"/>
                        </a:defRPr>
                      </a:lvl8pPr>
                      <a:lvl9pPr marL="3657600" algn="l" defTabSz="914400" rtl="0" eaLnBrk="1" latinLnBrk="0" hangingPunct="1">
                        <a:defRPr sz="1800" kern="1200">
                          <a:solidFill>
                            <a:schemeClr val="dk1"/>
                          </a:solidFill>
                          <a:latin typeface="Calibri"/>
                          <a:ea typeface="微软雅黑"/>
                        </a:defRPr>
                      </a:lvl9pPr>
                    </a:lstStyle>
                    <a:p>
                      <a:pPr algn="ctr"/>
                      <a:r>
                        <a:rPr lang="zh-CN" altLang="en-US" sz="2000" dirty="0">
                          <a:solidFill>
                            <a:schemeClr val="tx2"/>
                          </a:solidFill>
                          <a:latin typeface="Calibri" panose="020F0502020204030204" pitchFamily="34" charset="0"/>
                          <a:cs typeface="Calibri" panose="020F0502020204030204" pitchFamily="34" charset="0"/>
                        </a:rPr>
                        <a:t>第二次测试</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792D7">
                        <a:tint val="20000"/>
                      </a:srgbClr>
                    </a:solidFill>
                  </a:tcPr>
                </a:tc>
                <a:tc>
                  <a:txBody>
                    <a:bodyPr/>
                    <a:lstStyle>
                      <a:lvl1pPr marL="0" algn="l" defTabSz="914400" rtl="0" eaLnBrk="1" latinLnBrk="0" hangingPunct="1">
                        <a:defRPr sz="1800" kern="1200">
                          <a:solidFill>
                            <a:schemeClr val="dk1"/>
                          </a:solidFill>
                          <a:latin typeface="Calibri"/>
                          <a:ea typeface="微软雅黑"/>
                        </a:defRPr>
                      </a:lvl1pPr>
                      <a:lvl2pPr marL="457200" algn="l" defTabSz="914400" rtl="0" eaLnBrk="1" latinLnBrk="0" hangingPunct="1">
                        <a:defRPr sz="1800" kern="1200">
                          <a:solidFill>
                            <a:schemeClr val="dk1"/>
                          </a:solidFill>
                          <a:latin typeface="Calibri"/>
                          <a:ea typeface="微软雅黑"/>
                        </a:defRPr>
                      </a:lvl2pPr>
                      <a:lvl3pPr marL="914400" algn="l" defTabSz="914400" rtl="0" eaLnBrk="1" latinLnBrk="0" hangingPunct="1">
                        <a:defRPr sz="1800" kern="1200">
                          <a:solidFill>
                            <a:schemeClr val="dk1"/>
                          </a:solidFill>
                          <a:latin typeface="Calibri"/>
                          <a:ea typeface="微软雅黑"/>
                        </a:defRPr>
                      </a:lvl3pPr>
                      <a:lvl4pPr marL="1371600" algn="l" defTabSz="914400" rtl="0" eaLnBrk="1" latinLnBrk="0" hangingPunct="1">
                        <a:defRPr sz="1800" kern="1200">
                          <a:solidFill>
                            <a:schemeClr val="dk1"/>
                          </a:solidFill>
                          <a:latin typeface="Calibri"/>
                          <a:ea typeface="微软雅黑"/>
                        </a:defRPr>
                      </a:lvl4pPr>
                      <a:lvl5pPr marL="1828800" algn="l" defTabSz="914400" rtl="0" eaLnBrk="1" latinLnBrk="0" hangingPunct="1">
                        <a:defRPr sz="1800" kern="1200">
                          <a:solidFill>
                            <a:schemeClr val="dk1"/>
                          </a:solidFill>
                          <a:latin typeface="Calibri"/>
                          <a:ea typeface="微软雅黑"/>
                        </a:defRPr>
                      </a:lvl5pPr>
                      <a:lvl6pPr marL="2286000" algn="l" defTabSz="914400" rtl="0" eaLnBrk="1" latinLnBrk="0" hangingPunct="1">
                        <a:defRPr sz="1800" kern="1200">
                          <a:solidFill>
                            <a:schemeClr val="dk1"/>
                          </a:solidFill>
                          <a:latin typeface="Calibri"/>
                          <a:ea typeface="微软雅黑"/>
                        </a:defRPr>
                      </a:lvl6pPr>
                      <a:lvl7pPr marL="2743200" algn="l" defTabSz="914400" rtl="0" eaLnBrk="1" latinLnBrk="0" hangingPunct="1">
                        <a:defRPr sz="1800" kern="1200">
                          <a:solidFill>
                            <a:schemeClr val="dk1"/>
                          </a:solidFill>
                          <a:latin typeface="Calibri"/>
                          <a:ea typeface="微软雅黑"/>
                        </a:defRPr>
                      </a:lvl7pPr>
                      <a:lvl8pPr marL="3200400" algn="l" defTabSz="914400" rtl="0" eaLnBrk="1" latinLnBrk="0" hangingPunct="1">
                        <a:defRPr sz="1800" kern="1200">
                          <a:solidFill>
                            <a:schemeClr val="dk1"/>
                          </a:solidFill>
                          <a:latin typeface="Calibri"/>
                          <a:ea typeface="微软雅黑"/>
                        </a:defRPr>
                      </a:lvl8pPr>
                      <a:lvl9pPr marL="3657600" algn="l" defTabSz="914400" rtl="0" eaLnBrk="1" latinLnBrk="0" hangingPunct="1">
                        <a:defRPr sz="1800" kern="1200">
                          <a:solidFill>
                            <a:schemeClr val="dk1"/>
                          </a:solidFill>
                          <a:latin typeface="Calibri"/>
                          <a:ea typeface="微软雅黑"/>
                        </a:defRPr>
                      </a:lvl9pPr>
                    </a:lstStyle>
                    <a:p>
                      <a:pPr algn="ctr"/>
                      <a:r>
                        <a:rPr lang="en-US" altLang="zh-CN" sz="2000" dirty="0">
                          <a:solidFill>
                            <a:schemeClr val="tx2"/>
                          </a:solidFill>
                          <a:latin typeface="Calibri" panose="020F0502020204030204" pitchFamily="34" charset="0"/>
                          <a:cs typeface="Calibri" panose="020F0502020204030204" pitchFamily="34" charset="0"/>
                        </a:rPr>
                        <a:t>0.9973</a:t>
                      </a:r>
                      <a:endParaRPr lang="zh-CN" altLang="en-US" sz="2000" dirty="0">
                        <a:solidFill>
                          <a:schemeClr val="tx2"/>
                        </a:solidFill>
                        <a:latin typeface="Calibri" panose="020F0502020204030204" pitchFamily="34" charset="0"/>
                        <a:cs typeface="Calibri" panose="020F050202020403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792D7">
                        <a:tint val="20000"/>
                      </a:srgbClr>
                    </a:solidFill>
                  </a:tcPr>
                </a:tc>
                <a:tc>
                  <a:txBody>
                    <a:bodyPr/>
                    <a:lstStyle/>
                    <a:p>
                      <a:pPr marL="0" algn="ctr" defTabSz="914400" rtl="0" eaLnBrk="1" latinLnBrk="0" hangingPunct="1"/>
                      <a:r>
                        <a:rPr lang="en-US" altLang="zh-CN" sz="2000" kern="1200" dirty="0">
                          <a:solidFill>
                            <a:schemeClr val="tx2"/>
                          </a:solidFill>
                          <a:latin typeface="Calibri" panose="020F0502020204030204" pitchFamily="34" charset="0"/>
                          <a:ea typeface="微软雅黑"/>
                          <a:cs typeface="Calibri" panose="020F0502020204030204" pitchFamily="34" charset="0"/>
                        </a:rPr>
                        <a:t>3</a:t>
                      </a:r>
                      <a:endParaRPr lang="zh-CN" altLang="en-US" sz="2000" kern="1200" dirty="0">
                        <a:solidFill>
                          <a:schemeClr val="tx2"/>
                        </a:solidFill>
                        <a:latin typeface="Calibri" panose="020F0502020204030204" pitchFamily="34" charset="0"/>
                        <a:ea typeface="微软雅黑"/>
                        <a:cs typeface="Calibri" panose="020F0502020204030204" pitchFamily="34" charset="0"/>
                      </a:endParaRP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792D7">
                        <a:tint val="20000"/>
                      </a:srgbClr>
                    </a:solidFill>
                  </a:tcPr>
                </a:tc>
                <a:extLst>
                  <a:ext uri="{0D108BD9-81ED-4DB2-BD59-A6C34878D82A}">
                    <a16:rowId xmlns:a16="http://schemas.microsoft.com/office/drawing/2014/main" val="492879713"/>
                  </a:ext>
                </a:extLst>
              </a:tr>
              <a:tr h="370840">
                <a:tc>
                  <a:txBody>
                    <a:bodyPr/>
                    <a:lstStyle>
                      <a:lvl1pPr marL="0" algn="l" defTabSz="914400" rtl="0" eaLnBrk="1" latinLnBrk="0" hangingPunct="1">
                        <a:defRPr sz="1800" kern="1200">
                          <a:solidFill>
                            <a:schemeClr val="dk1"/>
                          </a:solidFill>
                          <a:latin typeface="Calibri"/>
                          <a:ea typeface="微软雅黑"/>
                        </a:defRPr>
                      </a:lvl1pPr>
                      <a:lvl2pPr marL="457200" algn="l" defTabSz="914400" rtl="0" eaLnBrk="1" latinLnBrk="0" hangingPunct="1">
                        <a:defRPr sz="1800" kern="1200">
                          <a:solidFill>
                            <a:schemeClr val="dk1"/>
                          </a:solidFill>
                          <a:latin typeface="Calibri"/>
                          <a:ea typeface="微软雅黑"/>
                        </a:defRPr>
                      </a:lvl2pPr>
                      <a:lvl3pPr marL="914400" algn="l" defTabSz="914400" rtl="0" eaLnBrk="1" latinLnBrk="0" hangingPunct="1">
                        <a:defRPr sz="1800" kern="1200">
                          <a:solidFill>
                            <a:schemeClr val="dk1"/>
                          </a:solidFill>
                          <a:latin typeface="Calibri"/>
                          <a:ea typeface="微软雅黑"/>
                        </a:defRPr>
                      </a:lvl3pPr>
                      <a:lvl4pPr marL="1371600" algn="l" defTabSz="914400" rtl="0" eaLnBrk="1" latinLnBrk="0" hangingPunct="1">
                        <a:defRPr sz="1800" kern="1200">
                          <a:solidFill>
                            <a:schemeClr val="dk1"/>
                          </a:solidFill>
                          <a:latin typeface="Calibri"/>
                          <a:ea typeface="微软雅黑"/>
                        </a:defRPr>
                      </a:lvl4pPr>
                      <a:lvl5pPr marL="1828800" algn="l" defTabSz="914400" rtl="0" eaLnBrk="1" latinLnBrk="0" hangingPunct="1">
                        <a:defRPr sz="1800" kern="1200">
                          <a:solidFill>
                            <a:schemeClr val="dk1"/>
                          </a:solidFill>
                          <a:latin typeface="Calibri"/>
                          <a:ea typeface="微软雅黑"/>
                        </a:defRPr>
                      </a:lvl5pPr>
                      <a:lvl6pPr marL="2286000" algn="l" defTabSz="914400" rtl="0" eaLnBrk="1" latinLnBrk="0" hangingPunct="1">
                        <a:defRPr sz="1800" kern="1200">
                          <a:solidFill>
                            <a:schemeClr val="dk1"/>
                          </a:solidFill>
                          <a:latin typeface="Calibri"/>
                          <a:ea typeface="微软雅黑"/>
                        </a:defRPr>
                      </a:lvl6pPr>
                      <a:lvl7pPr marL="2743200" algn="l" defTabSz="914400" rtl="0" eaLnBrk="1" latinLnBrk="0" hangingPunct="1">
                        <a:defRPr sz="1800" kern="1200">
                          <a:solidFill>
                            <a:schemeClr val="dk1"/>
                          </a:solidFill>
                          <a:latin typeface="Calibri"/>
                          <a:ea typeface="微软雅黑"/>
                        </a:defRPr>
                      </a:lvl7pPr>
                      <a:lvl8pPr marL="3200400" algn="l" defTabSz="914400" rtl="0" eaLnBrk="1" latinLnBrk="0" hangingPunct="1">
                        <a:defRPr sz="1800" kern="1200">
                          <a:solidFill>
                            <a:schemeClr val="dk1"/>
                          </a:solidFill>
                          <a:latin typeface="Calibri"/>
                          <a:ea typeface="微软雅黑"/>
                        </a:defRPr>
                      </a:lvl8pPr>
                      <a:lvl9pPr marL="3657600" algn="l" defTabSz="914400" rtl="0" eaLnBrk="1" latinLnBrk="0" hangingPunct="1">
                        <a:defRPr sz="1800" kern="1200">
                          <a:solidFill>
                            <a:schemeClr val="dk1"/>
                          </a:solidFill>
                          <a:latin typeface="Calibri"/>
                          <a:ea typeface="微软雅黑"/>
                        </a:defRPr>
                      </a:lvl9pPr>
                    </a:lstStyle>
                    <a:p>
                      <a:pPr algn="ctr"/>
                      <a:r>
                        <a:rPr lang="zh-CN" altLang="en-US" sz="2000" dirty="0">
                          <a:solidFill>
                            <a:schemeClr val="tx2"/>
                          </a:solidFill>
                          <a:latin typeface="Calibri" panose="020F0502020204030204" pitchFamily="34" charset="0"/>
                          <a:cs typeface="Calibri" panose="020F0502020204030204" pitchFamily="34" charset="0"/>
                        </a:rPr>
                        <a:t>第三次测试</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792D7">
                        <a:tint val="40000"/>
                      </a:srgbClr>
                    </a:solidFill>
                  </a:tcPr>
                </a:tc>
                <a:tc>
                  <a:txBody>
                    <a:bodyPr/>
                    <a:lstStyle>
                      <a:lvl1pPr marL="0" algn="l" defTabSz="914400" rtl="0" eaLnBrk="1" latinLnBrk="0" hangingPunct="1">
                        <a:defRPr sz="1800" kern="1200">
                          <a:solidFill>
                            <a:schemeClr val="dk1"/>
                          </a:solidFill>
                          <a:latin typeface="Calibri"/>
                          <a:ea typeface="微软雅黑"/>
                        </a:defRPr>
                      </a:lvl1pPr>
                      <a:lvl2pPr marL="457200" algn="l" defTabSz="914400" rtl="0" eaLnBrk="1" latinLnBrk="0" hangingPunct="1">
                        <a:defRPr sz="1800" kern="1200">
                          <a:solidFill>
                            <a:schemeClr val="dk1"/>
                          </a:solidFill>
                          <a:latin typeface="Calibri"/>
                          <a:ea typeface="微软雅黑"/>
                        </a:defRPr>
                      </a:lvl2pPr>
                      <a:lvl3pPr marL="914400" algn="l" defTabSz="914400" rtl="0" eaLnBrk="1" latinLnBrk="0" hangingPunct="1">
                        <a:defRPr sz="1800" kern="1200">
                          <a:solidFill>
                            <a:schemeClr val="dk1"/>
                          </a:solidFill>
                          <a:latin typeface="Calibri"/>
                          <a:ea typeface="微软雅黑"/>
                        </a:defRPr>
                      </a:lvl3pPr>
                      <a:lvl4pPr marL="1371600" algn="l" defTabSz="914400" rtl="0" eaLnBrk="1" latinLnBrk="0" hangingPunct="1">
                        <a:defRPr sz="1800" kern="1200">
                          <a:solidFill>
                            <a:schemeClr val="dk1"/>
                          </a:solidFill>
                          <a:latin typeface="Calibri"/>
                          <a:ea typeface="微软雅黑"/>
                        </a:defRPr>
                      </a:lvl4pPr>
                      <a:lvl5pPr marL="1828800" algn="l" defTabSz="914400" rtl="0" eaLnBrk="1" latinLnBrk="0" hangingPunct="1">
                        <a:defRPr sz="1800" kern="1200">
                          <a:solidFill>
                            <a:schemeClr val="dk1"/>
                          </a:solidFill>
                          <a:latin typeface="Calibri"/>
                          <a:ea typeface="微软雅黑"/>
                        </a:defRPr>
                      </a:lvl5pPr>
                      <a:lvl6pPr marL="2286000" algn="l" defTabSz="914400" rtl="0" eaLnBrk="1" latinLnBrk="0" hangingPunct="1">
                        <a:defRPr sz="1800" kern="1200">
                          <a:solidFill>
                            <a:schemeClr val="dk1"/>
                          </a:solidFill>
                          <a:latin typeface="Calibri"/>
                          <a:ea typeface="微软雅黑"/>
                        </a:defRPr>
                      </a:lvl6pPr>
                      <a:lvl7pPr marL="2743200" algn="l" defTabSz="914400" rtl="0" eaLnBrk="1" latinLnBrk="0" hangingPunct="1">
                        <a:defRPr sz="1800" kern="1200">
                          <a:solidFill>
                            <a:schemeClr val="dk1"/>
                          </a:solidFill>
                          <a:latin typeface="Calibri"/>
                          <a:ea typeface="微软雅黑"/>
                        </a:defRPr>
                      </a:lvl7pPr>
                      <a:lvl8pPr marL="3200400" algn="l" defTabSz="914400" rtl="0" eaLnBrk="1" latinLnBrk="0" hangingPunct="1">
                        <a:defRPr sz="1800" kern="1200">
                          <a:solidFill>
                            <a:schemeClr val="dk1"/>
                          </a:solidFill>
                          <a:latin typeface="Calibri"/>
                          <a:ea typeface="微软雅黑"/>
                        </a:defRPr>
                      </a:lvl8pPr>
                      <a:lvl9pPr marL="3657600" algn="l" defTabSz="914400" rtl="0" eaLnBrk="1" latinLnBrk="0" hangingPunct="1">
                        <a:defRPr sz="1800" kern="1200">
                          <a:solidFill>
                            <a:schemeClr val="dk1"/>
                          </a:solidFill>
                          <a:latin typeface="Calibri"/>
                          <a:ea typeface="微软雅黑"/>
                        </a:defRPr>
                      </a:lvl9pPr>
                    </a:lstStyle>
                    <a:p>
                      <a:pPr algn="ctr"/>
                      <a:r>
                        <a:rPr lang="en-US" altLang="zh-CN" sz="2000" dirty="0">
                          <a:solidFill>
                            <a:schemeClr val="tx2"/>
                          </a:solidFill>
                          <a:latin typeface="Calibri" panose="020F0502020204030204" pitchFamily="34" charset="0"/>
                          <a:cs typeface="Calibri" panose="020F0502020204030204" pitchFamily="34" charset="0"/>
                        </a:rPr>
                        <a:t>0.9249</a:t>
                      </a:r>
                      <a:endParaRPr lang="zh-CN" altLang="en-US" sz="2000" dirty="0">
                        <a:solidFill>
                          <a:schemeClr val="tx2"/>
                        </a:solidFill>
                        <a:latin typeface="Calibri" panose="020F0502020204030204" pitchFamily="34" charset="0"/>
                        <a:cs typeface="Calibri" panose="020F050202020403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792D7">
                        <a:tint val="40000"/>
                      </a:srgbClr>
                    </a:solidFill>
                  </a:tcPr>
                </a:tc>
                <a:tc>
                  <a:txBody>
                    <a:bodyPr/>
                    <a:lstStyle/>
                    <a:p>
                      <a:pPr marL="0" algn="ctr" defTabSz="914400" rtl="0" eaLnBrk="1" latinLnBrk="0" hangingPunct="1"/>
                      <a:r>
                        <a:rPr lang="en-US" altLang="zh-CN" sz="2000" kern="1200" dirty="0">
                          <a:solidFill>
                            <a:schemeClr val="tx2"/>
                          </a:solidFill>
                          <a:latin typeface="Calibri" panose="020F0502020204030204" pitchFamily="34" charset="0"/>
                          <a:ea typeface="微软雅黑"/>
                          <a:cs typeface="Calibri" panose="020F0502020204030204" pitchFamily="34" charset="0"/>
                        </a:rPr>
                        <a:t>3</a:t>
                      </a:r>
                      <a:endParaRPr lang="zh-CN" altLang="en-US" sz="2000" kern="1200" dirty="0">
                        <a:solidFill>
                          <a:schemeClr val="tx2"/>
                        </a:solidFill>
                        <a:latin typeface="Calibri" panose="020F0502020204030204" pitchFamily="34" charset="0"/>
                        <a:ea typeface="微软雅黑"/>
                        <a:cs typeface="Calibri" panose="020F0502020204030204" pitchFamily="34" charset="0"/>
                      </a:endParaRP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792D7">
                        <a:tint val="40000"/>
                      </a:srgbClr>
                    </a:solidFill>
                  </a:tcPr>
                </a:tc>
                <a:extLst>
                  <a:ext uri="{0D108BD9-81ED-4DB2-BD59-A6C34878D82A}">
                    <a16:rowId xmlns:a16="http://schemas.microsoft.com/office/drawing/2014/main" val="142077850"/>
                  </a:ext>
                </a:extLst>
              </a:tr>
              <a:tr h="370840">
                <a:tc>
                  <a:txBody>
                    <a:bodyPr/>
                    <a:lstStyle>
                      <a:lvl1pPr marL="0" algn="l" defTabSz="914400" rtl="0" eaLnBrk="1" latinLnBrk="0" hangingPunct="1">
                        <a:defRPr sz="1800" kern="1200">
                          <a:solidFill>
                            <a:schemeClr val="dk1"/>
                          </a:solidFill>
                          <a:latin typeface="Calibri"/>
                          <a:ea typeface="微软雅黑"/>
                        </a:defRPr>
                      </a:lvl1pPr>
                      <a:lvl2pPr marL="457200" algn="l" defTabSz="914400" rtl="0" eaLnBrk="1" latinLnBrk="0" hangingPunct="1">
                        <a:defRPr sz="1800" kern="1200">
                          <a:solidFill>
                            <a:schemeClr val="dk1"/>
                          </a:solidFill>
                          <a:latin typeface="Calibri"/>
                          <a:ea typeface="微软雅黑"/>
                        </a:defRPr>
                      </a:lvl2pPr>
                      <a:lvl3pPr marL="914400" algn="l" defTabSz="914400" rtl="0" eaLnBrk="1" latinLnBrk="0" hangingPunct="1">
                        <a:defRPr sz="1800" kern="1200">
                          <a:solidFill>
                            <a:schemeClr val="dk1"/>
                          </a:solidFill>
                          <a:latin typeface="Calibri"/>
                          <a:ea typeface="微软雅黑"/>
                        </a:defRPr>
                      </a:lvl3pPr>
                      <a:lvl4pPr marL="1371600" algn="l" defTabSz="914400" rtl="0" eaLnBrk="1" latinLnBrk="0" hangingPunct="1">
                        <a:defRPr sz="1800" kern="1200">
                          <a:solidFill>
                            <a:schemeClr val="dk1"/>
                          </a:solidFill>
                          <a:latin typeface="Calibri"/>
                          <a:ea typeface="微软雅黑"/>
                        </a:defRPr>
                      </a:lvl4pPr>
                      <a:lvl5pPr marL="1828800" algn="l" defTabSz="914400" rtl="0" eaLnBrk="1" latinLnBrk="0" hangingPunct="1">
                        <a:defRPr sz="1800" kern="1200">
                          <a:solidFill>
                            <a:schemeClr val="dk1"/>
                          </a:solidFill>
                          <a:latin typeface="Calibri"/>
                          <a:ea typeface="微软雅黑"/>
                        </a:defRPr>
                      </a:lvl5pPr>
                      <a:lvl6pPr marL="2286000" algn="l" defTabSz="914400" rtl="0" eaLnBrk="1" latinLnBrk="0" hangingPunct="1">
                        <a:defRPr sz="1800" kern="1200">
                          <a:solidFill>
                            <a:schemeClr val="dk1"/>
                          </a:solidFill>
                          <a:latin typeface="Calibri"/>
                          <a:ea typeface="微软雅黑"/>
                        </a:defRPr>
                      </a:lvl6pPr>
                      <a:lvl7pPr marL="2743200" algn="l" defTabSz="914400" rtl="0" eaLnBrk="1" latinLnBrk="0" hangingPunct="1">
                        <a:defRPr sz="1800" kern="1200">
                          <a:solidFill>
                            <a:schemeClr val="dk1"/>
                          </a:solidFill>
                          <a:latin typeface="Calibri"/>
                          <a:ea typeface="微软雅黑"/>
                        </a:defRPr>
                      </a:lvl7pPr>
                      <a:lvl8pPr marL="3200400" algn="l" defTabSz="914400" rtl="0" eaLnBrk="1" latinLnBrk="0" hangingPunct="1">
                        <a:defRPr sz="1800" kern="1200">
                          <a:solidFill>
                            <a:schemeClr val="dk1"/>
                          </a:solidFill>
                          <a:latin typeface="Calibri"/>
                          <a:ea typeface="微软雅黑"/>
                        </a:defRPr>
                      </a:lvl8pPr>
                      <a:lvl9pPr marL="3657600" algn="l" defTabSz="914400" rtl="0" eaLnBrk="1" latinLnBrk="0" hangingPunct="1">
                        <a:defRPr sz="1800" kern="1200">
                          <a:solidFill>
                            <a:schemeClr val="dk1"/>
                          </a:solidFill>
                          <a:latin typeface="Calibri"/>
                          <a:ea typeface="微软雅黑"/>
                        </a:defRPr>
                      </a:lvl9pPr>
                    </a:lstStyle>
                    <a:p>
                      <a:pPr algn="ctr"/>
                      <a:r>
                        <a:rPr lang="zh-CN" altLang="en-US" sz="2000" dirty="0">
                          <a:solidFill>
                            <a:schemeClr val="tx2"/>
                          </a:solidFill>
                          <a:latin typeface="Calibri" panose="020F0502020204030204" pitchFamily="34" charset="0"/>
                          <a:cs typeface="Calibri" panose="020F0502020204030204" pitchFamily="34" charset="0"/>
                        </a:rPr>
                        <a:t>决赛阶段</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792D7">
                        <a:tint val="20000"/>
                      </a:srgbClr>
                    </a:solidFill>
                  </a:tcPr>
                </a:tc>
                <a:tc>
                  <a:txBody>
                    <a:bodyPr/>
                    <a:lstStyle>
                      <a:lvl1pPr marL="0" algn="l" defTabSz="914400" rtl="0" eaLnBrk="1" latinLnBrk="0" hangingPunct="1">
                        <a:defRPr sz="1800" kern="1200">
                          <a:solidFill>
                            <a:schemeClr val="dk1"/>
                          </a:solidFill>
                          <a:latin typeface="Calibri"/>
                          <a:ea typeface="微软雅黑"/>
                        </a:defRPr>
                      </a:lvl1pPr>
                      <a:lvl2pPr marL="457200" algn="l" defTabSz="914400" rtl="0" eaLnBrk="1" latinLnBrk="0" hangingPunct="1">
                        <a:defRPr sz="1800" kern="1200">
                          <a:solidFill>
                            <a:schemeClr val="dk1"/>
                          </a:solidFill>
                          <a:latin typeface="Calibri"/>
                          <a:ea typeface="微软雅黑"/>
                        </a:defRPr>
                      </a:lvl2pPr>
                      <a:lvl3pPr marL="914400" algn="l" defTabSz="914400" rtl="0" eaLnBrk="1" latinLnBrk="0" hangingPunct="1">
                        <a:defRPr sz="1800" kern="1200">
                          <a:solidFill>
                            <a:schemeClr val="dk1"/>
                          </a:solidFill>
                          <a:latin typeface="Calibri"/>
                          <a:ea typeface="微软雅黑"/>
                        </a:defRPr>
                      </a:lvl3pPr>
                      <a:lvl4pPr marL="1371600" algn="l" defTabSz="914400" rtl="0" eaLnBrk="1" latinLnBrk="0" hangingPunct="1">
                        <a:defRPr sz="1800" kern="1200">
                          <a:solidFill>
                            <a:schemeClr val="dk1"/>
                          </a:solidFill>
                          <a:latin typeface="Calibri"/>
                          <a:ea typeface="微软雅黑"/>
                        </a:defRPr>
                      </a:lvl4pPr>
                      <a:lvl5pPr marL="1828800" algn="l" defTabSz="914400" rtl="0" eaLnBrk="1" latinLnBrk="0" hangingPunct="1">
                        <a:defRPr sz="1800" kern="1200">
                          <a:solidFill>
                            <a:schemeClr val="dk1"/>
                          </a:solidFill>
                          <a:latin typeface="Calibri"/>
                          <a:ea typeface="微软雅黑"/>
                        </a:defRPr>
                      </a:lvl5pPr>
                      <a:lvl6pPr marL="2286000" algn="l" defTabSz="914400" rtl="0" eaLnBrk="1" latinLnBrk="0" hangingPunct="1">
                        <a:defRPr sz="1800" kern="1200">
                          <a:solidFill>
                            <a:schemeClr val="dk1"/>
                          </a:solidFill>
                          <a:latin typeface="Calibri"/>
                          <a:ea typeface="微软雅黑"/>
                        </a:defRPr>
                      </a:lvl6pPr>
                      <a:lvl7pPr marL="2743200" algn="l" defTabSz="914400" rtl="0" eaLnBrk="1" latinLnBrk="0" hangingPunct="1">
                        <a:defRPr sz="1800" kern="1200">
                          <a:solidFill>
                            <a:schemeClr val="dk1"/>
                          </a:solidFill>
                          <a:latin typeface="Calibri"/>
                          <a:ea typeface="微软雅黑"/>
                        </a:defRPr>
                      </a:lvl7pPr>
                      <a:lvl8pPr marL="3200400" algn="l" defTabSz="914400" rtl="0" eaLnBrk="1" latinLnBrk="0" hangingPunct="1">
                        <a:defRPr sz="1800" kern="1200">
                          <a:solidFill>
                            <a:schemeClr val="dk1"/>
                          </a:solidFill>
                          <a:latin typeface="Calibri"/>
                          <a:ea typeface="微软雅黑"/>
                        </a:defRPr>
                      </a:lvl8pPr>
                      <a:lvl9pPr marL="3657600" algn="l" defTabSz="914400" rtl="0" eaLnBrk="1" latinLnBrk="0" hangingPunct="1">
                        <a:defRPr sz="1800" kern="1200">
                          <a:solidFill>
                            <a:schemeClr val="dk1"/>
                          </a:solidFill>
                          <a:latin typeface="Calibri"/>
                          <a:ea typeface="微软雅黑"/>
                        </a:defRPr>
                      </a:lvl9pPr>
                    </a:lstStyle>
                    <a:p>
                      <a:pPr algn="ctr"/>
                      <a:r>
                        <a:rPr lang="en-US" altLang="zh-CN" sz="2000" dirty="0">
                          <a:solidFill>
                            <a:schemeClr val="tx2"/>
                          </a:solidFill>
                          <a:latin typeface="Calibri" panose="020F0502020204030204" pitchFamily="34" charset="0"/>
                          <a:cs typeface="Calibri" panose="020F0502020204030204" pitchFamily="34" charset="0"/>
                        </a:rPr>
                        <a:t>0.9400</a:t>
                      </a:r>
                      <a:endParaRPr lang="zh-CN" altLang="en-US" sz="2000" dirty="0">
                        <a:solidFill>
                          <a:schemeClr val="tx2"/>
                        </a:solidFill>
                        <a:latin typeface="Calibri" panose="020F0502020204030204" pitchFamily="34" charset="0"/>
                        <a:cs typeface="Calibri" panose="020F0502020204030204" pitchFamily="34" charset="0"/>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792D7">
                        <a:tint val="20000"/>
                      </a:srgbClr>
                    </a:solidFill>
                  </a:tcPr>
                </a:tc>
                <a:tc>
                  <a:txBody>
                    <a:bodyPr/>
                    <a:lstStyle/>
                    <a:p>
                      <a:pPr marL="0" algn="ctr" defTabSz="914400" rtl="0" eaLnBrk="1" latinLnBrk="0" hangingPunct="1"/>
                      <a:r>
                        <a:rPr lang="en-US" altLang="zh-CN" sz="2000" kern="1200" dirty="0">
                          <a:solidFill>
                            <a:schemeClr val="tx2"/>
                          </a:solidFill>
                          <a:latin typeface="Calibri" panose="020F0502020204030204" pitchFamily="34" charset="0"/>
                          <a:ea typeface="微软雅黑"/>
                          <a:cs typeface="Calibri" panose="020F0502020204030204" pitchFamily="34" charset="0"/>
                        </a:rPr>
                        <a:t>6</a:t>
                      </a:r>
                      <a:endParaRPr lang="zh-CN" altLang="en-US" sz="2000" kern="1200" dirty="0">
                        <a:solidFill>
                          <a:schemeClr val="tx2"/>
                        </a:solidFill>
                        <a:latin typeface="Calibri" panose="020F0502020204030204" pitchFamily="34" charset="0"/>
                        <a:ea typeface="微软雅黑"/>
                        <a:cs typeface="Calibri" panose="020F0502020204030204" pitchFamily="34" charset="0"/>
                      </a:endParaRP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792D7">
                        <a:tint val="20000"/>
                      </a:srgbClr>
                    </a:solidFill>
                  </a:tcPr>
                </a:tc>
                <a:extLst>
                  <a:ext uri="{0D108BD9-81ED-4DB2-BD59-A6C34878D82A}">
                    <a16:rowId xmlns:a16="http://schemas.microsoft.com/office/drawing/2014/main" val="19443568"/>
                  </a:ext>
                </a:extLst>
              </a:tr>
            </a:tbl>
          </a:graphicData>
        </a:graphic>
      </p:graphicFrame>
      <p:grpSp>
        <p:nvGrpSpPr>
          <p:cNvPr id="4" name="组合 3">
            <a:extLst>
              <a:ext uri="{FF2B5EF4-FFF2-40B4-BE49-F238E27FC236}">
                <a16:creationId xmlns:a16="http://schemas.microsoft.com/office/drawing/2014/main" id="{85660E86-8B21-44FD-8745-22AAE8867807}"/>
              </a:ext>
            </a:extLst>
          </p:cNvPr>
          <p:cNvGrpSpPr/>
          <p:nvPr/>
        </p:nvGrpSpPr>
        <p:grpSpPr>
          <a:xfrm>
            <a:off x="973164" y="1340545"/>
            <a:ext cx="5926723" cy="2601821"/>
            <a:chOff x="973164" y="1266062"/>
            <a:chExt cx="5926723" cy="2601821"/>
          </a:xfrm>
        </p:grpSpPr>
        <p:sp>
          <p:nvSpPr>
            <p:cNvPr id="12" name="标题 1">
              <a:extLst>
                <a:ext uri="{FF2B5EF4-FFF2-40B4-BE49-F238E27FC236}">
                  <a16:creationId xmlns:a16="http://schemas.microsoft.com/office/drawing/2014/main" id="{05A4BD2B-392B-4597-8520-64278A8971F8}"/>
                </a:ext>
              </a:extLst>
            </p:cNvPr>
            <p:cNvSpPr txBox="1">
              <a:spLocks/>
            </p:cNvSpPr>
            <p:nvPr/>
          </p:nvSpPr>
          <p:spPr bwMode="black">
            <a:xfrm>
              <a:off x="973164" y="1980401"/>
              <a:ext cx="5926723" cy="188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marL="342900" indent="-342900" algn="l">
                <a:lnSpc>
                  <a:spcPct val="130000"/>
                </a:lnSpc>
                <a:spcAft>
                  <a:spcPts val="600"/>
                </a:spcAft>
                <a:buFont typeface="Arial" panose="020B0604020202020204" pitchFamily="34" charset="0"/>
                <a:buChar char="•"/>
              </a:pPr>
              <a:r>
                <a:rPr lang="zh-CN" altLang="en-US" sz="2000" dirty="0">
                  <a:solidFill>
                    <a:schemeClr val="bg2">
                      <a:lumMod val="25000"/>
                    </a:schemeClr>
                  </a:solidFill>
                  <a:latin typeface="+mn-ea"/>
                  <a:ea typeface="+mn-ea"/>
                </a:rPr>
                <a:t>测试阶段：集成学习预测 </a:t>
              </a:r>
              <a:r>
                <a:rPr lang="en-US" altLang="zh-CN" sz="2000" dirty="0">
                  <a:solidFill>
                    <a:schemeClr val="bg2">
                      <a:lumMod val="25000"/>
                    </a:schemeClr>
                  </a:solidFill>
                  <a:latin typeface="+mn-ea"/>
                  <a:ea typeface="+mn-ea"/>
                </a:rPr>
                <a:t>-&gt; </a:t>
              </a:r>
              <a:r>
                <a:rPr lang="zh-CN" altLang="en-US" sz="2000" dirty="0">
                  <a:solidFill>
                    <a:schemeClr val="bg2">
                      <a:lumMod val="25000"/>
                    </a:schemeClr>
                  </a:solidFill>
                  <a:latin typeface="+mn-ea"/>
                  <a:ea typeface="+mn-ea"/>
                </a:rPr>
                <a:t>提升准确性</a:t>
              </a:r>
              <a:endParaRPr lang="en-US" altLang="zh-CN" sz="2000" b="0" dirty="0">
                <a:solidFill>
                  <a:schemeClr val="bg2">
                    <a:lumMod val="25000"/>
                  </a:schemeClr>
                </a:solidFill>
                <a:latin typeface="+mn-ea"/>
                <a:ea typeface="+mn-ea"/>
              </a:endParaRPr>
            </a:p>
            <a:p>
              <a:pPr marL="342900" indent="-342900" algn="l">
                <a:lnSpc>
                  <a:spcPct val="130000"/>
                </a:lnSpc>
                <a:spcAft>
                  <a:spcPts val="600"/>
                </a:spcAft>
                <a:buFont typeface="Arial" panose="020B0604020202020204" pitchFamily="34" charset="0"/>
                <a:buChar char="•"/>
              </a:pPr>
              <a:r>
                <a:rPr lang="zh-CN" altLang="en-US" sz="2000" dirty="0">
                  <a:solidFill>
                    <a:schemeClr val="bg2">
                      <a:lumMod val="25000"/>
                    </a:schemeClr>
                  </a:solidFill>
                  <a:latin typeface="+mn-ea"/>
                  <a:ea typeface="+mn-ea"/>
                </a:rPr>
                <a:t>决赛阶段：</a:t>
              </a:r>
              <a:r>
                <a:rPr lang="en-US" altLang="zh-CN" sz="2000" dirty="0">
                  <a:solidFill>
                    <a:schemeClr val="bg2">
                      <a:lumMod val="25000"/>
                    </a:schemeClr>
                  </a:solidFill>
                  <a:latin typeface="+mn-ea"/>
                  <a:ea typeface="+mn-ea"/>
                </a:rPr>
                <a:t>EWMA</a:t>
              </a:r>
              <a:r>
                <a:rPr lang="zh-CN" altLang="en-US" sz="2000" dirty="0">
                  <a:solidFill>
                    <a:schemeClr val="bg2">
                      <a:lumMod val="25000"/>
                    </a:schemeClr>
                  </a:solidFill>
                  <a:latin typeface="+mn-ea"/>
                  <a:ea typeface="+mn-ea"/>
                </a:rPr>
                <a:t>预测 </a:t>
              </a:r>
              <a:r>
                <a:rPr lang="en-US" altLang="zh-CN" sz="2000" dirty="0">
                  <a:solidFill>
                    <a:schemeClr val="bg2">
                      <a:lumMod val="25000"/>
                    </a:schemeClr>
                  </a:solidFill>
                  <a:latin typeface="+mn-ea"/>
                  <a:ea typeface="+mn-ea"/>
                </a:rPr>
                <a:t>-&gt; </a:t>
              </a:r>
              <a:r>
                <a:rPr lang="zh-CN" altLang="en-US" sz="2000" dirty="0">
                  <a:solidFill>
                    <a:schemeClr val="bg2">
                      <a:lumMod val="25000"/>
                    </a:schemeClr>
                  </a:solidFill>
                  <a:latin typeface="+mn-ea"/>
                  <a:ea typeface="+mn-ea"/>
                </a:rPr>
                <a:t>保证实时性</a:t>
              </a:r>
              <a:endParaRPr lang="en-US" altLang="zh-CN" sz="2000" dirty="0">
                <a:solidFill>
                  <a:schemeClr val="bg2">
                    <a:lumMod val="25000"/>
                  </a:schemeClr>
                </a:solidFill>
                <a:latin typeface="+mn-ea"/>
                <a:ea typeface="+mn-ea"/>
              </a:endParaRPr>
            </a:p>
            <a:p>
              <a:pPr algn="l">
                <a:lnSpc>
                  <a:spcPct val="130000"/>
                </a:lnSpc>
                <a:spcAft>
                  <a:spcPts val="600"/>
                </a:spcAft>
              </a:pPr>
              <a:r>
                <a:rPr lang="zh-CN" altLang="en-US" sz="2000" dirty="0">
                  <a:solidFill>
                    <a:schemeClr val="bg2">
                      <a:lumMod val="25000"/>
                    </a:schemeClr>
                  </a:solidFill>
                  <a:latin typeface="+mn-ea"/>
                </a:rPr>
                <a:t>在决赛环境中平均每个异常时间戳分析计算时间低于</a:t>
              </a:r>
              <a:r>
                <a:rPr lang="en-US" altLang="zh-CN" sz="2400" dirty="0">
                  <a:solidFill>
                    <a:srgbClr val="C00000"/>
                  </a:solidFill>
                  <a:latin typeface="+mn-ea"/>
                </a:rPr>
                <a:t>5</a:t>
              </a:r>
              <a:r>
                <a:rPr lang="zh-CN" altLang="en-US" sz="2400" dirty="0">
                  <a:solidFill>
                    <a:srgbClr val="C00000"/>
                  </a:solidFill>
                  <a:latin typeface="+mn-ea"/>
                </a:rPr>
                <a:t>秒</a:t>
              </a:r>
              <a:r>
                <a:rPr lang="zh-CN" altLang="en-US" sz="2000" dirty="0">
                  <a:solidFill>
                    <a:schemeClr val="bg2">
                      <a:lumMod val="25000"/>
                    </a:schemeClr>
                  </a:solidFill>
                  <a:latin typeface="+mn-ea"/>
                </a:rPr>
                <a:t>，远远小于</a:t>
              </a:r>
              <a:r>
                <a:rPr lang="en-US" altLang="zh-CN" sz="2400" dirty="0">
                  <a:solidFill>
                    <a:srgbClr val="C00000"/>
                  </a:solidFill>
                  <a:latin typeface="+mn-ea"/>
                </a:rPr>
                <a:t>1</a:t>
              </a:r>
              <a:r>
                <a:rPr lang="zh-CN" altLang="en-US" sz="2400" dirty="0">
                  <a:solidFill>
                    <a:srgbClr val="C00000"/>
                  </a:solidFill>
                  <a:latin typeface="+mn-ea"/>
                </a:rPr>
                <a:t>分钟</a:t>
              </a:r>
              <a:r>
                <a:rPr lang="zh-CN" altLang="en-US" sz="2000" dirty="0">
                  <a:solidFill>
                    <a:schemeClr val="bg2">
                      <a:lumMod val="25000"/>
                    </a:schemeClr>
                  </a:solidFill>
                  <a:latin typeface="+mn-ea"/>
                </a:rPr>
                <a:t>的最长时间限制</a:t>
              </a:r>
              <a:endParaRPr lang="en-US" altLang="zh-CN" sz="2000" dirty="0">
                <a:latin typeface="+mn-ea"/>
                <a:ea typeface="+mn-ea"/>
              </a:endParaRPr>
            </a:p>
          </p:txBody>
        </p:sp>
        <p:sp>
          <p:nvSpPr>
            <p:cNvPr id="14" name="圆角矩形 2">
              <a:extLst>
                <a:ext uri="{FF2B5EF4-FFF2-40B4-BE49-F238E27FC236}">
                  <a16:creationId xmlns:a16="http://schemas.microsoft.com/office/drawing/2014/main" id="{67EB5BD8-FEB1-42D3-861E-FC5E2F7DDC94}"/>
                </a:ext>
              </a:extLst>
            </p:cNvPr>
            <p:cNvSpPr/>
            <p:nvPr/>
          </p:nvSpPr>
          <p:spPr>
            <a:xfrm>
              <a:off x="973165" y="1266062"/>
              <a:ext cx="3007654" cy="48051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cs typeface="+mn-ea"/>
                  <a:sym typeface="+mn-lt"/>
                </a:rPr>
                <a:t>方案选择</a:t>
              </a:r>
            </a:p>
          </p:txBody>
        </p:sp>
      </p:grpSp>
      <p:sp>
        <p:nvSpPr>
          <p:cNvPr id="2" name="矩形 1">
            <a:extLst>
              <a:ext uri="{FF2B5EF4-FFF2-40B4-BE49-F238E27FC236}">
                <a16:creationId xmlns:a16="http://schemas.microsoft.com/office/drawing/2014/main" id="{F5DC660E-1942-42F5-8BAB-B32937B8BA16}"/>
              </a:ext>
            </a:extLst>
          </p:cNvPr>
          <p:cNvSpPr/>
          <p:nvPr/>
        </p:nvSpPr>
        <p:spPr>
          <a:xfrm>
            <a:off x="6899888" y="-1477328"/>
            <a:ext cx="2100955" cy="1477328"/>
          </a:xfrm>
          <a:prstGeom prst="rect">
            <a:avLst/>
          </a:prstGeom>
        </p:spPr>
        <p:txBody>
          <a:bodyPr wrap="square">
            <a:spAutoFit/>
          </a:bodyPr>
          <a:lstStyle/>
          <a:p>
            <a:r>
              <a:rPr lang="zh-CN" altLang="en-US" dirty="0"/>
              <a:t>准确性</a:t>
            </a:r>
            <a:endParaRPr lang="en-US" altLang="zh-CN" dirty="0"/>
          </a:p>
          <a:p>
            <a:r>
              <a:rPr lang="zh-CN" altLang="en-US" dirty="0"/>
              <a:t>稳定性</a:t>
            </a:r>
            <a:endParaRPr lang="en-US" altLang="zh-CN" dirty="0"/>
          </a:p>
          <a:p>
            <a:r>
              <a:rPr lang="zh-CN" altLang="en-US" dirty="0"/>
              <a:t>实时性   </a:t>
            </a:r>
            <a:endParaRPr lang="en-US" altLang="zh-CN" dirty="0"/>
          </a:p>
          <a:p>
            <a:r>
              <a:rPr lang="zh-CN" altLang="en-US" dirty="0">
                <a:solidFill>
                  <a:srgbClr val="FF0000"/>
                </a:solidFill>
              </a:rPr>
              <a:t>（画几个圈标注一下这三个特点）</a:t>
            </a:r>
            <a:endParaRPr lang="zh-CN" altLang="en-US" dirty="0">
              <a:solidFill>
                <a:srgbClr val="FF0000"/>
              </a:solidFill>
              <a:latin typeface="+mn-ea"/>
            </a:endParaRPr>
          </a:p>
        </p:txBody>
      </p:sp>
      <p:sp>
        <p:nvSpPr>
          <p:cNvPr id="11" name="圆角矩形 2">
            <a:extLst>
              <a:ext uri="{FF2B5EF4-FFF2-40B4-BE49-F238E27FC236}">
                <a16:creationId xmlns:a16="http://schemas.microsoft.com/office/drawing/2014/main" id="{C749DEB5-0B77-3549-8C8B-C1A38CDFE913}"/>
              </a:ext>
            </a:extLst>
          </p:cNvPr>
          <p:cNvSpPr/>
          <p:nvPr/>
        </p:nvSpPr>
        <p:spPr>
          <a:xfrm>
            <a:off x="7788244" y="1485195"/>
            <a:ext cx="2425197" cy="480516"/>
          </a:xfrm>
          <a:prstGeom prst="roundRect">
            <a:avLst>
              <a:gd name="adj" fmla="val 50000"/>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kern="1800" spc="100" dirty="0">
                <a:cs typeface="+mn-ea"/>
                <a:sym typeface="+mn-lt"/>
              </a:rPr>
              <a:t>准确性</a:t>
            </a:r>
          </a:p>
        </p:txBody>
      </p:sp>
      <p:sp>
        <p:nvSpPr>
          <p:cNvPr id="13" name="圆角矩形 2">
            <a:extLst>
              <a:ext uri="{FF2B5EF4-FFF2-40B4-BE49-F238E27FC236}">
                <a16:creationId xmlns:a16="http://schemas.microsoft.com/office/drawing/2014/main" id="{10488A15-CBC2-AD4C-87C4-6F475155BE25}"/>
              </a:ext>
            </a:extLst>
          </p:cNvPr>
          <p:cNvSpPr/>
          <p:nvPr/>
        </p:nvSpPr>
        <p:spPr>
          <a:xfrm>
            <a:off x="7788243" y="2264811"/>
            <a:ext cx="2425197" cy="480516"/>
          </a:xfrm>
          <a:prstGeom prst="roundRect">
            <a:avLst>
              <a:gd name="adj" fmla="val 50000"/>
            </a:avLst>
          </a:prstGeom>
          <a:solidFill>
            <a:srgbClr val="94AEC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100" dirty="0">
                <a:cs typeface="+mn-ea"/>
                <a:sym typeface="+mn-lt"/>
              </a:rPr>
              <a:t>稳定性</a:t>
            </a:r>
          </a:p>
        </p:txBody>
      </p:sp>
      <p:sp>
        <p:nvSpPr>
          <p:cNvPr id="15" name="圆角矩形 2">
            <a:extLst>
              <a:ext uri="{FF2B5EF4-FFF2-40B4-BE49-F238E27FC236}">
                <a16:creationId xmlns:a16="http://schemas.microsoft.com/office/drawing/2014/main" id="{0C770478-1345-E347-B7F0-B5C5452A5D88}"/>
              </a:ext>
            </a:extLst>
          </p:cNvPr>
          <p:cNvSpPr/>
          <p:nvPr/>
        </p:nvSpPr>
        <p:spPr>
          <a:xfrm>
            <a:off x="7788244" y="2998717"/>
            <a:ext cx="2425196" cy="480516"/>
          </a:xfrm>
          <a:prstGeom prst="roundRect">
            <a:avLst>
              <a:gd name="adj" fmla="val 50000"/>
            </a:avLst>
          </a:prstGeom>
          <a:solidFill>
            <a:srgbClr val="FAC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pc="100" dirty="0">
                <a:cs typeface="+mn-ea"/>
                <a:sym typeface="+mn-lt"/>
              </a:rPr>
              <a:t>实时性</a:t>
            </a:r>
          </a:p>
        </p:txBody>
      </p:sp>
    </p:spTree>
    <p:extLst>
      <p:ext uri="{BB962C8B-B14F-4D97-AF65-F5344CB8AC3E}">
        <p14:creationId xmlns:p14="http://schemas.microsoft.com/office/powerpoint/2010/main" val="339885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95906" y="2828835"/>
            <a:ext cx="4200188" cy="1200329"/>
          </a:xfrm>
          <a:prstGeom prst="rect">
            <a:avLst/>
          </a:prstGeom>
          <a:noFill/>
        </p:spPr>
        <p:txBody>
          <a:bodyPr wrap="none" rtlCol="0">
            <a:spAutoFit/>
          </a:bodyPr>
          <a:lstStyle/>
          <a:p>
            <a:pPr algn="ctr"/>
            <a:r>
              <a:rPr lang="en-US" altLang="zh-CN" sz="7200" dirty="0">
                <a:solidFill>
                  <a:schemeClr val="tx1">
                    <a:lumMod val="65000"/>
                    <a:lumOff val="35000"/>
                  </a:schemeClr>
                </a:solidFill>
                <a:latin typeface="Impact" panose="020B0806030902050204" pitchFamily="34" charset="0"/>
                <a:cs typeface="+mn-ea"/>
                <a:sym typeface="+mn-lt"/>
              </a:rPr>
              <a:t>THANK YOU</a:t>
            </a:r>
            <a:endParaRPr lang="zh-CN" altLang="en-US" sz="7200" dirty="0">
              <a:solidFill>
                <a:srgbClr val="48A2A0"/>
              </a:solidFill>
              <a:latin typeface="Impact" panose="020B0806030902050204" pitchFamily="34" charset="0"/>
              <a:cs typeface="+mn-ea"/>
              <a:sym typeface="+mn-lt"/>
            </a:endParaRPr>
          </a:p>
        </p:txBody>
      </p:sp>
      <p:grpSp>
        <p:nvGrpSpPr>
          <p:cNvPr id="17" name="组合 16"/>
          <p:cNvGrpSpPr/>
          <p:nvPr/>
        </p:nvGrpSpPr>
        <p:grpSpPr>
          <a:xfrm>
            <a:off x="2858860" y="3428999"/>
            <a:ext cx="6474279" cy="0"/>
            <a:chOff x="4129088" y="2457450"/>
            <a:chExt cx="6474279" cy="0"/>
          </a:xfrm>
        </p:grpSpPr>
        <p:cxnSp>
          <p:nvCxnSpPr>
            <p:cNvPr id="18" name="直接连接符 17"/>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631817"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016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2910172" y="3921236"/>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2216279" y="3195454"/>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345269" y="3286983"/>
            <a:ext cx="716863" cy="769441"/>
          </a:xfrm>
          <a:prstGeom prst="rect">
            <a:avLst/>
          </a:prstGeom>
          <a:noFill/>
        </p:spPr>
        <p:txBody>
          <a:bodyPr wrap="none" rtlCol="0">
            <a:spAutoFit/>
          </a:bodyP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6" name="文本框 5"/>
          <p:cNvSpPr txBox="1"/>
          <p:nvPr/>
        </p:nvSpPr>
        <p:spPr>
          <a:xfrm>
            <a:off x="2098044" y="4250854"/>
            <a:ext cx="1107996" cy="369332"/>
          </a:xfrm>
          <a:prstGeom prst="rect">
            <a:avLst/>
          </a:prstGeom>
          <a:noFill/>
        </p:spPr>
        <p:txBody>
          <a:bodyPr wrap="none" rtlCol="0">
            <a:spAutoFit/>
          </a:bodyPr>
          <a:lstStyle/>
          <a:p>
            <a:pPr algn="ctr"/>
            <a:r>
              <a:rPr lang="zh-CN" altLang="en-US" b="1" dirty="0">
                <a:solidFill>
                  <a:schemeClr val="tx1">
                    <a:lumMod val="85000"/>
                    <a:lumOff val="15000"/>
                  </a:schemeClr>
                </a:solidFill>
                <a:latin typeface="+mn-ea"/>
                <a:cs typeface="+mn-ea"/>
                <a:sym typeface="+mn-lt"/>
              </a:rPr>
              <a:t>赛题解析</a:t>
            </a:r>
          </a:p>
        </p:txBody>
      </p:sp>
      <p:sp>
        <p:nvSpPr>
          <p:cNvPr id="7" name="文本框 6"/>
          <p:cNvSpPr txBox="1"/>
          <p:nvPr/>
        </p:nvSpPr>
        <p:spPr>
          <a:xfrm>
            <a:off x="1683419" y="4574020"/>
            <a:ext cx="2083774" cy="276999"/>
          </a:xfrm>
          <a:prstGeom prst="rect">
            <a:avLst/>
          </a:prstGeom>
          <a:noFill/>
        </p:spPr>
        <p:txBody>
          <a:bodyPr wrap="square" rtlCol="0">
            <a:spAutoFit/>
          </a:bodyPr>
          <a:lstStyle/>
          <a:p>
            <a:pPr algn="ctr"/>
            <a:r>
              <a:rPr lang="en-US" altLang="zh-CN" sz="1200" dirty="0">
                <a:cs typeface="+mn-ea"/>
                <a:sym typeface="+mn-lt"/>
              </a:rPr>
              <a:t>Analysis of the competition.</a:t>
            </a:r>
            <a:endParaRPr lang="zh-CN" altLang="en-US" sz="1200" dirty="0">
              <a:cs typeface="+mn-ea"/>
              <a:sym typeface="+mn-lt"/>
            </a:endParaRPr>
          </a:p>
        </p:txBody>
      </p:sp>
      <p:sp>
        <p:nvSpPr>
          <p:cNvPr id="11" name="文本框 10"/>
          <p:cNvSpPr txBox="1"/>
          <p:nvPr/>
        </p:nvSpPr>
        <p:spPr>
          <a:xfrm>
            <a:off x="4223989" y="4250854"/>
            <a:ext cx="1666617" cy="646331"/>
          </a:xfrm>
          <a:prstGeom prst="rect">
            <a:avLst/>
          </a:prstGeom>
          <a:noFill/>
        </p:spPr>
        <p:txBody>
          <a:bodyPr wrap="square" rtlCol="0">
            <a:spAutoFit/>
          </a:bodyPr>
          <a:lstStyle/>
          <a:p>
            <a:pPr algn="ctr"/>
            <a:r>
              <a:rPr lang="zh-CN" altLang="en-US" b="1" dirty="0">
                <a:cs typeface="+mn-ea"/>
                <a:sym typeface="+mn-lt"/>
              </a:rPr>
              <a:t>方案设计</a:t>
            </a:r>
          </a:p>
          <a:p>
            <a:pPr algn="ctr"/>
            <a:endParaRPr lang="zh-CN" altLang="en-US" dirty="0">
              <a:cs typeface="+mn-ea"/>
              <a:sym typeface="+mn-lt"/>
            </a:endParaRPr>
          </a:p>
        </p:txBody>
      </p:sp>
      <p:sp>
        <p:nvSpPr>
          <p:cNvPr id="12" name="文本框 11"/>
          <p:cNvSpPr txBox="1"/>
          <p:nvPr/>
        </p:nvSpPr>
        <p:spPr>
          <a:xfrm>
            <a:off x="3995532" y="4559758"/>
            <a:ext cx="2016104" cy="276999"/>
          </a:xfrm>
          <a:prstGeom prst="rect">
            <a:avLst/>
          </a:prstGeom>
          <a:noFill/>
        </p:spPr>
        <p:txBody>
          <a:bodyPr wrap="square" rtlCol="0">
            <a:spAutoFit/>
          </a:bodyPr>
          <a:lstStyle/>
          <a:p>
            <a:pPr algn="ctr"/>
            <a:r>
              <a:rPr lang="en-US" altLang="zh-CN" sz="1200" dirty="0">
                <a:cs typeface="+mn-ea"/>
                <a:sym typeface="+mn-lt"/>
              </a:rPr>
              <a:t>Design of the scheme.</a:t>
            </a:r>
            <a:endParaRPr lang="zh-CN" altLang="en-US" sz="1200" dirty="0">
              <a:cs typeface="+mn-ea"/>
              <a:sym typeface="+mn-lt"/>
            </a:endParaRPr>
          </a:p>
        </p:txBody>
      </p:sp>
      <p:sp>
        <p:nvSpPr>
          <p:cNvPr id="16" name="文本框 15"/>
          <p:cNvSpPr txBox="1"/>
          <p:nvPr/>
        </p:nvSpPr>
        <p:spPr>
          <a:xfrm>
            <a:off x="6752891" y="4234765"/>
            <a:ext cx="1101584" cy="369332"/>
          </a:xfrm>
          <a:prstGeom prst="rect">
            <a:avLst/>
          </a:prstGeom>
          <a:noFill/>
        </p:spPr>
        <p:txBody>
          <a:bodyPr wrap="none" rtlCol="0">
            <a:spAutoFit/>
          </a:bodyPr>
          <a:lstStyle/>
          <a:p>
            <a:pPr algn="ctr"/>
            <a:r>
              <a:rPr lang="zh-CN" altLang="en-US" b="1" dirty="0">
                <a:cs typeface="+mn-ea"/>
                <a:sym typeface="+mn-lt"/>
              </a:rPr>
              <a:t>模型实现</a:t>
            </a:r>
          </a:p>
        </p:txBody>
      </p:sp>
      <p:sp>
        <p:nvSpPr>
          <p:cNvPr id="17" name="文本框 16"/>
          <p:cNvSpPr txBox="1"/>
          <p:nvPr/>
        </p:nvSpPr>
        <p:spPr>
          <a:xfrm>
            <a:off x="6347402" y="4559758"/>
            <a:ext cx="2016104" cy="461665"/>
          </a:xfrm>
          <a:prstGeom prst="rect">
            <a:avLst/>
          </a:prstGeom>
          <a:noFill/>
        </p:spPr>
        <p:txBody>
          <a:bodyPr wrap="square" rtlCol="0">
            <a:spAutoFit/>
          </a:bodyPr>
          <a:lstStyle/>
          <a:p>
            <a:pPr algn="ctr"/>
            <a:r>
              <a:rPr lang="en-US" altLang="zh-CN" sz="1200" dirty="0">
                <a:solidFill>
                  <a:prstClr val="black"/>
                </a:solidFill>
              </a:rPr>
              <a:t>Implementation</a:t>
            </a:r>
            <a:r>
              <a:rPr lang="zh-CN" altLang="en-US" sz="1200" dirty="0">
                <a:solidFill>
                  <a:prstClr val="black"/>
                </a:solidFill>
              </a:rPr>
              <a:t> </a:t>
            </a:r>
            <a:r>
              <a:rPr lang="en-US" altLang="zh-CN" sz="1200" dirty="0">
                <a:solidFill>
                  <a:prstClr val="black"/>
                </a:solidFill>
              </a:rPr>
              <a:t>of</a:t>
            </a:r>
            <a:r>
              <a:rPr lang="zh-CN" altLang="en-US" sz="1200" dirty="0">
                <a:solidFill>
                  <a:prstClr val="black"/>
                </a:solidFill>
              </a:rPr>
              <a:t> </a:t>
            </a:r>
            <a:r>
              <a:rPr lang="en-US" altLang="zh-CN" sz="1200" dirty="0">
                <a:solidFill>
                  <a:prstClr val="black"/>
                </a:solidFill>
              </a:rPr>
              <a:t>the</a:t>
            </a:r>
            <a:r>
              <a:rPr lang="zh-CN" altLang="en-US" sz="1200" dirty="0">
                <a:solidFill>
                  <a:prstClr val="black"/>
                </a:solidFill>
              </a:rPr>
              <a:t> </a:t>
            </a:r>
            <a:r>
              <a:rPr lang="en-US" altLang="zh-CN" sz="1200" dirty="0">
                <a:solidFill>
                  <a:prstClr val="black"/>
                </a:solidFill>
              </a:rPr>
              <a:t>model</a:t>
            </a:r>
            <a:r>
              <a:rPr lang="en-US" altLang="zh-CN" sz="1200" dirty="0">
                <a:cs typeface="+mn-ea"/>
                <a:sym typeface="+mn-lt"/>
              </a:rPr>
              <a:t>.</a:t>
            </a:r>
            <a:endParaRPr lang="zh-CN" altLang="en-US" sz="1200" dirty="0">
              <a:cs typeface="+mn-ea"/>
              <a:sym typeface="+mn-lt"/>
            </a:endParaRPr>
          </a:p>
        </p:txBody>
      </p:sp>
      <p:sp>
        <p:nvSpPr>
          <p:cNvPr id="21" name="文本框 20"/>
          <p:cNvSpPr txBox="1"/>
          <p:nvPr/>
        </p:nvSpPr>
        <p:spPr>
          <a:xfrm>
            <a:off x="9064308" y="4206842"/>
            <a:ext cx="1107996" cy="369332"/>
          </a:xfrm>
          <a:prstGeom prst="rect">
            <a:avLst/>
          </a:prstGeom>
          <a:noFill/>
        </p:spPr>
        <p:txBody>
          <a:bodyPr wrap="none" rtlCol="0">
            <a:spAutoFit/>
          </a:bodyPr>
          <a:lstStyle/>
          <a:p>
            <a:pPr algn="ctr"/>
            <a:r>
              <a:rPr lang="zh-CN" altLang="en-US" b="1" dirty="0">
                <a:cs typeface="+mn-ea"/>
                <a:sym typeface="+mn-lt"/>
              </a:rPr>
              <a:t>算法表现</a:t>
            </a:r>
          </a:p>
        </p:txBody>
      </p:sp>
      <p:sp>
        <p:nvSpPr>
          <p:cNvPr id="22" name="文本框 21"/>
          <p:cNvSpPr txBox="1"/>
          <p:nvPr/>
        </p:nvSpPr>
        <p:spPr>
          <a:xfrm>
            <a:off x="8687983" y="4570230"/>
            <a:ext cx="2115483" cy="276999"/>
          </a:xfrm>
          <a:prstGeom prst="rect">
            <a:avLst/>
          </a:prstGeom>
          <a:noFill/>
        </p:spPr>
        <p:txBody>
          <a:bodyPr wrap="square" rtlCol="0">
            <a:spAutoFit/>
          </a:bodyPr>
          <a:lstStyle/>
          <a:p>
            <a:pPr algn="ctr"/>
            <a:r>
              <a:rPr lang="en-US" altLang="zh-CN" sz="1200" dirty="0">
                <a:cs typeface="+mn-ea"/>
                <a:sym typeface="+mn-lt"/>
              </a:rPr>
              <a:t> Performance of Algorithm.</a:t>
            </a:r>
            <a:endParaRPr lang="zh-CN" altLang="en-US" sz="1200" dirty="0">
              <a:cs typeface="+mn-ea"/>
              <a:sym typeface="+mn-lt"/>
            </a:endParaRPr>
          </a:p>
        </p:txBody>
      </p:sp>
      <p:sp>
        <p:nvSpPr>
          <p:cNvPr id="2" name="MH_Others_1"/>
          <p:cNvSpPr txBox="1"/>
          <p:nvPr>
            <p:custDataLst>
              <p:tags r:id="rId1"/>
            </p:custDataLst>
          </p:nvPr>
        </p:nvSpPr>
        <p:spPr>
          <a:xfrm>
            <a:off x="4160902" y="1345958"/>
            <a:ext cx="3955467" cy="847938"/>
          </a:xfrm>
          <a:prstGeom prst="rect">
            <a:avLst/>
          </a:prstGeom>
          <a:noFill/>
        </p:spPr>
        <p:txBody>
          <a:bodyPr wrap="square" rtlCol="0">
            <a:noAutofit/>
          </a:bodyPr>
          <a:lstStyle/>
          <a:p>
            <a:pPr algn="ctr"/>
            <a:r>
              <a:rPr lang="en-US" altLang="zh-CN" sz="4400" dirty="0">
                <a:solidFill>
                  <a:schemeClr val="tx1">
                    <a:lumMod val="65000"/>
                    <a:lumOff val="35000"/>
                  </a:schemeClr>
                </a:solidFill>
                <a:latin typeface="Impact" panose="020B0806030902050204" pitchFamily="34" charset="0"/>
                <a:cs typeface="+mn-ea"/>
                <a:sym typeface="+mn-lt"/>
              </a:rPr>
              <a:t>CONTENT</a:t>
            </a:r>
            <a:endParaRPr lang="zh-CN" altLang="en-US" sz="4400" dirty="0">
              <a:solidFill>
                <a:schemeClr val="tx1">
                  <a:lumMod val="65000"/>
                  <a:lumOff val="35000"/>
                </a:schemeClr>
              </a:solidFill>
              <a:latin typeface="Impact" panose="020B0806030902050204" pitchFamily="34" charset="0"/>
              <a:cs typeface="+mn-ea"/>
              <a:sym typeface="+mn-lt"/>
            </a:endParaRPr>
          </a:p>
        </p:txBody>
      </p:sp>
      <p:sp>
        <p:nvSpPr>
          <p:cNvPr id="9" name="椭圆 8"/>
          <p:cNvSpPr/>
          <p:nvPr/>
        </p:nvSpPr>
        <p:spPr>
          <a:xfrm>
            <a:off x="4495929" y="3214189"/>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4565657" y="3305718"/>
            <a:ext cx="813044" cy="769441"/>
          </a:xfrm>
          <a:prstGeom prst="rect">
            <a:avLst/>
          </a:prstGeom>
          <a:noFill/>
        </p:spPr>
        <p:txBody>
          <a:bodyPr wrap="none" rtlCol="0">
            <a:spAutoFit/>
          </a:bodyP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3" name="椭圆 32"/>
          <p:cNvSpPr/>
          <p:nvPr/>
        </p:nvSpPr>
        <p:spPr>
          <a:xfrm>
            <a:off x="5203969" y="3921236"/>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775579" y="3214189"/>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6816484" y="3305718"/>
            <a:ext cx="813044" cy="769441"/>
          </a:xfrm>
          <a:prstGeom prst="rect">
            <a:avLst/>
          </a:prstGeom>
          <a:noFill/>
        </p:spPr>
        <p:txBody>
          <a:bodyPr wrap="none" rtlCol="0">
            <a:spAutoFit/>
          </a:bodyP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4" name="椭圆 33"/>
          <p:cNvSpPr/>
          <p:nvPr/>
        </p:nvSpPr>
        <p:spPr>
          <a:xfrm>
            <a:off x="7516801" y="3921236"/>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055229" y="3189105"/>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9120148" y="3280634"/>
            <a:ext cx="822661" cy="769441"/>
          </a:xfrm>
          <a:prstGeom prst="rect">
            <a:avLst/>
          </a:prstGeom>
          <a:noFill/>
        </p:spPr>
        <p:txBody>
          <a:bodyPr wrap="none" rtlCol="0">
            <a:spAutoFit/>
          </a:bodyPr>
          <a:lstStyle/>
          <a:p>
            <a:pPr algn="ctr"/>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5" name="椭圆 34"/>
          <p:cNvSpPr/>
          <p:nvPr/>
        </p:nvSpPr>
        <p:spPr>
          <a:xfrm>
            <a:off x="9770535" y="3921236"/>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4067175" y="1741727"/>
            <a:ext cx="4057650" cy="0"/>
            <a:chOff x="4129088" y="2457450"/>
            <a:chExt cx="4057650" cy="0"/>
          </a:xfrm>
        </p:grpSpPr>
        <p:cxnSp>
          <p:nvCxnSpPr>
            <p:cNvPr id="27" name="直接连接符 26"/>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687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1</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4793488" y="3838141"/>
            <a:ext cx="6318345" cy="338554"/>
          </a:xfrm>
          <a:prstGeom prst="rect">
            <a:avLst/>
          </a:prstGeom>
          <a:noFill/>
        </p:spPr>
        <p:txBody>
          <a:bodyPr wrap="square" rtlCol="0">
            <a:spAutoFit/>
          </a:bodyPr>
          <a:lstStyle/>
          <a:p>
            <a:r>
              <a:rPr lang="en-US" altLang="zh-CN" sz="1600" dirty="0"/>
              <a:t>(</a:t>
            </a:r>
            <a:r>
              <a:rPr lang="zh-CN" altLang="en-US" sz="1600" dirty="0"/>
              <a:t>问题背景、问题说明、存在的挑战）</a:t>
            </a:r>
          </a:p>
        </p:txBody>
      </p:sp>
      <p:sp>
        <p:nvSpPr>
          <p:cNvPr id="2" name="矩形 1"/>
          <p:cNvSpPr/>
          <p:nvPr/>
        </p:nvSpPr>
        <p:spPr>
          <a:xfrm>
            <a:off x="4793488" y="2839520"/>
            <a:ext cx="2031325" cy="646331"/>
          </a:xfrm>
          <a:prstGeom prst="rect">
            <a:avLst/>
          </a:prstGeom>
        </p:spPr>
        <p:txBody>
          <a:bodyPr wrap="none">
            <a:spAutoFit/>
          </a:bodyPr>
          <a:lstStyle/>
          <a:p>
            <a:r>
              <a:rPr lang="zh-CN" altLang="en-US" sz="3600"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赛题解析</a:t>
            </a:r>
          </a:p>
        </p:txBody>
      </p:sp>
      <p:sp>
        <p:nvSpPr>
          <p:cNvPr id="3" name="文本框 2">
            <a:extLst>
              <a:ext uri="{FF2B5EF4-FFF2-40B4-BE49-F238E27FC236}">
                <a16:creationId xmlns:a16="http://schemas.microsoft.com/office/drawing/2014/main" id="{2AC37AF7-7C33-4FB2-AD64-DEDF12241368}"/>
              </a:ext>
            </a:extLst>
          </p:cNvPr>
          <p:cNvSpPr txBox="1"/>
          <p:nvPr/>
        </p:nvSpPr>
        <p:spPr>
          <a:xfrm>
            <a:off x="4819993" y="3468809"/>
            <a:ext cx="4386526" cy="369332"/>
          </a:xfrm>
          <a:prstGeom prst="rect">
            <a:avLst/>
          </a:prstGeom>
          <a:noFill/>
        </p:spPr>
        <p:txBody>
          <a:bodyPr wrap="square" rtlCol="0">
            <a:spAutoFit/>
          </a:bodyPr>
          <a:lstStyle/>
          <a:p>
            <a:pPr lvl="0"/>
            <a:r>
              <a:rPr lang="en-US" altLang="zh-CN" dirty="0">
                <a:solidFill>
                  <a:prstClr val="black"/>
                </a:solidFill>
              </a:rPr>
              <a:t>Analysis of the competition</a:t>
            </a:r>
          </a:p>
        </p:txBody>
      </p:sp>
    </p:spTree>
    <p:extLst>
      <p:ext uri="{BB962C8B-B14F-4D97-AF65-F5344CB8AC3E}">
        <p14:creationId xmlns:p14="http://schemas.microsoft.com/office/powerpoint/2010/main" val="422334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4EB8246C-B50D-45FF-8F65-081379C2B4AF}"/>
              </a:ext>
            </a:extLst>
          </p:cNvPr>
          <p:cNvGrpSpPr/>
          <p:nvPr/>
        </p:nvGrpSpPr>
        <p:grpSpPr>
          <a:xfrm>
            <a:off x="5431874" y="1842542"/>
            <a:ext cx="6418768" cy="2870920"/>
            <a:chOff x="5663782" y="2359898"/>
            <a:chExt cx="6418768" cy="2870920"/>
          </a:xfrm>
        </p:grpSpPr>
        <p:cxnSp>
          <p:nvCxnSpPr>
            <p:cNvPr id="310" name="直接箭头连接符 309">
              <a:extLst>
                <a:ext uri="{FF2B5EF4-FFF2-40B4-BE49-F238E27FC236}">
                  <a16:creationId xmlns:a16="http://schemas.microsoft.com/office/drawing/2014/main" id="{9BAF0669-1F8E-4656-95FF-BE7983498831}"/>
                </a:ext>
              </a:extLst>
            </p:cNvPr>
            <p:cNvCxnSpPr>
              <a:cxnSpLocks/>
            </p:cNvCxnSpPr>
            <p:nvPr/>
          </p:nvCxnSpPr>
          <p:spPr>
            <a:xfrm>
              <a:off x="8186286" y="2845514"/>
              <a:ext cx="3896264" cy="9331"/>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311" name="直接箭头连接符 310">
              <a:extLst>
                <a:ext uri="{FF2B5EF4-FFF2-40B4-BE49-F238E27FC236}">
                  <a16:creationId xmlns:a16="http://schemas.microsoft.com/office/drawing/2014/main" id="{25FA2370-490C-4DC9-9996-60D8ADCFE061}"/>
                </a:ext>
              </a:extLst>
            </p:cNvPr>
            <p:cNvCxnSpPr>
              <a:cxnSpLocks/>
            </p:cNvCxnSpPr>
            <p:nvPr/>
          </p:nvCxnSpPr>
          <p:spPr>
            <a:xfrm>
              <a:off x="8183182" y="4111374"/>
              <a:ext cx="3896264" cy="9331"/>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grpSp>
          <p:nvGrpSpPr>
            <p:cNvPr id="312" name="组合 311">
              <a:extLst>
                <a:ext uri="{FF2B5EF4-FFF2-40B4-BE49-F238E27FC236}">
                  <a16:creationId xmlns:a16="http://schemas.microsoft.com/office/drawing/2014/main" id="{309F00E1-3C49-47C5-B294-07748E1BC22F}"/>
                </a:ext>
              </a:extLst>
            </p:cNvPr>
            <p:cNvGrpSpPr/>
            <p:nvPr/>
          </p:nvGrpSpPr>
          <p:grpSpPr>
            <a:xfrm>
              <a:off x="6327206" y="2844009"/>
              <a:ext cx="1856283" cy="1681125"/>
              <a:chOff x="4684476" y="3098926"/>
              <a:chExt cx="2355729" cy="2133444"/>
            </a:xfrm>
          </p:grpSpPr>
          <p:grpSp>
            <p:nvGrpSpPr>
              <p:cNvPr id="313" name="组合 312">
                <a:extLst>
                  <a:ext uri="{FF2B5EF4-FFF2-40B4-BE49-F238E27FC236}">
                    <a16:creationId xmlns:a16="http://schemas.microsoft.com/office/drawing/2014/main" id="{53C0E5BF-EA5E-47CF-9025-7917B8832A24}"/>
                  </a:ext>
                </a:extLst>
              </p:cNvPr>
              <p:cNvGrpSpPr/>
              <p:nvPr/>
            </p:nvGrpSpPr>
            <p:grpSpPr>
              <a:xfrm>
                <a:off x="5100240" y="3098926"/>
                <a:ext cx="1939965" cy="1713416"/>
                <a:chOff x="7238600" y="1627882"/>
                <a:chExt cx="1939965" cy="1713416"/>
              </a:xfrm>
              <a:solidFill>
                <a:schemeClr val="accent1">
                  <a:lumMod val="20000"/>
                  <a:lumOff val="80000"/>
                </a:schemeClr>
              </a:solidFill>
            </p:grpSpPr>
            <p:sp>
              <p:nvSpPr>
                <p:cNvPr id="418" name="立方体 417">
                  <a:extLst>
                    <a:ext uri="{FF2B5EF4-FFF2-40B4-BE49-F238E27FC236}">
                      <a16:creationId xmlns:a16="http://schemas.microsoft.com/office/drawing/2014/main" id="{53FC278A-9289-4172-B01F-87B5D46FEEBB}"/>
                    </a:ext>
                  </a:extLst>
                </p:cNvPr>
                <p:cNvSpPr>
                  <a:spLocks noChangeAspect="1"/>
                </p:cNvSpPr>
                <p:nvPr/>
              </p:nvSpPr>
              <p:spPr>
                <a:xfrm>
                  <a:off x="7238600"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19" name="立方体 418">
                  <a:extLst>
                    <a:ext uri="{FF2B5EF4-FFF2-40B4-BE49-F238E27FC236}">
                      <a16:creationId xmlns:a16="http://schemas.microsoft.com/office/drawing/2014/main" id="{F7D03578-D23D-47D8-AB98-390E37EBC613}"/>
                    </a:ext>
                  </a:extLst>
                </p:cNvPr>
                <p:cNvSpPr>
                  <a:spLocks noChangeAspect="1"/>
                </p:cNvSpPr>
                <p:nvPr/>
              </p:nvSpPr>
              <p:spPr>
                <a:xfrm>
                  <a:off x="7599238"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0" name="立方体 419">
                  <a:extLst>
                    <a:ext uri="{FF2B5EF4-FFF2-40B4-BE49-F238E27FC236}">
                      <a16:creationId xmlns:a16="http://schemas.microsoft.com/office/drawing/2014/main" id="{DD997E99-8CB3-4810-A26C-DAF1EF02F31E}"/>
                    </a:ext>
                  </a:extLst>
                </p:cNvPr>
                <p:cNvSpPr>
                  <a:spLocks noChangeAspect="1"/>
                </p:cNvSpPr>
                <p:nvPr/>
              </p:nvSpPr>
              <p:spPr>
                <a:xfrm>
                  <a:off x="7965571"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1" name="立方体 420">
                  <a:extLst>
                    <a:ext uri="{FF2B5EF4-FFF2-40B4-BE49-F238E27FC236}">
                      <a16:creationId xmlns:a16="http://schemas.microsoft.com/office/drawing/2014/main" id="{2FCFB5BC-EAFA-41ED-97C5-8C4A8F13D220}"/>
                    </a:ext>
                  </a:extLst>
                </p:cNvPr>
                <p:cNvSpPr>
                  <a:spLocks noChangeAspect="1"/>
                </p:cNvSpPr>
                <p:nvPr/>
              </p:nvSpPr>
              <p:spPr>
                <a:xfrm>
                  <a:off x="8335540"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2" name="立方体 421">
                  <a:extLst>
                    <a:ext uri="{FF2B5EF4-FFF2-40B4-BE49-F238E27FC236}">
                      <a16:creationId xmlns:a16="http://schemas.microsoft.com/office/drawing/2014/main" id="{324E1189-D130-4C82-B3D7-7C715E3E89EE}"/>
                    </a:ext>
                  </a:extLst>
                </p:cNvPr>
                <p:cNvSpPr>
                  <a:spLocks noChangeAspect="1"/>
                </p:cNvSpPr>
                <p:nvPr/>
              </p:nvSpPr>
              <p:spPr>
                <a:xfrm>
                  <a:off x="8701873"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3" name="立方体 422">
                  <a:extLst>
                    <a:ext uri="{FF2B5EF4-FFF2-40B4-BE49-F238E27FC236}">
                      <a16:creationId xmlns:a16="http://schemas.microsoft.com/office/drawing/2014/main" id="{588E9DF7-D294-4058-9EB1-2F86426721A0}"/>
                    </a:ext>
                  </a:extLst>
                </p:cNvPr>
                <p:cNvSpPr>
                  <a:spLocks noChangeAspect="1"/>
                </p:cNvSpPr>
                <p:nvPr/>
              </p:nvSpPr>
              <p:spPr>
                <a:xfrm>
                  <a:off x="7238601" y="258712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4" name="立方体 423">
                  <a:extLst>
                    <a:ext uri="{FF2B5EF4-FFF2-40B4-BE49-F238E27FC236}">
                      <a16:creationId xmlns:a16="http://schemas.microsoft.com/office/drawing/2014/main" id="{D85B5315-FA16-4B07-A0EB-3A98CA70C7CD}"/>
                    </a:ext>
                  </a:extLst>
                </p:cNvPr>
                <p:cNvSpPr>
                  <a:spLocks noChangeAspect="1"/>
                </p:cNvSpPr>
                <p:nvPr/>
              </p:nvSpPr>
              <p:spPr>
                <a:xfrm>
                  <a:off x="7599239" y="258712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5" name="立方体 424">
                  <a:extLst>
                    <a:ext uri="{FF2B5EF4-FFF2-40B4-BE49-F238E27FC236}">
                      <a16:creationId xmlns:a16="http://schemas.microsoft.com/office/drawing/2014/main" id="{0E59CE44-82E9-437D-A0A1-59560BBD7CC5}"/>
                    </a:ext>
                  </a:extLst>
                </p:cNvPr>
                <p:cNvSpPr>
                  <a:spLocks noChangeAspect="1"/>
                </p:cNvSpPr>
                <p:nvPr/>
              </p:nvSpPr>
              <p:spPr>
                <a:xfrm>
                  <a:off x="7965572" y="258712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6" name="立方体 425">
                  <a:extLst>
                    <a:ext uri="{FF2B5EF4-FFF2-40B4-BE49-F238E27FC236}">
                      <a16:creationId xmlns:a16="http://schemas.microsoft.com/office/drawing/2014/main" id="{1955F1F3-8B3E-4318-B41A-8253C4A099C3}"/>
                    </a:ext>
                  </a:extLst>
                </p:cNvPr>
                <p:cNvSpPr>
                  <a:spLocks noChangeAspect="1"/>
                </p:cNvSpPr>
                <p:nvPr/>
              </p:nvSpPr>
              <p:spPr>
                <a:xfrm>
                  <a:off x="8335541" y="258712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7" name="立方体 426">
                  <a:extLst>
                    <a:ext uri="{FF2B5EF4-FFF2-40B4-BE49-F238E27FC236}">
                      <a16:creationId xmlns:a16="http://schemas.microsoft.com/office/drawing/2014/main" id="{584513B4-0C90-4878-843C-2D4128AD8296}"/>
                    </a:ext>
                  </a:extLst>
                </p:cNvPr>
                <p:cNvSpPr>
                  <a:spLocks noChangeAspect="1"/>
                </p:cNvSpPr>
                <p:nvPr/>
              </p:nvSpPr>
              <p:spPr>
                <a:xfrm>
                  <a:off x="8701874" y="2587120"/>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8" name="立方体 427">
                  <a:extLst>
                    <a:ext uri="{FF2B5EF4-FFF2-40B4-BE49-F238E27FC236}">
                      <a16:creationId xmlns:a16="http://schemas.microsoft.com/office/drawing/2014/main" id="{FA10774F-8D11-40DB-8D1C-9FD4D2E365E5}"/>
                    </a:ext>
                  </a:extLst>
                </p:cNvPr>
                <p:cNvSpPr>
                  <a:spLocks noChangeAspect="1"/>
                </p:cNvSpPr>
                <p:nvPr/>
              </p:nvSpPr>
              <p:spPr>
                <a:xfrm>
                  <a:off x="7238601"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29" name="立方体 428">
                  <a:extLst>
                    <a:ext uri="{FF2B5EF4-FFF2-40B4-BE49-F238E27FC236}">
                      <a16:creationId xmlns:a16="http://schemas.microsoft.com/office/drawing/2014/main" id="{FF9155D9-5237-4D91-BBDD-5D0487DC7F4D}"/>
                    </a:ext>
                  </a:extLst>
                </p:cNvPr>
                <p:cNvSpPr>
                  <a:spLocks noChangeAspect="1"/>
                </p:cNvSpPr>
                <p:nvPr/>
              </p:nvSpPr>
              <p:spPr>
                <a:xfrm>
                  <a:off x="7599239"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0" name="立方体 429">
                  <a:extLst>
                    <a:ext uri="{FF2B5EF4-FFF2-40B4-BE49-F238E27FC236}">
                      <a16:creationId xmlns:a16="http://schemas.microsoft.com/office/drawing/2014/main" id="{8EB39FA4-B87D-4619-A5AD-514554487495}"/>
                    </a:ext>
                  </a:extLst>
                </p:cNvPr>
                <p:cNvSpPr>
                  <a:spLocks noChangeAspect="1"/>
                </p:cNvSpPr>
                <p:nvPr/>
              </p:nvSpPr>
              <p:spPr>
                <a:xfrm>
                  <a:off x="7965572"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1" name="立方体 430">
                  <a:extLst>
                    <a:ext uri="{FF2B5EF4-FFF2-40B4-BE49-F238E27FC236}">
                      <a16:creationId xmlns:a16="http://schemas.microsoft.com/office/drawing/2014/main" id="{D5075F1F-E2D7-4C57-9795-943370723356}"/>
                    </a:ext>
                  </a:extLst>
                </p:cNvPr>
                <p:cNvSpPr>
                  <a:spLocks noChangeAspect="1"/>
                </p:cNvSpPr>
                <p:nvPr/>
              </p:nvSpPr>
              <p:spPr>
                <a:xfrm>
                  <a:off x="8335541"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2" name="立方体 431">
                  <a:extLst>
                    <a:ext uri="{FF2B5EF4-FFF2-40B4-BE49-F238E27FC236}">
                      <a16:creationId xmlns:a16="http://schemas.microsoft.com/office/drawing/2014/main" id="{798A4C9C-6BE3-4632-90E7-045011A41930}"/>
                    </a:ext>
                  </a:extLst>
                </p:cNvPr>
                <p:cNvSpPr>
                  <a:spLocks noChangeAspect="1"/>
                </p:cNvSpPr>
                <p:nvPr/>
              </p:nvSpPr>
              <p:spPr>
                <a:xfrm>
                  <a:off x="8701874"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3" name="立方体 432">
                  <a:extLst>
                    <a:ext uri="{FF2B5EF4-FFF2-40B4-BE49-F238E27FC236}">
                      <a16:creationId xmlns:a16="http://schemas.microsoft.com/office/drawing/2014/main" id="{9708488E-445B-4EFA-91C2-B23E28D3A162}"/>
                    </a:ext>
                  </a:extLst>
                </p:cNvPr>
                <p:cNvSpPr>
                  <a:spLocks noChangeAspect="1"/>
                </p:cNvSpPr>
                <p:nvPr/>
              </p:nvSpPr>
              <p:spPr>
                <a:xfrm>
                  <a:off x="7238601" y="195173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4" name="立方体 433">
                  <a:extLst>
                    <a:ext uri="{FF2B5EF4-FFF2-40B4-BE49-F238E27FC236}">
                      <a16:creationId xmlns:a16="http://schemas.microsoft.com/office/drawing/2014/main" id="{640DDD8C-B181-4315-BAEC-9E3B7FE944F4}"/>
                    </a:ext>
                  </a:extLst>
                </p:cNvPr>
                <p:cNvSpPr>
                  <a:spLocks noChangeAspect="1"/>
                </p:cNvSpPr>
                <p:nvPr/>
              </p:nvSpPr>
              <p:spPr>
                <a:xfrm>
                  <a:off x="7599239" y="195173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5" name="立方体 434">
                  <a:extLst>
                    <a:ext uri="{FF2B5EF4-FFF2-40B4-BE49-F238E27FC236}">
                      <a16:creationId xmlns:a16="http://schemas.microsoft.com/office/drawing/2014/main" id="{EF00EB0C-D8DF-4FA6-82F3-A5A1D1E813D5}"/>
                    </a:ext>
                  </a:extLst>
                </p:cNvPr>
                <p:cNvSpPr>
                  <a:spLocks noChangeAspect="1"/>
                </p:cNvSpPr>
                <p:nvPr/>
              </p:nvSpPr>
              <p:spPr>
                <a:xfrm>
                  <a:off x="7965572" y="195173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6" name="立方体 435">
                  <a:extLst>
                    <a:ext uri="{FF2B5EF4-FFF2-40B4-BE49-F238E27FC236}">
                      <a16:creationId xmlns:a16="http://schemas.microsoft.com/office/drawing/2014/main" id="{850BD1D2-5590-4C66-90C9-E56DDAFB5057}"/>
                    </a:ext>
                  </a:extLst>
                </p:cNvPr>
                <p:cNvSpPr>
                  <a:spLocks noChangeAspect="1"/>
                </p:cNvSpPr>
                <p:nvPr/>
              </p:nvSpPr>
              <p:spPr>
                <a:xfrm>
                  <a:off x="8335541" y="195173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7" name="立方体 436">
                  <a:extLst>
                    <a:ext uri="{FF2B5EF4-FFF2-40B4-BE49-F238E27FC236}">
                      <a16:creationId xmlns:a16="http://schemas.microsoft.com/office/drawing/2014/main" id="{99E64483-5230-4241-8237-E011DD9490C0}"/>
                    </a:ext>
                  </a:extLst>
                </p:cNvPr>
                <p:cNvSpPr>
                  <a:spLocks noChangeAspect="1"/>
                </p:cNvSpPr>
                <p:nvPr/>
              </p:nvSpPr>
              <p:spPr>
                <a:xfrm>
                  <a:off x="8701874" y="1951732"/>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8" name="立方体 437">
                  <a:extLst>
                    <a:ext uri="{FF2B5EF4-FFF2-40B4-BE49-F238E27FC236}">
                      <a16:creationId xmlns:a16="http://schemas.microsoft.com/office/drawing/2014/main" id="{A67B71AB-2581-464E-B2F6-2C53A0F03470}"/>
                    </a:ext>
                  </a:extLst>
                </p:cNvPr>
                <p:cNvSpPr>
                  <a:spLocks noChangeAspect="1"/>
                </p:cNvSpPr>
                <p:nvPr/>
              </p:nvSpPr>
              <p:spPr>
                <a:xfrm>
                  <a:off x="7238601" y="1627882"/>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39" name="立方体 438">
                  <a:extLst>
                    <a:ext uri="{FF2B5EF4-FFF2-40B4-BE49-F238E27FC236}">
                      <a16:creationId xmlns:a16="http://schemas.microsoft.com/office/drawing/2014/main" id="{E762C46E-1360-45D8-A27A-3BF16B242857}"/>
                    </a:ext>
                  </a:extLst>
                </p:cNvPr>
                <p:cNvSpPr>
                  <a:spLocks noChangeAspect="1"/>
                </p:cNvSpPr>
                <p:nvPr/>
              </p:nvSpPr>
              <p:spPr>
                <a:xfrm>
                  <a:off x="7599239" y="162788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40" name="立方体 439">
                  <a:extLst>
                    <a:ext uri="{FF2B5EF4-FFF2-40B4-BE49-F238E27FC236}">
                      <a16:creationId xmlns:a16="http://schemas.microsoft.com/office/drawing/2014/main" id="{EC5483C7-CCCA-4588-A7E4-ED286FEB3963}"/>
                    </a:ext>
                  </a:extLst>
                </p:cNvPr>
                <p:cNvSpPr>
                  <a:spLocks noChangeAspect="1"/>
                </p:cNvSpPr>
                <p:nvPr/>
              </p:nvSpPr>
              <p:spPr>
                <a:xfrm>
                  <a:off x="7965572" y="1627882"/>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41" name="立方体 440">
                  <a:extLst>
                    <a:ext uri="{FF2B5EF4-FFF2-40B4-BE49-F238E27FC236}">
                      <a16:creationId xmlns:a16="http://schemas.microsoft.com/office/drawing/2014/main" id="{0C3CACFC-1E57-4BE6-B57B-EBCDB3E8F558}"/>
                    </a:ext>
                  </a:extLst>
                </p:cNvPr>
                <p:cNvSpPr>
                  <a:spLocks noChangeAspect="1"/>
                </p:cNvSpPr>
                <p:nvPr/>
              </p:nvSpPr>
              <p:spPr>
                <a:xfrm>
                  <a:off x="8335541" y="1627882"/>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42" name="立方体 441">
                  <a:extLst>
                    <a:ext uri="{FF2B5EF4-FFF2-40B4-BE49-F238E27FC236}">
                      <a16:creationId xmlns:a16="http://schemas.microsoft.com/office/drawing/2014/main" id="{D2483BFD-7687-4D1F-98F5-ED15D56559D6}"/>
                    </a:ext>
                  </a:extLst>
                </p:cNvPr>
                <p:cNvSpPr>
                  <a:spLocks noChangeAspect="1"/>
                </p:cNvSpPr>
                <p:nvPr/>
              </p:nvSpPr>
              <p:spPr>
                <a:xfrm>
                  <a:off x="8701874" y="162788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nvGrpSpPr>
              <p:cNvPr id="314" name="组合 313">
                <a:extLst>
                  <a:ext uri="{FF2B5EF4-FFF2-40B4-BE49-F238E27FC236}">
                    <a16:creationId xmlns:a16="http://schemas.microsoft.com/office/drawing/2014/main" id="{FB72A630-50AE-47D7-AF35-FA2AF910500D}"/>
                  </a:ext>
                </a:extLst>
              </p:cNvPr>
              <p:cNvGrpSpPr/>
              <p:nvPr/>
            </p:nvGrpSpPr>
            <p:grpSpPr>
              <a:xfrm>
                <a:off x="4994720" y="3205404"/>
                <a:ext cx="1939965" cy="1713416"/>
                <a:chOff x="7868644" y="1886484"/>
                <a:chExt cx="1939965" cy="1713416"/>
              </a:xfrm>
              <a:solidFill>
                <a:schemeClr val="accent1">
                  <a:lumMod val="20000"/>
                  <a:lumOff val="80000"/>
                </a:schemeClr>
              </a:solidFill>
            </p:grpSpPr>
            <p:sp>
              <p:nvSpPr>
                <p:cNvPr id="393" name="立方体 392">
                  <a:extLst>
                    <a:ext uri="{FF2B5EF4-FFF2-40B4-BE49-F238E27FC236}">
                      <a16:creationId xmlns:a16="http://schemas.microsoft.com/office/drawing/2014/main" id="{81830D08-75F3-4C8B-BB9E-C5B17E3E0CD8}"/>
                    </a:ext>
                  </a:extLst>
                </p:cNvPr>
                <p:cNvSpPr>
                  <a:spLocks noChangeAspect="1"/>
                </p:cNvSpPr>
                <p:nvPr/>
              </p:nvSpPr>
              <p:spPr>
                <a:xfrm>
                  <a:off x="7868644"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94" name="立方体 393">
                  <a:extLst>
                    <a:ext uri="{FF2B5EF4-FFF2-40B4-BE49-F238E27FC236}">
                      <a16:creationId xmlns:a16="http://schemas.microsoft.com/office/drawing/2014/main" id="{136F17A4-E9D0-4355-898A-4BE52233E5F6}"/>
                    </a:ext>
                  </a:extLst>
                </p:cNvPr>
                <p:cNvSpPr>
                  <a:spLocks noChangeAspect="1"/>
                </p:cNvSpPr>
                <p:nvPr/>
              </p:nvSpPr>
              <p:spPr>
                <a:xfrm>
                  <a:off x="8229282"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95" name="立方体 394">
                  <a:extLst>
                    <a:ext uri="{FF2B5EF4-FFF2-40B4-BE49-F238E27FC236}">
                      <a16:creationId xmlns:a16="http://schemas.microsoft.com/office/drawing/2014/main" id="{F298A83D-1D5C-4E74-A0C2-705AF3A94FE8}"/>
                    </a:ext>
                  </a:extLst>
                </p:cNvPr>
                <p:cNvSpPr>
                  <a:spLocks noChangeAspect="1"/>
                </p:cNvSpPr>
                <p:nvPr/>
              </p:nvSpPr>
              <p:spPr>
                <a:xfrm>
                  <a:off x="8595615"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96" name="立方体 395">
                  <a:extLst>
                    <a:ext uri="{FF2B5EF4-FFF2-40B4-BE49-F238E27FC236}">
                      <a16:creationId xmlns:a16="http://schemas.microsoft.com/office/drawing/2014/main" id="{209C3BD3-1F38-4BC6-BF93-C16EE17C4740}"/>
                    </a:ext>
                  </a:extLst>
                </p:cNvPr>
                <p:cNvSpPr>
                  <a:spLocks noChangeAspect="1"/>
                </p:cNvSpPr>
                <p:nvPr/>
              </p:nvSpPr>
              <p:spPr>
                <a:xfrm>
                  <a:off x="8965584"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97" name="立方体 396">
                  <a:extLst>
                    <a:ext uri="{FF2B5EF4-FFF2-40B4-BE49-F238E27FC236}">
                      <a16:creationId xmlns:a16="http://schemas.microsoft.com/office/drawing/2014/main" id="{74471A0C-DB07-41AA-A74F-D06EFCD9F4CB}"/>
                    </a:ext>
                  </a:extLst>
                </p:cNvPr>
                <p:cNvSpPr>
                  <a:spLocks noChangeAspect="1"/>
                </p:cNvSpPr>
                <p:nvPr/>
              </p:nvSpPr>
              <p:spPr>
                <a:xfrm>
                  <a:off x="9331917"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98" name="立方体 397">
                  <a:extLst>
                    <a:ext uri="{FF2B5EF4-FFF2-40B4-BE49-F238E27FC236}">
                      <a16:creationId xmlns:a16="http://schemas.microsoft.com/office/drawing/2014/main" id="{53C15EEB-12C9-4DD4-9B96-E62972098C0B}"/>
                    </a:ext>
                  </a:extLst>
                </p:cNvPr>
                <p:cNvSpPr>
                  <a:spLocks noChangeAspect="1"/>
                </p:cNvSpPr>
                <p:nvPr/>
              </p:nvSpPr>
              <p:spPr>
                <a:xfrm>
                  <a:off x="7868645" y="28457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99" name="立方体 398">
                  <a:extLst>
                    <a:ext uri="{FF2B5EF4-FFF2-40B4-BE49-F238E27FC236}">
                      <a16:creationId xmlns:a16="http://schemas.microsoft.com/office/drawing/2014/main" id="{C99B4368-1A6D-4484-AD51-09CBF6CF6713}"/>
                    </a:ext>
                  </a:extLst>
                </p:cNvPr>
                <p:cNvSpPr>
                  <a:spLocks noChangeAspect="1"/>
                </p:cNvSpPr>
                <p:nvPr/>
              </p:nvSpPr>
              <p:spPr>
                <a:xfrm>
                  <a:off x="8229283" y="28457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0" name="立方体 399">
                  <a:extLst>
                    <a:ext uri="{FF2B5EF4-FFF2-40B4-BE49-F238E27FC236}">
                      <a16:creationId xmlns:a16="http://schemas.microsoft.com/office/drawing/2014/main" id="{2B2A357A-E0FB-4335-AF2F-8DF38176483E}"/>
                    </a:ext>
                  </a:extLst>
                </p:cNvPr>
                <p:cNvSpPr>
                  <a:spLocks noChangeAspect="1"/>
                </p:cNvSpPr>
                <p:nvPr/>
              </p:nvSpPr>
              <p:spPr>
                <a:xfrm>
                  <a:off x="8595616" y="28457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1" name="立方体 400">
                  <a:extLst>
                    <a:ext uri="{FF2B5EF4-FFF2-40B4-BE49-F238E27FC236}">
                      <a16:creationId xmlns:a16="http://schemas.microsoft.com/office/drawing/2014/main" id="{4CA424B8-F7EE-4FD1-A537-0C298729BA68}"/>
                    </a:ext>
                  </a:extLst>
                </p:cNvPr>
                <p:cNvSpPr>
                  <a:spLocks noChangeAspect="1"/>
                </p:cNvSpPr>
                <p:nvPr/>
              </p:nvSpPr>
              <p:spPr>
                <a:xfrm>
                  <a:off x="8965585" y="28457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2" name="立方体 401">
                  <a:extLst>
                    <a:ext uri="{FF2B5EF4-FFF2-40B4-BE49-F238E27FC236}">
                      <a16:creationId xmlns:a16="http://schemas.microsoft.com/office/drawing/2014/main" id="{B7EBB179-3F05-4EAA-A33F-DB00A3814780}"/>
                    </a:ext>
                  </a:extLst>
                </p:cNvPr>
                <p:cNvSpPr>
                  <a:spLocks noChangeAspect="1"/>
                </p:cNvSpPr>
                <p:nvPr/>
              </p:nvSpPr>
              <p:spPr>
                <a:xfrm>
                  <a:off x="9331918" y="2845722"/>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3" name="立方体 402">
                  <a:extLst>
                    <a:ext uri="{FF2B5EF4-FFF2-40B4-BE49-F238E27FC236}">
                      <a16:creationId xmlns:a16="http://schemas.microsoft.com/office/drawing/2014/main" id="{4D8C935A-3F30-4EA0-AADC-3BEBC87E076E}"/>
                    </a:ext>
                  </a:extLst>
                </p:cNvPr>
                <p:cNvSpPr>
                  <a:spLocks noChangeAspect="1"/>
                </p:cNvSpPr>
                <p:nvPr/>
              </p:nvSpPr>
              <p:spPr>
                <a:xfrm>
                  <a:off x="7868645"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4" name="立方体 403">
                  <a:extLst>
                    <a:ext uri="{FF2B5EF4-FFF2-40B4-BE49-F238E27FC236}">
                      <a16:creationId xmlns:a16="http://schemas.microsoft.com/office/drawing/2014/main" id="{67091852-D5DE-452F-9ACD-D9F2137865D1}"/>
                    </a:ext>
                  </a:extLst>
                </p:cNvPr>
                <p:cNvSpPr>
                  <a:spLocks noChangeAspect="1"/>
                </p:cNvSpPr>
                <p:nvPr/>
              </p:nvSpPr>
              <p:spPr>
                <a:xfrm>
                  <a:off x="8229283"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5" name="立方体 404">
                  <a:extLst>
                    <a:ext uri="{FF2B5EF4-FFF2-40B4-BE49-F238E27FC236}">
                      <a16:creationId xmlns:a16="http://schemas.microsoft.com/office/drawing/2014/main" id="{19A06F2E-FECF-4731-BE3A-0078B6C04DE0}"/>
                    </a:ext>
                  </a:extLst>
                </p:cNvPr>
                <p:cNvSpPr>
                  <a:spLocks noChangeAspect="1"/>
                </p:cNvSpPr>
                <p:nvPr/>
              </p:nvSpPr>
              <p:spPr>
                <a:xfrm>
                  <a:off x="8595616"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6" name="立方体 405">
                  <a:extLst>
                    <a:ext uri="{FF2B5EF4-FFF2-40B4-BE49-F238E27FC236}">
                      <a16:creationId xmlns:a16="http://schemas.microsoft.com/office/drawing/2014/main" id="{507CEA19-4C76-4DEE-833D-0339B3357F04}"/>
                    </a:ext>
                  </a:extLst>
                </p:cNvPr>
                <p:cNvSpPr>
                  <a:spLocks noChangeAspect="1"/>
                </p:cNvSpPr>
                <p:nvPr/>
              </p:nvSpPr>
              <p:spPr>
                <a:xfrm>
                  <a:off x="8965585"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7" name="立方体 406">
                  <a:extLst>
                    <a:ext uri="{FF2B5EF4-FFF2-40B4-BE49-F238E27FC236}">
                      <a16:creationId xmlns:a16="http://schemas.microsoft.com/office/drawing/2014/main" id="{B34A5667-B05C-40D1-A476-143A9142ACFA}"/>
                    </a:ext>
                  </a:extLst>
                </p:cNvPr>
                <p:cNvSpPr>
                  <a:spLocks noChangeAspect="1"/>
                </p:cNvSpPr>
                <p:nvPr/>
              </p:nvSpPr>
              <p:spPr>
                <a:xfrm>
                  <a:off x="9331918"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8" name="立方体 407">
                  <a:extLst>
                    <a:ext uri="{FF2B5EF4-FFF2-40B4-BE49-F238E27FC236}">
                      <a16:creationId xmlns:a16="http://schemas.microsoft.com/office/drawing/2014/main" id="{965971D7-F95A-4E87-B30A-C30CA170D497}"/>
                    </a:ext>
                  </a:extLst>
                </p:cNvPr>
                <p:cNvSpPr>
                  <a:spLocks noChangeAspect="1"/>
                </p:cNvSpPr>
                <p:nvPr/>
              </p:nvSpPr>
              <p:spPr>
                <a:xfrm>
                  <a:off x="7868645"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09" name="立方体 408">
                  <a:extLst>
                    <a:ext uri="{FF2B5EF4-FFF2-40B4-BE49-F238E27FC236}">
                      <a16:creationId xmlns:a16="http://schemas.microsoft.com/office/drawing/2014/main" id="{D7227FCF-4888-493A-9050-17D1E5A3A406}"/>
                    </a:ext>
                  </a:extLst>
                </p:cNvPr>
                <p:cNvSpPr>
                  <a:spLocks noChangeAspect="1"/>
                </p:cNvSpPr>
                <p:nvPr/>
              </p:nvSpPr>
              <p:spPr>
                <a:xfrm>
                  <a:off x="8229283"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10" name="立方体 409">
                  <a:extLst>
                    <a:ext uri="{FF2B5EF4-FFF2-40B4-BE49-F238E27FC236}">
                      <a16:creationId xmlns:a16="http://schemas.microsoft.com/office/drawing/2014/main" id="{1D0B0D01-2179-40E3-9C4F-158F73036977}"/>
                    </a:ext>
                  </a:extLst>
                </p:cNvPr>
                <p:cNvSpPr>
                  <a:spLocks noChangeAspect="1"/>
                </p:cNvSpPr>
                <p:nvPr/>
              </p:nvSpPr>
              <p:spPr>
                <a:xfrm>
                  <a:off x="8595616"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11" name="立方体 410">
                  <a:extLst>
                    <a:ext uri="{FF2B5EF4-FFF2-40B4-BE49-F238E27FC236}">
                      <a16:creationId xmlns:a16="http://schemas.microsoft.com/office/drawing/2014/main" id="{97DC3852-4C9B-44AA-A21F-4EDFEF792B04}"/>
                    </a:ext>
                  </a:extLst>
                </p:cNvPr>
                <p:cNvSpPr>
                  <a:spLocks noChangeAspect="1"/>
                </p:cNvSpPr>
                <p:nvPr/>
              </p:nvSpPr>
              <p:spPr>
                <a:xfrm>
                  <a:off x="8965585"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12" name="立方体 411">
                  <a:extLst>
                    <a:ext uri="{FF2B5EF4-FFF2-40B4-BE49-F238E27FC236}">
                      <a16:creationId xmlns:a16="http://schemas.microsoft.com/office/drawing/2014/main" id="{D99F8052-5459-444F-AB89-7E012E73A485}"/>
                    </a:ext>
                  </a:extLst>
                </p:cNvPr>
                <p:cNvSpPr>
                  <a:spLocks noChangeAspect="1"/>
                </p:cNvSpPr>
                <p:nvPr/>
              </p:nvSpPr>
              <p:spPr>
                <a:xfrm>
                  <a:off x="9331918"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13" name="立方体 412">
                  <a:extLst>
                    <a:ext uri="{FF2B5EF4-FFF2-40B4-BE49-F238E27FC236}">
                      <a16:creationId xmlns:a16="http://schemas.microsoft.com/office/drawing/2014/main" id="{AFB68BA1-02B3-4C92-A6E0-855673ADEE63}"/>
                    </a:ext>
                  </a:extLst>
                </p:cNvPr>
                <p:cNvSpPr>
                  <a:spLocks noChangeAspect="1"/>
                </p:cNvSpPr>
                <p:nvPr/>
              </p:nvSpPr>
              <p:spPr>
                <a:xfrm>
                  <a:off x="7868645" y="188648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14" name="立方体 413">
                  <a:extLst>
                    <a:ext uri="{FF2B5EF4-FFF2-40B4-BE49-F238E27FC236}">
                      <a16:creationId xmlns:a16="http://schemas.microsoft.com/office/drawing/2014/main" id="{0D47DF0A-76AA-439B-9AA3-CDC2AFD63DF4}"/>
                    </a:ext>
                  </a:extLst>
                </p:cNvPr>
                <p:cNvSpPr>
                  <a:spLocks noChangeAspect="1"/>
                </p:cNvSpPr>
                <p:nvPr/>
              </p:nvSpPr>
              <p:spPr>
                <a:xfrm>
                  <a:off x="8229283" y="1886484"/>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15" name="立方体 414">
                  <a:extLst>
                    <a:ext uri="{FF2B5EF4-FFF2-40B4-BE49-F238E27FC236}">
                      <a16:creationId xmlns:a16="http://schemas.microsoft.com/office/drawing/2014/main" id="{7D197EFB-FD18-43E3-A6C1-131550D68891}"/>
                    </a:ext>
                  </a:extLst>
                </p:cNvPr>
                <p:cNvSpPr>
                  <a:spLocks noChangeAspect="1"/>
                </p:cNvSpPr>
                <p:nvPr/>
              </p:nvSpPr>
              <p:spPr>
                <a:xfrm>
                  <a:off x="8595616" y="188648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16" name="立方体 415">
                  <a:extLst>
                    <a:ext uri="{FF2B5EF4-FFF2-40B4-BE49-F238E27FC236}">
                      <a16:creationId xmlns:a16="http://schemas.microsoft.com/office/drawing/2014/main" id="{18F298B3-DB77-4E86-BAA7-F999EAF452FA}"/>
                    </a:ext>
                  </a:extLst>
                </p:cNvPr>
                <p:cNvSpPr>
                  <a:spLocks noChangeAspect="1"/>
                </p:cNvSpPr>
                <p:nvPr/>
              </p:nvSpPr>
              <p:spPr>
                <a:xfrm>
                  <a:off x="8965585" y="1886484"/>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17" name="立方体 416">
                  <a:extLst>
                    <a:ext uri="{FF2B5EF4-FFF2-40B4-BE49-F238E27FC236}">
                      <a16:creationId xmlns:a16="http://schemas.microsoft.com/office/drawing/2014/main" id="{AAA563A3-E577-41D4-802E-59267C89052A}"/>
                    </a:ext>
                  </a:extLst>
                </p:cNvPr>
                <p:cNvSpPr>
                  <a:spLocks noChangeAspect="1"/>
                </p:cNvSpPr>
                <p:nvPr/>
              </p:nvSpPr>
              <p:spPr>
                <a:xfrm>
                  <a:off x="9331918" y="1886484"/>
                  <a:ext cx="476691" cy="430328"/>
                </a:xfrm>
                <a:prstGeom prst="cube">
                  <a:avLst/>
                </a:prstGeom>
                <a:solidFill>
                  <a:schemeClr val="tx2">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nvGrpSpPr>
              <p:cNvPr id="315" name="组合 314">
                <a:extLst>
                  <a:ext uri="{FF2B5EF4-FFF2-40B4-BE49-F238E27FC236}">
                    <a16:creationId xmlns:a16="http://schemas.microsoft.com/office/drawing/2014/main" id="{172C8A69-67FC-4D06-AC86-A3FE6FEC587A}"/>
                  </a:ext>
                </a:extLst>
              </p:cNvPr>
              <p:cNvGrpSpPr/>
              <p:nvPr/>
            </p:nvGrpSpPr>
            <p:grpSpPr>
              <a:xfrm>
                <a:off x="4887667" y="3314090"/>
                <a:ext cx="1939965" cy="1713416"/>
                <a:chOff x="7533523" y="2072906"/>
                <a:chExt cx="1939965" cy="1713416"/>
              </a:xfrm>
              <a:solidFill>
                <a:schemeClr val="accent1">
                  <a:lumMod val="20000"/>
                  <a:lumOff val="80000"/>
                </a:schemeClr>
              </a:solidFill>
            </p:grpSpPr>
            <p:sp>
              <p:nvSpPr>
                <p:cNvPr id="368" name="立方体 367">
                  <a:extLst>
                    <a:ext uri="{FF2B5EF4-FFF2-40B4-BE49-F238E27FC236}">
                      <a16:creationId xmlns:a16="http://schemas.microsoft.com/office/drawing/2014/main" id="{73E9A4F6-983A-4B72-AFB4-1F6E0129B0C3}"/>
                    </a:ext>
                  </a:extLst>
                </p:cNvPr>
                <p:cNvSpPr>
                  <a:spLocks noChangeAspect="1"/>
                </p:cNvSpPr>
                <p:nvPr/>
              </p:nvSpPr>
              <p:spPr>
                <a:xfrm>
                  <a:off x="7533523" y="33559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69" name="立方体 368">
                  <a:extLst>
                    <a:ext uri="{FF2B5EF4-FFF2-40B4-BE49-F238E27FC236}">
                      <a16:creationId xmlns:a16="http://schemas.microsoft.com/office/drawing/2014/main" id="{DED91321-E50B-4D50-95A3-F5DE1D9AC7D9}"/>
                    </a:ext>
                  </a:extLst>
                </p:cNvPr>
                <p:cNvSpPr>
                  <a:spLocks noChangeAspect="1"/>
                </p:cNvSpPr>
                <p:nvPr/>
              </p:nvSpPr>
              <p:spPr>
                <a:xfrm>
                  <a:off x="7894161" y="33559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0" name="立方体 369">
                  <a:extLst>
                    <a:ext uri="{FF2B5EF4-FFF2-40B4-BE49-F238E27FC236}">
                      <a16:creationId xmlns:a16="http://schemas.microsoft.com/office/drawing/2014/main" id="{DF4AA20E-28EB-4762-9C0A-7A0593E7F915}"/>
                    </a:ext>
                  </a:extLst>
                </p:cNvPr>
                <p:cNvSpPr>
                  <a:spLocks noChangeAspect="1"/>
                </p:cNvSpPr>
                <p:nvPr/>
              </p:nvSpPr>
              <p:spPr>
                <a:xfrm>
                  <a:off x="8260494" y="33559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1" name="立方体 370">
                  <a:extLst>
                    <a:ext uri="{FF2B5EF4-FFF2-40B4-BE49-F238E27FC236}">
                      <a16:creationId xmlns:a16="http://schemas.microsoft.com/office/drawing/2014/main" id="{569246BB-6A38-4C72-9B23-65F20350903B}"/>
                    </a:ext>
                  </a:extLst>
                </p:cNvPr>
                <p:cNvSpPr>
                  <a:spLocks noChangeAspect="1"/>
                </p:cNvSpPr>
                <p:nvPr/>
              </p:nvSpPr>
              <p:spPr>
                <a:xfrm>
                  <a:off x="8630463" y="33559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2" name="立方体 371">
                  <a:extLst>
                    <a:ext uri="{FF2B5EF4-FFF2-40B4-BE49-F238E27FC236}">
                      <a16:creationId xmlns:a16="http://schemas.microsoft.com/office/drawing/2014/main" id="{DC09151F-FCA1-4B75-9074-11942777E0EA}"/>
                    </a:ext>
                  </a:extLst>
                </p:cNvPr>
                <p:cNvSpPr>
                  <a:spLocks noChangeAspect="1"/>
                </p:cNvSpPr>
                <p:nvPr/>
              </p:nvSpPr>
              <p:spPr>
                <a:xfrm>
                  <a:off x="8996796" y="3355994"/>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3" name="立方体 372">
                  <a:extLst>
                    <a:ext uri="{FF2B5EF4-FFF2-40B4-BE49-F238E27FC236}">
                      <a16:creationId xmlns:a16="http://schemas.microsoft.com/office/drawing/2014/main" id="{ACE8CD5F-8BE0-41DA-87CD-218632A42083}"/>
                    </a:ext>
                  </a:extLst>
                </p:cNvPr>
                <p:cNvSpPr>
                  <a:spLocks noChangeAspect="1"/>
                </p:cNvSpPr>
                <p:nvPr/>
              </p:nvSpPr>
              <p:spPr>
                <a:xfrm>
                  <a:off x="7533524"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4" name="立方体 373">
                  <a:extLst>
                    <a:ext uri="{FF2B5EF4-FFF2-40B4-BE49-F238E27FC236}">
                      <a16:creationId xmlns:a16="http://schemas.microsoft.com/office/drawing/2014/main" id="{E6B88D05-F4BD-4EEE-B848-FC02DC4BFA0C}"/>
                    </a:ext>
                  </a:extLst>
                </p:cNvPr>
                <p:cNvSpPr>
                  <a:spLocks noChangeAspect="1"/>
                </p:cNvSpPr>
                <p:nvPr/>
              </p:nvSpPr>
              <p:spPr>
                <a:xfrm>
                  <a:off x="7894162"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5" name="立方体 374">
                  <a:extLst>
                    <a:ext uri="{FF2B5EF4-FFF2-40B4-BE49-F238E27FC236}">
                      <a16:creationId xmlns:a16="http://schemas.microsoft.com/office/drawing/2014/main" id="{5BD4C3FE-66B0-4C29-9A37-03EE5B8F9D63}"/>
                    </a:ext>
                  </a:extLst>
                </p:cNvPr>
                <p:cNvSpPr>
                  <a:spLocks noChangeAspect="1"/>
                </p:cNvSpPr>
                <p:nvPr/>
              </p:nvSpPr>
              <p:spPr>
                <a:xfrm>
                  <a:off x="8260495"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6" name="立方体 375">
                  <a:extLst>
                    <a:ext uri="{FF2B5EF4-FFF2-40B4-BE49-F238E27FC236}">
                      <a16:creationId xmlns:a16="http://schemas.microsoft.com/office/drawing/2014/main" id="{56B99448-77C1-434B-B548-642F159EEEE3}"/>
                    </a:ext>
                  </a:extLst>
                </p:cNvPr>
                <p:cNvSpPr>
                  <a:spLocks noChangeAspect="1"/>
                </p:cNvSpPr>
                <p:nvPr/>
              </p:nvSpPr>
              <p:spPr>
                <a:xfrm>
                  <a:off x="8630464"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7" name="立方体 376">
                  <a:extLst>
                    <a:ext uri="{FF2B5EF4-FFF2-40B4-BE49-F238E27FC236}">
                      <a16:creationId xmlns:a16="http://schemas.microsoft.com/office/drawing/2014/main" id="{0214E17B-3ABC-48DC-9360-06C9AD709CF9}"/>
                    </a:ext>
                  </a:extLst>
                </p:cNvPr>
                <p:cNvSpPr>
                  <a:spLocks noChangeAspect="1"/>
                </p:cNvSpPr>
                <p:nvPr/>
              </p:nvSpPr>
              <p:spPr>
                <a:xfrm>
                  <a:off x="8996797"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8" name="立方体 377">
                  <a:extLst>
                    <a:ext uri="{FF2B5EF4-FFF2-40B4-BE49-F238E27FC236}">
                      <a16:creationId xmlns:a16="http://schemas.microsoft.com/office/drawing/2014/main" id="{88F84B7D-8FBF-4C8B-942A-8848FEE7D1F5}"/>
                    </a:ext>
                  </a:extLst>
                </p:cNvPr>
                <p:cNvSpPr>
                  <a:spLocks noChangeAspect="1"/>
                </p:cNvSpPr>
                <p:nvPr/>
              </p:nvSpPr>
              <p:spPr>
                <a:xfrm>
                  <a:off x="7533524" y="27082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79" name="立方体 378">
                  <a:extLst>
                    <a:ext uri="{FF2B5EF4-FFF2-40B4-BE49-F238E27FC236}">
                      <a16:creationId xmlns:a16="http://schemas.microsoft.com/office/drawing/2014/main" id="{4C12831E-B343-4449-8298-40918110C2F7}"/>
                    </a:ext>
                  </a:extLst>
                </p:cNvPr>
                <p:cNvSpPr>
                  <a:spLocks noChangeAspect="1"/>
                </p:cNvSpPr>
                <p:nvPr/>
              </p:nvSpPr>
              <p:spPr>
                <a:xfrm>
                  <a:off x="7894162" y="27082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0" name="立方体 379">
                  <a:extLst>
                    <a:ext uri="{FF2B5EF4-FFF2-40B4-BE49-F238E27FC236}">
                      <a16:creationId xmlns:a16="http://schemas.microsoft.com/office/drawing/2014/main" id="{2803E362-1486-483E-9603-58C41E223D48}"/>
                    </a:ext>
                  </a:extLst>
                </p:cNvPr>
                <p:cNvSpPr>
                  <a:spLocks noChangeAspect="1"/>
                </p:cNvSpPr>
                <p:nvPr/>
              </p:nvSpPr>
              <p:spPr>
                <a:xfrm>
                  <a:off x="8260495" y="27082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1" name="立方体 380">
                  <a:extLst>
                    <a:ext uri="{FF2B5EF4-FFF2-40B4-BE49-F238E27FC236}">
                      <a16:creationId xmlns:a16="http://schemas.microsoft.com/office/drawing/2014/main" id="{FE6AF8CD-BE60-4DA3-8A96-2AE812A427BA}"/>
                    </a:ext>
                  </a:extLst>
                </p:cNvPr>
                <p:cNvSpPr>
                  <a:spLocks noChangeAspect="1"/>
                </p:cNvSpPr>
                <p:nvPr/>
              </p:nvSpPr>
              <p:spPr>
                <a:xfrm>
                  <a:off x="8630464" y="27082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2" name="立方体 381">
                  <a:extLst>
                    <a:ext uri="{FF2B5EF4-FFF2-40B4-BE49-F238E27FC236}">
                      <a16:creationId xmlns:a16="http://schemas.microsoft.com/office/drawing/2014/main" id="{6D4C57A7-ACF4-4A26-AC30-035DA182137C}"/>
                    </a:ext>
                  </a:extLst>
                </p:cNvPr>
                <p:cNvSpPr>
                  <a:spLocks noChangeAspect="1"/>
                </p:cNvSpPr>
                <p:nvPr/>
              </p:nvSpPr>
              <p:spPr>
                <a:xfrm>
                  <a:off x="8996797" y="2708294"/>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3" name="立方体 382">
                  <a:extLst>
                    <a:ext uri="{FF2B5EF4-FFF2-40B4-BE49-F238E27FC236}">
                      <a16:creationId xmlns:a16="http://schemas.microsoft.com/office/drawing/2014/main" id="{1545FE73-183D-4C1A-A486-6761B14E28DD}"/>
                    </a:ext>
                  </a:extLst>
                </p:cNvPr>
                <p:cNvSpPr>
                  <a:spLocks noChangeAspect="1"/>
                </p:cNvSpPr>
                <p:nvPr/>
              </p:nvSpPr>
              <p:spPr>
                <a:xfrm>
                  <a:off x="7533524"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4" name="立方体 383">
                  <a:extLst>
                    <a:ext uri="{FF2B5EF4-FFF2-40B4-BE49-F238E27FC236}">
                      <a16:creationId xmlns:a16="http://schemas.microsoft.com/office/drawing/2014/main" id="{70B77B79-2038-4EC4-BB3C-6EFE0A390A77}"/>
                    </a:ext>
                  </a:extLst>
                </p:cNvPr>
                <p:cNvSpPr>
                  <a:spLocks noChangeAspect="1"/>
                </p:cNvSpPr>
                <p:nvPr/>
              </p:nvSpPr>
              <p:spPr>
                <a:xfrm>
                  <a:off x="7894162"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5" name="立方体 384">
                  <a:extLst>
                    <a:ext uri="{FF2B5EF4-FFF2-40B4-BE49-F238E27FC236}">
                      <a16:creationId xmlns:a16="http://schemas.microsoft.com/office/drawing/2014/main" id="{7D98103D-9CA2-431D-AED8-BCD726CA4E68}"/>
                    </a:ext>
                  </a:extLst>
                </p:cNvPr>
                <p:cNvSpPr>
                  <a:spLocks noChangeAspect="1"/>
                </p:cNvSpPr>
                <p:nvPr/>
              </p:nvSpPr>
              <p:spPr>
                <a:xfrm>
                  <a:off x="8260495"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6" name="立方体 385">
                  <a:extLst>
                    <a:ext uri="{FF2B5EF4-FFF2-40B4-BE49-F238E27FC236}">
                      <a16:creationId xmlns:a16="http://schemas.microsoft.com/office/drawing/2014/main" id="{16624194-E67C-4BC9-B81F-346DC7E83B98}"/>
                    </a:ext>
                  </a:extLst>
                </p:cNvPr>
                <p:cNvSpPr>
                  <a:spLocks noChangeAspect="1"/>
                </p:cNvSpPr>
                <p:nvPr/>
              </p:nvSpPr>
              <p:spPr>
                <a:xfrm>
                  <a:off x="8630464"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7" name="立方体 386">
                  <a:extLst>
                    <a:ext uri="{FF2B5EF4-FFF2-40B4-BE49-F238E27FC236}">
                      <a16:creationId xmlns:a16="http://schemas.microsoft.com/office/drawing/2014/main" id="{0E4BDF2C-D412-48B4-A3A3-7B144F988529}"/>
                    </a:ext>
                  </a:extLst>
                </p:cNvPr>
                <p:cNvSpPr>
                  <a:spLocks noChangeAspect="1"/>
                </p:cNvSpPr>
                <p:nvPr/>
              </p:nvSpPr>
              <p:spPr>
                <a:xfrm>
                  <a:off x="8996797"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8" name="立方体 387">
                  <a:extLst>
                    <a:ext uri="{FF2B5EF4-FFF2-40B4-BE49-F238E27FC236}">
                      <a16:creationId xmlns:a16="http://schemas.microsoft.com/office/drawing/2014/main" id="{EC42A96C-08AE-4C81-B7A3-9E346501CA09}"/>
                    </a:ext>
                  </a:extLst>
                </p:cNvPr>
                <p:cNvSpPr>
                  <a:spLocks noChangeAspect="1"/>
                </p:cNvSpPr>
                <p:nvPr/>
              </p:nvSpPr>
              <p:spPr>
                <a:xfrm>
                  <a:off x="7533524" y="2072906"/>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89" name="立方体 388">
                  <a:extLst>
                    <a:ext uri="{FF2B5EF4-FFF2-40B4-BE49-F238E27FC236}">
                      <a16:creationId xmlns:a16="http://schemas.microsoft.com/office/drawing/2014/main" id="{86CF2450-9874-4E65-9F55-0F13535D9DF6}"/>
                    </a:ext>
                  </a:extLst>
                </p:cNvPr>
                <p:cNvSpPr>
                  <a:spLocks noChangeAspect="1"/>
                </p:cNvSpPr>
                <p:nvPr/>
              </p:nvSpPr>
              <p:spPr>
                <a:xfrm>
                  <a:off x="7894162" y="207290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90" name="立方体 389">
                  <a:extLst>
                    <a:ext uri="{FF2B5EF4-FFF2-40B4-BE49-F238E27FC236}">
                      <a16:creationId xmlns:a16="http://schemas.microsoft.com/office/drawing/2014/main" id="{FFA1E11A-66C8-4220-BFD3-01C52F7D3BFD}"/>
                    </a:ext>
                  </a:extLst>
                </p:cNvPr>
                <p:cNvSpPr>
                  <a:spLocks noChangeAspect="1"/>
                </p:cNvSpPr>
                <p:nvPr/>
              </p:nvSpPr>
              <p:spPr>
                <a:xfrm>
                  <a:off x="8260495" y="2072906"/>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91" name="立方体 390">
                  <a:extLst>
                    <a:ext uri="{FF2B5EF4-FFF2-40B4-BE49-F238E27FC236}">
                      <a16:creationId xmlns:a16="http://schemas.microsoft.com/office/drawing/2014/main" id="{C6D6331E-6CAE-4E91-B1C4-2E6DA2DDEE8F}"/>
                    </a:ext>
                  </a:extLst>
                </p:cNvPr>
                <p:cNvSpPr>
                  <a:spLocks noChangeAspect="1"/>
                </p:cNvSpPr>
                <p:nvPr/>
              </p:nvSpPr>
              <p:spPr>
                <a:xfrm>
                  <a:off x="8630464" y="207290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92" name="立方体 391">
                  <a:extLst>
                    <a:ext uri="{FF2B5EF4-FFF2-40B4-BE49-F238E27FC236}">
                      <a16:creationId xmlns:a16="http://schemas.microsoft.com/office/drawing/2014/main" id="{710CED37-18E6-412A-BBED-675C2BF10486}"/>
                    </a:ext>
                  </a:extLst>
                </p:cNvPr>
                <p:cNvSpPr>
                  <a:spLocks noChangeAspect="1"/>
                </p:cNvSpPr>
                <p:nvPr/>
              </p:nvSpPr>
              <p:spPr>
                <a:xfrm>
                  <a:off x="8996797" y="2072906"/>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nvGrpSpPr>
              <p:cNvPr id="316" name="组合 315">
                <a:extLst>
                  <a:ext uri="{FF2B5EF4-FFF2-40B4-BE49-F238E27FC236}">
                    <a16:creationId xmlns:a16="http://schemas.microsoft.com/office/drawing/2014/main" id="{388EBC10-8732-4D15-B4B8-83A2CD2A72E9}"/>
                  </a:ext>
                </a:extLst>
              </p:cNvPr>
              <p:cNvGrpSpPr/>
              <p:nvPr/>
            </p:nvGrpSpPr>
            <p:grpSpPr>
              <a:xfrm>
                <a:off x="4788244" y="3412556"/>
                <a:ext cx="1939965" cy="1713416"/>
                <a:chOff x="7534264" y="2284122"/>
                <a:chExt cx="1939965" cy="1713416"/>
              </a:xfrm>
              <a:solidFill>
                <a:schemeClr val="accent1">
                  <a:lumMod val="20000"/>
                  <a:lumOff val="80000"/>
                </a:schemeClr>
              </a:solidFill>
            </p:grpSpPr>
            <p:sp>
              <p:nvSpPr>
                <p:cNvPr id="343" name="立方体 342">
                  <a:extLst>
                    <a:ext uri="{FF2B5EF4-FFF2-40B4-BE49-F238E27FC236}">
                      <a16:creationId xmlns:a16="http://schemas.microsoft.com/office/drawing/2014/main" id="{F77DC029-294B-4F74-9660-EF4FFEA85C95}"/>
                    </a:ext>
                  </a:extLst>
                </p:cNvPr>
                <p:cNvSpPr>
                  <a:spLocks noChangeAspect="1"/>
                </p:cNvSpPr>
                <p:nvPr/>
              </p:nvSpPr>
              <p:spPr>
                <a:xfrm>
                  <a:off x="7534264"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44" name="立方体 343">
                  <a:extLst>
                    <a:ext uri="{FF2B5EF4-FFF2-40B4-BE49-F238E27FC236}">
                      <a16:creationId xmlns:a16="http://schemas.microsoft.com/office/drawing/2014/main" id="{B3D8E23C-AA26-432D-A9F0-450250FF00AE}"/>
                    </a:ext>
                  </a:extLst>
                </p:cNvPr>
                <p:cNvSpPr>
                  <a:spLocks noChangeAspect="1"/>
                </p:cNvSpPr>
                <p:nvPr/>
              </p:nvSpPr>
              <p:spPr>
                <a:xfrm>
                  <a:off x="7894902"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45" name="立方体 344">
                  <a:extLst>
                    <a:ext uri="{FF2B5EF4-FFF2-40B4-BE49-F238E27FC236}">
                      <a16:creationId xmlns:a16="http://schemas.microsoft.com/office/drawing/2014/main" id="{684DB3BC-53BB-48DB-A121-3ACD68629E88}"/>
                    </a:ext>
                  </a:extLst>
                </p:cNvPr>
                <p:cNvSpPr>
                  <a:spLocks noChangeAspect="1"/>
                </p:cNvSpPr>
                <p:nvPr/>
              </p:nvSpPr>
              <p:spPr>
                <a:xfrm>
                  <a:off x="8261235"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46" name="立方体 345">
                  <a:extLst>
                    <a:ext uri="{FF2B5EF4-FFF2-40B4-BE49-F238E27FC236}">
                      <a16:creationId xmlns:a16="http://schemas.microsoft.com/office/drawing/2014/main" id="{18B54099-62C5-4E9C-9C59-24FC7A634608}"/>
                    </a:ext>
                  </a:extLst>
                </p:cNvPr>
                <p:cNvSpPr>
                  <a:spLocks noChangeAspect="1"/>
                </p:cNvSpPr>
                <p:nvPr/>
              </p:nvSpPr>
              <p:spPr>
                <a:xfrm>
                  <a:off x="8631204"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47" name="立方体 346">
                  <a:extLst>
                    <a:ext uri="{FF2B5EF4-FFF2-40B4-BE49-F238E27FC236}">
                      <a16:creationId xmlns:a16="http://schemas.microsoft.com/office/drawing/2014/main" id="{BDA1CE5C-AF11-42C0-A29E-18618DB52592}"/>
                    </a:ext>
                  </a:extLst>
                </p:cNvPr>
                <p:cNvSpPr>
                  <a:spLocks noChangeAspect="1"/>
                </p:cNvSpPr>
                <p:nvPr/>
              </p:nvSpPr>
              <p:spPr>
                <a:xfrm>
                  <a:off x="8997537"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48" name="立方体 347">
                  <a:extLst>
                    <a:ext uri="{FF2B5EF4-FFF2-40B4-BE49-F238E27FC236}">
                      <a16:creationId xmlns:a16="http://schemas.microsoft.com/office/drawing/2014/main" id="{6F23971F-5B59-4CB2-8DAC-166EDB6F6A28}"/>
                    </a:ext>
                  </a:extLst>
                </p:cNvPr>
                <p:cNvSpPr>
                  <a:spLocks noChangeAspect="1"/>
                </p:cNvSpPr>
                <p:nvPr/>
              </p:nvSpPr>
              <p:spPr>
                <a:xfrm>
                  <a:off x="7534265" y="324336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49" name="立方体 348">
                  <a:extLst>
                    <a:ext uri="{FF2B5EF4-FFF2-40B4-BE49-F238E27FC236}">
                      <a16:creationId xmlns:a16="http://schemas.microsoft.com/office/drawing/2014/main" id="{5A38E73A-1994-4EB8-8E0D-0111283A2B7B}"/>
                    </a:ext>
                  </a:extLst>
                </p:cNvPr>
                <p:cNvSpPr>
                  <a:spLocks noChangeAspect="1"/>
                </p:cNvSpPr>
                <p:nvPr/>
              </p:nvSpPr>
              <p:spPr>
                <a:xfrm>
                  <a:off x="7894903" y="324336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0" name="立方体 349">
                  <a:extLst>
                    <a:ext uri="{FF2B5EF4-FFF2-40B4-BE49-F238E27FC236}">
                      <a16:creationId xmlns:a16="http://schemas.microsoft.com/office/drawing/2014/main" id="{23316F19-5C35-4542-9745-CAC9F4992DDD}"/>
                    </a:ext>
                  </a:extLst>
                </p:cNvPr>
                <p:cNvSpPr>
                  <a:spLocks noChangeAspect="1"/>
                </p:cNvSpPr>
                <p:nvPr/>
              </p:nvSpPr>
              <p:spPr>
                <a:xfrm>
                  <a:off x="8261236" y="324336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1" name="立方体 350">
                  <a:extLst>
                    <a:ext uri="{FF2B5EF4-FFF2-40B4-BE49-F238E27FC236}">
                      <a16:creationId xmlns:a16="http://schemas.microsoft.com/office/drawing/2014/main" id="{2977531E-D03B-46DC-9347-4E82BB37F3FC}"/>
                    </a:ext>
                  </a:extLst>
                </p:cNvPr>
                <p:cNvSpPr>
                  <a:spLocks noChangeAspect="1"/>
                </p:cNvSpPr>
                <p:nvPr/>
              </p:nvSpPr>
              <p:spPr>
                <a:xfrm>
                  <a:off x="8631205" y="324336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2" name="立方体 351">
                  <a:extLst>
                    <a:ext uri="{FF2B5EF4-FFF2-40B4-BE49-F238E27FC236}">
                      <a16:creationId xmlns:a16="http://schemas.microsoft.com/office/drawing/2014/main" id="{5AB31AF3-E7E5-4267-8785-E010B8000F0C}"/>
                    </a:ext>
                  </a:extLst>
                </p:cNvPr>
                <p:cNvSpPr>
                  <a:spLocks noChangeAspect="1"/>
                </p:cNvSpPr>
                <p:nvPr/>
              </p:nvSpPr>
              <p:spPr>
                <a:xfrm>
                  <a:off x="8997538" y="3243360"/>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3" name="立方体 352">
                  <a:extLst>
                    <a:ext uri="{FF2B5EF4-FFF2-40B4-BE49-F238E27FC236}">
                      <a16:creationId xmlns:a16="http://schemas.microsoft.com/office/drawing/2014/main" id="{22CD623D-6243-4C75-ADC1-93B7684D57F1}"/>
                    </a:ext>
                  </a:extLst>
                </p:cNvPr>
                <p:cNvSpPr>
                  <a:spLocks noChangeAspect="1"/>
                </p:cNvSpPr>
                <p:nvPr/>
              </p:nvSpPr>
              <p:spPr>
                <a:xfrm>
                  <a:off x="7534265"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4" name="立方体 353">
                  <a:extLst>
                    <a:ext uri="{FF2B5EF4-FFF2-40B4-BE49-F238E27FC236}">
                      <a16:creationId xmlns:a16="http://schemas.microsoft.com/office/drawing/2014/main" id="{687A8965-5081-440E-889E-56DF123E8C21}"/>
                    </a:ext>
                  </a:extLst>
                </p:cNvPr>
                <p:cNvSpPr>
                  <a:spLocks noChangeAspect="1"/>
                </p:cNvSpPr>
                <p:nvPr/>
              </p:nvSpPr>
              <p:spPr>
                <a:xfrm>
                  <a:off x="7894903"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5" name="立方体 354">
                  <a:extLst>
                    <a:ext uri="{FF2B5EF4-FFF2-40B4-BE49-F238E27FC236}">
                      <a16:creationId xmlns:a16="http://schemas.microsoft.com/office/drawing/2014/main" id="{532351E8-B1A1-40C4-A2C2-6523E8AD7FB7}"/>
                    </a:ext>
                  </a:extLst>
                </p:cNvPr>
                <p:cNvSpPr>
                  <a:spLocks noChangeAspect="1"/>
                </p:cNvSpPr>
                <p:nvPr/>
              </p:nvSpPr>
              <p:spPr>
                <a:xfrm>
                  <a:off x="8261236"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6" name="立方体 355">
                  <a:extLst>
                    <a:ext uri="{FF2B5EF4-FFF2-40B4-BE49-F238E27FC236}">
                      <a16:creationId xmlns:a16="http://schemas.microsoft.com/office/drawing/2014/main" id="{DE28915E-D600-4AF8-838C-29B674AD8296}"/>
                    </a:ext>
                  </a:extLst>
                </p:cNvPr>
                <p:cNvSpPr>
                  <a:spLocks noChangeAspect="1"/>
                </p:cNvSpPr>
                <p:nvPr/>
              </p:nvSpPr>
              <p:spPr>
                <a:xfrm>
                  <a:off x="8631205"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7" name="立方体 356">
                  <a:extLst>
                    <a:ext uri="{FF2B5EF4-FFF2-40B4-BE49-F238E27FC236}">
                      <a16:creationId xmlns:a16="http://schemas.microsoft.com/office/drawing/2014/main" id="{7959B0F8-E467-4DA3-9FEB-C99AF50B4D58}"/>
                    </a:ext>
                  </a:extLst>
                </p:cNvPr>
                <p:cNvSpPr>
                  <a:spLocks noChangeAspect="1"/>
                </p:cNvSpPr>
                <p:nvPr/>
              </p:nvSpPr>
              <p:spPr>
                <a:xfrm>
                  <a:off x="8997538"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8" name="立方体 357">
                  <a:extLst>
                    <a:ext uri="{FF2B5EF4-FFF2-40B4-BE49-F238E27FC236}">
                      <a16:creationId xmlns:a16="http://schemas.microsoft.com/office/drawing/2014/main" id="{A18AFDAC-9C7C-43BC-8EFA-C7EF9A565C30}"/>
                    </a:ext>
                  </a:extLst>
                </p:cNvPr>
                <p:cNvSpPr>
                  <a:spLocks noChangeAspect="1"/>
                </p:cNvSpPr>
                <p:nvPr/>
              </p:nvSpPr>
              <p:spPr>
                <a:xfrm>
                  <a:off x="7534265" y="26079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59" name="立方体 358">
                  <a:extLst>
                    <a:ext uri="{FF2B5EF4-FFF2-40B4-BE49-F238E27FC236}">
                      <a16:creationId xmlns:a16="http://schemas.microsoft.com/office/drawing/2014/main" id="{1D5BC51E-7480-4552-B875-76EF10BB1989}"/>
                    </a:ext>
                  </a:extLst>
                </p:cNvPr>
                <p:cNvSpPr>
                  <a:spLocks noChangeAspect="1"/>
                </p:cNvSpPr>
                <p:nvPr/>
              </p:nvSpPr>
              <p:spPr>
                <a:xfrm>
                  <a:off x="7894903" y="26079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60" name="立方体 359">
                  <a:extLst>
                    <a:ext uri="{FF2B5EF4-FFF2-40B4-BE49-F238E27FC236}">
                      <a16:creationId xmlns:a16="http://schemas.microsoft.com/office/drawing/2014/main" id="{508B9954-558E-4C1E-862F-D3A867B72312}"/>
                    </a:ext>
                  </a:extLst>
                </p:cNvPr>
                <p:cNvSpPr>
                  <a:spLocks noChangeAspect="1"/>
                </p:cNvSpPr>
                <p:nvPr/>
              </p:nvSpPr>
              <p:spPr>
                <a:xfrm>
                  <a:off x="8261236" y="26079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61" name="立方体 360">
                  <a:extLst>
                    <a:ext uri="{FF2B5EF4-FFF2-40B4-BE49-F238E27FC236}">
                      <a16:creationId xmlns:a16="http://schemas.microsoft.com/office/drawing/2014/main" id="{E68116E2-E02C-4CC9-98B2-78E835F3BFA2}"/>
                    </a:ext>
                  </a:extLst>
                </p:cNvPr>
                <p:cNvSpPr>
                  <a:spLocks noChangeAspect="1"/>
                </p:cNvSpPr>
                <p:nvPr/>
              </p:nvSpPr>
              <p:spPr>
                <a:xfrm>
                  <a:off x="8631205" y="26079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62" name="立方体 361">
                  <a:extLst>
                    <a:ext uri="{FF2B5EF4-FFF2-40B4-BE49-F238E27FC236}">
                      <a16:creationId xmlns:a16="http://schemas.microsoft.com/office/drawing/2014/main" id="{4A5100FA-4113-4407-A084-48D77BD52346}"/>
                    </a:ext>
                  </a:extLst>
                </p:cNvPr>
                <p:cNvSpPr>
                  <a:spLocks noChangeAspect="1"/>
                </p:cNvSpPr>
                <p:nvPr/>
              </p:nvSpPr>
              <p:spPr>
                <a:xfrm>
                  <a:off x="8997538" y="2607972"/>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63" name="立方体 362">
                  <a:extLst>
                    <a:ext uri="{FF2B5EF4-FFF2-40B4-BE49-F238E27FC236}">
                      <a16:creationId xmlns:a16="http://schemas.microsoft.com/office/drawing/2014/main" id="{942048AD-1942-44B1-859E-830427B4C7AE}"/>
                    </a:ext>
                  </a:extLst>
                </p:cNvPr>
                <p:cNvSpPr>
                  <a:spLocks noChangeAspect="1"/>
                </p:cNvSpPr>
                <p:nvPr/>
              </p:nvSpPr>
              <p:spPr>
                <a:xfrm>
                  <a:off x="7534265" y="22841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64" name="立方体 363">
                  <a:extLst>
                    <a:ext uri="{FF2B5EF4-FFF2-40B4-BE49-F238E27FC236}">
                      <a16:creationId xmlns:a16="http://schemas.microsoft.com/office/drawing/2014/main" id="{35325F99-7FD7-465A-95A4-1569ECCA5D1B}"/>
                    </a:ext>
                  </a:extLst>
                </p:cNvPr>
                <p:cNvSpPr>
                  <a:spLocks noChangeAspect="1"/>
                </p:cNvSpPr>
                <p:nvPr/>
              </p:nvSpPr>
              <p:spPr>
                <a:xfrm>
                  <a:off x="7894903" y="2284122"/>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65" name="立方体 364">
                  <a:extLst>
                    <a:ext uri="{FF2B5EF4-FFF2-40B4-BE49-F238E27FC236}">
                      <a16:creationId xmlns:a16="http://schemas.microsoft.com/office/drawing/2014/main" id="{4F0318F5-8594-432B-832A-E632583F0EA4}"/>
                    </a:ext>
                  </a:extLst>
                </p:cNvPr>
                <p:cNvSpPr>
                  <a:spLocks noChangeAspect="1"/>
                </p:cNvSpPr>
                <p:nvPr/>
              </p:nvSpPr>
              <p:spPr>
                <a:xfrm>
                  <a:off x="8261236" y="22841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66" name="立方体 365">
                  <a:extLst>
                    <a:ext uri="{FF2B5EF4-FFF2-40B4-BE49-F238E27FC236}">
                      <a16:creationId xmlns:a16="http://schemas.microsoft.com/office/drawing/2014/main" id="{ADF5A3F6-8DB1-4B19-9975-103F11AA1548}"/>
                    </a:ext>
                  </a:extLst>
                </p:cNvPr>
                <p:cNvSpPr>
                  <a:spLocks noChangeAspect="1"/>
                </p:cNvSpPr>
                <p:nvPr/>
              </p:nvSpPr>
              <p:spPr>
                <a:xfrm>
                  <a:off x="8631205" y="2284122"/>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67" name="立方体 366">
                  <a:extLst>
                    <a:ext uri="{FF2B5EF4-FFF2-40B4-BE49-F238E27FC236}">
                      <a16:creationId xmlns:a16="http://schemas.microsoft.com/office/drawing/2014/main" id="{D1929E4A-1517-4D3B-A5A8-DF4A49D00A91}"/>
                    </a:ext>
                  </a:extLst>
                </p:cNvPr>
                <p:cNvSpPr>
                  <a:spLocks noChangeAspect="1"/>
                </p:cNvSpPr>
                <p:nvPr/>
              </p:nvSpPr>
              <p:spPr>
                <a:xfrm>
                  <a:off x="8997538" y="22841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nvGrpSpPr>
              <p:cNvPr id="317" name="组合 316">
                <a:extLst>
                  <a:ext uri="{FF2B5EF4-FFF2-40B4-BE49-F238E27FC236}">
                    <a16:creationId xmlns:a16="http://schemas.microsoft.com/office/drawing/2014/main" id="{510A7401-1592-4F54-9868-7DFEF09A6BCA}"/>
                  </a:ext>
                </a:extLst>
              </p:cNvPr>
              <p:cNvGrpSpPr/>
              <p:nvPr/>
            </p:nvGrpSpPr>
            <p:grpSpPr>
              <a:xfrm>
                <a:off x="4684476" y="3518954"/>
                <a:ext cx="1939965" cy="1713416"/>
                <a:chOff x="7730345" y="2570185"/>
                <a:chExt cx="1939965" cy="1713416"/>
              </a:xfrm>
            </p:grpSpPr>
            <p:sp>
              <p:nvSpPr>
                <p:cNvPr id="318" name="立方体 317">
                  <a:extLst>
                    <a:ext uri="{FF2B5EF4-FFF2-40B4-BE49-F238E27FC236}">
                      <a16:creationId xmlns:a16="http://schemas.microsoft.com/office/drawing/2014/main" id="{5B160AFD-B1AC-41D9-AA9A-87356AC338AF}"/>
                    </a:ext>
                  </a:extLst>
                </p:cNvPr>
                <p:cNvSpPr>
                  <a:spLocks noChangeAspect="1"/>
                </p:cNvSpPr>
                <p:nvPr/>
              </p:nvSpPr>
              <p:spPr>
                <a:xfrm>
                  <a:off x="7730345" y="38532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19" name="立方体 318">
                  <a:extLst>
                    <a:ext uri="{FF2B5EF4-FFF2-40B4-BE49-F238E27FC236}">
                      <a16:creationId xmlns:a16="http://schemas.microsoft.com/office/drawing/2014/main" id="{70ED20DD-E1A0-4F94-821B-08B4E7251F79}"/>
                    </a:ext>
                  </a:extLst>
                </p:cNvPr>
                <p:cNvSpPr>
                  <a:spLocks noChangeAspect="1"/>
                </p:cNvSpPr>
                <p:nvPr/>
              </p:nvSpPr>
              <p:spPr>
                <a:xfrm>
                  <a:off x="8090983" y="38532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0" name="立方体 319">
                  <a:extLst>
                    <a:ext uri="{FF2B5EF4-FFF2-40B4-BE49-F238E27FC236}">
                      <a16:creationId xmlns:a16="http://schemas.microsoft.com/office/drawing/2014/main" id="{2FD45E45-BFE5-4A8C-A2F5-D429B164A6F6}"/>
                    </a:ext>
                  </a:extLst>
                </p:cNvPr>
                <p:cNvSpPr>
                  <a:spLocks noChangeAspect="1"/>
                </p:cNvSpPr>
                <p:nvPr/>
              </p:nvSpPr>
              <p:spPr>
                <a:xfrm>
                  <a:off x="8457316" y="38532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1" name="立方体 320">
                  <a:extLst>
                    <a:ext uri="{FF2B5EF4-FFF2-40B4-BE49-F238E27FC236}">
                      <a16:creationId xmlns:a16="http://schemas.microsoft.com/office/drawing/2014/main" id="{79EA76D8-65F0-4B69-9C9B-D0D8499E5A64}"/>
                    </a:ext>
                  </a:extLst>
                </p:cNvPr>
                <p:cNvSpPr>
                  <a:spLocks noChangeAspect="1"/>
                </p:cNvSpPr>
                <p:nvPr/>
              </p:nvSpPr>
              <p:spPr>
                <a:xfrm>
                  <a:off x="8827285" y="3853273"/>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2" name="立方体 321">
                  <a:extLst>
                    <a:ext uri="{FF2B5EF4-FFF2-40B4-BE49-F238E27FC236}">
                      <a16:creationId xmlns:a16="http://schemas.microsoft.com/office/drawing/2014/main" id="{D3E7C3C1-5C36-44F9-858F-756B46ED107A}"/>
                    </a:ext>
                  </a:extLst>
                </p:cNvPr>
                <p:cNvSpPr>
                  <a:spLocks noChangeAspect="1"/>
                </p:cNvSpPr>
                <p:nvPr/>
              </p:nvSpPr>
              <p:spPr>
                <a:xfrm>
                  <a:off x="9193618" y="38532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3" name="立方体 322">
                  <a:extLst>
                    <a:ext uri="{FF2B5EF4-FFF2-40B4-BE49-F238E27FC236}">
                      <a16:creationId xmlns:a16="http://schemas.microsoft.com/office/drawing/2014/main" id="{5AE1DB58-6F27-4A60-995E-B60A8171BA90}"/>
                    </a:ext>
                  </a:extLst>
                </p:cNvPr>
                <p:cNvSpPr>
                  <a:spLocks noChangeAspect="1"/>
                </p:cNvSpPr>
                <p:nvPr/>
              </p:nvSpPr>
              <p:spPr>
                <a:xfrm>
                  <a:off x="7730346" y="3529423"/>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4" name="立方体 323">
                  <a:extLst>
                    <a:ext uri="{FF2B5EF4-FFF2-40B4-BE49-F238E27FC236}">
                      <a16:creationId xmlns:a16="http://schemas.microsoft.com/office/drawing/2014/main" id="{C0456927-6546-443A-835B-20DA4FF06B2C}"/>
                    </a:ext>
                  </a:extLst>
                </p:cNvPr>
                <p:cNvSpPr>
                  <a:spLocks noChangeAspect="1"/>
                </p:cNvSpPr>
                <p:nvPr/>
              </p:nvSpPr>
              <p:spPr>
                <a:xfrm>
                  <a:off x="8090984" y="352942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5" name="立方体 324">
                  <a:extLst>
                    <a:ext uri="{FF2B5EF4-FFF2-40B4-BE49-F238E27FC236}">
                      <a16:creationId xmlns:a16="http://schemas.microsoft.com/office/drawing/2014/main" id="{D4F8EDF8-5140-4029-9CCC-6173BE66AEAF}"/>
                    </a:ext>
                  </a:extLst>
                </p:cNvPr>
                <p:cNvSpPr>
                  <a:spLocks noChangeAspect="1"/>
                </p:cNvSpPr>
                <p:nvPr/>
              </p:nvSpPr>
              <p:spPr>
                <a:xfrm>
                  <a:off x="8457317" y="352942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6" name="立方体 325">
                  <a:extLst>
                    <a:ext uri="{FF2B5EF4-FFF2-40B4-BE49-F238E27FC236}">
                      <a16:creationId xmlns:a16="http://schemas.microsoft.com/office/drawing/2014/main" id="{AAC3E613-BE4F-433A-84E7-2802C4234898}"/>
                    </a:ext>
                  </a:extLst>
                </p:cNvPr>
                <p:cNvSpPr>
                  <a:spLocks noChangeAspect="1"/>
                </p:cNvSpPr>
                <p:nvPr/>
              </p:nvSpPr>
              <p:spPr>
                <a:xfrm>
                  <a:off x="8827286" y="352942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7" name="立方体 326">
                  <a:extLst>
                    <a:ext uri="{FF2B5EF4-FFF2-40B4-BE49-F238E27FC236}">
                      <a16:creationId xmlns:a16="http://schemas.microsoft.com/office/drawing/2014/main" id="{8E57268A-1156-478D-AD3F-280152587EFA}"/>
                    </a:ext>
                  </a:extLst>
                </p:cNvPr>
                <p:cNvSpPr>
                  <a:spLocks noChangeAspect="1"/>
                </p:cNvSpPr>
                <p:nvPr/>
              </p:nvSpPr>
              <p:spPr>
                <a:xfrm>
                  <a:off x="9193619" y="352942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8" name="立方体 327">
                  <a:extLst>
                    <a:ext uri="{FF2B5EF4-FFF2-40B4-BE49-F238E27FC236}">
                      <a16:creationId xmlns:a16="http://schemas.microsoft.com/office/drawing/2014/main" id="{3592044A-4BD1-42AF-9F31-594F802A91BF}"/>
                    </a:ext>
                  </a:extLst>
                </p:cNvPr>
                <p:cNvSpPr>
                  <a:spLocks noChangeAspect="1"/>
                </p:cNvSpPr>
                <p:nvPr/>
              </p:nvSpPr>
              <p:spPr>
                <a:xfrm>
                  <a:off x="7730346" y="32055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29" name="立方体 328">
                  <a:extLst>
                    <a:ext uri="{FF2B5EF4-FFF2-40B4-BE49-F238E27FC236}">
                      <a16:creationId xmlns:a16="http://schemas.microsoft.com/office/drawing/2014/main" id="{DF872407-854E-49B6-AD19-F6A9B6E0557E}"/>
                    </a:ext>
                  </a:extLst>
                </p:cNvPr>
                <p:cNvSpPr>
                  <a:spLocks noChangeAspect="1"/>
                </p:cNvSpPr>
                <p:nvPr/>
              </p:nvSpPr>
              <p:spPr>
                <a:xfrm>
                  <a:off x="8090984" y="32055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0" name="立方体 329">
                  <a:extLst>
                    <a:ext uri="{FF2B5EF4-FFF2-40B4-BE49-F238E27FC236}">
                      <a16:creationId xmlns:a16="http://schemas.microsoft.com/office/drawing/2014/main" id="{5C403D35-5395-49E6-B545-95301ACAD292}"/>
                    </a:ext>
                  </a:extLst>
                </p:cNvPr>
                <p:cNvSpPr>
                  <a:spLocks noChangeAspect="1"/>
                </p:cNvSpPr>
                <p:nvPr/>
              </p:nvSpPr>
              <p:spPr>
                <a:xfrm>
                  <a:off x="8457317" y="3205573"/>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1" name="立方体 330">
                  <a:extLst>
                    <a:ext uri="{FF2B5EF4-FFF2-40B4-BE49-F238E27FC236}">
                      <a16:creationId xmlns:a16="http://schemas.microsoft.com/office/drawing/2014/main" id="{6AE23E1F-25CF-455B-AEC0-9207E43714CC}"/>
                    </a:ext>
                  </a:extLst>
                </p:cNvPr>
                <p:cNvSpPr>
                  <a:spLocks noChangeAspect="1"/>
                </p:cNvSpPr>
                <p:nvPr/>
              </p:nvSpPr>
              <p:spPr>
                <a:xfrm>
                  <a:off x="8827286" y="32055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2" name="立方体 331">
                  <a:extLst>
                    <a:ext uri="{FF2B5EF4-FFF2-40B4-BE49-F238E27FC236}">
                      <a16:creationId xmlns:a16="http://schemas.microsoft.com/office/drawing/2014/main" id="{C81611B5-A3B7-4D2A-A821-B538A9914A90}"/>
                    </a:ext>
                  </a:extLst>
                </p:cNvPr>
                <p:cNvSpPr>
                  <a:spLocks noChangeAspect="1"/>
                </p:cNvSpPr>
                <p:nvPr/>
              </p:nvSpPr>
              <p:spPr>
                <a:xfrm>
                  <a:off x="9193619" y="3205573"/>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3" name="立方体 332">
                  <a:extLst>
                    <a:ext uri="{FF2B5EF4-FFF2-40B4-BE49-F238E27FC236}">
                      <a16:creationId xmlns:a16="http://schemas.microsoft.com/office/drawing/2014/main" id="{FF342241-FC76-44E8-8116-57D216DA811C}"/>
                    </a:ext>
                  </a:extLst>
                </p:cNvPr>
                <p:cNvSpPr>
                  <a:spLocks noChangeAspect="1"/>
                </p:cNvSpPr>
                <p:nvPr/>
              </p:nvSpPr>
              <p:spPr>
                <a:xfrm>
                  <a:off x="7730346" y="2894035"/>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4" name="立方体 333">
                  <a:extLst>
                    <a:ext uri="{FF2B5EF4-FFF2-40B4-BE49-F238E27FC236}">
                      <a16:creationId xmlns:a16="http://schemas.microsoft.com/office/drawing/2014/main" id="{B17858D2-2602-411F-BBEC-FA5FCAF58BE3}"/>
                    </a:ext>
                  </a:extLst>
                </p:cNvPr>
                <p:cNvSpPr>
                  <a:spLocks noChangeAspect="1"/>
                </p:cNvSpPr>
                <p:nvPr/>
              </p:nvSpPr>
              <p:spPr>
                <a:xfrm>
                  <a:off x="8090984" y="289403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5" name="立方体 334">
                  <a:extLst>
                    <a:ext uri="{FF2B5EF4-FFF2-40B4-BE49-F238E27FC236}">
                      <a16:creationId xmlns:a16="http://schemas.microsoft.com/office/drawing/2014/main" id="{B78D5B42-01CD-4E4F-9E25-5F19DB09C42F}"/>
                    </a:ext>
                  </a:extLst>
                </p:cNvPr>
                <p:cNvSpPr>
                  <a:spLocks noChangeAspect="1"/>
                </p:cNvSpPr>
                <p:nvPr/>
              </p:nvSpPr>
              <p:spPr>
                <a:xfrm>
                  <a:off x="8457317" y="289403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6" name="立方体 335">
                  <a:extLst>
                    <a:ext uri="{FF2B5EF4-FFF2-40B4-BE49-F238E27FC236}">
                      <a16:creationId xmlns:a16="http://schemas.microsoft.com/office/drawing/2014/main" id="{7B9F65BC-D1CC-458E-AA97-E030AD48D566}"/>
                    </a:ext>
                  </a:extLst>
                </p:cNvPr>
                <p:cNvSpPr>
                  <a:spLocks noChangeAspect="1"/>
                </p:cNvSpPr>
                <p:nvPr/>
              </p:nvSpPr>
              <p:spPr>
                <a:xfrm>
                  <a:off x="8827286" y="289403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7" name="立方体 336">
                  <a:extLst>
                    <a:ext uri="{FF2B5EF4-FFF2-40B4-BE49-F238E27FC236}">
                      <a16:creationId xmlns:a16="http://schemas.microsoft.com/office/drawing/2014/main" id="{DE468957-634F-47CE-B693-23030D06B1AF}"/>
                    </a:ext>
                  </a:extLst>
                </p:cNvPr>
                <p:cNvSpPr>
                  <a:spLocks noChangeAspect="1"/>
                </p:cNvSpPr>
                <p:nvPr/>
              </p:nvSpPr>
              <p:spPr>
                <a:xfrm>
                  <a:off x="9193619" y="289403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8" name="立方体 337">
                  <a:extLst>
                    <a:ext uri="{FF2B5EF4-FFF2-40B4-BE49-F238E27FC236}">
                      <a16:creationId xmlns:a16="http://schemas.microsoft.com/office/drawing/2014/main" id="{B785AB9E-FBCC-4710-AF7E-2234C8FE8D0B}"/>
                    </a:ext>
                  </a:extLst>
                </p:cNvPr>
                <p:cNvSpPr>
                  <a:spLocks noChangeAspect="1"/>
                </p:cNvSpPr>
                <p:nvPr/>
              </p:nvSpPr>
              <p:spPr>
                <a:xfrm>
                  <a:off x="7730346" y="257018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39" name="立方体 338">
                  <a:extLst>
                    <a:ext uri="{FF2B5EF4-FFF2-40B4-BE49-F238E27FC236}">
                      <a16:creationId xmlns:a16="http://schemas.microsoft.com/office/drawing/2014/main" id="{808238A4-4521-4729-99AA-858C119B008C}"/>
                    </a:ext>
                  </a:extLst>
                </p:cNvPr>
                <p:cNvSpPr>
                  <a:spLocks noChangeAspect="1"/>
                </p:cNvSpPr>
                <p:nvPr/>
              </p:nvSpPr>
              <p:spPr>
                <a:xfrm>
                  <a:off x="8090984" y="2570185"/>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40" name="立方体 339">
                  <a:extLst>
                    <a:ext uri="{FF2B5EF4-FFF2-40B4-BE49-F238E27FC236}">
                      <a16:creationId xmlns:a16="http://schemas.microsoft.com/office/drawing/2014/main" id="{D353C3BF-C7E2-4B52-B672-F3EBCA4C6CCB}"/>
                    </a:ext>
                  </a:extLst>
                </p:cNvPr>
                <p:cNvSpPr>
                  <a:spLocks noChangeAspect="1"/>
                </p:cNvSpPr>
                <p:nvPr/>
              </p:nvSpPr>
              <p:spPr>
                <a:xfrm>
                  <a:off x="8457317" y="257018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41" name="立方体 340">
                  <a:extLst>
                    <a:ext uri="{FF2B5EF4-FFF2-40B4-BE49-F238E27FC236}">
                      <a16:creationId xmlns:a16="http://schemas.microsoft.com/office/drawing/2014/main" id="{8F62F49B-CB17-4BCC-9830-1F89272B7B3E}"/>
                    </a:ext>
                  </a:extLst>
                </p:cNvPr>
                <p:cNvSpPr>
                  <a:spLocks noChangeAspect="1"/>
                </p:cNvSpPr>
                <p:nvPr/>
              </p:nvSpPr>
              <p:spPr>
                <a:xfrm>
                  <a:off x="8827286" y="257018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342" name="立方体 341">
                  <a:extLst>
                    <a:ext uri="{FF2B5EF4-FFF2-40B4-BE49-F238E27FC236}">
                      <a16:creationId xmlns:a16="http://schemas.microsoft.com/office/drawing/2014/main" id="{61C52075-83B9-4126-AB5E-F2C7779B5552}"/>
                    </a:ext>
                  </a:extLst>
                </p:cNvPr>
                <p:cNvSpPr>
                  <a:spLocks noChangeAspect="1"/>
                </p:cNvSpPr>
                <p:nvPr/>
              </p:nvSpPr>
              <p:spPr>
                <a:xfrm>
                  <a:off x="9193619" y="2570185"/>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grpSp>
          <p:nvGrpSpPr>
            <p:cNvPr id="443" name="组合 442">
              <a:extLst>
                <a:ext uri="{FF2B5EF4-FFF2-40B4-BE49-F238E27FC236}">
                  <a16:creationId xmlns:a16="http://schemas.microsoft.com/office/drawing/2014/main" id="{CDA9352A-0BD3-45A9-826F-1A30205CF8B4}"/>
                </a:ext>
              </a:extLst>
            </p:cNvPr>
            <p:cNvGrpSpPr/>
            <p:nvPr/>
          </p:nvGrpSpPr>
          <p:grpSpPr>
            <a:xfrm>
              <a:off x="9035577" y="2844009"/>
              <a:ext cx="1919852" cy="1681125"/>
              <a:chOff x="7884367" y="1927717"/>
              <a:chExt cx="1919852" cy="1681125"/>
            </a:xfrm>
          </p:grpSpPr>
          <p:grpSp>
            <p:nvGrpSpPr>
              <p:cNvPr id="444" name="组合 443">
                <a:extLst>
                  <a:ext uri="{FF2B5EF4-FFF2-40B4-BE49-F238E27FC236}">
                    <a16:creationId xmlns:a16="http://schemas.microsoft.com/office/drawing/2014/main" id="{27E92F3B-44D8-477C-9D05-9AF51DA5C6DF}"/>
                  </a:ext>
                </a:extLst>
              </p:cNvPr>
              <p:cNvGrpSpPr/>
              <p:nvPr/>
            </p:nvGrpSpPr>
            <p:grpSpPr>
              <a:xfrm>
                <a:off x="7947936" y="1927717"/>
                <a:ext cx="1856283" cy="1681125"/>
                <a:chOff x="4684476" y="3098926"/>
                <a:chExt cx="2355729" cy="2133444"/>
              </a:xfrm>
            </p:grpSpPr>
            <p:grpSp>
              <p:nvGrpSpPr>
                <p:cNvPr id="446" name="组合 445">
                  <a:extLst>
                    <a:ext uri="{FF2B5EF4-FFF2-40B4-BE49-F238E27FC236}">
                      <a16:creationId xmlns:a16="http://schemas.microsoft.com/office/drawing/2014/main" id="{42ED55BB-CAE7-4B62-B8E5-FB1632431705}"/>
                    </a:ext>
                  </a:extLst>
                </p:cNvPr>
                <p:cNvGrpSpPr/>
                <p:nvPr/>
              </p:nvGrpSpPr>
              <p:grpSpPr>
                <a:xfrm>
                  <a:off x="5100240" y="3098926"/>
                  <a:ext cx="1939965" cy="1713416"/>
                  <a:chOff x="7238600" y="1627882"/>
                  <a:chExt cx="1939965" cy="1713416"/>
                </a:xfrm>
                <a:solidFill>
                  <a:schemeClr val="accent1">
                    <a:lumMod val="20000"/>
                    <a:lumOff val="80000"/>
                  </a:schemeClr>
                </a:solidFill>
              </p:grpSpPr>
              <p:sp>
                <p:nvSpPr>
                  <p:cNvPr id="551" name="立方体 550">
                    <a:extLst>
                      <a:ext uri="{FF2B5EF4-FFF2-40B4-BE49-F238E27FC236}">
                        <a16:creationId xmlns:a16="http://schemas.microsoft.com/office/drawing/2014/main" id="{1FBACE90-5068-45F4-8F6A-A496C7FB962C}"/>
                      </a:ext>
                    </a:extLst>
                  </p:cNvPr>
                  <p:cNvSpPr>
                    <a:spLocks noChangeAspect="1"/>
                  </p:cNvSpPr>
                  <p:nvPr/>
                </p:nvSpPr>
                <p:spPr>
                  <a:xfrm>
                    <a:off x="7238600"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52" name="立方体 551">
                    <a:extLst>
                      <a:ext uri="{FF2B5EF4-FFF2-40B4-BE49-F238E27FC236}">
                        <a16:creationId xmlns:a16="http://schemas.microsoft.com/office/drawing/2014/main" id="{3D985006-7F98-43C6-AFA7-B5D7225F34F6}"/>
                      </a:ext>
                    </a:extLst>
                  </p:cNvPr>
                  <p:cNvSpPr>
                    <a:spLocks noChangeAspect="1"/>
                  </p:cNvSpPr>
                  <p:nvPr/>
                </p:nvSpPr>
                <p:spPr>
                  <a:xfrm>
                    <a:off x="7599238"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53" name="立方体 552">
                    <a:extLst>
                      <a:ext uri="{FF2B5EF4-FFF2-40B4-BE49-F238E27FC236}">
                        <a16:creationId xmlns:a16="http://schemas.microsoft.com/office/drawing/2014/main" id="{359E858A-1222-4A8D-9D2E-25DCB7368299}"/>
                      </a:ext>
                    </a:extLst>
                  </p:cNvPr>
                  <p:cNvSpPr>
                    <a:spLocks noChangeAspect="1"/>
                  </p:cNvSpPr>
                  <p:nvPr/>
                </p:nvSpPr>
                <p:spPr>
                  <a:xfrm>
                    <a:off x="7965571"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54" name="立方体 553">
                    <a:extLst>
                      <a:ext uri="{FF2B5EF4-FFF2-40B4-BE49-F238E27FC236}">
                        <a16:creationId xmlns:a16="http://schemas.microsoft.com/office/drawing/2014/main" id="{48587A7F-92B8-4CB8-B128-7A73400FF702}"/>
                      </a:ext>
                    </a:extLst>
                  </p:cNvPr>
                  <p:cNvSpPr>
                    <a:spLocks noChangeAspect="1"/>
                  </p:cNvSpPr>
                  <p:nvPr/>
                </p:nvSpPr>
                <p:spPr>
                  <a:xfrm>
                    <a:off x="8335540"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55" name="立方体 554">
                    <a:extLst>
                      <a:ext uri="{FF2B5EF4-FFF2-40B4-BE49-F238E27FC236}">
                        <a16:creationId xmlns:a16="http://schemas.microsoft.com/office/drawing/2014/main" id="{971E21DC-E66B-46EF-9A7F-6F0C780D3317}"/>
                      </a:ext>
                    </a:extLst>
                  </p:cNvPr>
                  <p:cNvSpPr>
                    <a:spLocks noChangeAspect="1"/>
                  </p:cNvSpPr>
                  <p:nvPr/>
                </p:nvSpPr>
                <p:spPr>
                  <a:xfrm>
                    <a:off x="8701873" y="29109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56" name="立方体 555">
                    <a:extLst>
                      <a:ext uri="{FF2B5EF4-FFF2-40B4-BE49-F238E27FC236}">
                        <a16:creationId xmlns:a16="http://schemas.microsoft.com/office/drawing/2014/main" id="{C83F27D3-9CAE-4C7B-BBA5-32B834E900D0}"/>
                      </a:ext>
                    </a:extLst>
                  </p:cNvPr>
                  <p:cNvSpPr>
                    <a:spLocks noChangeAspect="1"/>
                  </p:cNvSpPr>
                  <p:nvPr/>
                </p:nvSpPr>
                <p:spPr>
                  <a:xfrm>
                    <a:off x="7238601" y="258712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57" name="立方体 556">
                    <a:extLst>
                      <a:ext uri="{FF2B5EF4-FFF2-40B4-BE49-F238E27FC236}">
                        <a16:creationId xmlns:a16="http://schemas.microsoft.com/office/drawing/2014/main" id="{574551DC-5E7D-44BA-A232-82A490273414}"/>
                      </a:ext>
                    </a:extLst>
                  </p:cNvPr>
                  <p:cNvSpPr>
                    <a:spLocks noChangeAspect="1"/>
                  </p:cNvSpPr>
                  <p:nvPr/>
                </p:nvSpPr>
                <p:spPr>
                  <a:xfrm>
                    <a:off x="7599239" y="258712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58" name="立方体 557">
                    <a:extLst>
                      <a:ext uri="{FF2B5EF4-FFF2-40B4-BE49-F238E27FC236}">
                        <a16:creationId xmlns:a16="http://schemas.microsoft.com/office/drawing/2014/main" id="{8E6A9318-BC1B-4E15-9AAF-1D0BC0E5D157}"/>
                      </a:ext>
                    </a:extLst>
                  </p:cNvPr>
                  <p:cNvSpPr>
                    <a:spLocks noChangeAspect="1"/>
                  </p:cNvSpPr>
                  <p:nvPr/>
                </p:nvSpPr>
                <p:spPr>
                  <a:xfrm>
                    <a:off x="7965572" y="258712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59" name="立方体 558">
                    <a:extLst>
                      <a:ext uri="{FF2B5EF4-FFF2-40B4-BE49-F238E27FC236}">
                        <a16:creationId xmlns:a16="http://schemas.microsoft.com/office/drawing/2014/main" id="{109067A7-FCB9-4364-B8A0-F9F1216D61F4}"/>
                      </a:ext>
                    </a:extLst>
                  </p:cNvPr>
                  <p:cNvSpPr>
                    <a:spLocks noChangeAspect="1"/>
                  </p:cNvSpPr>
                  <p:nvPr/>
                </p:nvSpPr>
                <p:spPr>
                  <a:xfrm>
                    <a:off x="8335541" y="258712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0" name="立方体 559">
                    <a:extLst>
                      <a:ext uri="{FF2B5EF4-FFF2-40B4-BE49-F238E27FC236}">
                        <a16:creationId xmlns:a16="http://schemas.microsoft.com/office/drawing/2014/main" id="{38AB4C97-4650-46B0-8E3C-DD05DC54FAC3}"/>
                      </a:ext>
                    </a:extLst>
                  </p:cNvPr>
                  <p:cNvSpPr>
                    <a:spLocks noChangeAspect="1"/>
                  </p:cNvSpPr>
                  <p:nvPr/>
                </p:nvSpPr>
                <p:spPr>
                  <a:xfrm>
                    <a:off x="8701874" y="2587120"/>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1" name="立方体 560">
                    <a:extLst>
                      <a:ext uri="{FF2B5EF4-FFF2-40B4-BE49-F238E27FC236}">
                        <a16:creationId xmlns:a16="http://schemas.microsoft.com/office/drawing/2014/main" id="{5FC3B60C-86F0-486F-BDD8-6C3A232B10AE}"/>
                      </a:ext>
                    </a:extLst>
                  </p:cNvPr>
                  <p:cNvSpPr>
                    <a:spLocks noChangeAspect="1"/>
                  </p:cNvSpPr>
                  <p:nvPr/>
                </p:nvSpPr>
                <p:spPr>
                  <a:xfrm>
                    <a:off x="7238601"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2" name="立方体 561">
                    <a:extLst>
                      <a:ext uri="{FF2B5EF4-FFF2-40B4-BE49-F238E27FC236}">
                        <a16:creationId xmlns:a16="http://schemas.microsoft.com/office/drawing/2014/main" id="{B47C2222-0EC9-4988-904D-C610D6CFFDE8}"/>
                      </a:ext>
                    </a:extLst>
                  </p:cNvPr>
                  <p:cNvSpPr>
                    <a:spLocks noChangeAspect="1"/>
                  </p:cNvSpPr>
                  <p:nvPr/>
                </p:nvSpPr>
                <p:spPr>
                  <a:xfrm>
                    <a:off x="7599239"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3" name="立方体 562">
                    <a:extLst>
                      <a:ext uri="{FF2B5EF4-FFF2-40B4-BE49-F238E27FC236}">
                        <a16:creationId xmlns:a16="http://schemas.microsoft.com/office/drawing/2014/main" id="{102BB452-6584-4C99-8CF9-DB8C7A7E5174}"/>
                      </a:ext>
                    </a:extLst>
                  </p:cNvPr>
                  <p:cNvSpPr>
                    <a:spLocks noChangeAspect="1"/>
                  </p:cNvSpPr>
                  <p:nvPr/>
                </p:nvSpPr>
                <p:spPr>
                  <a:xfrm>
                    <a:off x="7965572"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4" name="立方体 563">
                    <a:extLst>
                      <a:ext uri="{FF2B5EF4-FFF2-40B4-BE49-F238E27FC236}">
                        <a16:creationId xmlns:a16="http://schemas.microsoft.com/office/drawing/2014/main" id="{8B51C7A7-4C65-435C-A1C1-E4A5B8B71506}"/>
                      </a:ext>
                    </a:extLst>
                  </p:cNvPr>
                  <p:cNvSpPr>
                    <a:spLocks noChangeAspect="1"/>
                  </p:cNvSpPr>
                  <p:nvPr/>
                </p:nvSpPr>
                <p:spPr>
                  <a:xfrm>
                    <a:off x="8335541"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5" name="立方体 564">
                    <a:extLst>
                      <a:ext uri="{FF2B5EF4-FFF2-40B4-BE49-F238E27FC236}">
                        <a16:creationId xmlns:a16="http://schemas.microsoft.com/office/drawing/2014/main" id="{B3DDF979-1CC3-4EC2-9340-352D86472709}"/>
                      </a:ext>
                    </a:extLst>
                  </p:cNvPr>
                  <p:cNvSpPr>
                    <a:spLocks noChangeAspect="1"/>
                  </p:cNvSpPr>
                  <p:nvPr/>
                </p:nvSpPr>
                <p:spPr>
                  <a:xfrm>
                    <a:off x="8701874" y="226327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6" name="立方体 565">
                    <a:extLst>
                      <a:ext uri="{FF2B5EF4-FFF2-40B4-BE49-F238E27FC236}">
                        <a16:creationId xmlns:a16="http://schemas.microsoft.com/office/drawing/2014/main" id="{2DBAEF9C-99E5-4948-A356-DC62D1F6D9FD}"/>
                      </a:ext>
                    </a:extLst>
                  </p:cNvPr>
                  <p:cNvSpPr>
                    <a:spLocks noChangeAspect="1"/>
                  </p:cNvSpPr>
                  <p:nvPr/>
                </p:nvSpPr>
                <p:spPr>
                  <a:xfrm>
                    <a:off x="7238601" y="195173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7" name="立方体 566">
                    <a:extLst>
                      <a:ext uri="{FF2B5EF4-FFF2-40B4-BE49-F238E27FC236}">
                        <a16:creationId xmlns:a16="http://schemas.microsoft.com/office/drawing/2014/main" id="{3778988F-AAD4-414B-904C-B9FB335E87C6}"/>
                      </a:ext>
                    </a:extLst>
                  </p:cNvPr>
                  <p:cNvSpPr>
                    <a:spLocks noChangeAspect="1"/>
                  </p:cNvSpPr>
                  <p:nvPr/>
                </p:nvSpPr>
                <p:spPr>
                  <a:xfrm>
                    <a:off x="7599239" y="195173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8" name="立方体 567">
                    <a:extLst>
                      <a:ext uri="{FF2B5EF4-FFF2-40B4-BE49-F238E27FC236}">
                        <a16:creationId xmlns:a16="http://schemas.microsoft.com/office/drawing/2014/main" id="{A1F08745-A8BA-4709-9F66-ED7631858582}"/>
                      </a:ext>
                    </a:extLst>
                  </p:cNvPr>
                  <p:cNvSpPr>
                    <a:spLocks noChangeAspect="1"/>
                  </p:cNvSpPr>
                  <p:nvPr/>
                </p:nvSpPr>
                <p:spPr>
                  <a:xfrm>
                    <a:off x="7965572" y="195173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69" name="立方体 568">
                    <a:extLst>
                      <a:ext uri="{FF2B5EF4-FFF2-40B4-BE49-F238E27FC236}">
                        <a16:creationId xmlns:a16="http://schemas.microsoft.com/office/drawing/2014/main" id="{A8D64DE1-71B3-4AB1-B7AA-0F3459B1AD27}"/>
                      </a:ext>
                    </a:extLst>
                  </p:cNvPr>
                  <p:cNvSpPr>
                    <a:spLocks noChangeAspect="1"/>
                  </p:cNvSpPr>
                  <p:nvPr/>
                </p:nvSpPr>
                <p:spPr>
                  <a:xfrm>
                    <a:off x="8335541" y="195173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70" name="立方体 569">
                    <a:extLst>
                      <a:ext uri="{FF2B5EF4-FFF2-40B4-BE49-F238E27FC236}">
                        <a16:creationId xmlns:a16="http://schemas.microsoft.com/office/drawing/2014/main" id="{65DE659D-E452-490B-A960-4C02078687FB}"/>
                      </a:ext>
                    </a:extLst>
                  </p:cNvPr>
                  <p:cNvSpPr>
                    <a:spLocks noChangeAspect="1"/>
                  </p:cNvSpPr>
                  <p:nvPr/>
                </p:nvSpPr>
                <p:spPr>
                  <a:xfrm>
                    <a:off x="8701874" y="1951732"/>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71" name="立方体 570">
                    <a:extLst>
                      <a:ext uri="{FF2B5EF4-FFF2-40B4-BE49-F238E27FC236}">
                        <a16:creationId xmlns:a16="http://schemas.microsoft.com/office/drawing/2014/main" id="{CDE7D20C-3503-4B87-91D0-8E0BC7722295}"/>
                      </a:ext>
                    </a:extLst>
                  </p:cNvPr>
                  <p:cNvSpPr>
                    <a:spLocks noChangeAspect="1"/>
                  </p:cNvSpPr>
                  <p:nvPr/>
                </p:nvSpPr>
                <p:spPr>
                  <a:xfrm>
                    <a:off x="7238601" y="1627882"/>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72" name="立方体 571">
                    <a:extLst>
                      <a:ext uri="{FF2B5EF4-FFF2-40B4-BE49-F238E27FC236}">
                        <a16:creationId xmlns:a16="http://schemas.microsoft.com/office/drawing/2014/main" id="{02CA5A3E-4991-4CDF-BDD3-AD9C9818AFC3}"/>
                      </a:ext>
                    </a:extLst>
                  </p:cNvPr>
                  <p:cNvSpPr>
                    <a:spLocks noChangeAspect="1"/>
                  </p:cNvSpPr>
                  <p:nvPr/>
                </p:nvSpPr>
                <p:spPr>
                  <a:xfrm>
                    <a:off x="7599239" y="162788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73" name="立方体 572">
                    <a:extLst>
                      <a:ext uri="{FF2B5EF4-FFF2-40B4-BE49-F238E27FC236}">
                        <a16:creationId xmlns:a16="http://schemas.microsoft.com/office/drawing/2014/main" id="{91DE4DD2-51C6-4C3C-A0AF-0C14A1157DF6}"/>
                      </a:ext>
                    </a:extLst>
                  </p:cNvPr>
                  <p:cNvSpPr>
                    <a:spLocks noChangeAspect="1"/>
                  </p:cNvSpPr>
                  <p:nvPr/>
                </p:nvSpPr>
                <p:spPr>
                  <a:xfrm>
                    <a:off x="7965572" y="1627882"/>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74" name="立方体 573">
                    <a:extLst>
                      <a:ext uri="{FF2B5EF4-FFF2-40B4-BE49-F238E27FC236}">
                        <a16:creationId xmlns:a16="http://schemas.microsoft.com/office/drawing/2014/main" id="{8521E94A-C181-477E-A8E4-D39D6E9097F5}"/>
                      </a:ext>
                    </a:extLst>
                  </p:cNvPr>
                  <p:cNvSpPr>
                    <a:spLocks noChangeAspect="1"/>
                  </p:cNvSpPr>
                  <p:nvPr/>
                </p:nvSpPr>
                <p:spPr>
                  <a:xfrm>
                    <a:off x="8335541" y="1627882"/>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75" name="立方体 574">
                    <a:extLst>
                      <a:ext uri="{FF2B5EF4-FFF2-40B4-BE49-F238E27FC236}">
                        <a16:creationId xmlns:a16="http://schemas.microsoft.com/office/drawing/2014/main" id="{A329D5AA-8517-46BB-9439-B8ADD4D55392}"/>
                      </a:ext>
                    </a:extLst>
                  </p:cNvPr>
                  <p:cNvSpPr>
                    <a:spLocks noChangeAspect="1"/>
                  </p:cNvSpPr>
                  <p:nvPr/>
                </p:nvSpPr>
                <p:spPr>
                  <a:xfrm>
                    <a:off x="8701874" y="162788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nvGrpSpPr>
                <p:cNvPr id="447" name="组合 446">
                  <a:extLst>
                    <a:ext uri="{FF2B5EF4-FFF2-40B4-BE49-F238E27FC236}">
                      <a16:creationId xmlns:a16="http://schemas.microsoft.com/office/drawing/2014/main" id="{2C43B70A-51A7-48DE-87BC-23A9349046D1}"/>
                    </a:ext>
                  </a:extLst>
                </p:cNvPr>
                <p:cNvGrpSpPr/>
                <p:nvPr/>
              </p:nvGrpSpPr>
              <p:grpSpPr>
                <a:xfrm>
                  <a:off x="4994720" y="3205404"/>
                  <a:ext cx="1939965" cy="1713416"/>
                  <a:chOff x="7868644" y="1886484"/>
                  <a:chExt cx="1939965" cy="1713416"/>
                </a:xfrm>
                <a:solidFill>
                  <a:schemeClr val="accent1">
                    <a:lumMod val="20000"/>
                    <a:lumOff val="80000"/>
                  </a:schemeClr>
                </a:solidFill>
              </p:grpSpPr>
              <p:sp>
                <p:nvSpPr>
                  <p:cNvPr id="526" name="立方体 525">
                    <a:extLst>
                      <a:ext uri="{FF2B5EF4-FFF2-40B4-BE49-F238E27FC236}">
                        <a16:creationId xmlns:a16="http://schemas.microsoft.com/office/drawing/2014/main" id="{48B353C7-B85A-441D-B053-D91CC6942C8A}"/>
                      </a:ext>
                    </a:extLst>
                  </p:cNvPr>
                  <p:cNvSpPr>
                    <a:spLocks noChangeAspect="1"/>
                  </p:cNvSpPr>
                  <p:nvPr/>
                </p:nvSpPr>
                <p:spPr>
                  <a:xfrm>
                    <a:off x="7868644"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27" name="立方体 526">
                    <a:extLst>
                      <a:ext uri="{FF2B5EF4-FFF2-40B4-BE49-F238E27FC236}">
                        <a16:creationId xmlns:a16="http://schemas.microsoft.com/office/drawing/2014/main" id="{A81B33AF-4B47-41EE-B90A-4FB9514EC016}"/>
                      </a:ext>
                    </a:extLst>
                  </p:cNvPr>
                  <p:cNvSpPr>
                    <a:spLocks noChangeAspect="1"/>
                  </p:cNvSpPr>
                  <p:nvPr/>
                </p:nvSpPr>
                <p:spPr>
                  <a:xfrm>
                    <a:off x="8229282"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28" name="立方体 527">
                    <a:extLst>
                      <a:ext uri="{FF2B5EF4-FFF2-40B4-BE49-F238E27FC236}">
                        <a16:creationId xmlns:a16="http://schemas.microsoft.com/office/drawing/2014/main" id="{175D320D-F53E-4400-8495-38F223A3ACF3}"/>
                      </a:ext>
                    </a:extLst>
                  </p:cNvPr>
                  <p:cNvSpPr>
                    <a:spLocks noChangeAspect="1"/>
                  </p:cNvSpPr>
                  <p:nvPr/>
                </p:nvSpPr>
                <p:spPr>
                  <a:xfrm>
                    <a:off x="8595615"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29" name="立方体 528">
                    <a:extLst>
                      <a:ext uri="{FF2B5EF4-FFF2-40B4-BE49-F238E27FC236}">
                        <a16:creationId xmlns:a16="http://schemas.microsoft.com/office/drawing/2014/main" id="{8BA7856E-317B-4596-A711-8C88F76A2642}"/>
                      </a:ext>
                    </a:extLst>
                  </p:cNvPr>
                  <p:cNvSpPr>
                    <a:spLocks noChangeAspect="1"/>
                  </p:cNvSpPr>
                  <p:nvPr/>
                </p:nvSpPr>
                <p:spPr>
                  <a:xfrm>
                    <a:off x="8965584"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0" name="立方体 529">
                    <a:extLst>
                      <a:ext uri="{FF2B5EF4-FFF2-40B4-BE49-F238E27FC236}">
                        <a16:creationId xmlns:a16="http://schemas.microsoft.com/office/drawing/2014/main" id="{A9DF3A2F-60FE-4F32-8717-179280B63C81}"/>
                      </a:ext>
                    </a:extLst>
                  </p:cNvPr>
                  <p:cNvSpPr>
                    <a:spLocks noChangeAspect="1"/>
                  </p:cNvSpPr>
                  <p:nvPr/>
                </p:nvSpPr>
                <p:spPr>
                  <a:xfrm>
                    <a:off x="9331917" y="31695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1" name="立方体 530">
                    <a:extLst>
                      <a:ext uri="{FF2B5EF4-FFF2-40B4-BE49-F238E27FC236}">
                        <a16:creationId xmlns:a16="http://schemas.microsoft.com/office/drawing/2014/main" id="{6FDC99DD-928B-452F-9A3A-2C0D199B0E47}"/>
                      </a:ext>
                    </a:extLst>
                  </p:cNvPr>
                  <p:cNvSpPr>
                    <a:spLocks noChangeAspect="1"/>
                  </p:cNvSpPr>
                  <p:nvPr/>
                </p:nvSpPr>
                <p:spPr>
                  <a:xfrm>
                    <a:off x="7868645" y="28457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2" name="立方体 531">
                    <a:extLst>
                      <a:ext uri="{FF2B5EF4-FFF2-40B4-BE49-F238E27FC236}">
                        <a16:creationId xmlns:a16="http://schemas.microsoft.com/office/drawing/2014/main" id="{2947A623-B60D-45BF-8EB8-6E2DF838A330}"/>
                      </a:ext>
                    </a:extLst>
                  </p:cNvPr>
                  <p:cNvSpPr>
                    <a:spLocks noChangeAspect="1"/>
                  </p:cNvSpPr>
                  <p:nvPr/>
                </p:nvSpPr>
                <p:spPr>
                  <a:xfrm>
                    <a:off x="8229283" y="28457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3" name="立方体 532">
                    <a:extLst>
                      <a:ext uri="{FF2B5EF4-FFF2-40B4-BE49-F238E27FC236}">
                        <a16:creationId xmlns:a16="http://schemas.microsoft.com/office/drawing/2014/main" id="{EFF3515B-1254-41D8-9C2C-889244A75FA0}"/>
                      </a:ext>
                    </a:extLst>
                  </p:cNvPr>
                  <p:cNvSpPr>
                    <a:spLocks noChangeAspect="1"/>
                  </p:cNvSpPr>
                  <p:nvPr/>
                </p:nvSpPr>
                <p:spPr>
                  <a:xfrm>
                    <a:off x="8595616" y="28457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4" name="立方体 533">
                    <a:extLst>
                      <a:ext uri="{FF2B5EF4-FFF2-40B4-BE49-F238E27FC236}">
                        <a16:creationId xmlns:a16="http://schemas.microsoft.com/office/drawing/2014/main" id="{38A65868-703A-455C-ACCF-A04FCAA71D30}"/>
                      </a:ext>
                    </a:extLst>
                  </p:cNvPr>
                  <p:cNvSpPr>
                    <a:spLocks noChangeAspect="1"/>
                  </p:cNvSpPr>
                  <p:nvPr/>
                </p:nvSpPr>
                <p:spPr>
                  <a:xfrm>
                    <a:off x="8965585" y="28457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5" name="立方体 534">
                    <a:extLst>
                      <a:ext uri="{FF2B5EF4-FFF2-40B4-BE49-F238E27FC236}">
                        <a16:creationId xmlns:a16="http://schemas.microsoft.com/office/drawing/2014/main" id="{93D287B0-DECA-42E3-85DE-0643AE2D315F}"/>
                      </a:ext>
                    </a:extLst>
                  </p:cNvPr>
                  <p:cNvSpPr>
                    <a:spLocks noChangeAspect="1"/>
                  </p:cNvSpPr>
                  <p:nvPr/>
                </p:nvSpPr>
                <p:spPr>
                  <a:xfrm>
                    <a:off x="9331918" y="2845722"/>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6" name="立方体 535">
                    <a:extLst>
                      <a:ext uri="{FF2B5EF4-FFF2-40B4-BE49-F238E27FC236}">
                        <a16:creationId xmlns:a16="http://schemas.microsoft.com/office/drawing/2014/main" id="{5EBB47F0-46DA-46C3-86BC-1EC2E246D9BA}"/>
                      </a:ext>
                    </a:extLst>
                  </p:cNvPr>
                  <p:cNvSpPr>
                    <a:spLocks noChangeAspect="1"/>
                  </p:cNvSpPr>
                  <p:nvPr/>
                </p:nvSpPr>
                <p:spPr>
                  <a:xfrm>
                    <a:off x="7868645"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7" name="立方体 536">
                    <a:extLst>
                      <a:ext uri="{FF2B5EF4-FFF2-40B4-BE49-F238E27FC236}">
                        <a16:creationId xmlns:a16="http://schemas.microsoft.com/office/drawing/2014/main" id="{DCE74D2E-FFBC-48FC-8424-B92C9483B048}"/>
                      </a:ext>
                    </a:extLst>
                  </p:cNvPr>
                  <p:cNvSpPr>
                    <a:spLocks noChangeAspect="1"/>
                  </p:cNvSpPr>
                  <p:nvPr/>
                </p:nvSpPr>
                <p:spPr>
                  <a:xfrm>
                    <a:off x="8229283"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8" name="立方体 537">
                    <a:extLst>
                      <a:ext uri="{FF2B5EF4-FFF2-40B4-BE49-F238E27FC236}">
                        <a16:creationId xmlns:a16="http://schemas.microsoft.com/office/drawing/2014/main" id="{FFDC4688-C147-4779-9CFA-89B89008CFEC}"/>
                      </a:ext>
                    </a:extLst>
                  </p:cNvPr>
                  <p:cNvSpPr>
                    <a:spLocks noChangeAspect="1"/>
                  </p:cNvSpPr>
                  <p:nvPr/>
                </p:nvSpPr>
                <p:spPr>
                  <a:xfrm>
                    <a:off x="8595616"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39" name="立方体 538">
                    <a:extLst>
                      <a:ext uri="{FF2B5EF4-FFF2-40B4-BE49-F238E27FC236}">
                        <a16:creationId xmlns:a16="http://schemas.microsoft.com/office/drawing/2014/main" id="{C0B34CE9-AD7E-452E-9793-491B56C3E322}"/>
                      </a:ext>
                    </a:extLst>
                  </p:cNvPr>
                  <p:cNvSpPr>
                    <a:spLocks noChangeAspect="1"/>
                  </p:cNvSpPr>
                  <p:nvPr/>
                </p:nvSpPr>
                <p:spPr>
                  <a:xfrm>
                    <a:off x="8965585"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0" name="立方体 539">
                    <a:extLst>
                      <a:ext uri="{FF2B5EF4-FFF2-40B4-BE49-F238E27FC236}">
                        <a16:creationId xmlns:a16="http://schemas.microsoft.com/office/drawing/2014/main" id="{EA5B61CE-CD35-479D-828A-689FD86CE3A0}"/>
                      </a:ext>
                    </a:extLst>
                  </p:cNvPr>
                  <p:cNvSpPr>
                    <a:spLocks noChangeAspect="1"/>
                  </p:cNvSpPr>
                  <p:nvPr/>
                </p:nvSpPr>
                <p:spPr>
                  <a:xfrm>
                    <a:off x="9331918" y="25218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1" name="立方体 540">
                    <a:extLst>
                      <a:ext uri="{FF2B5EF4-FFF2-40B4-BE49-F238E27FC236}">
                        <a16:creationId xmlns:a16="http://schemas.microsoft.com/office/drawing/2014/main" id="{7E601793-D9B9-468A-BF96-24A76D7FFDF3}"/>
                      </a:ext>
                    </a:extLst>
                  </p:cNvPr>
                  <p:cNvSpPr>
                    <a:spLocks noChangeAspect="1"/>
                  </p:cNvSpPr>
                  <p:nvPr/>
                </p:nvSpPr>
                <p:spPr>
                  <a:xfrm>
                    <a:off x="7868645"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2" name="立方体 541">
                    <a:extLst>
                      <a:ext uri="{FF2B5EF4-FFF2-40B4-BE49-F238E27FC236}">
                        <a16:creationId xmlns:a16="http://schemas.microsoft.com/office/drawing/2014/main" id="{64F1361C-DD0B-40DE-B080-07EABABB62E9}"/>
                      </a:ext>
                    </a:extLst>
                  </p:cNvPr>
                  <p:cNvSpPr>
                    <a:spLocks noChangeAspect="1"/>
                  </p:cNvSpPr>
                  <p:nvPr/>
                </p:nvSpPr>
                <p:spPr>
                  <a:xfrm>
                    <a:off x="8229283"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3" name="立方体 542">
                    <a:extLst>
                      <a:ext uri="{FF2B5EF4-FFF2-40B4-BE49-F238E27FC236}">
                        <a16:creationId xmlns:a16="http://schemas.microsoft.com/office/drawing/2014/main" id="{40D4C1C3-0ABD-484F-99B5-8F9E68A132E9}"/>
                      </a:ext>
                    </a:extLst>
                  </p:cNvPr>
                  <p:cNvSpPr>
                    <a:spLocks noChangeAspect="1"/>
                  </p:cNvSpPr>
                  <p:nvPr/>
                </p:nvSpPr>
                <p:spPr>
                  <a:xfrm>
                    <a:off x="8595616"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4" name="立方体 543">
                    <a:extLst>
                      <a:ext uri="{FF2B5EF4-FFF2-40B4-BE49-F238E27FC236}">
                        <a16:creationId xmlns:a16="http://schemas.microsoft.com/office/drawing/2014/main" id="{EC1B108E-FF01-41A7-A2C3-11FCB968CFFB}"/>
                      </a:ext>
                    </a:extLst>
                  </p:cNvPr>
                  <p:cNvSpPr>
                    <a:spLocks noChangeAspect="1"/>
                  </p:cNvSpPr>
                  <p:nvPr/>
                </p:nvSpPr>
                <p:spPr>
                  <a:xfrm>
                    <a:off x="8965585"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5" name="立方体 544">
                    <a:extLst>
                      <a:ext uri="{FF2B5EF4-FFF2-40B4-BE49-F238E27FC236}">
                        <a16:creationId xmlns:a16="http://schemas.microsoft.com/office/drawing/2014/main" id="{F848A5A1-5391-440E-ADFD-46F4AD72FAF5}"/>
                      </a:ext>
                    </a:extLst>
                  </p:cNvPr>
                  <p:cNvSpPr>
                    <a:spLocks noChangeAspect="1"/>
                  </p:cNvSpPr>
                  <p:nvPr/>
                </p:nvSpPr>
                <p:spPr>
                  <a:xfrm>
                    <a:off x="9331918" y="221033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6" name="立方体 545">
                    <a:extLst>
                      <a:ext uri="{FF2B5EF4-FFF2-40B4-BE49-F238E27FC236}">
                        <a16:creationId xmlns:a16="http://schemas.microsoft.com/office/drawing/2014/main" id="{CF6B38EE-4DEA-4313-B318-0B9547CEA6AB}"/>
                      </a:ext>
                    </a:extLst>
                  </p:cNvPr>
                  <p:cNvSpPr>
                    <a:spLocks noChangeAspect="1"/>
                  </p:cNvSpPr>
                  <p:nvPr/>
                </p:nvSpPr>
                <p:spPr>
                  <a:xfrm>
                    <a:off x="7868645" y="188648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7" name="立方体 546">
                    <a:extLst>
                      <a:ext uri="{FF2B5EF4-FFF2-40B4-BE49-F238E27FC236}">
                        <a16:creationId xmlns:a16="http://schemas.microsoft.com/office/drawing/2014/main" id="{DBE5A609-6AA8-47BF-9AE1-A5D617D41F5E}"/>
                      </a:ext>
                    </a:extLst>
                  </p:cNvPr>
                  <p:cNvSpPr>
                    <a:spLocks noChangeAspect="1"/>
                  </p:cNvSpPr>
                  <p:nvPr/>
                </p:nvSpPr>
                <p:spPr>
                  <a:xfrm>
                    <a:off x="8229283" y="1886484"/>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8" name="立方体 547">
                    <a:extLst>
                      <a:ext uri="{FF2B5EF4-FFF2-40B4-BE49-F238E27FC236}">
                        <a16:creationId xmlns:a16="http://schemas.microsoft.com/office/drawing/2014/main" id="{F9B4662E-395F-452D-A15E-444EA1E41373}"/>
                      </a:ext>
                    </a:extLst>
                  </p:cNvPr>
                  <p:cNvSpPr>
                    <a:spLocks noChangeAspect="1"/>
                  </p:cNvSpPr>
                  <p:nvPr/>
                </p:nvSpPr>
                <p:spPr>
                  <a:xfrm>
                    <a:off x="8595616" y="188648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49" name="立方体 548">
                    <a:extLst>
                      <a:ext uri="{FF2B5EF4-FFF2-40B4-BE49-F238E27FC236}">
                        <a16:creationId xmlns:a16="http://schemas.microsoft.com/office/drawing/2014/main" id="{7A163810-049F-4629-A611-A7220C3F6609}"/>
                      </a:ext>
                    </a:extLst>
                  </p:cNvPr>
                  <p:cNvSpPr>
                    <a:spLocks noChangeAspect="1"/>
                  </p:cNvSpPr>
                  <p:nvPr/>
                </p:nvSpPr>
                <p:spPr>
                  <a:xfrm>
                    <a:off x="8965585" y="1886484"/>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50" name="立方体 549">
                    <a:extLst>
                      <a:ext uri="{FF2B5EF4-FFF2-40B4-BE49-F238E27FC236}">
                        <a16:creationId xmlns:a16="http://schemas.microsoft.com/office/drawing/2014/main" id="{3E813FC1-7DAB-4B3B-8CEC-07DCAFDBFEDA}"/>
                      </a:ext>
                    </a:extLst>
                  </p:cNvPr>
                  <p:cNvSpPr>
                    <a:spLocks noChangeAspect="1"/>
                  </p:cNvSpPr>
                  <p:nvPr/>
                </p:nvSpPr>
                <p:spPr>
                  <a:xfrm>
                    <a:off x="9331918" y="1886484"/>
                    <a:ext cx="476691" cy="430328"/>
                  </a:xfrm>
                  <a:prstGeom prst="cube">
                    <a:avLst/>
                  </a:prstGeom>
                  <a:solidFill>
                    <a:schemeClr val="tx2">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nvGrpSpPr>
                <p:cNvPr id="448" name="组合 447">
                  <a:extLst>
                    <a:ext uri="{FF2B5EF4-FFF2-40B4-BE49-F238E27FC236}">
                      <a16:creationId xmlns:a16="http://schemas.microsoft.com/office/drawing/2014/main" id="{5A628700-ACF7-4A25-BED0-3B8065EAAEC7}"/>
                    </a:ext>
                  </a:extLst>
                </p:cNvPr>
                <p:cNvGrpSpPr/>
                <p:nvPr/>
              </p:nvGrpSpPr>
              <p:grpSpPr>
                <a:xfrm>
                  <a:off x="4887667" y="3314090"/>
                  <a:ext cx="1939965" cy="1713416"/>
                  <a:chOff x="7533523" y="2072906"/>
                  <a:chExt cx="1939965" cy="1713416"/>
                </a:xfrm>
                <a:solidFill>
                  <a:schemeClr val="accent1">
                    <a:lumMod val="20000"/>
                    <a:lumOff val="80000"/>
                  </a:schemeClr>
                </a:solidFill>
              </p:grpSpPr>
              <p:sp>
                <p:nvSpPr>
                  <p:cNvPr id="501" name="立方体 500">
                    <a:extLst>
                      <a:ext uri="{FF2B5EF4-FFF2-40B4-BE49-F238E27FC236}">
                        <a16:creationId xmlns:a16="http://schemas.microsoft.com/office/drawing/2014/main" id="{47B06C91-99B5-497D-8942-315F3EDB20CF}"/>
                      </a:ext>
                    </a:extLst>
                  </p:cNvPr>
                  <p:cNvSpPr>
                    <a:spLocks noChangeAspect="1"/>
                  </p:cNvSpPr>
                  <p:nvPr/>
                </p:nvSpPr>
                <p:spPr>
                  <a:xfrm>
                    <a:off x="7533523" y="33559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02" name="立方体 501">
                    <a:extLst>
                      <a:ext uri="{FF2B5EF4-FFF2-40B4-BE49-F238E27FC236}">
                        <a16:creationId xmlns:a16="http://schemas.microsoft.com/office/drawing/2014/main" id="{416871DE-091A-44CF-96E0-DBF5C83CF341}"/>
                      </a:ext>
                    </a:extLst>
                  </p:cNvPr>
                  <p:cNvSpPr>
                    <a:spLocks noChangeAspect="1"/>
                  </p:cNvSpPr>
                  <p:nvPr/>
                </p:nvSpPr>
                <p:spPr>
                  <a:xfrm>
                    <a:off x="7894161" y="33559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03" name="立方体 502">
                    <a:extLst>
                      <a:ext uri="{FF2B5EF4-FFF2-40B4-BE49-F238E27FC236}">
                        <a16:creationId xmlns:a16="http://schemas.microsoft.com/office/drawing/2014/main" id="{D262601B-59A1-4DA0-9803-06210FBFF317}"/>
                      </a:ext>
                    </a:extLst>
                  </p:cNvPr>
                  <p:cNvSpPr>
                    <a:spLocks noChangeAspect="1"/>
                  </p:cNvSpPr>
                  <p:nvPr/>
                </p:nvSpPr>
                <p:spPr>
                  <a:xfrm>
                    <a:off x="8260494" y="33559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04" name="立方体 503">
                    <a:extLst>
                      <a:ext uri="{FF2B5EF4-FFF2-40B4-BE49-F238E27FC236}">
                        <a16:creationId xmlns:a16="http://schemas.microsoft.com/office/drawing/2014/main" id="{A9C30D41-CD04-4488-A1A8-25B4D9B93CF8}"/>
                      </a:ext>
                    </a:extLst>
                  </p:cNvPr>
                  <p:cNvSpPr>
                    <a:spLocks noChangeAspect="1"/>
                  </p:cNvSpPr>
                  <p:nvPr/>
                </p:nvSpPr>
                <p:spPr>
                  <a:xfrm>
                    <a:off x="8630463" y="33559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05" name="立方体 504">
                    <a:extLst>
                      <a:ext uri="{FF2B5EF4-FFF2-40B4-BE49-F238E27FC236}">
                        <a16:creationId xmlns:a16="http://schemas.microsoft.com/office/drawing/2014/main" id="{76C8980F-8471-4971-B160-DA6386B77072}"/>
                      </a:ext>
                    </a:extLst>
                  </p:cNvPr>
                  <p:cNvSpPr>
                    <a:spLocks noChangeAspect="1"/>
                  </p:cNvSpPr>
                  <p:nvPr/>
                </p:nvSpPr>
                <p:spPr>
                  <a:xfrm>
                    <a:off x="8996796" y="3355994"/>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06" name="立方体 505">
                    <a:extLst>
                      <a:ext uri="{FF2B5EF4-FFF2-40B4-BE49-F238E27FC236}">
                        <a16:creationId xmlns:a16="http://schemas.microsoft.com/office/drawing/2014/main" id="{A8CFC70A-7D24-4BC6-99E0-5D8E0A3E9D5E}"/>
                      </a:ext>
                    </a:extLst>
                  </p:cNvPr>
                  <p:cNvSpPr>
                    <a:spLocks noChangeAspect="1"/>
                  </p:cNvSpPr>
                  <p:nvPr/>
                </p:nvSpPr>
                <p:spPr>
                  <a:xfrm>
                    <a:off x="7533524"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07" name="立方体 506">
                    <a:extLst>
                      <a:ext uri="{FF2B5EF4-FFF2-40B4-BE49-F238E27FC236}">
                        <a16:creationId xmlns:a16="http://schemas.microsoft.com/office/drawing/2014/main" id="{E67C66DE-07A4-4D4A-A4FF-48BF7318CEA8}"/>
                      </a:ext>
                    </a:extLst>
                  </p:cNvPr>
                  <p:cNvSpPr>
                    <a:spLocks noChangeAspect="1"/>
                  </p:cNvSpPr>
                  <p:nvPr/>
                </p:nvSpPr>
                <p:spPr>
                  <a:xfrm>
                    <a:off x="7894162"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08" name="立方体 507">
                    <a:extLst>
                      <a:ext uri="{FF2B5EF4-FFF2-40B4-BE49-F238E27FC236}">
                        <a16:creationId xmlns:a16="http://schemas.microsoft.com/office/drawing/2014/main" id="{F7F8AF26-7647-455B-A8B1-04C8F1830B8F}"/>
                      </a:ext>
                    </a:extLst>
                  </p:cNvPr>
                  <p:cNvSpPr>
                    <a:spLocks noChangeAspect="1"/>
                  </p:cNvSpPr>
                  <p:nvPr/>
                </p:nvSpPr>
                <p:spPr>
                  <a:xfrm>
                    <a:off x="8260495"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09" name="立方体 508">
                    <a:extLst>
                      <a:ext uri="{FF2B5EF4-FFF2-40B4-BE49-F238E27FC236}">
                        <a16:creationId xmlns:a16="http://schemas.microsoft.com/office/drawing/2014/main" id="{CB20B245-53DF-406A-946E-59F4B6FB616A}"/>
                      </a:ext>
                    </a:extLst>
                  </p:cNvPr>
                  <p:cNvSpPr>
                    <a:spLocks noChangeAspect="1"/>
                  </p:cNvSpPr>
                  <p:nvPr/>
                </p:nvSpPr>
                <p:spPr>
                  <a:xfrm>
                    <a:off x="8630464"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0" name="立方体 509">
                    <a:extLst>
                      <a:ext uri="{FF2B5EF4-FFF2-40B4-BE49-F238E27FC236}">
                        <a16:creationId xmlns:a16="http://schemas.microsoft.com/office/drawing/2014/main" id="{5D7B094F-0220-4690-B1B8-DA14FFF62511}"/>
                      </a:ext>
                    </a:extLst>
                  </p:cNvPr>
                  <p:cNvSpPr>
                    <a:spLocks noChangeAspect="1"/>
                  </p:cNvSpPr>
                  <p:nvPr/>
                </p:nvSpPr>
                <p:spPr>
                  <a:xfrm>
                    <a:off x="8996797" y="303214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1" name="立方体 510">
                    <a:extLst>
                      <a:ext uri="{FF2B5EF4-FFF2-40B4-BE49-F238E27FC236}">
                        <a16:creationId xmlns:a16="http://schemas.microsoft.com/office/drawing/2014/main" id="{D04956C9-E06D-4142-8229-7DE78DEF3F38}"/>
                      </a:ext>
                    </a:extLst>
                  </p:cNvPr>
                  <p:cNvSpPr>
                    <a:spLocks noChangeAspect="1"/>
                  </p:cNvSpPr>
                  <p:nvPr/>
                </p:nvSpPr>
                <p:spPr>
                  <a:xfrm>
                    <a:off x="7533524" y="27082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2" name="立方体 511">
                    <a:extLst>
                      <a:ext uri="{FF2B5EF4-FFF2-40B4-BE49-F238E27FC236}">
                        <a16:creationId xmlns:a16="http://schemas.microsoft.com/office/drawing/2014/main" id="{8BF00B5E-7A7B-4639-82E4-76723F95F6A4}"/>
                      </a:ext>
                    </a:extLst>
                  </p:cNvPr>
                  <p:cNvSpPr>
                    <a:spLocks noChangeAspect="1"/>
                  </p:cNvSpPr>
                  <p:nvPr/>
                </p:nvSpPr>
                <p:spPr>
                  <a:xfrm>
                    <a:off x="7894162" y="27082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3" name="立方体 512">
                    <a:extLst>
                      <a:ext uri="{FF2B5EF4-FFF2-40B4-BE49-F238E27FC236}">
                        <a16:creationId xmlns:a16="http://schemas.microsoft.com/office/drawing/2014/main" id="{2EAB0556-5C03-47D2-A379-8DF236637987}"/>
                      </a:ext>
                    </a:extLst>
                  </p:cNvPr>
                  <p:cNvSpPr>
                    <a:spLocks noChangeAspect="1"/>
                  </p:cNvSpPr>
                  <p:nvPr/>
                </p:nvSpPr>
                <p:spPr>
                  <a:xfrm>
                    <a:off x="8260495" y="27082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4" name="立方体 513">
                    <a:extLst>
                      <a:ext uri="{FF2B5EF4-FFF2-40B4-BE49-F238E27FC236}">
                        <a16:creationId xmlns:a16="http://schemas.microsoft.com/office/drawing/2014/main" id="{2F70BB7A-4432-498E-B570-59F6D0EE3D5D}"/>
                      </a:ext>
                    </a:extLst>
                  </p:cNvPr>
                  <p:cNvSpPr>
                    <a:spLocks noChangeAspect="1"/>
                  </p:cNvSpPr>
                  <p:nvPr/>
                </p:nvSpPr>
                <p:spPr>
                  <a:xfrm>
                    <a:off x="8630464" y="2708294"/>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5" name="立方体 514">
                    <a:extLst>
                      <a:ext uri="{FF2B5EF4-FFF2-40B4-BE49-F238E27FC236}">
                        <a16:creationId xmlns:a16="http://schemas.microsoft.com/office/drawing/2014/main" id="{B2CC8B97-8630-4762-879A-6A8434540F4C}"/>
                      </a:ext>
                    </a:extLst>
                  </p:cNvPr>
                  <p:cNvSpPr>
                    <a:spLocks noChangeAspect="1"/>
                  </p:cNvSpPr>
                  <p:nvPr/>
                </p:nvSpPr>
                <p:spPr>
                  <a:xfrm>
                    <a:off x="8996797" y="2708294"/>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6" name="立方体 515">
                    <a:extLst>
                      <a:ext uri="{FF2B5EF4-FFF2-40B4-BE49-F238E27FC236}">
                        <a16:creationId xmlns:a16="http://schemas.microsoft.com/office/drawing/2014/main" id="{03F75FAC-7CAF-4E0D-81EB-A27D4B34AFE1}"/>
                      </a:ext>
                    </a:extLst>
                  </p:cNvPr>
                  <p:cNvSpPr>
                    <a:spLocks noChangeAspect="1"/>
                  </p:cNvSpPr>
                  <p:nvPr/>
                </p:nvSpPr>
                <p:spPr>
                  <a:xfrm>
                    <a:off x="7533524"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7" name="立方体 516">
                    <a:extLst>
                      <a:ext uri="{FF2B5EF4-FFF2-40B4-BE49-F238E27FC236}">
                        <a16:creationId xmlns:a16="http://schemas.microsoft.com/office/drawing/2014/main" id="{8565C60C-726C-4D1E-B1C1-44F58CDCCF4A}"/>
                      </a:ext>
                    </a:extLst>
                  </p:cNvPr>
                  <p:cNvSpPr>
                    <a:spLocks noChangeAspect="1"/>
                  </p:cNvSpPr>
                  <p:nvPr/>
                </p:nvSpPr>
                <p:spPr>
                  <a:xfrm>
                    <a:off x="7894162"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8" name="立方体 517">
                    <a:extLst>
                      <a:ext uri="{FF2B5EF4-FFF2-40B4-BE49-F238E27FC236}">
                        <a16:creationId xmlns:a16="http://schemas.microsoft.com/office/drawing/2014/main" id="{C79E2BBF-3D3C-42C6-8CE1-2F8F4C95FE7E}"/>
                      </a:ext>
                    </a:extLst>
                  </p:cNvPr>
                  <p:cNvSpPr>
                    <a:spLocks noChangeAspect="1"/>
                  </p:cNvSpPr>
                  <p:nvPr/>
                </p:nvSpPr>
                <p:spPr>
                  <a:xfrm>
                    <a:off x="8260495"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19" name="立方体 518">
                    <a:extLst>
                      <a:ext uri="{FF2B5EF4-FFF2-40B4-BE49-F238E27FC236}">
                        <a16:creationId xmlns:a16="http://schemas.microsoft.com/office/drawing/2014/main" id="{32367887-0C33-400A-91E7-55C70E73BB05}"/>
                      </a:ext>
                    </a:extLst>
                  </p:cNvPr>
                  <p:cNvSpPr>
                    <a:spLocks noChangeAspect="1"/>
                  </p:cNvSpPr>
                  <p:nvPr/>
                </p:nvSpPr>
                <p:spPr>
                  <a:xfrm>
                    <a:off x="8630464"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20" name="立方体 519">
                    <a:extLst>
                      <a:ext uri="{FF2B5EF4-FFF2-40B4-BE49-F238E27FC236}">
                        <a16:creationId xmlns:a16="http://schemas.microsoft.com/office/drawing/2014/main" id="{D1B39B57-FFDA-47BB-A679-6C9941D210DC}"/>
                      </a:ext>
                    </a:extLst>
                  </p:cNvPr>
                  <p:cNvSpPr>
                    <a:spLocks noChangeAspect="1"/>
                  </p:cNvSpPr>
                  <p:nvPr/>
                </p:nvSpPr>
                <p:spPr>
                  <a:xfrm>
                    <a:off x="8996797" y="239675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21" name="立方体 520">
                    <a:extLst>
                      <a:ext uri="{FF2B5EF4-FFF2-40B4-BE49-F238E27FC236}">
                        <a16:creationId xmlns:a16="http://schemas.microsoft.com/office/drawing/2014/main" id="{518702FF-5EFD-43FB-A0CF-276B2CD73E06}"/>
                      </a:ext>
                    </a:extLst>
                  </p:cNvPr>
                  <p:cNvSpPr>
                    <a:spLocks noChangeAspect="1"/>
                  </p:cNvSpPr>
                  <p:nvPr/>
                </p:nvSpPr>
                <p:spPr>
                  <a:xfrm>
                    <a:off x="7533524" y="2072906"/>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22" name="立方体 521">
                    <a:extLst>
                      <a:ext uri="{FF2B5EF4-FFF2-40B4-BE49-F238E27FC236}">
                        <a16:creationId xmlns:a16="http://schemas.microsoft.com/office/drawing/2014/main" id="{89F8E885-8963-4609-A51A-DBAAC132B505}"/>
                      </a:ext>
                    </a:extLst>
                  </p:cNvPr>
                  <p:cNvSpPr>
                    <a:spLocks noChangeAspect="1"/>
                  </p:cNvSpPr>
                  <p:nvPr/>
                </p:nvSpPr>
                <p:spPr>
                  <a:xfrm>
                    <a:off x="7894162" y="207290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23" name="立方体 522">
                    <a:extLst>
                      <a:ext uri="{FF2B5EF4-FFF2-40B4-BE49-F238E27FC236}">
                        <a16:creationId xmlns:a16="http://schemas.microsoft.com/office/drawing/2014/main" id="{405EF9FE-EBA5-4835-B1DD-092D958260D9}"/>
                      </a:ext>
                    </a:extLst>
                  </p:cNvPr>
                  <p:cNvSpPr>
                    <a:spLocks noChangeAspect="1"/>
                  </p:cNvSpPr>
                  <p:nvPr/>
                </p:nvSpPr>
                <p:spPr>
                  <a:xfrm>
                    <a:off x="8260495" y="2072906"/>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24" name="立方体 523">
                    <a:extLst>
                      <a:ext uri="{FF2B5EF4-FFF2-40B4-BE49-F238E27FC236}">
                        <a16:creationId xmlns:a16="http://schemas.microsoft.com/office/drawing/2014/main" id="{71CFC29B-FCD4-45FF-BB30-1263BB6FE69E}"/>
                      </a:ext>
                    </a:extLst>
                  </p:cNvPr>
                  <p:cNvSpPr>
                    <a:spLocks noChangeAspect="1"/>
                  </p:cNvSpPr>
                  <p:nvPr/>
                </p:nvSpPr>
                <p:spPr>
                  <a:xfrm>
                    <a:off x="8630464" y="2072906"/>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25" name="立方体 524">
                    <a:extLst>
                      <a:ext uri="{FF2B5EF4-FFF2-40B4-BE49-F238E27FC236}">
                        <a16:creationId xmlns:a16="http://schemas.microsoft.com/office/drawing/2014/main" id="{2077A577-2174-4D63-B899-706827E11853}"/>
                      </a:ext>
                    </a:extLst>
                  </p:cNvPr>
                  <p:cNvSpPr>
                    <a:spLocks noChangeAspect="1"/>
                  </p:cNvSpPr>
                  <p:nvPr/>
                </p:nvSpPr>
                <p:spPr>
                  <a:xfrm>
                    <a:off x="8996797" y="2072906"/>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nvGrpSpPr>
                <p:cNvPr id="449" name="组合 448">
                  <a:extLst>
                    <a:ext uri="{FF2B5EF4-FFF2-40B4-BE49-F238E27FC236}">
                      <a16:creationId xmlns:a16="http://schemas.microsoft.com/office/drawing/2014/main" id="{470BAC86-29C0-4629-9032-BB659E972B14}"/>
                    </a:ext>
                  </a:extLst>
                </p:cNvPr>
                <p:cNvGrpSpPr/>
                <p:nvPr/>
              </p:nvGrpSpPr>
              <p:grpSpPr>
                <a:xfrm>
                  <a:off x="4788244" y="3412556"/>
                  <a:ext cx="1939965" cy="1713416"/>
                  <a:chOff x="7534264" y="2284122"/>
                  <a:chExt cx="1939965" cy="1713416"/>
                </a:xfrm>
                <a:solidFill>
                  <a:schemeClr val="accent1">
                    <a:lumMod val="20000"/>
                    <a:lumOff val="80000"/>
                  </a:schemeClr>
                </a:solidFill>
              </p:grpSpPr>
              <p:sp>
                <p:nvSpPr>
                  <p:cNvPr id="476" name="立方体 475">
                    <a:extLst>
                      <a:ext uri="{FF2B5EF4-FFF2-40B4-BE49-F238E27FC236}">
                        <a16:creationId xmlns:a16="http://schemas.microsoft.com/office/drawing/2014/main" id="{5A418EB1-11DF-47AD-AE08-22A080BEB56E}"/>
                      </a:ext>
                    </a:extLst>
                  </p:cNvPr>
                  <p:cNvSpPr>
                    <a:spLocks noChangeAspect="1"/>
                  </p:cNvSpPr>
                  <p:nvPr/>
                </p:nvSpPr>
                <p:spPr>
                  <a:xfrm>
                    <a:off x="7534264"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77" name="立方体 476">
                    <a:extLst>
                      <a:ext uri="{FF2B5EF4-FFF2-40B4-BE49-F238E27FC236}">
                        <a16:creationId xmlns:a16="http://schemas.microsoft.com/office/drawing/2014/main" id="{7D34D41E-39D4-4780-B644-3A103956A55C}"/>
                      </a:ext>
                    </a:extLst>
                  </p:cNvPr>
                  <p:cNvSpPr>
                    <a:spLocks noChangeAspect="1"/>
                  </p:cNvSpPr>
                  <p:nvPr/>
                </p:nvSpPr>
                <p:spPr>
                  <a:xfrm>
                    <a:off x="7894902"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78" name="立方体 477">
                    <a:extLst>
                      <a:ext uri="{FF2B5EF4-FFF2-40B4-BE49-F238E27FC236}">
                        <a16:creationId xmlns:a16="http://schemas.microsoft.com/office/drawing/2014/main" id="{AC464972-586C-49C7-BC20-87CDCACE0CF1}"/>
                      </a:ext>
                    </a:extLst>
                  </p:cNvPr>
                  <p:cNvSpPr>
                    <a:spLocks noChangeAspect="1"/>
                  </p:cNvSpPr>
                  <p:nvPr/>
                </p:nvSpPr>
                <p:spPr>
                  <a:xfrm>
                    <a:off x="8261235"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79" name="立方体 478">
                    <a:extLst>
                      <a:ext uri="{FF2B5EF4-FFF2-40B4-BE49-F238E27FC236}">
                        <a16:creationId xmlns:a16="http://schemas.microsoft.com/office/drawing/2014/main" id="{DE331936-BA1E-4328-A183-10B25697A10E}"/>
                      </a:ext>
                    </a:extLst>
                  </p:cNvPr>
                  <p:cNvSpPr>
                    <a:spLocks noChangeAspect="1"/>
                  </p:cNvSpPr>
                  <p:nvPr/>
                </p:nvSpPr>
                <p:spPr>
                  <a:xfrm>
                    <a:off x="8631204"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0" name="立方体 479">
                    <a:extLst>
                      <a:ext uri="{FF2B5EF4-FFF2-40B4-BE49-F238E27FC236}">
                        <a16:creationId xmlns:a16="http://schemas.microsoft.com/office/drawing/2014/main" id="{BA6A4FC4-CB29-431A-9C3E-BBDE52C858CB}"/>
                      </a:ext>
                    </a:extLst>
                  </p:cNvPr>
                  <p:cNvSpPr>
                    <a:spLocks noChangeAspect="1"/>
                  </p:cNvSpPr>
                  <p:nvPr/>
                </p:nvSpPr>
                <p:spPr>
                  <a:xfrm>
                    <a:off x="8997537" y="35672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1" name="立方体 480">
                    <a:extLst>
                      <a:ext uri="{FF2B5EF4-FFF2-40B4-BE49-F238E27FC236}">
                        <a16:creationId xmlns:a16="http://schemas.microsoft.com/office/drawing/2014/main" id="{8474C420-64D0-4E9F-A11B-970E436E6BF1}"/>
                      </a:ext>
                    </a:extLst>
                  </p:cNvPr>
                  <p:cNvSpPr>
                    <a:spLocks noChangeAspect="1"/>
                  </p:cNvSpPr>
                  <p:nvPr/>
                </p:nvSpPr>
                <p:spPr>
                  <a:xfrm>
                    <a:off x="7534265" y="324336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2" name="立方体 481">
                    <a:extLst>
                      <a:ext uri="{FF2B5EF4-FFF2-40B4-BE49-F238E27FC236}">
                        <a16:creationId xmlns:a16="http://schemas.microsoft.com/office/drawing/2014/main" id="{FCC0EB4A-B60B-444A-8A32-26E47AB50FBD}"/>
                      </a:ext>
                    </a:extLst>
                  </p:cNvPr>
                  <p:cNvSpPr>
                    <a:spLocks noChangeAspect="1"/>
                  </p:cNvSpPr>
                  <p:nvPr/>
                </p:nvSpPr>
                <p:spPr>
                  <a:xfrm>
                    <a:off x="7894903" y="324336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3" name="立方体 482">
                    <a:extLst>
                      <a:ext uri="{FF2B5EF4-FFF2-40B4-BE49-F238E27FC236}">
                        <a16:creationId xmlns:a16="http://schemas.microsoft.com/office/drawing/2014/main" id="{FB4D121A-3797-45BD-889E-BDD95E10B9A5}"/>
                      </a:ext>
                    </a:extLst>
                  </p:cNvPr>
                  <p:cNvSpPr>
                    <a:spLocks noChangeAspect="1"/>
                  </p:cNvSpPr>
                  <p:nvPr/>
                </p:nvSpPr>
                <p:spPr>
                  <a:xfrm>
                    <a:off x="8261236" y="324336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4" name="立方体 483">
                    <a:extLst>
                      <a:ext uri="{FF2B5EF4-FFF2-40B4-BE49-F238E27FC236}">
                        <a16:creationId xmlns:a16="http://schemas.microsoft.com/office/drawing/2014/main" id="{C477641E-77DD-4687-9E7A-18237F559145}"/>
                      </a:ext>
                    </a:extLst>
                  </p:cNvPr>
                  <p:cNvSpPr>
                    <a:spLocks noChangeAspect="1"/>
                  </p:cNvSpPr>
                  <p:nvPr/>
                </p:nvSpPr>
                <p:spPr>
                  <a:xfrm>
                    <a:off x="8631205" y="324336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5" name="立方体 484">
                    <a:extLst>
                      <a:ext uri="{FF2B5EF4-FFF2-40B4-BE49-F238E27FC236}">
                        <a16:creationId xmlns:a16="http://schemas.microsoft.com/office/drawing/2014/main" id="{8BB3D125-9727-4745-B41C-E8C18DFEDB0B}"/>
                      </a:ext>
                    </a:extLst>
                  </p:cNvPr>
                  <p:cNvSpPr>
                    <a:spLocks noChangeAspect="1"/>
                  </p:cNvSpPr>
                  <p:nvPr/>
                </p:nvSpPr>
                <p:spPr>
                  <a:xfrm>
                    <a:off x="8997538" y="3243360"/>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6" name="立方体 485">
                    <a:extLst>
                      <a:ext uri="{FF2B5EF4-FFF2-40B4-BE49-F238E27FC236}">
                        <a16:creationId xmlns:a16="http://schemas.microsoft.com/office/drawing/2014/main" id="{94734F8F-EF92-46FD-98A0-9D3450234C4F}"/>
                      </a:ext>
                    </a:extLst>
                  </p:cNvPr>
                  <p:cNvSpPr>
                    <a:spLocks noChangeAspect="1"/>
                  </p:cNvSpPr>
                  <p:nvPr/>
                </p:nvSpPr>
                <p:spPr>
                  <a:xfrm>
                    <a:off x="7534265"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7" name="立方体 486">
                    <a:extLst>
                      <a:ext uri="{FF2B5EF4-FFF2-40B4-BE49-F238E27FC236}">
                        <a16:creationId xmlns:a16="http://schemas.microsoft.com/office/drawing/2014/main" id="{1AC399CA-C4DC-4508-999F-916BF4ED47A1}"/>
                      </a:ext>
                    </a:extLst>
                  </p:cNvPr>
                  <p:cNvSpPr>
                    <a:spLocks noChangeAspect="1"/>
                  </p:cNvSpPr>
                  <p:nvPr/>
                </p:nvSpPr>
                <p:spPr>
                  <a:xfrm>
                    <a:off x="7894903"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8" name="立方体 487">
                    <a:extLst>
                      <a:ext uri="{FF2B5EF4-FFF2-40B4-BE49-F238E27FC236}">
                        <a16:creationId xmlns:a16="http://schemas.microsoft.com/office/drawing/2014/main" id="{82A73E50-6566-4B70-A282-44A068787369}"/>
                      </a:ext>
                    </a:extLst>
                  </p:cNvPr>
                  <p:cNvSpPr>
                    <a:spLocks noChangeAspect="1"/>
                  </p:cNvSpPr>
                  <p:nvPr/>
                </p:nvSpPr>
                <p:spPr>
                  <a:xfrm>
                    <a:off x="8261236"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89" name="立方体 488">
                    <a:extLst>
                      <a:ext uri="{FF2B5EF4-FFF2-40B4-BE49-F238E27FC236}">
                        <a16:creationId xmlns:a16="http://schemas.microsoft.com/office/drawing/2014/main" id="{A5AD667B-689C-4058-85E9-5F078D459087}"/>
                      </a:ext>
                    </a:extLst>
                  </p:cNvPr>
                  <p:cNvSpPr>
                    <a:spLocks noChangeAspect="1"/>
                  </p:cNvSpPr>
                  <p:nvPr/>
                </p:nvSpPr>
                <p:spPr>
                  <a:xfrm>
                    <a:off x="8631205"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0" name="立方体 489">
                    <a:extLst>
                      <a:ext uri="{FF2B5EF4-FFF2-40B4-BE49-F238E27FC236}">
                        <a16:creationId xmlns:a16="http://schemas.microsoft.com/office/drawing/2014/main" id="{A8E04CC8-B906-4A92-A614-320D654D5E67}"/>
                      </a:ext>
                    </a:extLst>
                  </p:cNvPr>
                  <p:cNvSpPr>
                    <a:spLocks noChangeAspect="1"/>
                  </p:cNvSpPr>
                  <p:nvPr/>
                </p:nvSpPr>
                <p:spPr>
                  <a:xfrm>
                    <a:off x="8997538" y="2919510"/>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1" name="立方体 490">
                    <a:extLst>
                      <a:ext uri="{FF2B5EF4-FFF2-40B4-BE49-F238E27FC236}">
                        <a16:creationId xmlns:a16="http://schemas.microsoft.com/office/drawing/2014/main" id="{752F1411-D10B-415C-9B84-52B67801B83F}"/>
                      </a:ext>
                    </a:extLst>
                  </p:cNvPr>
                  <p:cNvSpPr>
                    <a:spLocks noChangeAspect="1"/>
                  </p:cNvSpPr>
                  <p:nvPr/>
                </p:nvSpPr>
                <p:spPr>
                  <a:xfrm>
                    <a:off x="7534265" y="26079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2" name="立方体 491">
                    <a:extLst>
                      <a:ext uri="{FF2B5EF4-FFF2-40B4-BE49-F238E27FC236}">
                        <a16:creationId xmlns:a16="http://schemas.microsoft.com/office/drawing/2014/main" id="{89BFD96B-3EC3-4FDB-9524-3D4E30EC18F5}"/>
                      </a:ext>
                    </a:extLst>
                  </p:cNvPr>
                  <p:cNvSpPr>
                    <a:spLocks noChangeAspect="1"/>
                  </p:cNvSpPr>
                  <p:nvPr/>
                </p:nvSpPr>
                <p:spPr>
                  <a:xfrm>
                    <a:off x="7894903" y="26079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3" name="立方体 492">
                    <a:extLst>
                      <a:ext uri="{FF2B5EF4-FFF2-40B4-BE49-F238E27FC236}">
                        <a16:creationId xmlns:a16="http://schemas.microsoft.com/office/drawing/2014/main" id="{407D6E55-BE41-4210-A935-C730E5747512}"/>
                      </a:ext>
                    </a:extLst>
                  </p:cNvPr>
                  <p:cNvSpPr>
                    <a:spLocks noChangeAspect="1"/>
                  </p:cNvSpPr>
                  <p:nvPr/>
                </p:nvSpPr>
                <p:spPr>
                  <a:xfrm>
                    <a:off x="8261236" y="26079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4" name="立方体 493">
                    <a:extLst>
                      <a:ext uri="{FF2B5EF4-FFF2-40B4-BE49-F238E27FC236}">
                        <a16:creationId xmlns:a16="http://schemas.microsoft.com/office/drawing/2014/main" id="{FD829592-4DC3-41D8-AA63-6F76D33CA6E3}"/>
                      </a:ext>
                    </a:extLst>
                  </p:cNvPr>
                  <p:cNvSpPr>
                    <a:spLocks noChangeAspect="1"/>
                  </p:cNvSpPr>
                  <p:nvPr/>
                </p:nvSpPr>
                <p:spPr>
                  <a:xfrm>
                    <a:off x="8631205" y="260797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5" name="立方体 494">
                    <a:extLst>
                      <a:ext uri="{FF2B5EF4-FFF2-40B4-BE49-F238E27FC236}">
                        <a16:creationId xmlns:a16="http://schemas.microsoft.com/office/drawing/2014/main" id="{4AC5F337-FD57-40C2-B9BC-B2C6387DAE2E}"/>
                      </a:ext>
                    </a:extLst>
                  </p:cNvPr>
                  <p:cNvSpPr>
                    <a:spLocks noChangeAspect="1"/>
                  </p:cNvSpPr>
                  <p:nvPr/>
                </p:nvSpPr>
                <p:spPr>
                  <a:xfrm>
                    <a:off x="8997538" y="2607972"/>
                    <a:ext cx="476691" cy="430328"/>
                  </a:xfrm>
                  <a:prstGeom prst="cube">
                    <a:avLst/>
                  </a:prstGeom>
                  <a:solidFill>
                    <a:schemeClr val="accent1">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6" name="立方体 495">
                    <a:extLst>
                      <a:ext uri="{FF2B5EF4-FFF2-40B4-BE49-F238E27FC236}">
                        <a16:creationId xmlns:a16="http://schemas.microsoft.com/office/drawing/2014/main" id="{707B944C-2327-4BA7-85A2-EFE457669512}"/>
                      </a:ext>
                    </a:extLst>
                  </p:cNvPr>
                  <p:cNvSpPr>
                    <a:spLocks noChangeAspect="1"/>
                  </p:cNvSpPr>
                  <p:nvPr/>
                </p:nvSpPr>
                <p:spPr>
                  <a:xfrm>
                    <a:off x="7534265" y="22841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7" name="立方体 496">
                    <a:extLst>
                      <a:ext uri="{FF2B5EF4-FFF2-40B4-BE49-F238E27FC236}">
                        <a16:creationId xmlns:a16="http://schemas.microsoft.com/office/drawing/2014/main" id="{32904EBF-7DD3-442B-9827-7602FE016AEB}"/>
                      </a:ext>
                    </a:extLst>
                  </p:cNvPr>
                  <p:cNvSpPr>
                    <a:spLocks noChangeAspect="1"/>
                  </p:cNvSpPr>
                  <p:nvPr/>
                </p:nvSpPr>
                <p:spPr>
                  <a:xfrm>
                    <a:off x="7894903" y="2284122"/>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8" name="立方体 497">
                    <a:extLst>
                      <a:ext uri="{FF2B5EF4-FFF2-40B4-BE49-F238E27FC236}">
                        <a16:creationId xmlns:a16="http://schemas.microsoft.com/office/drawing/2014/main" id="{7D4168D5-D2F3-447A-B937-9ECA6B13CE74}"/>
                      </a:ext>
                    </a:extLst>
                  </p:cNvPr>
                  <p:cNvSpPr>
                    <a:spLocks noChangeAspect="1"/>
                  </p:cNvSpPr>
                  <p:nvPr/>
                </p:nvSpPr>
                <p:spPr>
                  <a:xfrm>
                    <a:off x="8261236" y="22841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99" name="立方体 498">
                    <a:extLst>
                      <a:ext uri="{FF2B5EF4-FFF2-40B4-BE49-F238E27FC236}">
                        <a16:creationId xmlns:a16="http://schemas.microsoft.com/office/drawing/2014/main" id="{67EB4600-194B-4880-BAD4-F11C5739FEEB}"/>
                      </a:ext>
                    </a:extLst>
                  </p:cNvPr>
                  <p:cNvSpPr>
                    <a:spLocks noChangeAspect="1"/>
                  </p:cNvSpPr>
                  <p:nvPr/>
                </p:nvSpPr>
                <p:spPr>
                  <a:xfrm>
                    <a:off x="8631205" y="2284122"/>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500" name="立方体 499">
                    <a:extLst>
                      <a:ext uri="{FF2B5EF4-FFF2-40B4-BE49-F238E27FC236}">
                        <a16:creationId xmlns:a16="http://schemas.microsoft.com/office/drawing/2014/main" id="{0D5755FA-4600-445D-8E68-A0F2A5C3D5DC}"/>
                      </a:ext>
                    </a:extLst>
                  </p:cNvPr>
                  <p:cNvSpPr>
                    <a:spLocks noChangeAspect="1"/>
                  </p:cNvSpPr>
                  <p:nvPr/>
                </p:nvSpPr>
                <p:spPr>
                  <a:xfrm>
                    <a:off x="8997538" y="2284122"/>
                    <a:ext cx="476691" cy="430328"/>
                  </a:xfrm>
                  <a:prstGeom prst="cube">
                    <a:avLst/>
                  </a:prstGeom>
                  <a:grp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nvGrpSpPr>
                <p:cNvPr id="450" name="组合 449">
                  <a:extLst>
                    <a:ext uri="{FF2B5EF4-FFF2-40B4-BE49-F238E27FC236}">
                      <a16:creationId xmlns:a16="http://schemas.microsoft.com/office/drawing/2014/main" id="{AB6283BB-5B80-413B-8A77-2B1775806391}"/>
                    </a:ext>
                  </a:extLst>
                </p:cNvPr>
                <p:cNvGrpSpPr/>
                <p:nvPr/>
              </p:nvGrpSpPr>
              <p:grpSpPr>
                <a:xfrm>
                  <a:off x="4684476" y="3518954"/>
                  <a:ext cx="1939965" cy="1713416"/>
                  <a:chOff x="7730345" y="2570185"/>
                  <a:chExt cx="1939965" cy="1713416"/>
                </a:xfrm>
              </p:grpSpPr>
              <p:sp>
                <p:nvSpPr>
                  <p:cNvPr id="451" name="立方体 450">
                    <a:extLst>
                      <a:ext uri="{FF2B5EF4-FFF2-40B4-BE49-F238E27FC236}">
                        <a16:creationId xmlns:a16="http://schemas.microsoft.com/office/drawing/2014/main" id="{4837C6F0-4BE1-4250-8DC0-E712B3A9C3C9}"/>
                      </a:ext>
                    </a:extLst>
                  </p:cNvPr>
                  <p:cNvSpPr>
                    <a:spLocks noChangeAspect="1"/>
                  </p:cNvSpPr>
                  <p:nvPr/>
                </p:nvSpPr>
                <p:spPr>
                  <a:xfrm>
                    <a:off x="7730345" y="38532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52" name="立方体 451">
                    <a:extLst>
                      <a:ext uri="{FF2B5EF4-FFF2-40B4-BE49-F238E27FC236}">
                        <a16:creationId xmlns:a16="http://schemas.microsoft.com/office/drawing/2014/main" id="{6F9D6DF9-BC28-4AFF-BD18-99D0820DC32A}"/>
                      </a:ext>
                    </a:extLst>
                  </p:cNvPr>
                  <p:cNvSpPr>
                    <a:spLocks noChangeAspect="1"/>
                  </p:cNvSpPr>
                  <p:nvPr/>
                </p:nvSpPr>
                <p:spPr>
                  <a:xfrm>
                    <a:off x="8090983" y="38532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53" name="立方体 452">
                    <a:extLst>
                      <a:ext uri="{FF2B5EF4-FFF2-40B4-BE49-F238E27FC236}">
                        <a16:creationId xmlns:a16="http://schemas.microsoft.com/office/drawing/2014/main" id="{699368E1-B622-4299-A852-63B7D237BB33}"/>
                      </a:ext>
                    </a:extLst>
                  </p:cNvPr>
                  <p:cNvSpPr>
                    <a:spLocks noChangeAspect="1"/>
                  </p:cNvSpPr>
                  <p:nvPr/>
                </p:nvSpPr>
                <p:spPr>
                  <a:xfrm>
                    <a:off x="8457316" y="38532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54" name="立方体 453">
                    <a:extLst>
                      <a:ext uri="{FF2B5EF4-FFF2-40B4-BE49-F238E27FC236}">
                        <a16:creationId xmlns:a16="http://schemas.microsoft.com/office/drawing/2014/main" id="{41655DDC-7931-4A41-9C49-D47D1D6D3B9B}"/>
                      </a:ext>
                    </a:extLst>
                  </p:cNvPr>
                  <p:cNvSpPr>
                    <a:spLocks noChangeAspect="1"/>
                  </p:cNvSpPr>
                  <p:nvPr/>
                </p:nvSpPr>
                <p:spPr>
                  <a:xfrm>
                    <a:off x="8827285" y="3853273"/>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55" name="立方体 454">
                    <a:extLst>
                      <a:ext uri="{FF2B5EF4-FFF2-40B4-BE49-F238E27FC236}">
                        <a16:creationId xmlns:a16="http://schemas.microsoft.com/office/drawing/2014/main" id="{1CDCFA0C-CEF2-45D6-A583-8795ACE66205}"/>
                      </a:ext>
                    </a:extLst>
                  </p:cNvPr>
                  <p:cNvSpPr>
                    <a:spLocks noChangeAspect="1"/>
                  </p:cNvSpPr>
                  <p:nvPr/>
                </p:nvSpPr>
                <p:spPr>
                  <a:xfrm>
                    <a:off x="9193618" y="385327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56" name="立方体 455">
                    <a:extLst>
                      <a:ext uri="{FF2B5EF4-FFF2-40B4-BE49-F238E27FC236}">
                        <a16:creationId xmlns:a16="http://schemas.microsoft.com/office/drawing/2014/main" id="{9114C34C-3E6E-4789-9C3C-26D1F9E4807C}"/>
                      </a:ext>
                    </a:extLst>
                  </p:cNvPr>
                  <p:cNvSpPr>
                    <a:spLocks noChangeAspect="1"/>
                  </p:cNvSpPr>
                  <p:nvPr/>
                </p:nvSpPr>
                <p:spPr>
                  <a:xfrm>
                    <a:off x="7730346" y="3529423"/>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57" name="立方体 456">
                    <a:extLst>
                      <a:ext uri="{FF2B5EF4-FFF2-40B4-BE49-F238E27FC236}">
                        <a16:creationId xmlns:a16="http://schemas.microsoft.com/office/drawing/2014/main" id="{D88D7D00-76C8-4611-A189-C5F31C857A08}"/>
                      </a:ext>
                    </a:extLst>
                  </p:cNvPr>
                  <p:cNvSpPr>
                    <a:spLocks noChangeAspect="1"/>
                  </p:cNvSpPr>
                  <p:nvPr/>
                </p:nvSpPr>
                <p:spPr>
                  <a:xfrm>
                    <a:off x="8090984" y="352942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58" name="立方体 457">
                    <a:extLst>
                      <a:ext uri="{FF2B5EF4-FFF2-40B4-BE49-F238E27FC236}">
                        <a16:creationId xmlns:a16="http://schemas.microsoft.com/office/drawing/2014/main" id="{174B75CD-D41B-46B1-9687-509AC99CE606}"/>
                      </a:ext>
                    </a:extLst>
                  </p:cNvPr>
                  <p:cNvSpPr>
                    <a:spLocks noChangeAspect="1"/>
                  </p:cNvSpPr>
                  <p:nvPr/>
                </p:nvSpPr>
                <p:spPr>
                  <a:xfrm>
                    <a:off x="8457317" y="352942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59" name="立方体 458">
                    <a:extLst>
                      <a:ext uri="{FF2B5EF4-FFF2-40B4-BE49-F238E27FC236}">
                        <a16:creationId xmlns:a16="http://schemas.microsoft.com/office/drawing/2014/main" id="{AC89BBEE-DBA7-4F23-8844-E5E44909CBDA}"/>
                      </a:ext>
                    </a:extLst>
                  </p:cNvPr>
                  <p:cNvSpPr>
                    <a:spLocks noChangeAspect="1"/>
                  </p:cNvSpPr>
                  <p:nvPr/>
                </p:nvSpPr>
                <p:spPr>
                  <a:xfrm>
                    <a:off x="8827286" y="352942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0" name="立方体 459">
                    <a:extLst>
                      <a:ext uri="{FF2B5EF4-FFF2-40B4-BE49-F238E27FC236}">
                        <a16:creationId xmlns:a16="http://schemas.microsoft.com/office/drawing/2014/main" id="{17FF9310-6CDB-4838-9813-F14FA4289AA7}"/>
                      </a:ext>
                    </a:extLst>
                  </p:cNvPr>
                  <p:cNvSpPr>
                    <a:spLocks noChangeAspect="1"/>
                  </p:cNvSpPr>
                  <p:nvPr/>
                </p:nvSpPr>
                <p:spPr>
                  <a:xfrm>
                    <a:off x="9193619" y="3529423"/>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1" name="立方体 460">
                    <a:extLst>
                      <a:ext uri="{FF2B5EF4-FFF2-40B4-BE49-F238E27FC236}">
                        <a16:creationId xmlns:a16="http://schemas.microsoft.com/office/drawing/2014/main" id="{075D4C1B-0C1D-4E96-A921-91F03D4FB396}"/>
                      </a:ext>
                    </a:extLst>
                  </p:cNvPr>
                  <p:cNvSpPr>
                    <a:spLocks noChangeAspect="1"/>
                  </p:cNvSpPr>
                  <p:nvPr/>
                </p:nvSpPr>
                <p:spPr>
                  <a:xfrm>
                    <a:off x="7730346" y="3205573"/>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2" name="立方体 461">
                    <a:extLst>
                      <a:ext uri="{FF2B5EF4-FFF2-40B4-BE49-F238E27FC236}">
                        <a16:creationId xmlns:a16="http://schemas.microsoft.com/office/drawing/2014/main" id="{888DF485-5407-4DFB-BFA6-C282311219C0}"/>
                      </a:ext>
                    </a:extLst>
                  </p:cNvPr>
                  <p:cNvSpPr>
                    <a:spLocks noChangeAspect="1"/>
                  </p:cNvSpPr>
                  <p:nvPr/>
                </p:nvSpPr>
                <p:spPr>
                  <a:xfrm>
                    <a:off x="8090984" y="3205573"/>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3" name="立方体 462">
                    <a:extLst>
                      <a:ext uri="{FF2B5EF4-FFF2-40B4-BE49-F238E27FC236}">
                        <a16:creationId xmlns:a16="http://schemas.microsoft.com/office/drawing/2014/main" id="{948987F9-9FCB-4853-B871-97C968122C98}"/>
                      </a:ext>
                    </a:extLst>
                  </p:cNvPr>
                  <p:cNvSpPr>
                    <a:spLocks noChangeAspect="1"/>
                  </p:cNvSpPr>
                  <p:nvPr/>
                </p:nvSpPr>
                <p:spPr>
                  <a:xfrm>
                    <a:off x="8457317" y="3205573"/>
                    <a:ext cx="476691" cy="430328"/>
                  </a:xfrm>
                  <a:prstGeom prst="cube">
                    <a:avLst/>
                  </a:prstGeom>
                  <a:solidFill>
                    <a:schemeClr val="tx2">
                      <a:lumMod val="7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4" name="立方体 463">
                    <a:extLst>
                      <a:ext uri="{FF2B5EF4-FFF2-40B4-BE49-F238E27FC236}">
                        <a16:creationId xmlns:a16="http://schemas.microsoft.com/office/drawing/2014/main" id="{6CB5D2DF-4EFF-4A0F-8726-A07F556F5F61}"/>
                      </a:ext>
                    </a:extLst>
                  </p:cNvPr>
                  <p:cNvSpPr>
                    <a:spLocks noChangeAspect="1"/>
                  </p:cNvSpPr>
                  <p:nvPr/>
                </p:nvSpPr>
                <p:spPr>
                  <a:xfrm>
                    <a:off x="8827286" y="3205573"/>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5" name="立方体 464">
                    <a:extLst>
                      <a:ext uri="{FF2B5EF4-FFF2-40B4-BE49-F238E27FC236}">
                        <a16:creationId xmlns:a16="http://schemas.microsoft.com/office/drawing/2014/main" id="{054C5542-47D3-43D5-9050-A48593DA9790}"/>
                      </a:ext>
                    </a:extLst>
                  </p:cNvPr>
                  <p:cNvSpPr>
                    <a:spLocks noChangeAspect="1"/>
                  </p:cNvSpPr>
                  <p:nvPr/>
                </p:nvSpPr>
                <p:spPr>
                  <a:xfrm>
                    <a:off x="9193619" y="3205573"/>
                    <a:ext cx="476691" cy="430328"/>
                  </a:xfrm>
                  <a:prstGeom prst="cube">
                    <a:avLst/>
                  </a:prstGeom>
                  <a:solidFill>
                    <a:schemeClr val="accent1">
                      <a:lumMod val="75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6" name="立方体 465">
                    <a:extLst>
                      <a:ext uri="{FF2B5EF4-FFF2-40B4-BE49-F238E27FC236}">
                        <a16:creationId xmlns:a16="http://schemas.microsoft.com/office/drawing/2014/main" id="{8EC62DD1-1ED2-4E84-B79C-3F9E6E3C63D0}"/>
                      </a:ext>
                    </a:extLst>
                  </p:cNvPr>
                  <p:cNvSpPr>
                    <a:spLocks noChangeAspect="1"/>
                  </p:cNvSpPr>
                  <p:nvPr/>
                </p:nvSpPr>
                <p:spPr>
                  <a:xfrm>
                    <a:off x="7730346" y="2894035"/>
                    <a:ext cx="476691" cy="430328"/>
                  </a:xfrm>
                  <a:prstGeom prst="cube">
                    <a:avLst/>
                  </a:prstGeom>
                  <a:solidFill>
                    <a:schemeClr val="tx2">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7" name="立方体 466">
                    <a:extLst>
                      <a:ext uri="{FF2B5EF4-FFF2-40B4-BE49-F238E27FC236}">
                        <a16:creationId xmlns:a16="http://schemas.microsoft.com/office/drawing/2014/main" id="{5A6E90B2-65C5-4568-A27A-6FC5F993D1CA}"/>
                      </a:ext>
                    </a:extLst>
                  </p:cNvPr>
                  <p:cNvSpPr>
                    <a:spLocks noChangeAspect="1"/>
                  </p:cNvSpPr>
                  <p:nvPr/>
                </p:nvSpPr>
                <p:spPr>
                  <a:xfrm>
                    <a:off x="8090984" y="289403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8" name="立方体 467">
                    <a:extLst>
                      <a:ext uri="{FF2B5EF4-FFF2-40B4-BE49-F238E27FC236}">
                        <a16:creationId xmlns:a16="http://schemas.microsoft.com/office/drawing/2014/main" id="{13146B9C-B125-4E94-8679-B44A701E3856}"/>
                      </a:ext>
                    </a:extLst>
                  </p:cNvPr>
                  <p:cNvSpPr>
                    <a:spLocks noChangeAspect="1"/>
                  </p:cNvSpPr>
                  <p:nvPr/>
                </p:nvSpPr>
                <p:spPr>
                  <a:xfrm>
                    <a:off x="8457317" y="289403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69" name="立方体 468">
                    <a:extLst>
                      <a:ext uri="{FF2B5EF4-FFF2-40B4-BE49-F238E27FC236}">
                        <a16:creationId xmlns:a16="http://schemas.microsoft.com/office/drawing/2014/main" id="{F5F9A88F-82E8-4061-945E-64E85610DF2A}"/>
                      </a:ext>
                    </a:extLst>
                  </p:cNvPr>
                  <p:cNvSpPr>
                    <a:spLocks noChangeAspect="1"/>
                  </p:cNvSpPr>
                  <p:nvPr/>
                </p:nvSpPr>
                <p:spPr>
                  <a:xfrm>
                    <a:off x="8827286" y="289403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70" name="立方体 469">
                    <a:extLst>
                      <a:ext uri="{FF2B5EF4-FFF2-40B4-BE49-F238E27FC236}">
                        <a16:creationId xmlns:a16="http://schemas.microsoft.com/office/drawing/2014/main" id="{39E30644-1B4E-40E1-97AD-A81DCBEA4849}"/>
                      </a:ext>
                    </a:extLst>
                  </p:cNvPr>
                  <p:cNvSpPr>
                    <a:spLocks noChangeAspect="1"/>
                  </p:cNvSpPr>
                  <p:nvPr/>
                </p:nvSpPr>
                <p:spPr>
                  <a:xfrm>
                    <a:off x="9193619" y="289403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71" name="立方体 470">
                    <a:extLst>
                      <a:ext uri="{FF2B5EF4-FFF2-40B4-BE49-F238E27FC236}">
                        <a16:creationId xmlns:a16="http://schemas.microsoft.com/office/drawing/2014/main" id="{0CFA1E39-71E4-4E7D-9E14-6BBAA2303BB4}"/>
                      </a:ext>
                    </a:extLst>
                  </p:cNvPr>
                  <p:cNvSpPr>
                    <a:spLocks noChangeAspect="1"/>
                  </p:cNvSpPr>
                  <p:nvPr/>
                </p:nvSpPr>
                <p:spPr>
                  <a:xfrm>
                    <a:off x="7730346" y="257018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72" name="立方体 471">
                    <a:extLst>
                      <a:ext uri="{FF2B5EF4-FFF2-40B4-BE49-F238E27FC236}">
                        <a16:creationId xmlns:a16="http://schemas.microsoft.com/office/drawing/2014/main" id="{25AD8F62-99C1-4D38-8608-DD5C82836F4C}"/>
                      </a:ext>
                    </a:extLst>
                  </p:cNvPr>
                  <p:cNvSpPr>
                    <a:spLocks noChangeAspect="1"/>
                  </p:cNvSpPr>
                  <p:nvPr/>
                </p:nvSpPr>
                <p:spPr>
                  <a:xfrm>
                    <a:off x="8090984" y="2570185"/>
                    <a:ext cx="476691" cy="430328"/>
                  </a:xfrm>
                  <a:prstGeom prst="cube">
                    <a:avLst/>
                  </a:prstGeom>
                  <a:solidFill>
                    <a:schemeClr val="tx2">
                      <a:lumMod val="40000"/>
                      <a:lumOff val="6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73" name="立方体 472">
                    <a:extLst>
                      <a:ext uri="{FF2B5EF4-FFF2-40B4-BE49-F238E27FC236}">
                        <a16:creationId xmlns:a16="http://schemas.microsoft.com/office/drawing/2014/main" id="{791A7308-ADBD-479A-ABA2-53524A524E35}"/>
                      </a:ext>
                    </a:extLst>
                  </p:cNvPr>
                  <p:cNvSpPr>
                    <a:spLocks noChangeAspect="1"/>
                  </p:cNvSpPr>
                  <p:nvPr/>
                </p:nvSpPr>
                <p:spPr>
                  <a:xfrm>
                    <a:off x="8457317" y="257018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74" name="立方体 473">
                    <a:extLst>
                      <a:ext uri="{FF2B5EF4-FFF2-40B4-BE49-F238E27FC236}">
                        <a16:creationId xmlns:a16="http://schemas.microsoft.com/office/drawing/2014/main" id="{1A81F353-8773-448E-A91E-C3D9323465FC}"/>
                      </a:ext>
                    </a:extLst>
                  </p:cNvPr>
                  <p:cNvSpPr>
                    <a:spLocks noChangeAspect="1"/>
                  </p:cNvSpPr>
                  <p:nvPr/>
                </p:nvSpPr>
                <p:spPr>
                  <a:xfrm>
                    <a:off x="8827286" y="2570185"/>
                    <a:ext cx="476691" cy="430328"/>
                  </a:xfrm>
                  <a:prstGeom prst="cube">
                    <a:avLst/>
                  </a:prstGeom>
                  <a:solidFill>
                    <a:schemeClr val="accent1">
                      <a:lumMod val="20000"/>
                      <a:lumOff val="8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sp>
                <p:nvSpPr>
                  <p:cNvPr id="475" name="立方体 474">
                    <a:extLst>
                      <a:ext uri="{FF2B5EF4-FFF2-40B4-BE49-F238E27FC236}">
                        <a16:creationId xmlns:a16="http://schemas.microsoft.com/office/drawing/2014/main" id="{EB9D9872-3E9D-4D22-BD10-8B5D3C706E44}"/>
                      </a:ext>
                    </a:extLst>
                  </p:cNvPr>
                  <p:cNvSpPr>
                    <a:spLocks noChangeAspect="1"/>
                  </p:cNvSpPr>
                  <p:nvPr/>
                </p:nvSpPr>
                <p:spPr>
                  <a:xfrm>
                    <a:off x="9193619" y="2570185"/>
                    <a:ext cx="476691" cy="430328"/>
                  </a:xfrm>
                  <a:prstGeom prst="cube">
                    <a:avLst/>
                  </a:prstGeom>
                  <a:solidFill>
                    <a:schemeClr val="accent1">
                      <a:lumMod val="60000"/>
                      <a:lumOff val="40000"/>
                    </a:scheme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2400" dirty="0"/>
                  </a:p>
                </p:txBody>
              </p:sp>
            </p:grpSp>
          </p:grpSp>
          <p:sp>
            <p:nvSpPr>
              <p:cNvPr id="445" name="矩形: 圆角 444">
                <a:extLst>
                  <a:ext uri="{FF2B5EF4-FFF2-40B4-BE49-F238E27FC236}">
                    <a16:creationId xmlns:a16="http://schemas.microsoft.com/office/drawing/2014/main" id="{12644F85-F2BD-4387-985F-74DCB1E51E83}"/>
                  </a:ext>
                </a:extLst>
              </p:cNvPr>
              <p:cNvSpPr/>
              <p:nvPr/>
            </p:nvSpPr>
            <p:spPr>
              <a:xfrm>
                <a:off x="7884367" y="2789870"/>
                <a:ext cx="1655084" cy="339093"/>
              </a:xfrm>
              <a:prstGeom prst="roundRect">
                <a:avLst/>
              </a:prstGeom>
              <a:noFill/>
              <a:ln>
                <a:solidFill>
                  <a:srgbClr val="FF0000"/>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400" dirty="0"/>
              </a:p>
            </p:txBody>
          </p:sp>
        </p:grpSp>
        <p:cxnSp>
          <p:nvCxnSpPr>
            <p:cNvPr id="576" name="直接箭头连接符 575">
              <a:extLst>
                <a:ext uri="{FF2B5EF4-FFF2-40B4-BE49-F238E27FC236}">
                  <a16:creationId xmlns:a16="http://schemas.microsoft.com/office/drawing/2014/main" id="{09692964-A9CD-4481-8F1F-52CF3F61A483}"/>
                </a:ext>
              </a:extLst>
            </p:cNvPr>
            <p:cNvCxnSpPr>
              <a:cxnSpLocks/>
            </p:cNvCxnSpPr>
            <p:nvPr/>
          </p:nvCxnSpPr>
          <p:spPr>
            <a:xfrm>
              <a:off x="7798531" y="3259413"/>
              <a:ext cx="3896264" cy="9331"/>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cxnSp>
          <p:nvCxnSpPr>
            <p:cNvPr id="577" name="直接箭头连接符 576">
              <a:extLst>
                <a:ext uri="{FF2B5EF4-FFF2-40B4-BE49-F238E27FC236}">
                  <a16:creationId xmlns:a16="http://schemas.microsoft.com/office/drawing/2014/main" id="{7CC82FAF-3AE6-45D7-A851-701DD224DB2C}"/>
                </a:ext>
              </a:extLst>
            </p:cNvPr>
            <p:cNvCxnSpPr>
              <a:cxnSpLocks/>
            </p:cNvCxnSpPr>
            <p:nvPr/>
          </p:nvCxnSpPr>
          <p:spPr>
            <a:xfrm>
              <a:off x="7788184" y="4528151"/>
              <a:ext cx="3896264" cy="9331"/>
            </a:xfrm>
            <a:prstGeom prst="straightConnector1">
              <a:avLst/>
            </a:prstGeom>
            <a:ln>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
          <p:nvSpPr>
            <p:cNvPr id="578" name="标题 1">
              <a:extLst>
                <a:ext uri="{FF2B5EF4-FFF2-40B4-BE49-F238E27FC236}">
                  <a16:creationId xmlns:a16="http://schemas.microsoft.com/office/drawing/2014/main" id="{4884BF5A-5AA2-406A-8188-39A5C1CCF873}"/>
                </a:ext>
              </a:extLst>
            </p:cNvPr>
            <p:cNvSpPr txBox="1">
              <a:spLocks/>
            </p:cNvSpPr>
            <p:nvPr/>
          </p:nvSpPr>
          <p:spPr bwMode="black">
            <a:xfrm>
              <a:off x="6798715" y="2359898"/>
              <a:ext cx="1513857" cy="58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ctr">
                <a:lnSpc>
                  <a:spcPct val="80000"/>
                </a:lnSpc>
              </a:pPr>
              <a:r>
                <a:rPr lang="en-US" altLang="zh-CN" sz="1800" i="1" dirty="0">
                  <a:latin typeface="Times New Roman" panose="02020603050405020304" pitchFamily="18" charset="0"/>
                  <a:cs typeface="Times New Roman" panose="02020603050405020304" pitchFamily="18" charset="0"/>
                </a:rPr>
                <a:t>i</a:t>
              </a:r>
              <a:r>
                <a:rPr lang="en-US" altLang="zh-CN" sz="1800" i="1" baseline="-25000" dirty="0">
                  <a:latin typeface="Times New Roman" panose="02020603050405020304" pitchFamily="18" charset="0"/>
                  <a:cs typeface="Times New Roman" panose="02020603050405020304" pitchFamily="18" charset="0"/>
                </a:rPr>
                <a:t>01</a:t>
              </a:r>
              <a:r>
                <a:rPr lang="en-US" altLang="zh-CN" sz="1800" i="1" dirty="0">
                  <a:latin typeface="Times New Roman" panose="02020603050405020304" pitchFamily="18" charset="0"/>
                  <a:cs typeface="Times New Roman" panose="02020603050405020304" pitchFamily="18" charset="0"/>
                </a:rPr>
                <a:t> i</a:t>
              </a:r>
              <a:r>
                <a:rPr lang="en-US" altLang="zh-CN" sz="1800" i="1" baseline="-25000" dirty="0">
                  <a:latin typeface="Times New Roman" panose="02020603050405020304" pitchFamily="18" charset="0"/>
                  <a:cs typeface="Times New Roman" panose="02020603050405020304" pitchFamily="18" charset="0"/>
                </a:rPr>
                <a:t>02</a:t>
              </a:r>
              <a:r>
                <a:rPr lang="en-US" altLang="zh-CN" sz="1800" i="1" dirty="0">
                  <a:latin typeface="Times New Roman" panose="02020603050405020304" pitchFamily="18" charset="0"/>
                  <a:cs typeface="Times New Roman" panose="02020603050405020304" pitchFamily="18" charset="0"/>
                </a:rPr>
                <a:t> i</a:t>
              </a:r>
              <a:r>
                <a:rPr lang="en-US" altLang="zh-CN" sz="1800" i="1" baseline="-25000" dirty="0">
                  <a:latin typeface="Times New Roman" panose="02020603050405020304" pitchFamily="18" charset="0"/>
                  <a:cs typeface="Times New Roman" panose="02020603050405020304" pitchFamily="18" charset="0"/>
                </a:rPr>
                <a:t>03</a:t>
              </a:r>
              <a:r>
                <a:rPr lang="en-US" altLang="zh-CN" sz="1800" i="1" dirty="0">
                  <a:latin typeface="Times New Roman" panose="02020603050405020304" pitchFamily="18" charset="0"/>
                  <a:cs typeface="Times New Roman" panose="02020603050405020304" pitchFamily="18" charset="0"/>
                </a:rPr>
                <a:t> …</a:t>
              </a:r>
            </a:p>
          </p:txBody>
        </p:sp>
        <p:sp>
          <p:nvSpPr>
            <p:cNvPr id="579" name="标题 1">
              <a:extLst>
                <a:ext uri="{FF2B5EF4-FFF2-40B4-BE49-F238E27FC236}">
                  <a16:creationId xmlns:a16="http://schemas.microsoft.com/office/drawing/2014/main" id="{9BEB6D87-D3A7-464B-862C-EF5B698F452C}"/>
                </a:ext>
              </a:extLst>
            </p:cNvPr>
            <p:cNvSpPr txBox="1">
              <a:spLocks/>
            </p:cNvSpPr>
            <p:nvPr/>
          </p:nvSpPr>
          <p:spPr bwMode="black">
            <a:xfrm rot="18863372">
              <a:off x="5985110" y="2589295"/>
              <a:ext cx="1011171" cy="58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ctr">
                <a:lnSpc>
                  <a:spcPct val="60000"/>
                </a:lnSpc>
              </a:pPr>
              <a:r>
                <a:rPr lang="en-US" altLang="zh-CN" sz="1800" i="1" dirty="0">
                  <a:latin typeface="Times New Roman" panose="02020603050405020304" pitchFamily="18" charset="0"/>
                  <a:cs typeface="Times New Roman" panose="02020603050405020304" pitchFamily="18" charset="0"/>
                </a:rPr>
                <a:t>e</a:t>
              </a:r>
              <a:r>
                <a:rPr lang="en-US" altLang="zh-CN" sz="1800" i="1" baseline="-25000" dirty="0">
                  <a:latin typeface="Times New Roman" panose="02020603050405020304" pitchFamily="18" charset="0"/>
                  <a:cs typeface="Times New Roman" panose="02020603050405020304" pitchFamily="18" charset="0"/>
                </a:rPr>
                <a:t>01</a:t>
              </a:r>
              <a:r>
                <a:rPr lang="en-US" altLang="zh-CN" sz="1800" i="1" dirty="0">
                  <a:latin typeface="Times New Roman" panose="02020603050405020304" pitchFamily="18" charset="0"/>
                  <a:cs typeface="Times New Roman" panose="02020603050405020304" pitchFamily="18" charset="0"/>
                </a:rPr>
                <a:t> e</a:t>
              </a:r>
              <a:r>
                <a:rPr lang="en-US" altLang="zh-CN" sz="1800" i="1" baseline="-25000" dirty="0">
                  <a:latin typeface="Times New Roman" panose="02020603050405020304" pitchFamily="18" charset="0"/>
                  <a:cs typeface="Times New Roman" panose="02020603050405020304" pitchFamily="18" charset="0"/>
                </a:rPr>
                <a:t>02</a:t>
              </a:r>
              <a:r>
                <a:rPr lang="en-US" altLang="zh-CN" sz="1800" i="1" dirty="0">
                  <a:latin typeface="Times New Roman" panose="02020603050405020304" pitchFamily="18" charset="0"/>
                  <a:cs typeface="Times New Roman" panose="02020603050405020304" pitchFamily="18" charset="0"/>
                </a:rPr>
                <a:t>…</a:t>
              </a:r>
            </a:p>
          </p:txBody>
        </p:sp>
        <p:sp>
          <p:nvSpPr>
            <p:cNvPr id="580" name="标题 1">
              <a:extLst>
                <a:ext uri="{FF2B5EF4-FFF2-40B4-BE49-F238E27FC236}">
                  <a16:creationId xmlns:a16="http://schemas.microsoft.com/office/drawing/2014/main" id="{E8793574-B78A-4DD0-81A9-EE7E2F415C65}"/>
                </a:ext>
              </a:extLst>
            </p:cNvPr>
            <p:cNvSpPr txBox="1">
              <a:spLocks/>
            </p:cNvSpPr>
            <p:nvPr/>
          </p:nvSpPr>
          <p:spPr bwMode="black">
            <a:xfrm>
              <a:off x="9550495" y="2363709"/>
              <a:ext cx="1432619" cy="50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ctr">
                <a:lnSpc>
                  <a:spcPct val="80000"/>
                </a:lnSpc>
              </a:pPr>
              <a:r>
                <a:rPr lang="en-US" altLang="zh-CN" sz="1800" i="1" dirty="0">
                  <a:latin typeface="Times New Roman" panose="02020603050405020304" pitchFamily="18" charset="0"/>
                  <a:cs typeface="Times New Roman" panose="02020603050405020304" pitchFamily="18" charset="0"/>
                </a:rPr>
                <a:t>i</a:t>
              </a:r>
              <a:r>
                <a:rPr lang="en-US" altLang="zh-CN" sz="1800" i="1" baseline="-25000" dirty="0">
                  <a:latin typeface="Times New Roman" panose="02020603050405020304" pitchFamily="18" charset="0"/>
                  <a:cs typeface="Times New Roman" panose="02020603050405020304" pitchFamily="18" charset="0"/>
                </a:rPr>
                <a:t>01</a:t>
              </a:r>
              <a:r>
                <a:rPr lang="en-US" altLang="zh-CN" sz="1800" i="1" dirty="0">
                  <a:latin typeface="Times New Roman" panose="02020603050405020304" pitchFamily="18" charset="0"/>
                  <a:cs typeface="Times New Roman" panose="02020603050405020304" pitchFamily="18" charset="0"/>
                </a:rPr>
                <a:t> i</a:t>
              </a:r>
              <a:r>
                <a:rPr lang="en-US" altLang="zh-CN" sz="1800" i="1" baseline="-25000" dirty="0">
                  <a:latin typeface="Times New Roman" panose="02020603050405020304" pitchFamily="18" charset="0"/>
                  <a:cs typeface="Times New Roman" panose="02020603050405020304" pitchFamily="18" charset="0"/>
                </a:rPr>
                <a:t>02</a:t>
              </a:r>
              <a:r>
                <a:rPr lang="en-US" altLang="zh-CN" sz="1800" i="1" dirty="0">
                  <a:latin typeface="Times New Roman" panose="02020603050405020304" pitchFamily="18" charset="0"/>
                  <a:cs typeface="Times New Roman" panose="02020603050405020304" pitchFamily="18" charset="0"/>
                </a:rPr>
                <a:t> i</a:t>
              </a:r>
              <a:r>
                <a:rPr lang="en-US" altLang="zh-CN" sz="1800" i="1" baseline="-25000" dirty="0">
                  <a:latin typeface="Times New Roman" panose="02020603050405020304" pitchFamily="18" charset="0"/>
                  <a:cs typeface="Times New Roman" panose="02020603050405020304" pitchFamily="18" charset="0"/>
                </a:rPr>
                <a:t>03</a:t>
              </a:r>
              <a:r>
                <a:rPr lang="en-US" altLang="zh-CN" sz="1800" i="1" dirty="0">
                  <a:latin typeface="Times New Roman" panose="02020603050405020304" pitchFamily="18" charset="0"/>
                  <a:cs typeface="Times New Roman" panose="02020603050405020304" pitchFamily="18" charset="0"/>
                </a:rPr>
                <a:t> …</a:t>
              </a:r>
            </a:p>
          </p:txBody>
        </p:sp>
        <p:sp>
          <p:nvSpPr>
            <p:cNvPr id="581" name="标题 1">
              <a:extLst>
                <a:ext uri="{FF2B5EF4-FFF2-40B4-BE49-F238E27FC236}">
                  <a16:creationId xmlns:a16="http://schemas.microsoft.com/office/drawing/2014/main" id="{86AB47AF-96FC-4A6B-9811-3D93E5ACBCFF}"/>
                </a:ext>
              </a:extLst>
            </p:cNvPr>
            <p:cNvSpPr txBox="1">
              <a:spLocks/>
            </p:cNvSpPr>
            <p:nvPr/>
          </p:nvSpPr>
          <p:spPr bwMode="black">
            <a:xfrm>
              <a:off x="5866983" y="3319979"/>
              <a:ext cx="517324" cy="96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ctr"/>
              <a:r>
                <a:rPr lang="en-US" altLang="zh-CN" sz="1800" i="1" dirty="0">
                  <a:latin typeface="Times New Roman" panose="02020603050405020304" pitchFamily="18" charset="0"/>
                  <a:cs typeface="Times New Roman" panose="02020603050405020304" pitchFamily="18" charset="0"/>
                </a:rPr>
                <a:t>p</a:t>
              </a:r>
              <a:r>
                <a:rPr lang="en-US" altLang="zh-CN" sz="1800" i="1" baseline="-25000" dirty="0">
                  <a:latin typeface="Times New Roman" panose="02020603050405020304" pitchFamily="18" charset="0"/>
                  <a:cs typeface="Times New Roman" panose="02020603050405020304" pitchFamily="18" charset="0"/>
                </a:rPr>
                <a:t>01</a:t>
              </a:r>
              <a:r>
                <a:rPr lang="en-US" altLang="zh-CN" sz="1800" i="1" dirty="0">
                  <a:latin typeface="Times New Roman" panose="02020603050405020304" pitchFamily="18" charset="0"/>
                  <a:cs typeface="Times New Roman" panose="02020603050405020304" pitchFamily="18" charset="0"/>
                </a:rPr>
                <a:t> p</a:t>
              </a:r>
              <a:r>
                <a:rPr lang="en-US" altLang="zh-CN" sz="1800" i="1" baseline="-25000" dirty="0">
                  <a:latin typeface="Times New Roman" panose="02020603050405020304" pitchFamily="18" charset="0"/>
                  <a:cs typeface="Times New Roman" panose="02020603050405020304" pitchFamily="18" charset="0"/>
                </a:rPr>
                <a:t>02</a:t>
              </a:r>
              <a:r>
                <a:rPr lang="en-US" altLang="zh-CN" sz="1800" i="1" dirty="0">
                  <a:latin typeface="Times New Roman" panose="02020603050405020304" pitchFamily="18" charset="0"/>
                  <a:cs typeface="Times New Roman" panose="02020603050405020304" pitchFamily="18" charset="0"/>
                </a:rPr>
                <a:t> p</a:t>
              </a:r>
              <a:r>
                <a:rPr lang="en-US" altLang="zh-CN" sz="1800" i="1" baseline="-25000" dirty="0">
                  <a:latin typeface="Times New Roman" panose="02020603050405020304" pitchFamily="18" charset="0"/>
                  <a:cs typeface="Times New Roman" panose="02020603050405020304" pitchFamily="18" charset="0"/>
                </a:rPr>
                <a:t>03 </a:t>
              </a:r>
              <a:r>
                <a:rPr lang="en-US" altLang="zh-CN" sz="1800" i="1" dirty="0">
                  <a:latin typeface="Times New Roman" panose="02020603050405020304" pitchFamily="18" charset="0"/>
                  <a:cs typeface="Times New Roman" panose="02020603050405020304" pitchFamily="18" charset="0"/>
                </a:rPr>
                <a:t>…</a:t>
              </a:r>
            </a:p>
          </p:txBody>
        </p:sp>
        <p:sp>
          <p:nvSpPr>
            <p:cNvPr id="582" name="标题 1">
              <a:extLst>
                <a:ext uri="{FF2B5EF4-FFF2-40B4-BE49-F238E27FC236}">
                  <a16:creationId xmlns:a16="http://schemas.microsoft.com/office/drawing/2014/main" id="{D9F144E4-F7A2-48FB-9074-295B3D598533}"/>
                </a:ext>
              </a:extLst>
            </p:cNvPr>
            <p:cNvSpPr txBox="1">
              <a:spLocks/>
            </p:cNvSpPr>
            <p:nvPr/>
          </p:nvSpPr>
          <p:spPr bwMode="black">
            <a:xfrm>
              <a:off x="5663782" y="4644988"/>
              <a:ext cx="2849502" cy="58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ctr"/>
              <a:r>
                <a:rPr lang="en-US" altLang="zh-CN" sz="1800" dirty="0">
                  <a:latin typeface="Times New Roman" panose="02020603050405020304" pitchFamily="18" charset="0"/>
                  <a:cs typeface="Times New Roman" panose="02020603050405020304" pitchFamily="18" charset="0"/>
                </a:rPr>
                <a:t>Timestamp:</a:t>
              </a:r>
              <a:r>
                <a:rPr lang="en-US" altLang="zh-CN" sz="1800" i="1" dirty="0">
                  <a:latin typeface="Times New Roman" panose="02020603050405020304" pitchFamily="18" charset="0"/>
                  <a:cs typeface="Times New Roman" panose="02020603050405020304" pitchFamily="18" charset="0"/>
                </a:rPr>
                <a:t>1538294400000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正常</a:t>
              </a:r>
              <a:r>
                <a:rPr lang="en-US" altLang="zh-CN" sz="1800" dirty="0">
                  <a:latin typeface="Times New Roman" panose="02020603050405020304" pitchFamily="18" charset="0"/>
                  <a:cs typeface="Times New Roman" panose="02020603050405020304" pitchFamily="18" charset="0"/>
                </a:rPr>
                <a:t>)</a:t>
              </a:r>
            </a:p>
          </p:txBody>
        </p:sp>
        <p:sp>
          <p:nvSpPr>
            <p:cNvPr id="583" name="标题 1">
              <a:extLst>
                <a:ext uri="{FF2B5EF4-FFF2-40B4-BE49-F238E27FC236}">
                  <a16:creationId xmlns:a16="http://schemas.microsoft.com/office/drawing/2014/main" id="{68CDA26A-2C0D-49E2-AEFC-856F4CEEB9DF}"/>
                </a:ext>
              </a:extLst>
            </p:cNvPr>
            <p:cNvSpPr txBox="1">
              <a:spLocks/>
            </p:cNvSpPr>
            <p:nvPr/>
          </p:nvSpPr>
          <p:spPr bwMode="black">
            <a:xfrm>
              <a:off x="9233658" y="4647210"/>
              <a:ext cx="1721770" cy="58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ctr"/>
              <a:r>
                <a:rPr lang="en-US" altLang="zh-CN" sz="1800" i="1" dirty="0">
                  <a:latin typeface="Times New Roman" panose="02020603050405020304" pitchFamily="18" charset="0"/>
                  <a:cs typeface="Times New Roman" panose="02020603050405020304" pitchFamily="18" charset="0"/>
                </a:rPr>
                <a:t>1538294700000</a:t>
              </a:r>
            </a:p>
            <a:p>
              <a:pPr algn="ctr"/>
              <a:r>
                <a:rPr lang="en-US" altLang="zh-CN" sz="1800" dirty="0">
                  <a:solidFill>
                    <a:srgbClr val="C70004"/>
                  </a:solidFill>
                  <a:latin typeface="Times New Roman" panose="02020603050405020304" pitchFamily="18" charset="0"/>
                  <a:cs typeface="Times New Roman" panose="02020603050405020304" pitchFamily="18" charset="0"/>
                </a:rPr>
                <a:t>(</a:t>
              </a:r>
              <a:r>
                <a:rPr lang="zh-CN" altLang="en-US" sz="1800" dirty="0">
                  <a:solidFill>
                    <a:srgbClr val="C70004"/>
                  </a:solidFill>
                  <a:latin typeface="Times New Roman" panose="02020603050405020304" pitchFamily="18" charset="0"/>
                  <a:cs typeface="Times New Roman" panose="02020603050405020304" pitchFamily="18" charset="0"/>
                </a:rPr>
                <a:t>异常</a:t>
              </a:r>
              <a:r>
                <a:rPr lang="en-US" altLang="zh-CN" sz="1800" dirty="0">
                  <a:solidFill>
                    <a:srgbClr val="C70004"/>
                  </a:solidFill>
                  <a:latin typeface="Times New Roman" panose="02020603050405020304" pitchFamily="18" charset="0"/>
                  <a:cs typeface="Times New Roman" panose="02020603050405020304" pitchFamily="18" charset="0"/>
                </a:rPr>
                <a:t>)</a:t>
              </a:r>
            </a:p>
          </p:txBody>
        </p:sp>
      </p:grpSp>
      <p:sp>
        <p:nvSpPr>
          <p:cNvPr id="288" name="内容占位符 2">
            <a:extLst>
              <a:ext uri="{FF2B5EF4-FFF2-40B4-BE49-F238E27FC236}">
                <a16:creationId xmlns:a16="http://schemas.microsoft.com/office/drawing/2014/main" id="{B4C1164B-3DAD-4FCE-AB69-6788181FEB42}"/>
              </a:ext>
            </a:extLst>
          </p:cNvPr>
          <p:cNvSpPr txBox="1">
            <a:spLocks/>
          </p:cNvSpPr>
          <p:nvPr/>
        </p:nvSpPr>
        <p:spPr>
          <a:xfrm>
            <a:off x="688581" y="1777551"/>
            <a:ext cx="4743293" cy="45337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20000"/>
              </a:spcBef>
              <a:spcAft>
                <a:spcPct val="0"/>
              </a:spcAft>
              <a:buClr>
                <a:schemeClr val="tx2"/>
              </a:buClr>
              <a:buNone/>
            </a:pPr>
            <a:endParaRPr lang="en-US" altLang="zh-CN" sz="2000" b="1" kern="0" dirty="0">
              <a:solidFill>
                <a:schemeClr val="bg2">
                  <a:lumMod val="25000"/>
                </a:schemeClr>
              </a:solidFill>
              <a:latin typeface="+mn-ea"/>
            </a:endParaRPr>
          </a:p>
          <a:p>
            <a:pPr lvl="1">
              <a:lnSpc>
                <a:spcPct val="130000"/>
              </a:lnSpc>
              <a:buFont typeface="Wingdings" panose="05000000000000000000" pitchFamily="2" charset="2"/>
              <a:buChar char="l"/>
            </a:pPr>
            <a:r>
              <a:rPr lang="zh-CN" altLang="en-US" sz="2000" dirty="0">
                <a:solidFill>
                  <a:schemeClr val="bg2">
                    <a:lumMod val="25000"/>
                  </a:schemeClr>
                </a:solidFill>
                <a:latin typeface="+mn-ea"/>
              </a:rPr>
              <a:t>运维过程中，通常需要对</a:t>
            </a:r>
            <a:r>
              <a:rPr lang="zh-CN" altLang="en-US" sz="2000" b="1" dirty="0">
                <a:solidFill>
                  <a:srgbClr val="C70004"/>
                </a:solidFill>
                <a:latin typeface="+mn-ea"/>
              </a:rPr>
              <a:t>各种关键性能指标</a:t>
            </a:r>
            <a:r>
              <a:rPr lang="en-US" altLang="zh-CN" sz="2000" b="1" dirty="0">
                <a:solidFill>
                  <a:srgbClr val="C70004"/>
                </a:solidFill>
                <a:latin typeface="+mn-ea"/>
              </a:rPr>
              <a:t>(KPI)</a:t>
            </a:r>
            <a:r>
              <a:rPr lang="zh-CN" altLang="en-US" sz="2000" dirty="0">
                <a:solidFill>
                  <a:schemeClr val="bg2">
                    <a:lumMod val="25000"/>
                  </a:schemeClr>
                </a:solidFill>
                <a:latin typeface="+mn-ea"/>
              </a:rPr>
              <a:t>进行异常检测，而后则需要对检测出的异常信息进行分析定位。</a:t>
            </a:r>
          </a:p>
          <a:p>
            <a:pPr lvl="1">
              <a:lnSpc>
                <a:spcPct val="130000"/>
              </a:lnSpc>
              <a:buFont typeface="Wingdings" panose="05000000000000000000" pitchFamily="2" charset="2"/>
              <a:buChar char="l"/>
            </a:pPr>
            <a:endParaRPr lang="zh-CN" altLang="en-US" sz="2000" dirty="0">
              <a:solidFill>
                <a:schemeClr val="bg2">
                  <a:lumMod val="25000"/>
                </a:schemeClr>
              </a:solidFill>
              <a:latin typeface="+mn-ea"/>
            </a:endParaRPr>
          </a:p>
          <a:p>
            <a:pPr lvl="1">
              <a:lnSpc>
                <a:spcPct val="130000"/>
              </a:lnSpc>
              <a:buFont typeface="Wingdings" panose="05000000000000000000" pitchFamily="2" charset="2"/>
              <a:buChar char="l"/>
            </a:pPr>
            <a:r>
              <a:rPr lang="zh-CN" altLang="en-US" sz="2000" dirty="0">
                <a:solidFill>
                  <a:schemeClr val="bg2">
                    <a:lumMod val="25000"/>
                  </a:schemeClr>
                </a:solidFill>
                <a:latin typeface="+mn-ea"/>
              </a:rPr>
              <a:t>在各类</a:t>
            </a:r>
            <a:r>
              <a:rPr lang="en-US" altLang="zh-CN" sz="2000" dirty="0">
                <a:solidFill>
                  <a:schemeClr val="bg2">
                    <a:lumMod val="25000"/>
                  </a:schemeClr>
                </a:solidFill>
                <a:latin typeface="+mn-ea"/>
              </a:rPr>
              <a:t>KPI</a:t>
            </a:r>
            <a:r>
              <a:rPr lang="zh-CN" altLang="en-US" sz="2000" dirty="0">
                <a:solidFill>
                  <a:schemeClr val="bg2">
                    <a:lumMod val="25000"/>
                  </a:schemeClr>
                </a:solidFill>
                <a:latin typeface="+mn-ea"/>
              </a:rPr>
              <a:t>中，有一类是多维度的指标集，当异常发生时，需要尽快定位到哪个</a:t>
            </a:r>
            <a:r>
              <a:rPr lang="zh-CN" altLang="en-US" sz="2000" b="1" dirty="0">
                <a:solidFill>
                  <a:srgbClr val="C70004"/>
                </a:solidFill>
                <a:latin typeface="+mn-ea"/>
              </a:rPr>
              <a:t>维度组合</a:t>
            </a:r>
            <a:r>
              <a:rPr lang="zh-CN" altLang="en-US" sz="2000" dirty="0">
                <a:solidFill>
                  <a:schemeClr val="bg2">
                    <a:lumMod val="25000"/>
                  </a:schemeClr>
                </a:solidFill>
                <a:latin typeface="+mn-ea"/>
              </a:rPr>
              <a:t>最可能是根因。</a:t>
            </a:r>
            <a:endParaRPr lang="en-US" altLang="zh-CN" sz="2000" dirty="0">
              <a:solidFill>
                <a:schemeClr val="bg2">
                  <a:lumMod val="25000"/>
                </a:schemeClr>
              </a:solidFill>
              <a:latin typeface="+mn-ea"/>
            </a:endParaRPr>
          </a:p>
        </p:txBody>
      </p:sp>
      <p:sp>
        <p:nvSpPr>
          <p:cNvPr id="283" name="矩形 282">
            <a:extLst>
              <a:ext uri="{FF2B5EF4-FFF2-40B4-BE49-F238E27FC236}">
                <a16:creationId xmlns:a16="http://schemas.microsoft.com/office/drawing/2014/main" id="{E71ED6D1-A42D-49F1-B4B7-FA67A5E07946}"/>
              </a:ext>
            </a:extLst>
          </p:cNvPr>
          <p:cNvSpPr/>
          <p:nvPr/>
        </p:nvSpPr>
        <p:spPr>
          <a:xfrm>
            <a:off x="1344023" y="395340"/>
            <a:ext cx="1415772"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赛题解析</a:t>
            </a:r>
          </a:p>
        </p:txBody>
      </p:sp>
      <p:sp>
        <p:nvSpPr>
          <p:cNvPr id="284" name="矩形 283">
            <a:extLst>
              <a:ext uri="{FF2B5EF4-FFF2-40B4-BE49-F238E27FC236}">
                <a16:creationId xmlns:a16="http://schemas.microsoft.com/office/drawing/2014/main" id="{790BD559-B735-457D-B93C-BF22EF6BA2EC}"/>
              </a:ext>
            </a:extLst>
          </p:cNvPr>
          <p:cNvSpPr/>
          <p:nvPr/>
        </p:nvSpPr>
        <p:spPr>
          <a:xfrm>
            <a:off x="1381601" y="788561"/>
            <a:ext cx="2717795" cy="461665"/>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Analysis of the title of competition</a:t>
            </a:r>
          </a:p>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5" name="圆角矩形 2">
            <a:extLst>
              <a:ext uri="{FF2B5EF4-FFF2-40B4-BE49-F238E27FC236}">
                <a16:creationId xmlns:a16="http://schemas.microsoft.com/office/drawing/2014/main" id="{1F5265FE-C628-465D-9B98-A5E463D437FF}"/>
              </a:ext>
            </a:extLst>
          </p:cNvPr>
          <p:cNvSpPr/>
          <p:nvPr/>
        </p:nvSpPr>
        <p:spPr>
          <a:xfrm>
            <a:off x="1381886" y="1362026"/>
            <a:ext cx="3007654" cy="48051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6" name="文本框 285">
            <a:extLst>
              <a:ext uri="{FF2B5EF4-FFF2-40B4-BE49-F238E27FC236}">
                <a16:creationId xmlns:a16="http://schemas.microsoft.com/office/drawing/2014/main" id="{944C667C-7AB8-452F-B830-530114B4A488}"/>
              </a:ext>
            </a:extLst>
          </p:cNvPr>
          <p:cNvSpPr txBox="1"/>
          <p:nvPr/>
        </p:nvSpPr>
        <p:spPr>
          <a:xfrm>
            <a:off x="1869014" y="1371451"/>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问题背景</a:t>
            </a:r>
          </a:p>
        </p:txBody>
      </p:sp>
    </p:spTree>
    <p:extLst>
      <p:ext uri="{BB962C8B-B14F-4D97-AF65-F5344CB8AC3E}">
        <p14:creationId xmlns:p14="http://schemas.microsoft.com/office/powerpoint/2010/main" val="346509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5042A58B-3352-42B1-961B-B46A9A954DAB}"/>
              </a:ext>
            </a:extLst>
          </p:cNvPr>
          <p:cNvSpPr/>
          <p:nvPr/>
        </p:nvSpPr>
        <p:spPr>
          <a:xfrm>
            <a:off x="1344023" y="395340"/>
            <a:ext cx="1415772"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赛题解析</a:t>
            </a:r>
          </a:p>
        </p:txBody>
      </p:sp>
      <p:sp>
        <p:nvSpPr>
          <p:cNvPr id="31" name="矩形 30">
            <a:extLst>
              <a:ext uri="{FF2B5EF4-FFF2-40B4-BE49-F238E27FC236}">
                <a16:creationId xmlns:a16="http://schemas.microsoft.com/office/drawing/2014/main" id="{FA1A69A4-4B30-41DB-A398-6ED8FE00B39B}"/>
              </a:ext>
            </a:extLst>
          </p:cNvPr>
          <p:cNvSpPr/>
          <p:nvPr/>
        </p:nvSpPr>
        <p:spPr>
          <a:xfrm>
            <a:off x="1381601" y="788561"/>
            <a:ext cx="1953996"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Analysis of The problem</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7" name="标题 1">
                <a:extLst>
                  <a:ext uri="{FF2B5EF4-FFF2-40B4-BE49-F238E27FC236}">
                    <a16:creationId xmlns:a16="http://schemas.microsoft.com/office/drawing/2014/main" id="{B9DFE6A9-4D46-42B3-A12C-9CF82261935F}"/>
                  </a:ext>
                </a:extLst>
              </p:cNvPr>
              <p:cNvSpPr txBox="1">
                <a:spLocks/>
              </p:cNvSpPr>
              <p:nvPr/>
            </p:nvSpPr>
            <p:spPr bwMode="black">
              <a:xfrm>
                <a:off x="1344023" y="1715317"/>
                <a:ext cx="6346081" cy="14228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Aft>
                    <a:spcPts val="600"/>
                  </a:spcAft>
                </a:pPr>
                <a:endParaRPr lang="en-US" altLang="zh-CN" sz="2600" dirty="0">
                  <a:latin typeface="+mn-ea"/>
                  <a:ea typeface="+mn-ea"/>
                </a:endParaRPr>
              </a:p>
              <a:p>
                <a:pPr marL="342900" indent="-342900" algn="l">
                  <a:buFont typeface="Wingdings" panose="05000000000000000000" pitchFamily="2" charset="2"/>
                  <a:buChar char="l"/>
                </a:pPr>
                <a:r>
                  <a:rPr lang="en-US" altLang="zh-CN" sz="2400" b="0" dirty="0">
                    <a:solidFill>
                      <a:schemeClr val="bg2">
                        <a:lumMod val="25000"/>
                      </a:schemeClr>
                    </a:solidFill>
                    <a:latin typeface="+mn-ea"/>
                    <a:ea typeface="+mn-ea"/>
                  </a:rPr>
                  <a:t>KPI</a:t>
                </a:r>
                <a:r>
                  <a:rPr lang="zh-CN" altLang="en-US" sz="2400" b="0" dirty="0">
                    <a:solidFill>
                      <a:schemeClr val="bg2">
                        <a:lumMod val="25000"/>
                      </a:schemeClr>
                    </a:solidFill>
                    <a:latin typeface="+mn-ea"/>
                    <a:ea typeface="+mn-ea"/>
                  </a:rPr>
                  <a:t>总量大：</a:t>
                </a:r>
                <a14:m>
                  <m:oMath xmlns:m="http://schemas.openxmlformats.org/officeDocument/2006/math">
                    <m:sSup>
                      <m:sSupPr>
                        <m:ctrlPr>
                          <a:rPr lang="en-US" altLang="zh-CN" sz="2400" b="0" i="1" smtClean="0">
                            <a:solidFill>
                              <a:schemeClr val="bg2">
                                <a:lumMod val="25000"/>
                              </a:schemeClr>
                            </a:solidFill>
                            <a:latin typeface="Cambria Math" panose="02040503050406030204" pitchFamily="18" charset="0"/>
                            <a:ea typeface="+mn-ea"/>
                          </a:rPr>
                        </m:ctrlPr>
                      </m:sSupPr>
                      <m:e>
                        <m:d>
                          <m:dPr>
                            <m:ctrlPr>
                              <a:rPr lang="en-US" altLang="zh-CN" sz="2400" b="0" i="1">
                                <a:solidFill>
                                  <a:schemeClr val="bg2">
                                    <a:lumMod val="25000"/>
                                  </a:schemeClr>
                                </a:solidFill>
                                <a:latin typeface="Cambria Math" panose="02040503050406030204" pitchFamily="18" charset="0"/>
                              </a:rPr>
                            </m:ctrlPr>
                          </m:dPr>
                          <m:e>
                            <m:sSub>
                              <m:sSubPr>
                                <m:ctrlPr>
                                  <a:rPr lang="en-US" altLang="zh-CN" sz="2400" b="0" i="1">
                                    <a:solidFill>
                                      <a:schemeClr val="bg2">
                                        <a:lumMod val="25000"/>
                                      </a:schemeClr>
                                    </a:solidFill>
                                    <a:latin typeface="Cambria Math" panose="02040503050406030204" pitchFamily="18" charset="0"/>
                                  </a:rPr>
                                </m:ctrlPr>
                              </m:sSubPr>
                              <m:e>
                                <m:r>
                                  <a:rPr lang="en-US" altLang="zh-CN" sz="2400" b="0" i="1">
                                    <a:solidFill>
                                      <a:schemeClr val="bg2">
                                        <a:lumMod val="25000"/>
                                      </a:schemeClr>
                                    </a:solidFill>
                                    <a:latin typeface="Cambria Math" panose="02040503050406030204" pitchFamily="18" charset="0"/>
                                  </a:rPr>
                                  <m:t>𝑁</m:t>
                                </m:r>
                              </m:e>
                              <m:sub>
                                <m:r>
                                  <a:rPr lang="en-US" altLang="zh-CN" sz="2400" b="0" i="1">
                                    <a:solidFill>
                                      <a:schemeClr val="bg2">
                                        <a:lumMod val="25000"/>
                                      </a:schemeClr>
                                    </a:solidFill>
                                    <a:latin typeface="Cambria Math" panose="02040503050406030204" pitchFamily="18" charset="0"/>
                                  </a:rPr>
                                  <m:t>𝑑𝑖𝑚</m:t>
                                </m:r>
                              </m:sub>
                            </m:sSub>
                          </m:e>
                        </m:d>
                      </m:e>
                      <m:sup>
                        <m:r>
                          <a:rPr lang="en-US" altLang="zh-CN" sz="2400" b="0" i="1" smtClean="0">
                            <a:solidFill>
                              <a:schemeClr val="bg2">
                                <a:lumMod val="25000"/>
                              </a:schemeClr>
                            </a:solidFill>
                            <a:latin typeface="Cambria Math" panose="02040503050406030204" pitchFamily="18" charset="0"/>
                            <a:ea typeface="+mn-ea"/>
                          </a:rPr>
                          <m:t>5</m:t>
                        </m:r>
                      </m:sup>
                    </m:sSup>
                  </m:oMath>
                </a14:m>
                <a:endParaRPr lang="en-US" altLang="zh-CN" sz="2400" b="0" dirty="0">
                  <a:solidFill>
                    <a:schemeClr val="bg2">
                      <a:lumMod val="25000"/>
                    </a:schemeClr>
                  </a:solidFill>
                  <a:latin typeface="+mn-ea"/>
                  <a:ea typeface="+mn-ea"/>
                </a:endParaRPr>
              </a:p>
              <a:p>
                <a:pPr marL="342900" indent="-342900" algn="l">
                  <a:buFont typeface="Wingdings" panose="05000000000000000000" pitchFamily="2" charset="2"/>
                  <a:buChar char="l"/>
                </a:pPr>
                <a:r>
                  <a:rPr lang="zh-CN" altLang="en-US" sz="2400" b="0" dirty="0">
                    <a:solidFill>
                      <a:schemeClr val="bg2">
                        <a:lumMod val="25000"/>
                      </a:schemeClr>
                    </a:solidFill>
                    <a:latin typeface="+mn-ea"/>
                    <a:ea typeface="+mn-ea"/>
                  </a:rPr>
                  <a:t>维度分层，维度集合总数指数级增长</a:t>
                </a:r>
                <a:endParaRPr lang="en-US" altLang="zh-CN" sz="2400" b="0" dirty="0">
                  <a:latin typeface="+mn-ea"/>
                  <a:ea typeface="+mn-ea"/>
                </a:endParaRPr>
              </a:p>
              <a:p>
                <a:pPr algn="l"/>
                <a:endParaRPr lang="en-US" altLang="zh-CN" sz="2400" b="0" dirty="0">
                  <a:solidFill>
                    <a:schemeClr val="bg2">
                      <a:lumMod val="25000"/>
                    </a:schemeClr>
                  </a:solidFill>
                </a:endParaRPr>
              </a:p>
            </p:txBody>
          </p:sp>
        </mc:Choice>
        <mc:Fallback xmlns="">
          <p:sp>
            <p:nvSpPr>
              <p:cNvPr id="7" name="标题 1">
                <a:extLst>
                  <a:ext uri="{FF2B5EF4-FFF2-40B4-BE49-F238E27FC236}">
                    <a16:creationId xmlns:a16="http://schemas.microsoft.com/office/drawing/2014/main" id="{B9DFE6A9-4D46-42B3-A12C-9CF82261935F}"/>
                  </a:ext>
                </a:extLst>
              </p:cNvPr>
              <p:cNvSpPr txBox="1">
                <a:spLocks noRot="1" noChangeAspect="1" noMove="1" noResize="1" noEditPoints="1" noAdjustHandles="1" noChangeArrowheads="1" noChangeShapeType="1" noTextEdit="1"/>
              </p:cNvSpPr>
              <p:nvPr/>
            </p:nvSpPr>
            <p:spPr bwMode="black">
              <a:xfrm>
                <a:off x="1344023" y="1715317"/>
                <a:ext cx="6346081" cy="1422841"/>
              </a:xfrm>
              <a:prstGeom prst="rect">
                <a:avLst/>
              </a:prstGeom>
              <a:blipFill>
                <a:blip r:embed="rId3"/>
                <a:stretch>
                  <a:fillRect l="-12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圆角矩形 2">
            <a:extLst>
              <a:ext uri="{FF2B5EF4-FFF2-40B4-BE49-F238E27FC236}">
                <a16:creationId xmlns:a16="http://schemas.microsoft.com/office/drawing/2014/main" id="{F487BDAE-DD80-47A3-B9AB-47122D44806A}"/>
              </a:ext>
            </a:extLst>
          </p:cNvPr>
          <p:cNvSpPr/>
          <p:nvPr/>
        </p:nvSpPr>
        <p:spPr>
          <a:xfrm>
            <a:off x="1382443" y="1394808"/>
            <a:ext cx="3007654" cy="48051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3F212876-81D1-43CF-A108-1531DD3ECC54}"/>
              </a:ext>
            </a:extLst>
          </p:cNvPr>
          <p:cNvSpPr txBox="1"/>
          <p:nvPr/>
        </p:nvSpPr>
        <p:spPr>
          <a:xfrm>
            <a:off x="1869571" y="1404233"/>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数据特征</a:t>
            </a:r>
          </a:p>
        </p:txBody>
      </p:sp>
      <p:sp>
        <p:nvSpPr>
          <p:cNvPr id="10" name="圆角矩形 2">
            <a:extLst>
              <a:ext uri="{FF2B5EF4-FFF2-40B4-BE49-F238E27FC236}">
                <a16:creationId xmlns:a16="http://schemas.microsoft.com/office/drawing/2014/main" id="{C3A2EB01-CB7A-4E49-B04E-FBA91EC131F7}"/>
              </a:ext>
            </a:extLst>
          </p:cNvPr>
          <p:cNvSpPr/>
          <p:nvPr/>
        </p:nvSpPr>
        <p:spPr>
          <a:xfrm>
            <a:off x="1382443" y="3339831"/>
            <a:ext cx="3007654" cy="480516"/>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文本框 10">
            <a:extLst>
              <a:ext uri="{FF2B5EF4-FFF2-40B4-BE49-F238E27FC236}">
                <a16:creationId xmlns:a16="http://schemas.microsoft.com/office/drawing/2014/main" id="{54A2575C-83DA-43D7-B5F1-6BCABE58E4EA}"/>
              </a:ext>
            </a:extLst>
          </p:cNvPr>
          <p:cNvSpPr txBox="1"/>
          <p:nvPr/>
        </p:nvSpPr>
        <p:spPr>
          <a:xfrm>
            <a:off x="1869572" y="3349256"/>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问题特点</a:t>
            </a:r>
          </a:p>
        </p:txBody>
      </p:sp>
      <p:sp>
        <p:nvSpPr>
          <p:cNvPr id="12" name="标题 1">
            <a:extLst>
              <a:ext uri="{FF2B5EF4-FFF2-40B4-BE49-F238E27FC236}">
                <a16:creationId xmlns:a16="http://schemas.microsoft.com/office/drawing/2014/main" id="{0080F3BA-B46D-4F6B-BE45-F8047734A8DF}"/>
              </a:ext>
            </a:extLst>
          </p:cNvPr>
          <p:cNvSpPr txBox="1">
            <a:spLocks/>
          </p:cNvSpPr>
          <p:nvPr/>
        </p:nvSpPr>
        <p:spPr bwMode="black">
          <a:xfrm>
            <a:off x="1344023" y="3719843"/>
            <a:ext cx="10060326" cy="243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Aft>
                <a:spcPts val="600"/>
              </a:spcAft>
            </a:pPr>
            <a:endParaRPr lang="en-US" altLang="zh-CN" sz="2600" dirty="0">
              <a:latin typeface="+mn-ea"/>
              <a:ea typeface="+mn-ea"/>
            </a:endParaRPr>
          </a:p>
          <a:p>
            <a:pPr marL="342900" indent="-342900" algn="l">
              <a:lnSpc>
                <a:spcPct val="130000"/>
              </a:lnSpc>
              <a:buFont typeface="Wingdings" panose="05000000000000000000" pitchFamily="2" charset="2"/>
              <a:buChar char="l"/>
            </a:pPr>
            <a:r>
              <a:rPr lang="zh-CN" altLang="en-US" sz="2400" b="0" dirty="0">
                <a:solidFill>
                  <a:schemeClr val="bg2">
                    <a:lumMod val="25000"/>
                  </a:schemeClr>
                </a:solidFill>
                <a:latin typeface="+mn-ea"/>
                <a:ea typeface="+mn-ea"/>
              </a:rPr>
              <a:t>异常分布：异常按照</a:t>
            </a:r>
            <a:r>
              <a:rPr lang="zh-CN" altLang="en-US" sz="2400" dirty="0">
                <a:solidFill>
                  <a:srgbClr val="C70004"/>
                </a:solidFill>
                <a:latin typeface="+mn-ea"/>
                <a:ea typeface="+mn-ea"/>
              </a:rPr>
              <a:t>涟漪效应</a:t>
            </a:r>
            <a:r>
              <a:rPr lang="en-US" altLang="zh-CN" sz="2400" baseline="30000" dirty="0">
                <a:solidFill>
                  <a:srgbClr val="C70004"/>
                </a:solidFill>
                <a:latin typeface="+mn-ea"/>
                <a:ea typeface="+mn-ea"/>
              </a:rPr>
              <a:t>[1]</a:t>
            </a:r>
            <a:r>
              <a:rPr lang="zh-CN" altLang="en-US" sz="2400" b="0" dirty="0">
                <a:solidFill>
                  <a:schemeClr val="bg2">
                    <a:lumMod val="25000"/>
                  </a:schemeClr>
                </a:solidFill>
                <a:latin typeface="+mn-ea"/>
                <a:ea typeface="+mn-ea"/>
              </a:rPr>
              <a:t>传播</a:t>
            </a:r>
          </a:p>
          <a:p>
            <a:pPr marL="342900" indent="-342900" algn="l">
              <a:lnSpc>
                <a:spcPct val="130000"/>
              </a:lnSpc>
              <a:buFont typeface="Wingdings" panose="05000000000000000000" pitchFamily="2" charset="2"/>
              <a:buChar char="l"/>
            </a:pPr>
            <a:r>
              <a:rPr lang="zh-CN" altLang="en-US" sz="2400" b="0" dirty="0">
                <a:solidFill>
                  <a:schemeClr val="bg2">
                    <a:lumMod val="25000"/>
                  </a:schemeClr>
                </a:solidFill>
                <a:latin typeface="+mn-ea"/>
                <a:ea typeface="+mn-ea"/>
              </a:rPr>
              <a:t>根因定位：对检测出异常的全部数据节点信息进行</a:t>
            </a:r>
            <a:r>
              <a:rPr lang="zh-CN" altLang="en-US" sz="2400" dirty="0">
                <a:solidFill>
                  <a:srgbClr val="C70004"/>
                </a:solidFill>
                <a:latin typeface="+mn-ea"/>
                <a:ea typeface="+mn-ea"/>
              </a:rPr>
              <a:t>整合分析</a:t>
            </a:r>
            <a:r>
              <a:rPr lang="zh-CN" altLang="en-US" sz="2400" b="0" dirty="0">
                <a:solidFill>
                  <a:schemeClr val="bg2">
                    <a:lumMod val="25000"/>
                  </a:schemeClr>
                </a:solidFill>
                <a:latin typeface="+mn-ea"/>
                <a:ea typeface="+mn-ea"/>
              </a:rPr>
              <a:t>，</a:t>
            </a:r>
            <a:endParaRPr lang="en-US" altLang="zh-CN" sz="2400" b="0" dirty="0">
              <a:solidFill>
                <a:schemeClr val="bg2">
                  <a:lumMod val="25000"/>
                </a:schemeClr>
              </a:solidFill>
              <a:latin typeface="+mn-ea"/>
              <a:ea typeface="+mn-ea"/>
            </a:endParaRPr>
          </a:p>
          <a:p>
            <a:pPr algn="l">
              <a:lnSpc>
                <a:spcPct val="130000"/>
              </a:lnSpc>
            </a:pPr>
            <a:r>
              <a:rPr lang="en-US" altLang="zh-CN" sz="2400" b="0" dirty="0">
                <a:solidFill>
                  <a:schemeClr val="bg2">
                    <a:lumMod val="25000"/>
                  </a:schemeClr>
                </a:solidFill>
                <a:latin typeface="+mn-ea"/>
                <a:ea typeface="+mn-ea"/>
              </a:rPr>
              <a:t>                     </a:t>
            </a:r>
            <a:r>
              <a:rPr lang="zh-CN" altLang="en-US" sz="2400" b="0" dirty="0">
                <a:solidFill>
                  <a:schemeClr val="bg2">
                    <a:lumMod val="25000"/>
                  </a:schemeClr>
                </a:solidFill>
                <a:latin typeface="+mn-ea"/>
                <a:ea typeface="+mn-ea"/>
              </a:rPr>
              <a:t>确定发生异常的根因</a:t>
            </a:r>
            <a:r>
              <a:rPr lang="en-US" altLang="zh-CN" sz="2400" b="0" dirty="0">
                <a:solidFill>
                  <a:schemeClr val="bg2">
                    <a:lumMod val="25000"/>
                  </a:schemeClr>
                </a:solidFill>
                <a:latin typeface="+mn-ea"/>
                <a:ea typeface="+mn-ea"/>
              </a:rPr>
              <a:t>                                                          </a:t>
            </a:r>
            <a:endParaRPr lang="zh-CN" altLang="en-US" sz="2400" b="0" dirty="0">
              <a:solidFill>
                <a:schemeClr val="bg2">
                  <a:lumMod val="25000"/>
                </a:schemeClr>
              </a:solidFill>
              <a:latin typeface="+mn-ea"/>
              <a:ea typeface="+mn-ea"/>
            </a:endParaRPr>
          </a:p>
          <a:p>
            <a:pPr algn="l"/>
            <a:endParaRPr lang="en-US" altLang="zh-CN" sz="2400" b="0" dirty="0">
              <a:latin typeface="+mn-ea"/>
              <a:ea typeface="+mn-ea"/>
            </a:endParaRPr>
          </a:p>
          <a:p>
            <a:pPr algn="l"/>
            <a:endParaRPr lang="en-US" altLang="zh-CN" sz="2400" b="0" dirty="0">
              <a:solidFill>
                <a:schemeClr val="bg2">
                  <a:lumMod val="25000"/>
                </a:schemeClr>
              </a:solidFill>
            </a:endParaRPr>
          </a:p>
        </p:txBody>
      </p:sp>
      <p:sp>
        <p:nvSpPr>
          <p:cNvPr id="13" name="文本框 12">
            <a:extLst>
              <a:ext uri="{FF2B5EF4-FFF2-40B4-BE49-F238E27FC236}">
                <a16:creationId xmlns:a16="http://schemas.microsoft.com/office/drawing/2014/main" id="{1275114A-F2F4-4582-9F45-8BD66260C41C}"/>
              </a:ext>
            </a:extLst>
          </p:cNvPr>
          <p:cNvSpPr txBox="1"/>
          <p:nvPr/>
        </p:nvSpPr>
        <p:spPr>
          <a:xfrm>
            <a:off x="1083618" y="6243206"/>
            <a:ext cx="10581136" cy="276999"/>
          </a:xfrm>
          <a:prstGeom prst="rect">
            <a:avLst/>
          </a:prstGeom>
          <a:noFill/>
        </p:spPr>
        <p:txBody>
          <a:bodyPr wrap="square" rtlCol="0">
            <a:spAutoFit/>
          </a:bodyPr>
          <a:lstStyle/>
          <a:p>
            <a:r>
              <a:rPr lang="en" altLang="zh-CN" sz="1200" b="1" i="1" dirty="0">
                <a:solidFill>
                  <a:schemeClr val="bg2">
                    <a:lumMod val="50000"/>
                  </a:schemeClr>
                </a:solidFill>
              </a:rPr>
              <a:t>[1] Yongqian Sun, Youjian Zhao, Ya su, et al., “HotSpot:Anomaly Localization for Additive KPIs withMulti-Dimensional Attributes”, IEEE Access, 2018.</a:t>
            </a:r>
          </a:p>
        </p:txBody>
      </p:sp>
    </p:spTree>
    <p:extLst>
      <p:ext uri="{BB962C8B-B14F-4D97-AF65-F5344CB8AC3E}">
        <p14:creationId xmlns:p14="http://schemas.microsoft.com/office/powerpoint/2010/main" val="185264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5042A58B-3352-42B1-961B-B46A9A954DAB}"/>
              </a:ext>
            </a:extLst>
          </p:cNvPr>
          <p:cNvSpPr/>
          <p:nvPr/>
        </p:nvSpPr>
        <p:spPr>
          <a:xfrm>
            <a:off x="1344023" y="395340"/>
            <a:ext cx="2031325"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涟漪效应解读</a:t>
            </a:r>
          </a:p>
        </p:txBody>
      </p:sp>
      <p:sp>
        <p:nvSpPr>
          <p:cNvPr id="31" name="矩形 30">
            <a:extLst>
              <a:ext uri="{FF2B5EF4-FFF2-40B4-BE49-F238E27FC236}">
                <a16:creationId xmlns:a16="http://schemas.microsoft.com/office/drawing/2014/main" id="{FA1A69A4-4B30-41DB-A398-6ED8FE00B39B}"/>
              </a:ext>
            </a:extLst>
          </p:cNvPr>
          <p:cNvSpPr/>
          <p:nvPr/>
        </p:nvSpPr>
        <p:spPr>
          <a:xfrm>
            <a:off x="1381601" y="788561"/>
            <a:ext cx="2635593"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Interpretation of the ripple effect</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7" name="标题 1">
                <a:extLst>
                  <a:ext uri="{FF2B5EF4-FFF2-40B4-BE49-F238E27FC236}">
                    <a16:creationId xmlns:a16="http://schemas.microsoft.com/office/drawing/2014/main" id="{B9DFE6A9-4D46-42B3-A12C-9CF82261935F}"/>
                  </a:ext>
                </a:extLst>
              </p:cNvPr>
              <p:cNvSpPr txBox="1">
                <a:spLocks/>
              </p:cNvSpPr>
              <p:nvPr/>
            </p:nvSpPr>
            <p:spPr bwMode="black">
              <a:xfrm>
                <a:off x="1344023" y="1368179"/>
                <a:ext cx="9910354" cy="41928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6000" b="1">
                    <a:solidFill>
                      <a:schemeClr val="tx2"/>
                    </a:solidFill>
                    <a:latin typeface="Arial" charset="0"/>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pPr algn="l">
                  <a:spcAft>
                    <a:spcPts val="600"/>
                  </a:spcAft>
                </a:pPr>
                <a:r>
                  <a:rPr lang="zh-CN" altLang="en-US" sz="2600" dirty="0">
                    <a:solidFill>
                      <a:schemeClr val="bg2">
                        <a:lumMod val="25000"/>
                      </a:schemeClr>
                    </a:solidFill>
                    <a:latin typeface="+mn-ea"/>
                    <a:ea typeface="+mn-ea"/>
                  </a:rPr>
                  <a:t>涟漪效应：</a:t>
                </a:r>
                <a14:m>
                  <m:oMath xmlns:m="http://schemas.openxmlformats.org/officeDocument/2006/math">
                    <m:r>
                      <a:rPr lang="en-US" altLang="zh-CN" sz="2600" b="1" i="1" smtClean="0">
                        <a:solidFill>
                          <a:schemeClr val="bg2">
                            <a:lumMod val="25000"/>
                          </a:schemeClr>
                        </a:solidFill>
                        <a:latin typeface="Cambria Math" panose="02040503050406030204" pitchFamily="18" charset="0"/>
                        <a:ea typeface="+mn-ea"/>
                      </a:rPr>
                      <m:t>𝒗</m:t>
                    </m:r>
                    <m:d>
                      <m:dPr>
                        <m:ctrlPr>
                          <a:rPr lang="en-US" altLang="zh-CN" sz="2600" i="1" smtClean="0">
                            <a:solidFill>
                              <a:schemeClr val="bg2">
                                <a:lumMod val="25000"/>
                              </a:schemeClr>
                            </a:solidFill>
                            <a:latin typeface="Cambria Math" panose="02040503050406030204" pitchFamily="18" charset="0"/>
                            <a:ea typeface="+mn-ea"/>
                          </a:rPr>
                        </m:ctrlPr>
                      </m:dPr>
                      <m:e>
                        <m:sSubSup>
                          <m:sSubSupPr>
                            <m:ctrlPr>
                              <a:rPr lang="en-US" altLang="zh-CN" sz="2600" i="1" smtClean="0">
                                <a:solidFill>
                                  <a:schemeClr val="bg2">
                                    <a:lumMod val="25000"/>
                                  </a:schemeClr>
                                </a:solidFill>
                                <a:latin typeface="Cambria Math" panose="02040503050406030204" pitchFamily="18" charset="0"/>
                                <a:ea typeface="+mn-ea"/>
                              </a:rPr>
                            </m:ctrlPr>
                          </m:sSubSupPr>
                          <m:e>
                            <m:r>
                              <a:rPr lang="en-US" altLang="zh-CN" sz="2600" b="1" i="1" smtClean="0">
                                <a:solidFill>
                                  <a:schemeClr val="bg2">
                                    <a:lumMod val="25000"/>
                                  </a:schemeClr>
                                </a:solidFill>
                                <a:latin typeface="Cambria Math" panose="02040503050406030204" pitchFamily="18" charset="0"/>
                                <a:ea typeface="+mn-ea"/>
                              </a:rPr>
                              <m:t>𝒙</m:t>
                            </m:r>
                          </m:e>
                          <m:sub>
                            <m:r>
                              <a:rPr lang="en-US" altLang="zh-CN" sz="2600" b="1" i="1" smtClean="0">
                                <a:solidFill>
                                  <a:schemeClr val="bg2">
                                    <a:lumMod val="25000"/>
                                  </a:schemeClr>
                                </a:solidFill>
                                <a:latin typeface="Cambria Math" panose="02040503050406030204" pitchFamily="18" charset="0"/>
                                <a:ea typeface="+mn-ea"/>
                              </a:rPr>
                              <m:t>𝒊</m:t>
                            </m:r>
                          </m:sub>
                          <m:sup>
                            <m:r>
                              <a:rPr lang="en-US" altLang="zh-CN" sz="2600" b="1" i="1" smtClean="0">
                                <a:solidFill>
                                  <a:schemeClr val="bg2">
                                    <a:lumMod val="25000"/>
                                  </a:schemeClr>
                                </a:solidFill>
                                <a:latin typeface="Cambria Math" panose="02040503050406030204" pitchFamily="18" charset="0"/>
                                <a:ea typeface="+mn-ea"/>
                              </a:rPr>
                              <m:t>′</m:t>
                            </m:r>
                          </m:sup>
                        </m:sSubSup>
                      </m:e>
                    </m:d>
                    <m:r>
                      <a:rPr lang="en-US" altLang="zh-CN" sz="2600" b="1" i="1" smtClean="0">
                        <a:solidFill>
                          <a:schemeClr val="bg2">
                            <a:lumMod val="25000"/>
                          </a:schemeClr>
                        </a:solidFill>
                        <a:latin typeface="Cambria Math" panose="02040503050406030204" pitchFamily="18" charset="0"/>
                        <a:ea typeface="+mn-ea"/>
                      </a:rPr>
                      <m:t>=</m:t>
                    </m:r>
                    <m:r>
                      <a:rPr lang="en-US" altLang="zh-CN" sz="2600" b="1" i="1" smtClean="0">
                        <a:solidFill>
                          <a:schemeClr val="bg2">
                            <a:lumMod val="25000"/>
                          </a:schemeClr>
                        </a:solidFill>
                        <a:latin typeface="Cambria Math" panose="02040503050406030204" pitchFamily="18" charset="0"/>
                        <a:ea typeface="+mn-ea"/>
                      </a:rPr>
                      <m:t>𝒇</m:t>
                    </m:r>
                    <m:d>
                      <m:dPr>
                        <m:ctrlPr>
                          <a:rPr lang="en-US" altLang="zh-CN" sz="2600" i="1" smtClean="0">
                            <a:solidFill>
                              <a:schemeClr val="bg2">
                                <a:lumMod val="25000"/>
                              </a:schemeClr>
                            </a:solidFill>
                            <a:latin typeface="Cambria Math" panose="02040503050406030204" pitchFamily="18" charset="0"/>
                            <a:ea typeface="+mn-ea"/>
                          </a:rPr>
                        </m:ctrlPr>
                      </m:dPr>
                      <m:e>
                        <m:sSubSup>
                          <m:sSubSupPr>
                            <m:ctrlPr>
                              <a:rPr lang="en-US" altLang="zh-CN" sz="2600" i="1">
                                <a:solidFill>
                                  <a:schemeClr val="bg2">
                                    <a:lumMod val="25000"/>
                                  </a:schemeClr>
                                </a:solidFill>
                                <a:latin typeface="Cambria Math" panose="02040503050406030204" pitchFamily="18" charset="0"/>
                                <a:ea typeface="+mn-ea"/>
                              </a:rPr>
                            </m:ctrlPr>
                          </m:sSubSupPr>
                          <m:e>
                            <m:r>
                              <a:rPr lang="en-US" altLang="zh-CN" sz="2600" b="1" i="1">
                                <a:solidFill>
                                  <a:schemeClr val="bg2">
                                    <a:lumMod val="25000"/>
                                  </a:schemeClr>
                                </a:solidFill>
                                <a:latin typeface="Cambria Math" panose="02040503050406030204" pitchFamily="18" charset="0"/>
                                <a:ea typeface="+mn-ea"/>
                              </a:rPr>
                              <m:t>𝒙</m:t>
                            </m:r>
                          </m:e>
                          <m:sub>
                            <m:r>
                              <a:rPr lang="en-US" altLang="zh-CN" sz="2600" b="1" i="1">
                                <a:solidFill>
                                  <a:schemeClr val="bg2">
                                    <a:lumMod val="25000"/>
                                  </a:schemeClr>
                                </a:solidFill>
                                <a:latin typeface="Cambria Math" panose="02040503050406030204" pitchFamily="18" charset="0"/>
                                <a:ea typeface="+mn-ea"/>
                              </a:rPr>
                              <m:t>𝒊</m:t>
                            </m:r>
                          </m:sub>
                          <m:sup>
                            <m:r>
                              <a:rPr lang="en-US" altLang="zh-CN" sz="2600" b="1" i="1">
                                <a:solidFill>
                                  <a:schemeClr val="bg2">
                                    <a:lumMod val="25000"/>
                                  </a:schemeClr>
                                </a:solidFill>
                                <a:latin typeface="Cambria Math" panose="02040503050406030204" pitchFamily="18" charset="0"/>
                                <a:ea typeface="+mn-ea"/>
                              </a:rPr>
                              <m:t>′</m:t>
                            </m:r>
                          </m:sup>
                        </m:sSubSup>
                      </m:e>
                    </m:d>
                    <m:r>
                      <a:rPr lang="en-US" altLang="zh-CN" sz="2600" b="1" i="1" smtClean="0">
                        <a:solidFill>
                          <a:schemeClr val="bg2">
                            <a:lumMod val="25000"/>
                          </a:schemeClr>
                        </a:solidFill>
                        <a:latin typeface="Cambria Math" panose="02040503050406030204" pitchFamily="18" charset="0"/>
                        <a:ea typeface="+mn-ea"/>
                      </a:rPr>
                      <m:t>−</m:t>
                    </m:r>
                    <m:r>
                      <a:rPr lang="en-US" altLang="zh-CN" sz="2600" b="1" i="1" smtClean="0">
                        <a:solidFill>
                          <a:schemeClr val="bg2">
                            <a:lumMod val="25000"/>
                          </a:schemeClr>
                        </a:solidFill>
                        <a:latin typeface="Cambria Math" panose="02040503050406030204" pitchFamily="18" charset="0"/>
                        <a:ea typeface="+mn-ea"/>
                      </a:rPr>
                      <m:t>𝒉</m:t>
                    </m:r>
                    <m:d>
                      <m:dPr>
                        <m:ctrlPr>
                          <a:rPr lang="en-US" altLang="zh-CN" sz="2600" i="1" smtClean="0">
                            <a:solidFill>
                              <a:schemeClr val="bg2">
                                <a:lumMod val="25000"/>
                              </a:schemeClr>
                            </a:solidFill>
                            <a:latin typeface="Cambria Math" panose="02040503050406030204" pitchFamily="18" charset="0"/>
                            <a:ea typeface="+mn-ea"/>
                          </a:rPr>
                        </m:ctrlPr>
                      </m:dPr>
                      <m:e>
                        <m:r>
                          <a:rPr lang="en-US" altLang="zh-CN" sz="2600" b="1" i="1">
                            <a:solidFill>
                              <a:schemeClr val="bg2">
                                <a:lumMod val="25000"/>
                              </a:schemeClr>
                            </a:solidFill>
                            <a:latin typeface="Cambria Math" panose="02040503050406030204" pitchFamily="18" charset="0"/>
                            <a:ea typeface="+mn-ea"/>
                          </a:rPr>
                          <m:t>𝒙</m:t>
                        </m:r>
                      </m:e>
                    </m:d>
                    <m:r>
                      <a:rPr lang="en-US" altLang="zh-CN" sz="2600" b="1" i="1" smtClean="0">
                        <a:solidFill>
                          <a:schemeClr val="bg2">
                            <a:lumMod val="25000"/>
                          </a:schemeClr>
                        </a:solidFill>
                        <a:latin typeface="Cambria Math" panose="02040503050406030204" pitchFamily="18" charset="0"/>
                        <a:ea typeface="+mn-ea"/>
                      </a:rPr>
                      <m:t>×</m:t>
                    </m:r>
                    <m:f>
                      <m:fPr>
                        <m:ctrlPr>
                          <a:rPr lang="en-US" altLang="zh-CN" sz="2600" i="1" smtClean="0">
                            <a:solidFill>
                              <a:schemeClr val="bg2">
                                <a:lumMod val="25000"/>
                              </a:schemeClr>
                            </a:solidFill>
                            <a:latin typeface="Cambria Math" panose="02040503050406030204" pitchFamily="18" charset="0"/>
                            <a:ea typeface="+mn-ea"/>
                          </a:rPr>
                        </m:ctrlPr>
                      </m:fPr>
                      <m:num>
                        <m:r>
                          <a:rPr lang="en-US" altLang="zh-CN" sz="2600" b="1" i="1">
                            <a:solidFill>
                              <a:schemeClr val="bg2">
                                <a:lumMod val="25000"/>
                              </a:schemeClr>
                            </a:solidFill>
                            <a:latin typeface="Cambria Math" panose="02040503050406030204" pitchFamily="18" charset="0"/>
                            <a:ea typeface="+mn-ea"/>
                          </a:rPr>
                          <m:t>𝒇</m:t>
                        </m:r>
                        <m:d>
                          <m:dPr>
                            <m:ctrlPr>
                              <a:rPr lang="en-US" altLang="zh-CN" sz="2600" i="1">
                                <a:solidFill>
                                  <a:schemeClr val="bg2">
                                    <a:lumMod val="25000"/>
                                  </a:schemeClr>
                                </a:solidFill>
                                <a:latin typeface="Cambria Math" panose="02040503050406030204" pitchFamily="18" charset="0"/>
                                <a:ea typeface="+mn-ea"/>
                              </a:rPr>
                            </m:ctrlPr>
                          </m:dPr>
                          <m:e>
                            <m:sSubSup>
                              <m:sSubSupPr>
                                <m:ctrlPr>
                                  <a:rPr lang="en-US" altLang="zh-CN" sz="2600" i="1">
                                    <a:solidFill>
                                      <a:schemeClr val="bg2">
                                        <a:lumMod val="25000"/>
                                      </a:schemeClr>
                                    </a:solidFill>
                                    <a:latin typeface="Cambria Math" panose="02040503050406030204" pitchFamily="18" charset="0"/>
                                    <a:ea typeface="+mn-ea"/>
                                  </a:rPr>
                                </m:ctrlPr>
                              </m:sSubSupPr>
                              <m:e>
                                <m:r>
                                  <a:rPr lang="en-US" altLang="zh-CN" sz="2600" b="1" i="1">
                                    <a:solidFill>
                                      <a:schemeClr val="bg2">
                                        <a:lumMod val="25000"/>
                                      </a:schemeClr>
                                    </a:solidFill>
                                    <a:latin typeface="Cambria Math" panose="02040503050406030204" pitchFamily="18" charset="0"/>
                                    <a:ea typeface="+mn-ea"/>
                                  </a:rPr>
                                  <m:t>𝒙</m:t>
                                </m:r>
                              </m:e>
                              <m:sub>
                                <m:r>
                                  <a:rPr lang="en-US" altLang="zh-CN" sz="2600" b="1" i="1">
                                    <a:solidFill>
                                      <a:schemeClr val="bg2">
                                        <a:lumMod val="25000"/>
                                      </a:schemeClr>
                                    </a:solidFill>
                                    <a:latin typeface="Cambria Math" panose="02040503050406030204" pitchFamily="18" charset="0"/>
                                    <a:ea typeface="+mn-ea"/>
                                  </a:rPr>
                                  <m:t>𝒊</m:t>
                                </m:r>
                              </m:sub>
                              <m:sup>
                                <m:r>
                                  <a:rPr lang="en-US" altLang="zh-CN" sz="2600" b="1" i="1">
                                    <a:solidFill>
                                      <a:schemeClr val="bg2">
                                        <a:lumMod val="25000"/>
                                      </a:schemeClr>
                                    </a:solidFill>
                                    <a:latin typeface="Cambria Math" panose="02040503050406030204" pitchFamily="18" charset="0"/>
                                    <a:ea typeface="+mn-ea"/>
                                  </a:rPr>
                                  <m:t>′</m:t>
                                </m:r>
                              </m:sup>
                            </m:sSubSup>
                          </m:e>
                        </m:d>
                      </m:num>
                      <m:den>
                        <m:r>
                          <a:rPr lang="en-US" altLang="zh-CN" sz="2600" b="1" i="1" smtClean="0">
                            <a:solidFill>
                              <a:schemeClr val="bg2">
                                <a:lumMod val="25000"/>
                              </a:schemeClr>
                            </a:solidFill>
                            <a:latin typeface="Cambria Math" panose="02040503050406030204" pitchFamily="18" charset="0"/>
                            <a:ea typeface="+mn-ea"/>
                          </a:rPr>
                          <m:t>𝒇</m:t>
                        </m:r>
                        <m:d>
                          <m:dPr>
                            <m:ctrlPr>
                              <a:rPr lang="en-US" altLang="zh-CN" sz="2600" i="1" smtClean="0">
                                <a:solidFill>
                                  <a:schemeClr val="bg2">
                                    <a:lumMod val="25000"/>
                                  </a:schemeClr>
                                </a:solidFill>
                                <a:latin typeface="Cambria Math" panose="02040503050406030204" pitchFamily="18" charset="0"/>
                                <a:ea typeface="+mn-ea"/>
                              </a:rPr>
                            </m:ctrlPr>
                          </m:dPr>
                          <m:e>
                            <m:r>
                              <a:rPr lang="en-US" altLang="zh-CN" sz="2600" b="1" i="1" smtClean="0">
                                <a:solidFill>
                                  <a:schemeClr val="bg2">
                                    <a:lumMod val="25000"/>
                                  </a:schemeClr>
                                </a:solidFill>
                                <a:latin typeface="Cambria Math" panose="02040503050406030204" pitchFamily="18" charset="0"/>
                                <a:ea typeface="+mn-ea"/>
                              </a:rPr>
                              <m:t>𝒙</m:t>
                            </m:r>
                          </m:e>
                        </m:d>
                      </m:den>
                    </m:f>
                    <m:r>
                      <a:rPr lang="en-US" altLang="zh-CN" sz="2600" b="1" i="1" smtClean="0">
                        <a:solidFill>
                          <a:schemeClr val="bg2">
                            <a:lumMod val="25000"/>
                          </a:schemeClr>
                        </a:solidFill>
                        <a:latin typeface="Cambria Math" panose="02040503050406030204" pitchFamily="18" charset="0"/>
                        <a:ea typeface="+mn-ea"/>
                      </a:rPr>
                      <m:t>,</m:t>
                    </m:r>
                    <m:d>
                      <m:dPr>
                        <m:ctrlPr>
                          <a:rPr lang="en-US" altLang="zh-CN" sz="2600" i="1" smtClean="0">
                            <a:solidFill>
                              <a:schemeClr val="bg2">
                                <a:lumMod val="25000"/>
                              </a:schemeClr>
                            </a:solidFill>
                            <a:latin typeface="Cambria Math" panose="02040503050406030204" pitchFamily="18" charset="0"/>
                            <a:ea typeface="+mn-ea"/>
                          </a:rPr>
                        </m:ctrlPr>
                      </m:dPr>
                      <m:e>
                        <m:r>
                          <a:rPr lang="en-US" altLang="zh-CN" sz="2600" b="1" i="1">
                            <a:solidFill>
                              <a:schemeClr val="bg2">
                                <a:lumMod val="25000"/>
                              </a:schemeClr>
                            </a:solidFill>
                            <a:latin typeface="Cambria Math" panose="02040503050406030204" pitchFamily="18" charset="0"/>
                            <a:ea typeface="+mn-ea"/>
                          </a:rPr>
                          <m:t>𝒇</m:t>
                        </m:r>
                        <m:d>
                          <m:dPr>
                            <m:ctrlPr>
                              <a:rPr lang="en-US" altLang="zh-CN" sz="2600" i="1">
                                <a:solidFill>
                                  <a:schemeClr val="bg2">
                                    <a:lumMod val="25000"/>
                                  </a:schemeClr>
                                </a:solidFill>
                                <a:latin typeface="Cambria Math" panose="02040503050406030204" pitchFamily="18" charset="0"/>
                                <a:ea typeface="+mn-ea"/>
                              </a:rPr>
                            </m:ctrlPr>
                          </m:dPr>
                          <m:e>
                            <m:r>
                              <a:rPr lang="en-US" altLang="zh-CN" sz="2600" b="1" i="1">
                                <a:solidFill>
                                  <a:schemeClr val="bg2">
                                    <a:lumMod val="25000"/>
                                  </a:schemeClr>
                                </a:solidFill>
                                <a:latin typeface="Cambria Math" panose="02040503050406030204" pitchFamily="18" charset="0"/>
                                <a:ea typeface="+mn-ea"/>
                              </a:rPr>
                              <m:t>𝒙</m:t>
                            </m:r>
                          </m:e>
                        </m:d>
                        <m:r>
                          <a:rPr lang="en-US" altLang="zh-CN" sz="2600" b="1" i="1" smtClean="0">
                            <a:solidFill>
                              <a:schemeClr val="bg2">
                                <a:lumMod val="25000"/>
                              </a:schemeClr>
                            </a:solidFill>
                            <a:latin typeface="Cambria Math" panose="02040503050406030204" pitchFamily="18" charset="0"/>
                            <a:ea typeface="+mn-ea"/>
                          </a:rPr>
                          <m:t>≠</m:t>
                        </m:r>
                        <m:r>
                          <a:rPr lang="en-US" altLang="zh-CN" sz="2600" b="1" i="1" smtClean="0">
                            <a:solidFill>
                              <a:schemeClr val="bg2">
                                <a:lumMod val="25000"/>
                              </a:schemeClr>
                            </a:solidFill>
                            <a:latin typeface="Cambria Math" panose="02040503050406030204" pitchFamily="18" charset="0"/>
                            <a:ea typeface="+mn-ea"/>
                          </a:rPr>
                          <m:t>𝟎</m:t>
                        </m:r>
                      </m:e>
                    </m:d>
                  </m:oMath>
                </a14:m>
                <a:endParaRPr lang="en-US" altLang="zh-CN" sz="2600" dirty="0">
                  <a:latin typeface="+mn-ea"/>
                  <a:ea typeface="+mn-ea"/>
                </a:endParaRPr>
              </a:p>
              <a:p>
                <a:pPr marL="342900" indent="-342900" algn="l">
                  <a:lnSpc>
                    <a:spcPct val="130000"/>
                  </a:lnSpc>
                  <a:buFont typeface="Wingdings" panose="05000000000000000000" pitchFamily="2" charset="2"/>
                  <a:buChar char="l"/>
                </a:pPr>
                <a:r>
                  <a:rPr lang="zh-CN" altLang="en-US" sz="2400" b="0" dirty="0">
                    <a:solidFill>
                      <a:schemeClr val="bg2">
                        <a:lumMod val="25000"/>
                      </a:schemeClr>
                    </a:solidFill>
                  </a:rPr>
                  <a:t>深水与浅水：</a:t>
                </a:r>
                <a:r>
                  <a:rPr lang="en-US" altLang="zh-CN" sz="2400" b="0" dirty="0">
                    <a:solidFill>
                      <a:schemeClr val="bg2">
                        <a:lumMod val="25000"/>
                      </a:schemeClr>
                    </a:solidFill>
                  </a:rPr>
                  <a:t>KPI</a:t>
                </a:r>
                <a:r>
                  <a:rPr lang="zh-CN" altLang="en-US" sz="2400" b="0" dirty="0">
                    <a:solidFill>
                      <a:schemeClr val="bg2">
                        <a:lumMod val="25000"/>
                      </a:schemeClr>
                    </a:solidFill>
                  </a:rPr>
                  <a:t>值的大小代表水深</a:t>
                </a:r>
                <a:endParaRPr lang="en-US" altLang="zh-CN" sz="2400" b="0" dirty="0">
                  <a:solidFill>
                    <a:schemeClr val="bg2">
                      <a:lumMod val="25000"/>
                    </a:schemeClr>
                  </a:solidFill>
                </a:endParaRPr>
              </a:p>
              <a:p>
                <a:pPr marL="342900" indent="-342900" algn="l">
                  <a:lnSpc>
                    <a:spcPct val="130000"/>
                  </a:lnSpc>
                  <a:buFont typeface="Wingdings" panose="05000000000000000000" pitchFamily="2" charset="2"/>
                  <a:buChar char="l"/>
                </a:pPr>
                <a:r>
                  <a:rPr lang="zh-CN" altLang="en-US" sz="2400" b="0" dirty="0">
                    <a:solidFill>
                      <a:schemeClr val="bg2">
                        <a:lumMod val="25000"/>
                      </a:schemeClr>
                    </a:solidFill>
                  </a:rPr>
                  <a:t>陆地：时间窗口内</a:t>
                </a:r>
                <a:r>
                  <a:rPr lang="en-US" altLang="zh-CN" sz="2400" b="0" dirty="0">
                    <a:solidFill>
                      <a:schemeClr val="bg2">
                        <a:lumMod val="25000"/>
                      </a:schemeClr>
                    </a:solidFill>
                  </a:rPr>
                  <a:t>KPI</a:t>
                </a:r>
                <a:r>
                  <a:rPr lang="zh-CN" altLang="en-US" sz="2400" b="0" dirty="0">
                    <a:solidFill>
                      <a:schemeClr val="bg2">
                        <a:lumMod val="25000"/>
                      </a:schemeClr>
                    </a:solidFill>
                  </a:rPr>
                  <a:t>值为</a:t>
                </a:r>
                <a:r>
                  <a:rPr lang="en-US" altLang="zh-CN" sz="2400" b="0" dirty="0">
                    <a:solidFill>
                      <a:schemeClr val="bg2">
                        <a:lumMod val="25000"/>
                      </a:schemeClr>
                    </a:solidFill>
                  </a:rPr>
                  <a:t>0</a:t>
                </a:r>
                <a:r>
                  <a:rPr lang="zh-CN" altLang="en-US" sz="2400" b="0" dirty="0">
                    <a:solidFill>
                      <a:schemeClr val="bg2">
                        <a:lumMod val="25000"/>
                      </a:schemeClr>
                    </a:solidFill>
                  </a:rPr>
                  <a:t>的数据节点</a:t>
                </a:r>
                <a:endParaRPr lang="en-US" altLang="zh-CN" sz="2400" b="0" dirty="0">
                  <a:solidFill>
                    <a:schemeClr val="bg2">
                      <a:lumMod val="25000"/>
                    </a:schemeClr>
                  </a:solidFill>
                </a:endParaRPr>
              </a:p>
              <a:p>
                <a:pPr algn="l"/>
                <a:endParaRPr lang="en-US" altLang="zh-CN" sz="2400" dirty="0"/>
              </a:p>
              <a:p>
                <a:pPr algn="l"/>
                <a:endParaRPr lang="en-US" altLang="zh-CN" sz="2400" dirty="0"/>
              </a:p>
              <a:p>
                <a:pPr algn="l">
                  <a:spcAft>
                    <a:spcPts val="600"/>
                  </a:spcAft>
                </a:pPr>
                <a:r>
                  <a:rPr lang="en-US" altLang="zh-CN" sz="2600" dirty="0">
                    <a:solidFill>
                      <a:schemeClr val="bg2">
                        <a:lumMod val="25000"/>
                      </a:schemeClr>
                    </a:solidFill>
                  </a:rPr>
                  <a:t>PS</a:t>
                </a:r>
                <a:r>
                  <a:rPr lang="zh-CN" altLang="en-US" sz="2600" dirty="0">
                    <a:solidFill>
                      <a:schemeClr val="bg2">
                        <a:lumMod val="25000"/>
                      </a:schemeClr>
                    </a:solidFill>
                  </a:rPr>
                  <a:t>值工作原理：</a:t>
                </a:r>
                <a14:m>
                  <m:oMath xmlns:m="http://schemas.openxmlformats.org/officeDocument/2006/math">
                    <m:r>
                      <a:rPr lang="en-US" altLang="zh-CN" sz="2600" b="1" i="1" smtClean="0">
                        <a:solidFill>
                          <a:schemeClr val="bg2">
                            <a:lumMod val="25000"/>
                          </a:schemeClr>
                        </a:solidFill>
                        <a:latin typeface="Cambria Math" panose="02040503050406030204" pitchFamily="18" charset="0"/>
                      </a:rPr>
                      <m:t>𝑷𝒐𝒕𝒂𝒏𝒕𝒊𝒂𝒍</m:t>
                    </m:r>
                    <m:r>
                      <a:rPr lang="en-US" altLang="zh-CN" sz="2600" b="1" i="1" smtClean="0">
                        <a:solidFill>
                          <a:schemeClr val="bg2">
                            <a:lumMod val="25000"/>
                          </a:schemeClr>
                        </a:solidFill>
                        <a:latin typeface="Cambria Math" panose="02040503050406030204" pitchFamily="18" charset="0"/>
                      </a:rPr>
                      <m:t> </m:t>
                    </m:r>
                    <m:r>
                      <a:rPr lang="en-US" altLang="zh-CN" sz="2600" b="1" i="1" smtClean="0">
                        <a:solidFill>
                          <a:schemeClr val="bg2">
                            <a:lumMod val="25000"/>
                          </a:schemeClr>
                        </a:solidFill>
                        <a:latin typeface="Cambria Math" panose="02040503050406030204" pitchFamily="18" charset="0"/>
                      </a:rPr>
                      <m:t>𝑺𝒄𝒐𝒓𝒆</m:t>
                    </m:r>
                    <m:r>
                      <a:rPr lang="en-US" altLang="zh-CN" sz="2600" b="1" i="0" smtClean="0">
                        <a:solidFill>
                          <a:schemeClr val="bg2">
                            <a:lumMod val="25000"/>
                          </a:schemeClr>
                        </a:solidFill>
                        <a:latin typeface="Cambria Math" panose="02040503050406030204" pitchFamily="18" charset="0"/>
                      </a:rPr>
                      <m:t>=</m:t>
                    </m:r>
                    <m:r>
                      <a:rPr lang="en-US" altLang="zh-CN" sz="2600" b="1" i="1" smtClean="0">
                        <a:solidFill>
                          <a:schemeClr val="bg2">
                            <a:lumMod val="25000"/>
                          </a:schemeClr>
                        </a:solidFill>
                        <a:latin typeface="Cambria Math" panose="02040503050406030204" pitchFamily="18" charset="0"/>
                      </a:rPr>
                      <m:t>𝒎𝒂𝒙</m:t>
                    </m:r>
                    <m:d>
                      <m:dPr>
                        <m:ctrlPr>
                          <a:rPr lang="en-US" altLang="zh-CN" sz="2600" b="1" i="1" smtClean="0">
                            <a:solidFill>
                              <a:schemeClr val="bg2">
                                <a:lumMod val="25000"/>
                              </a:schemeClr>
                            </a:solidFill>
                            <a:latin typeface="Cambria Math" panose="02040503050406030204" pitchFamily="18" charset="0"/>
                          </a:rPr>
                        </m:ctrlPr>
                      </m:dPr>
                      <m:e>
                        <m:r>
                          <a:rPr lang="en-US" altLang="zh-CN" sz="2600" b="1" i="1" smtClean="0">
                            <a:solidFill>
                              <a:schemeClr val="bg2">
                                <a:lumMod val="25000"/>
                              </a:schemeClr>
                            </a:solidFill>
                            <a:latin typeface="Cambria Math" panose="02040503050406030204" pitchFamily="18" charset="0"/>
                          </a:rPr>
                          <m:t>𝟏</m:t>
                        </m:r>
                        <m:r>
                          <a:rPr lang="en-US" altLang="zh-CN" sz="2600" b="1" i="1" smtClean="0">
                            <a:solidFill>
                              <a:schemeClr val="bg2">
                                <a:lumMod val="25000"/>
                              </a:schemeClr>
                            </a:solidFill>
                            <a:latin typeface="Cambria Math" panose="02040503050406030204" pitchFamily="18" charset="0"/>
                          </a:rPr>
                          <m:t>−</m:t>
                        </m:r>
                        <m:f>
                          <m:fPr>
                            <m:ctrlPr>
                              <a:rPr lang="en-US" altLang="zh-CN" sz="2600" b="1" i="1" smtClean="0">
                                <a:solidFill>
                                  <a:schemeClr val="bg2">
                                    <a:lumMod val="25000"/>
                                  </a:schemeClr>
                                </a:solidFill>
                                <a:latin typeface="Cambria Math" panose="02040503050406030204" pitchFamily="18" charset="0"/>
                              </a:rPr>
                            </m:ctrlPr>
                          </m:fPr>
                          <m:num>
                            <m:r>
                              <a:rPr lang="en-US" altLang="zh-CN" sz="2600" b="1" i="1" smtClean="0">
                                <a:solidFill>
                                  <a:schemeClr val="bg2">
                                    <a:lumMod val="25000"/>
                                  </a:schemeClr>
                                </a:solidFill>
                                <a:latin typeface="Cambria Math" panose="02040503050406030204" pitchFamily="18" charset="0"/>
                              </a:rPr>
                              <m:t>𝒅</m:t>
                            </m:r>
                            <m:d>
                              <m:dPr>
                                <m:ctrlPr>
                                  <a:rPr lang="en-US" altLang="zh-CN" sz="2600" b="1" i="1" smtClean="0">
                                    <a:solidFill>
                                      <a:schemeClr val="bg2">
                                        <a:lumMod val="25000"/>
                                      </a:schemeClr>
                                    </a:solidFill>
                                    <a:latin typeface="Cambria Math" panose="02040503050406030204" pitchFamily="18" charset="0"/>
                                  </a:rPr>
                                </m:ctrlPr>
                              </m:dPr>
                              <m:e>
                                <m:acc>
                                  <m:accPr>
                                    <m:chr m:val="⃗"/>
                                    <m:ctrlPr>
                                      <a:rPr lang="en-US" altLang="zh-CN" sz="2600" b="1" i="1" smtClean="0">
                                        <a:solidFill>
                                          <a:schemeClr val="bg2">
                                            <a:lumMod val="25000"/>
                                          </a:schemeClr>
                                        </a:solidFill>
                                        <a:latin typeface="Cambria Math" panose="02040503050406030204" pitchFamily="18" charset="0"/>
                                      </a:rPr>
                                    </m:ctrlPr>
                                  </m:accPr>
                                  <m:e>
                                    <m:r>
                                      <a:rPr lang="en-US" altLang="zh-CN" sz="2600" b="1" i="1" smtClean="0">
                                        <a:solidFill>
                                          <a:schemeClr val="bg2">
                                            <a:lumMod val="25000"/>
                                          </a:schemeClr>
                                        </a:solidFill>
                                        <a:latin typeface="Cambria Math" panose="02040503050406030204" pitchFamily="18" charset="0"/>
                                      </a:rPr>
                                      <m:t>𝒗</m:t>
                                    </m:r>
                                  </m:e>
                                </m:acc>
                                <m:r>
                                  <a:rPr lang="en-US" altLang="zh-CN" sz="2600" b="1" i="1" smtClean="0">
                                    <a:solidFill>
                                      <a:schemeClr val="bg2">
                                        <a:lumMod val="25000"/>
                                      </a:schemeClr>
                                    </a:solidFill>
                                    <a:latin typeface="Cambria Math" panose="02040503050406030204" pitchFamily="18" charset="0"/>
                                  </a:rPr>
                                  <m:t>,</m:t>
                                </m:r>
                                <m:acc>
                                  <m:accPr>
                                    <m:chr m:val="⃗"/>
                                    <m:ctrlPr>
                                      <a:rPr lang="en-US" altLang="zh-CN" sz="2600" b="1" i="1" smtClean="0">
                                        <a:solidFill>
                                          <a:schemeClr val="bg2">
                                            <a:lumMod val="25000"/>
                                          </a:schemeClr>
                                        </a:solidFill>
                                        <a:latin typeface="Cambria Math" panose="02040503050406030204" pitchFamily="18" charset="0"/>
                                      </a:rPr>
                                    </m:ctrlPr>
                                  </m:accPr>
                                  <m:e>
                                    <m:r>
                                      <a:rPr lang="en-US" altLang="zh-CN" sz="2600" b="1" i="1" smtClean="0">
                                        <a:solidFill>
                                          <a:schemeClr val="bg2">
                                            <a:lumMod val="25000"/>
                                          </a:schemeClr>
                                        </a:solidFill>
                                        <a:latin typeface="Cambria Math" panose="02040503050406030204" pitchFamily="18" charset="0"/>
                                      </a:rPr>
                                      <m:t>𝒂</m:t>
                                    </m:r>
                                  </m:e>
                                </m:acc>
                              </m:e>
                            </m:d>
                          </m:num>
                          <m:den>
                            <m:r>
                              <a:rPr lang="en-US" altLang="zh-CN" sz="2600" i="1">
                                <a:solidFill>
                                  <a:schemeClr val="bg2">
                                    <a:lumMod val="25000"/>
                                  </a:schemeClr>
                                </a:solidFill>
                                <a:latin typeface="Cambria Math" panose="02040503050406030204" pitchFamily="18" charset="0"/>
                              </a:rPr>
                              <m:t>𝒅</m:t>
                            </m:r>
                            <m:d>
                              <m:dPr>
                                <m:ctrlPr>
                                  <a:rPr lang="en-US" altLang="zh-CN" sz="2600" i="1">
                                    <a:solidFill>
                                      <a:schemeClr val="bg2">
                                        <a:lumMod val="25000"/>
                                      </a:schemeClr>
                                    </a:solidFill>
                                    <a:latin typeface="Cambria Math" panose="02040503050406030204" pitchFamily="18" charset="0"/>
                                  </a:rPr>
                                </m:ctrlPr>
                              </m:dPr>
                              <m:e>
                                <m:acc>
                                  <m:accPr>
                                    <m:chr m:val="⃗"/>
                                    <m:ctrlPr>
                                      <a:rPr lang="en-US" altLang="zh-CN" sz="2600" i="1">
                                        <a:solidFill>
                                          <a:schemeClr val="bg2">
                                            <a:lumMod val="25000"/>
                                          </a:schemeClr>
                                        </a:solidFill>
                                        <a:latin typeface="Cambria Math" panose="02040503050406030204" pitchFamily="18" charset="0"/>
                                      </a:rPr>
                                    </m:ctrlPr>
                                  </m:accPr>
                                  <m:e>
                                    <m:r>
                                      <a:rPr lang="en-US" altLang="zh-CN" sz="2600" i="1">
                                        <a:solidFill>
                                          <a:schemeClr val="bg2">
                                            <a:lumMod val="25000"/>
                                          </a:schemeClr>
                                        </a:solidFill>
                                        <a:latin typeface="Cambria Math" panose="02040503050406030204" pitchFamily="18" charset="0"/>
                                      </a:rPr>
                                      <m:t>𝒗</m:t>
                                    </m:r>
                                  </m:e>
                                </m:acc>
                                <m:r>
                                  <a:rPr lang="en-US" altLang="zh-CN" sz="2600" i="1">
                                    <a:solidFill>
                                      <a:schemeClr val="bg2">
                                        <a:lumMod val="25000"/>
                                      </a:schemeClr>
                                    </a:solidFill>
                                    <a:latin typeface="Cambria Math" panose="02040503050406030204" pitchFamily="18" charset="0"/>
                                  </a:rPr>
                                  <m:t>,</m:t>
                                </m:r>
                                <m:acc>
                                  <m:accPr>
                                    <m:chr m:val="⃗"/>
                                    <m:ctrlPr>
                                      <a:rPr lang="en-US" altLang="zh-CN" sz="2600" i="1">
                                        <a:solidFill>
                                          <a:schemeClr val="bg2">
                                            <a:lumMod val="25000"/>
                                          </a:schemeClr>
                                        </a:solidFill>
                                        <a:latin typeface="Cambria Math" panose="02040503050406030204" pitchFamily="18" charset="0"/>
                                      </a:rPr>
                                    </m:ctrlPr>
                                  </m:accPr>
                                  <m:e>
                                    <m:r>
                                      <a:rPr lang="en-US" altLang="zh-CN" sz="2600" b="1" i="1" smtClean="0">
                                        <a:solidFill>
                                          <a:schemeClr val="bg2">
                                            <a:lumMod val="25000"/>
                                          </a:schemeClr>
                                        </a:solidFill>
                                        <a:latin typeface="Cambria Math" panose="02040503050406030204" pitchFamily="18" charset="0"/>
                                      </a:rPr>
                                      <m:t>𝒇</m:t>
                                    </m:r>
                                  </m:e>
                                </m:acc>
                              </m:e>
                            </m:d>
                          </m:den>
                        </m:f>
                        <m:r>
                          <a:rPr lang="en-US" altLang="zh-CN" sz="2600" b="1" i="1" smtClean="0">
                            <a:solidFill>
                              <a:schemeClr val="bg2">
                                <a:lumMod val="25000"/>
                              </a:schemeClr>
                            </a:solidFill>
                            <a:latin typeface="Cambria Math" panose="02040503050406030204" pitchFamily="18" charset="0"/>
                          </a:rPr>
                          <m:t>,</m:t>
                        </m:r>
                        <m:r>
                          <a:rPr lang="en-US" altLang="zh-CN" sz="2600" b="1" i="1" smtClean="0">
                            <a:solidFill>
                              <a:schemeClr val="bg2">
                                <a:lumMod val="25000"/>
                              </a:schemeClr>
                            </a:solidFill>
                            <a:latin typeface="Cambria Math" panose="02040503050406030204" pitchFamily="18" charset="0"/>
                          </a:rPr>
                          <m:t>𝟎</m:t>
                        </m:r>
                      </m:e>
                    </m:d>
                  </m:oMath>
                </a14:m>
                <a:endParaRPr lang="en-US" altLang="zh-CN" sz="2600" dirty="0">
                  <a:solidFill>
                    <a:schemeClr val="bg2">
                      <a:lumMod val="25000"/>
                    </a:schemeClr>
                  </a:solidFill>
                </a:endParaRPr>
              </a:p>
              <a:p>
                <a:pPr marL="342900" indent="-342900" algn="l">
                  <a:lnSpc>
                    <a:spcPct val="130000"/>
                  </a:lnSpc>
                  <a:buFont typeface="Wingdings" panose="05000000000000000000" pitchFamily="2" charset="2"/>
                  <a:buChar char="l"/>
                </a:pPr>
                <a:r>
                  <a:rPr lang="zh-CN" altLang="en-US" sz="2400" b="0" dirty="0">
                    <a:solidFill>
                      <a:schemeClr val="bg2">
                        <a:lumMod val="25000"/>
                      </a:schemeClr>
                    </a:solidFill>
                  </a:rPr>
                  <a:t>异常的相似性传播</a:t>
                </a:r>
                <a:endParaRPr lang="en-US" altLang="zh-CN" sz="2400" b="0" dirty="0">
                  <a:solidFill>
                    <a:schemeClr val="bg2">
                      <a:lumMod val="25000"/>
                    </a:schemeClr>
                  </a:solidFill>
                </a:endParaRPr>
              </a:p>
              <a:p>
                <a:pPr marL="342900" indent="-342900" algn="l">
                  <a:lnSpc>
                    <a:spcPct val="130000"/>
                  </a:lnSpc>
                  <a:buFont typeface="Wingdings" panose="05000000000000000000" pitchFamily="2" charset="2"/>
                  <a:buChar char="l"/>
                </a:pPr>
                <a:r>
                  <a:rPr lang="zh-CN" altLang="en-US" sz="2400" b="0" dirty="0">
                    <a:solidFill>
                      <a:schemeClr val="bg2">
                        <a:lumMod val="25000"/>
                      </a:schemeClr>
                    </a:solidFill>
                  </a:rPr>
                  <a:t>同类异常值占比</a:t>
                </a:r>
                <a:endParaRPr lang="en-US" altLang="zh-CN" sz="2400" b="0" dirty="0">
                  <a:solidFill>
                    <a:schemeClr val="bg2">
                      <a:lumMod val="25000"/>
                    </a:schemeClr>
                  </a:solidFill>
                </a:endParaRPr>
              </a:p>
            </p:txBody>
          </p:sp>
        </mc:Choice>
        <mc:Fallback xmlns="">
          <p:sp>
            <p:nvSpPr>
              <p:cNvPr id="7" name="标题 1">
                <a:extLst>
                  <a:ext uri="{FF2B5EF4-FFF2-40B4-BE49-F238E27FC236}">
                    <a16:creationId xmlns:a16="http://schemas.microsoft.com/office/drawing/2014/main" id="{B9DFE6A9-4D46-42B3-A12C-9CF82261935F}"/>
                  </a:ext>
                </a:extLst>
              </p:cNvPr>
              <p:cNvSpPr txBox="1">
                <a:spLocks noRot="1" noChangeAspect="1" noMove="1" noResize="1" noEditPoints="1" noAdjustHandles="1" noChangeArrowheads="1" noChangeShapeType="1" noTextEdit="1"/>
              </p:cNvSpPr>
              <p:nvPr/>
            </p:nvSpPr>
            <p:spPr bwMode="black">
              <a:xfrm>
                <a:off x="1344023" y="1368179"/>
                <a:ext cx="9910354" cy="4192891"/>
              </a:xfrm>
              <a:prstGeom prst="rect">
                <a:avLst/>
              </a:prstGeom>
              <a:blipFill>
                <a:blip r:embed="rId3"/>
                <a:stretch>
                  <a:fillRect l="-1107" b="-40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 name="图片 2"/>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8894567" y="1031934"/>
            <a:ext cx="2453640" cy="2453640"/>
          </a:xfrm>
          <a:prstGeom prst="rect">
            <a:avLst/>
          </a:prstGeom>
        </p:spPr>
      </p:pic>
      <p:pic>
        <p:nvPicPr>
          <p:cNvPr id="4" name="图片 3"/>
          <p:cNvPicPr>
            <a:picLocks noChangeAspect="1"/>
          </p:cNvPicPr>
          <p:nvPr/>
        </p:nvPicPr>
        <p:blipFill>
          <a:blip r:embed="rId6">
            <a:clrChange>
              <a:clrFrom>
                <a:srgbClr val="FFFFFF"/>
              </a:clrFrom>
              <a:clrTo>
                <a:srgbClr val="FFFFFF">
                  <a:alpha val="0"/>
                </a:srgbClr>
              </a:clrTo>
            </a:clrChange>
          </a:blip>
          <a:stretch>
            <a:fillRect/>
          </a:stretch>
        </p:blipFill>
        <p:spPr>
          <a:xfrm>
            <a:off x="6163202" y="4865745"/>
            <a:ext cx="5114925" cy="1390650"/>
          </a:xfrm>
          <a:prstGeom prst="rect">
            <a:avLst/>
          </a:prstGeom>
        </p:spPr>
      </p:pic>
      <p:sp>
        <p:nvSpPr>
          <p:cNvPr id="5" name="矩形 4">
            <a:extLst>
              <a:ext uri="{FF2B5EF4-FFF2-40B4-BE49-F238E27FC236}">
                <a16:creationId xmlns:a16="http://schemas.microsoft.com/office/drawing/2014/main" id="{1EC7C58F-581A-4629-B4D6-D51908D22B72}"/>
              </a:ext>
            </a:extLst>
          </p:cNvPr>
          <p:cNvSpPr/>
          <p:nvPr/>
        </p:nvSpPr>
        <p:spPr>
          <a:xfrm>
            <a:off x="11197754" y="4799070"/>
            <a:ext cx="449162" cy="338554"/>
          </a:xfrm>
          <a:prstGeom prst="rect">
            <a:avLst/>
          </a:prstGeom>
        </p:spPr>
        <p:txBody>
          <a:bodyPr wrap="none">
            <a:spAutoFit/>
          </a:bodyPr>
          <a:lstStyle/>
          <a:p>
            <a:r>
              <a:rPr lang="en" altLang="zh-CN" sz="1600" b="1" dirty="0">
                <a:solidFill>
                  <a:schemeClr val="tx1">
                    <a:lumMod val="95000"/>
                    <a:lumOff val="5000"/>
                  </a:schemeClr>
                </a:solidFill>
              </a:rPr>
              <a:t>[1] </a:t>
            </a:r>
            <a:endParaRPr lang="zh-CN" altLang="en-US" sz="1600" dirty="0">
              <a:solidFill>
                <a:schemeClr val="tx1">
                  <a:lumMod val="95000"/>
                  <a:lumOff val="5000"/>
                </a:schemeClr>
              </a:solidFill>
            </a:endParaRPr>
          </a:p>
        </p:txBody>
      </p:sp>
    </p:spTree>
    <p:extLst>
      <p:ext uri="{BB962C8B-B14F-4D97-AF65-F5344CB8AC3E}">
        <p14:creationId xmlns:p14="http://schemas.microsoft.com/office/powerpoint/2010/main" val="187731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226820" y="305829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3177540" y="3058290"/>
            <a:ext cx="2479040" cy="24790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2202180" y="1528258"/>
            <a:ext cx="2479040" cy="24790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5042A58B-3352-42B1-961B-B46A9A954DAB}"/>
              </a:ext>
            </a:extLst>
          </p:cNvPr>
          <p:cNvSpPr/>
          <p:nvPr/>
        </p:nvSpPr>
        <p:spPr>
          <a:xfrm>
            <a:off x="1344023" y="395340"/>
            <a:ext cx="1723549" cy="461665"/>
          </a:xfrm>
          <a:prstGeom prst="rect">
            <a:avLst/>
          </a:prstGeom>
        </p:spPr>
        <p:txBody>
          <a:bodyPr wrap="none">
            <a:spAutoFit/>
          </a:bodyPr>
          <a:lstStyle/>
          <a:p>
            <a:r>
              <a:rPr lang="zh-CN" altLang="en-US" sz="2400" dirty="0">
                <a:solidFill>
                  <a:schemeClr val="bg2">
                    <a:lumMod val="25000"/>
                  </a:schemeClr>
                </a:solidFill>
                <a:latin typeface="黑体" panose="02010609060101010101" pitchFamily="49" charset="-122"/>
                <a:ea typeface="黑体" panose="02010609060101010101" pitchFamily="49" charset="-122"/>
                <a:cs typeface="+mn-ea"/>
                <a:sym typeface="+mn-lt"/>
              </a:rPr>
              <a:t>存在的挑战</a:t>
            </a:r>
          </a:p>
        </p:txBody>
      </p:sp>
      <p:sp>
        <p:nvSpPr>
          <p:cNvPr id="31" name="矩形 30">
            <a:extLst>
              <a:ext uri="{FF2B5EF4-FFF2-40B4-BE49-F238E27FC236}">
                <a16:creationId xmlns:a16="http://schemas.microsoft.com/office/drawing/2014/main" id="{FA1A69A4-4B30-41DB-A398-6ED8FE00B39B}"/>
              </a:ext>
            </a:extLst>
          </p:cNvPr>
          <p:cNvSpPr/>
          <p:nvPr/>
        </p:nvSpPr>
        <p:spPr>
          <a:xfrm>
            <a:off x="1381601" y="788561"/>
            <a:ext cx="1598515" cy="276999"/>
          </a:xfrm>
          <a:prstGeom prst="rect">
            <a:avLst/>
          </a:prstGeom>
        </p:spPr>
        <p:txBody>
          <a:bodyPr wrap="none">
            <a:spAutoFit/>
          </a:bodyPr>
          <a:lstStyle/>
          <a:p>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mn-ea"/>
                <a:sym typeface="+mn-lt"/>
              </a:rPr>
              <a:t>Existing Challenges</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文本框 31">
            <a:extLst>
              <a:ext uri="{FF2B5EF4-FFF2-40B4-BE49-F238E27FC236}">
                <a16:creationId xmlns:a16="http://schemas.microsoft.com/office/drawing/2014/main" id="{9446BF3B-9575-4A5E-B830-61443790231F}"/>
              </a:ext>
            </a:extLst>
          </p:cNvPr>
          <p:cNvSpPr txBox="1"/>
          <p:nvPr/>
        </p:nvSpPr>
        <p:spPr>
          <a:xfrm>
            <a:off x="2425002" y="2455698"/>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实时性要求高</a:t>
            </a:r>
          </a:p>
        </p:txBody>
      </p:sp>
      <p:sp>
        <p:nvSpPr>
          <p:cNvPr id="33" name="文本框 32">
            <a:extLst>
              <a:ext uri="{FF2B5EF4-FFF2-40B4-BE49-F238E27FC236}">
                <a16:creationId xmlns:a16="http://schemas.microsoft.com/office/drawing/2014/main" id="{13D047E8-B7FC-471B-9E86-D6F7CB4A8677}"/>
              </a:ext>
            </a:extLst>
          </p:cNvPr>
          <p:cNvSpPr txBox="1"/>
          <p:nvPr/>
        </p:nvSpPr>
        <p:spPr>
          <a:xfrm>
            <a:off x="1359279" y="4172149"/>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无标签</a:t>
            </a:r>
          </a:p>
        </p:txBody>
      </p:sp>
      <p:sp>
        <p:nvSpPr>
          <p:cNvPr id="34" name="文本框 33">
            <a:extLst>
              <a:ext uri="{FF2B5EF4-FFF2-40B4-BE49-F238E27FC236}">
                <a16:creationId xmlns:a16="http://schemas.microsoft.com/office/drawing/2014/main" id="{163373A6-C97D-4637-A7CD-C3CA96511A05}"/>
              </a:ext>
            </a:extLst>
          </p:cNvPr>
          <p:cNvSpPr txBox="1"/>
          <p:nvPr/>
        </p:nvSpPr>
        <p:spPr>
          <a:xfrm>
            <a:off x="3525133" y="4172149"/>
            <a:ext cx="2033395" cy="461665"/>
          </a:xfrm>
          <a:prstGeom prst="rect">
            <a:avLst/>
          </a:prstGeom>
          <a:noFill/>
        </p:spPr>
        <p:txBody>
          <a:bodyPr wrap="square" rtlCol="0">
            <a:spAutoFit/>
          </a:bodyPr>
          <a:lstStyle/>
          <a:p>
            <a:pPr algn="ctr"/>
            <a:r>
              <a:rPr lang="zh-CN" altLang="en-US" sz="2400" b="1" dirty="0">
                <a:solidFill>
                  <a:schemeClr val="bg1"/>
                </a:solidFill>
                <a:cs typeface="+mn-ea"/>
                <a:sym typeface="+mn-lt"/>
              </a:rPr>
              <a:t>根因组成复杂</a:t>
            </a:r>
          </a:p>
        </p:txBody>
      </p:sp>
      <p:sp>
        <p:nvSpPr>
          <p:cNvPr id="6" name="矩形: 圆角 5">
            <a:extLst>
              <a:ext uri="{FF2B5EF4-FFF2-40B4-BE49-F238E27FC236}">
                <a16:creationId xmlns:a16="http://schemas.microsoft.com/office/drawing/2014/main" id="{F2D18BB5-F1AC-42FE-AAC5-9A4D6F028CE1}"/>
              </a:ext>
            </a:extLst>
          </p:cNvPr>
          <p:cNvSpPr/>
          <p:nvPr/>
        </p:nvSpPr>
        <p:spPr>
          <a:xfrm>
            <a:off x="7131824" y="1274030"/>
            <a:ext cx="3793535" cy="1442917"/>
          </a:xfrm>
          <a:prstGeom prst="roundRect">
            <a:avLst/>
          </a:prstGeom>
          <a:solidFill>
            <a:srgbClr val="48A2A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44795F4C-E940-4406-AD44-9E0C21C24489}"/>
              </a:ext>
            </a:extLst>
          </p:cNvPr>
          <p:cNvSpPr txBox="1"/>
          <p:nvPr/>
        </p:nvSpPr>
        <p:spPr>
          <a:xfrm>
            <a:off x="7169036" y="1463900"/>
            <a:ext cx="3533690" cy="1063176"/>
          </a:xfrm>
          <a:prstGeom prst="rect">
            <a:avLst/>
          </a:prstGeom>
          <a:noFill/>
        </p:spPr>
        <p:txBody>
          <a:bodyPr wrap="square" rtlCol="0">
            <a:spAutoFit/>
          </a:bodyPr>
          <a:lstStyle/>
          <a:p>
            <a:pPr marL="342900" indent="-342900">
              <a:lnSpc>
                <a:spcPct val="120000"/>
              </a:lnSpc>
              <a:buAutoNum type="arabicPeriod"/>
            </a:pPr>
            <a:r>
              <a:rPr lang="zh-CN" altLang="en-US" b="1" dirty="0">
                <a:solidFill>
                  <a:schemeClr val="bg1"/>
                </a:solidFill>
                <a:cs typeface="+mn-ea"/>
                <a:sym typeface="+mn-lt"/>
              </a:rPr>
              <a:t>现实生活中，出现异常，需要快速定位至异常根源</a:t>
            </a:r>
            <a:endParaRPr lang="en-US" altLang="zh-CN" b="1" dirty="0">
              <a:solidFill>
                <a:schemeClr val="bg1"/>
              </a:solidFill>
              <a:cs typeface="+mn-ea"/>
              <a:sym typeface="+mn-lt"/>
            </a:endParaRPr>
          </a:p>
          <a:p>
            <a:pPr marL="342900" indent="-342900">
              <a:lnSpc>
                <a:spcPct val="120000"/>
              </a:lnSpc>
              <a:buAutoNum type="arabicPeriod"/>
            </a:pPr>
            <a:r>
              <a:rPr lang="zh-CN" altLang="en-US" b="1" dirty="0">
                <a:solidFill>
                  <a:schemeClr val="bg1"/>
                </a:solidFill>
                <a:cs typeface="+mn-ea"/>
                <a:sym typeface="+mn-lt"/>
              </a:rPr>
              <a:t>结果输出具有时限要求</a:t>
            </a:r>
          </a:p>
        </p:txBody>
      </p:sp>
      <p:sp>
        <p:nvSpPr>
          <p:cNvPr id="36" name="矩形: 圆角 35">
            <a:extLst>
              <a:ext uri="{FF2B5EF4-FFF2-40B4-BE49-F238E27FC236}">
                <a16:creationId xmlns:a16="http://schemas.microsoft.com/office/drawing/2014/main" id="{22F2604F-9E44-4747-BFE7-AFAC594233A5}"/>
              </a:ext>
            </a:extLst>
          </p:cNvPr>
          <p:cNvSpPr/>
          <p:nvPr/>
        </p:nvSpPr>
        <p:spPr>
          <a:xfrm>
            <a:off x="7131824" y="3264284"/>
            <a:ext cx="3793535" cy="1290593"/>
          </a:xfrm>
          <a:prstGeom prst="round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7A6F29DE-BB8E-4F66-9715-93BFC9F2176C}"/>
              </a:ext>
            </a:extLst>
          </p:cNvPr>
          <p:cNvSpPr txBox="1"/>
          <p:nvPr/>
        </p:nvSpPr>
        <p:spPr>
          <a:xfrm>
            <a:off x="7162036" y="3221381"/>
            <a:ext cx="3733109" cy="1077218"/>
          </a:xfrm>
          <a:prstGeom prst="rect">
            <a:avLst/>
          </a:prstGeom>
          <a:noFill/>
        </p:spPr>
        <p:txBody>
          <a:bodyPr wrap="square" rtlCol="0">
            <a:spAutoFit/>
          </a:bodyPr>
          <a:lstStyle/>
          <a:p>
            <a:endParaRPr lang="en-US" altLang="zh-CN" b="1" dirty="0">
              <a:solidFill>
                <a:schemeClr val="bg1"/>
              </a:solidFill>
              <a:cs typeface="+mn-ea"/>
              <a:sym typeface="+mn-lt"/>
            </a:endParaRPr>
          </a:p>
          <a:p>
            <a:pPr marL="342900" indent="-342900">
              <a:spcAft>
                <a:spcPts val="1200"/>
              </a:spcAft>
              <a:buAutoNum type="arabicPeriod"/>
            </a:pPr>
            <a:r>
              <a:rPr lang="zh-CN" altLang="en-US" b="1" dirty="0">
                <a:solidFill>
                  <a:schemeClr val="bg1"/>
                </a:solidFill>
                <a:cs typeface="+mn-ea"/>
                <a:sym typeface="+mn-lt"/>
              </a:rPr>
              <a:t>上下层的元素间有可加和的关系</a:t>
            </a:r>
            <a:endParaRPr lang="en-US" altLang="zh-CN" b="1" dirty="0">
              <a:solidFill>
                <a:schemeClr val="bg1"/>
              </a:solidFill>
              <a:cs typeface="+mn-ea"/>
              <a:sym typeface="+mn-lt"/>
            </a:endParaRPr>
          </a:p>
          <a:p>
            <a:pPr marL="342900" indent="-342900">
              <a:buAutoNum type="arabicPeriod"/>
            </a:pPr>
            <a:r>
              <a:rPr lang="zh-CN" altLang="en-US" b="1" dirty="0">
                <a:solidFill>
                  <a:schemeClr val="bg1"/>
                </a:solidFill>
                <a:cs typeface="+mn-ea"/>
                <a:sym typeface="+mn-lt"/>
              </a:rPr>
              <a:t>不同维度的元素指标会相互影响</a:t>
            </a:r>
          </a:p>
        </p:txBody>
      </p:sp>
      <p:sp>
        <p:nvSpPr>
          <p:cNvPr id="38" name="矩形: 圆角 37">
            <a:extLst>
              <a:ext uri="{FF2B5EF4-FFF2-40B4-BE49-F238E27FC236}">
                <a16:creationId xmlns:a16="http://schemas.microsoft.com/office/drawing/2014/main" id="{F546BC40-201D-45E4-861A-78CD06FBD61F}"/>
              </a:ext>
            </a:extLst>
          </p:cNvPr>
          <p:cNvSpPr/>
          <p:nvPr/>
        </p:nvSpPr>
        <p:spPr>
          <a:xfrm>
            <a:off x="7131824" y="5222053"/>
            <a:ext cx="3793535" cy="1077218"/>
          </a:xfrm>
          <a:prstGeom prst="roundRect">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3C66651-28E3-487E-86C2-A9FEDB7792B5}"/>
              </a:ext>
            </a:extLst>
          </p:cNvPr>
          <p:cNvSpPr txBox="1"/>
          <p:nvPr/>
        </p:nvSpPr>
        <p:spPr>
          <a:xfrm>
            <a:off x="7192250" y="5110698"/>
            <a:ext cx="3733109" cy="1077218"/>
          </a:xfrm>
          <a:prstGeom prst="rect">
            <a:avLst/>
          </a:prstGeom>
          <a:noFill/>
        </p:spPr>
        <p:txBody>
          <a:bodyPr wrap="square" rtlCol="0">
            <a:spAutoFit/>
          </a:bodyPr>
          <a:lstStyle/>
          <a:p>
            <a:endParaRPr lang="en-US" altLang="zh-CN" b="1" dirty="0">
              <a:solidFill>
                <a:schemeClr val="bg1"/>
              </a:solidFill>
              <a:cs typeface="+mn-ea"/>
              <a:sym typeface="+mn-lt"/>
            </a:endParaRPr>
          </a:p>
          <a:p>
            <a:pPr marL="342900" indent="-342900">
              <a:spcAft>
                <a:spcPts val="1200"/>
              </a:spcAft>
              <a:buAutoNum type="arabicPeriod"/>
            </a:pPr>
            <a:r>
              <a:rPr lang="zh-CN" altLang="en-US" b="1" dirty="0">
                <a:solidFill>
                  <a:schemeClr val="bg1"/>
                </a:solidFill>
                <a:cs typeface="+mn-ea"/>
                <a:sym typeface="+mn-lt"/>
              </a:rPr>
              <a:t>没有异常的相关信息</a:t>
            </a:r>
            <a:endParaRPr lang="en-US" altLang="zh-CN" b="1" dirty="0">
              <a:solidFill>
                <a:schemeClr val="bg1"/>
              </a:solidFill>
              <a:cs typeface="+mn-ea"/>
              <a:sym typeface="+mn-lt"/>
            </a:endParaRPr>
          </a:p>
          <a:p>
            <a:pPr marL="342900" indent="-342900">
              <a:buAutoNum type="arabicPeriod"/>
            </a:pPr>
            <a:r>
              <a:rPr lang="zh-CN" altLang="en-US" b="1" dirty="0">
                <a:solidFill>
                  <a:schemeClr val="bg1"/>
                </a:solidFill>
                <a:cs typeface="+mn-ea"/>
                <a:sym typeface="+mn-lt"/>
              </a:rPr>
              <a:t>正确结果未知</a:t>
            </a:r>
          </a:p>
        </p:txBody>
      </p:sp>
      <p:cxnSp>
        <p:nvCxnSpPr>
          <p:cNvPr id="42" name="直接箭头连接符 41">
            <a:extLst>
              <a:ext uri="{FF2B5EF4-FFF2-40B4-BE49-F238E27FC236}">
                <a16:creationId xmlns:a16="http://schemas.microsoft.com/office/drawing/2014/main" id="{56BA7805-5EA1-46C3-B5E8-6DD83787AB22}"/>
              </a:ext>
            </a:extLst>
          </p:cNvPr>
          <p:cNvCxnSpPr/>
          <p:nvPr/>
        </p:nvCxnSpPr>
        <p:spPr>
          <a:xfrm>
            <a:off x="5608874" y="4007298"/>
            <a:ext cx="1505456" cy="0"/>
          </a:xfrm>
          <a:prstGeom prst="straightConnector1">
            <a:avLst/>
          </a:prstGeom>
          <a:ln w="22225">
            <a:solidFill>
              <a:schemeClr val="bg2">
                <a:lumMod val="25000"/>
                <a:alpha val="7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连接符: 肘形 43">
            <a:extLst>
              <a:ext uri="{FF2B5EF4-FFF2-40B4-BE49-F238E27FC236}">
                <a16:creationId xmlns:a16="http://schemas.microsoft.com/office/drawing/2014/main" id="{0400413A-088A-409B-9DAD-D8037B07B494}"/>
              </a:ext>
            </a:extLst>
          </p:cNvPr>
          <p:cNvCxnSpPr>
            <a:cxnSpLocks/>
            <a:stCxn id="3" idx="4"/>
          </p:cNvCxnSpPr>
          <p:nvPr/>
        </p:nvCxnSpPr>
        <p:spPr>
          <a:xfrm rot="16200000" flipH="1">
            <a:off x="4686675" y="3316994"/>
            <a:ext cx="223957" cy="4664627"/>
          </a:xfrm>
          <a:prstGeom prst="bentConnector2">
            <a:avLst/>
          </a:prstGeom>
          <a:ln w="22225">
            <a:solidFill>
              <a:schemeClr val="bg2">
                <a:lumMod val="25000"/>
                <a:alpha val="7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0241C0AF-848B-4BF7-91D7-1D01F7767998}"/>
              </a:ext>
            </a:extLst>
          </p:cNvPr>
          <p:cNvCxnSpPr>
            <a:stCxn id="5" idx="7"/>
          </p:cNvCxnSpPr>
          <p:nvPr/>
        </p:nvCxnSpPr>
        <p:spPr>
          <a:xfrm>
            <a:off x="4318173" y="1891305"/>
            <a:ext cx="2796157" cy="6346"/>
          </a:xfrm>
          <a:prstGeom prst="straightConnector1">
            <a:avLst/>
          </a:prstGeom>
          <a:ln w="22225">
            <a:solidFill>
              <a:schemeClr val="bg2">
                <a:lumMod val="25000"/>
                <a:alpha val="7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22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2</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7" name="文本框 6">
            <a:extLst>
              <a:ext uri="{FF2B5EF4-FFF2-40B4-BE49-F238E27FC236}">
                <a16:creationId xmlns:a16="http://schemas.microsoft.com/office/drawing/2014/main" id="{B4F6AD67-3141-45AF-98AE-EC84E81505BB}"/>
              </a:ext>
            </a:extLst>
          </p:cNvPr>
          <p:cNvSpPr txBox="1"/>
          <p:nvPr/>
        </p:nvSpPr>
        <p:spPr>
          <a:xfrm>
            <a:off x="4793488" y="3838141"/>
            <a:ext cx="6318345" cy="338554"/>
          </a:xfrm>
          <a:prstGeom prst="rect">
            <a:avLst/>
          </a:prstGeom>
          <a:noFill/>
        </p:spPr>
        <p:txBody>
          <a:bodyPr wrap="square" rtlCol="0">
            <a:spAutoFit/>
          </a:bodyPr>
          <a:lstStyle/>
          <a:p>
            <a:r>
              <a:rPr lang="zh-CN" altLang="en-US" sz="1600" dirty="0"/>
              <a:t>（方案整体设计）</a:t>
            </a:r>
          </a:p>
        </p:txBody>
      </p:sp>
      <p:sp>
        <p:nvSpPr>
          <p:cNvPr id="9" name="矩形 8">
            <a:extLst>
              <a:ext uri="{FF2B5EF4-FFF2-40B4-BE49-F238E27FC236}">
                <a16:creationId xmlns:a16="http://schemas.microsoft.com/office/drawing/2014/main" id="{93654845-A869-454D-B61B-9B8AA1199B4F}"/>
              </a:ext>
            </a:extLst>
          </p:cNvPr>
          <p:cNvSpPr/>
          <p:nvPr/>
        </p:nvSpPr>
        <p:spPr>
          <a:xfrm>
            <a:off x="4793488" y="2839520"/>
            <a:ext cx="2031325" cy="646331"/>
          </a:xfrm>
          <a:prstGeom prst="rect">
            <a:avLst/>
          </a:prstGeom>
        </p:spPr>
        <p:txBody>
          <a:bodyPr wrap="none">
            <a:spAutoFit/>
          </a:bodyPr>
          <a:lstStyle/>
          <a:p>
            <a:r>
              <a:rPr lang="zh-CN" altLang="en-US" sz="3600" dirty="0">
                <a:solidFill>
                  <a:schemeClr val="tx1">
                    <a:lumMod val="85000"/>
                    <a:lumOff val="15000"/>
                  </a:schemeClr>
                </a:solidFill>
                <a:latin typeface="黑体" panose="02010609060101010101" pitchFamily="49" charset="-122"/>
                <a:ea typeface="黑体" panose="02010609060101010101" pitchFamily="49" charset="-122"/>
                <a:cs typeface="+mn-ea"/>
                <a:sym typeface="+mn-lt"/>
              </a:rPr>
              <a:t>方案设计</a:t>
            </a:r>
          </a:p>
        </p:txBody>
      </p:sp>
      <p:sp>
        <p:nvSpPr>
          <p:cNvPr id="10" name="文本框 9">
            <a:extLst>
              <a:ext uri="{FF2B5EF4-FFF2-40B4-BE49-F238E27FC236}">
                <a16:creationId xmlns:a16="http://schemas.microsoft.com/office/drawing/2014/main" id="{EF2B6B34-725C-4E61-BF36-8B8F7763C4D8}"/>
              </a:ext>
            </a:extLst>
          </p:cNvPr>
          <p:cNvSpPr txBox="1"/>
          <p:nvPr/>
        </p:nvSpPr>
        <p:spPr>
          <a:xfrm>
            <a:off x="4819993" y="3468809"/>
            <a:ext cx="4386526" cy="369332"/>
          </a:xfrm>
          <a:prstGeom prst="rect">
            <a:avLst/>
          </a:prstGeom>
          <a:noFill/>
        </p:spPr>
        <p:txBody>
          <a:bodyPr wrap="square" rtlCol="0">
            <a:spAutoFit/>
          </a:bodyPr>
          <a:lstStyle/>
          <a:p>
            <a:pPr lvl="0"/>
            <a:r>
              <a:rPr lang="en-US" altLang="zh-CN" dirty="0">
                <a:solidFill>
                  <a:prstClr val="black"/>
                </a:solidFill>
              </a:rPr>
              <a:t>Design</a:t>
            </a:r>
            <a:r>
              <a:rPr lang="zh-CN" altLang="en-US" dirty="0">
                <a:solidFill>
                  <a:prstClr val="black"/>
                </a:solidFill>
              </a:rPr>
              <a:t> </a:t>
            </a:r>
            <a:r>
              <a:rPr lang="en-US" altLang="zh-CN" dirty="0">
                <a:solidFill>
                  <a:prstClr val="black"/>
                </a:solidFill>
              </a:rPr>
              <a:t>of</a:t>
            </a:r>
            <a:r>
              <a:rPr lang="zh-CN" altLang="en-US" dirty="0">
                <a:solidFill>
                  <a:prstClr val="black"/>
                </a:solidFill>
              </a:rPr>
              <a:t> </a:t>
            </a:r>
            <a:r>
              <a:rPr lang="en-US" altLang="zh-CN" dirty="0">
                <a:solidFill>
                  <a:prstClr val="black"/>
                </a:solidFill>
              </a:rPr>
              <a:t>the</a:t>
            </a:r>
            <a:r>
              <a:rPr lang="zh-CN" altLang="en-US" dirty="0">
                <a:solidFill>
                  <a:prstClr val="black"/>
                </a:solidFill>
              </a:rPr>
              <a:t> </a:t>
            </a:r>
            <a:r>
              <a:rPr lang="en-US" altLang="zh-CN" dirty="0">
                <a:solidFill>
                  <a:prstClr val="black"/>
                </a:solidFill>
              </a:rPr>
              <a:t>scheme</a:t>
            </a:r>
          </a:p>
        </p:txBody>
      </p:sp>
    </p:spTree>
    <p:extLst>
      <p:ext uri="{BB962C8B-B14F-4D97-AF65-F5344CB8AC3E}">
        <p14:creationId xmlns:p14="http://schemas.microsoft.com/office/powerpoint/2010/main" val="3584857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6092B9C-B958-4D2E-8B7D-0283A7BC845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JAkUE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QJFB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JAkUE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kCRQ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kCRQ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kCRQ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kCRQSnL80YFnAAAAawAAABwAAAB1bml2ZXJzYWwvbG9jYWxfc2V0dGluZ3MueG1sDcw7CsNADEXR3qsQ6p1P58JjdymDIc4ChP0IBo0UZkRIdp/pbnG44/zNSh+Uerglvp4uTLDN98NeiZ/rrR+Yaojtom5IbM40T92ovok+ENFgpbfKD2VFbhG4S25yKaiwkGhnPk/dH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QJFBKSO3Wo0EIAAB9IAAAKQAAAHVuaXZlcnNhbC9za2luX2N1c3RvbWl6YXRpb25fc2V0dGluZ3MueG1stVrrbuJKEv6/T9FidaRd6ShczC0rhpWxm8QaYjjYSWZ2tbIa3AErtptjN8zkiB/7NPtg+yRb3baDTYDYmVk8icbVVV9V160vZBA/e6G2jTkLvD8I91hoUc69cBUP/4TQYMl8Fs0iGlMe1w+URy902TcjfGKCBtSYk9AlkauJ0XjYQGP5Qf2e2tf78NYetVuo18Yt3Ec67mgwdq3o14oGY3qrqQ3qRxAJbkSXNOSnUQf1wuhbASOMacSN0KXfh0qROz9UnMFNRFwP+OJhty2efaZ1r7fFg9rNTq+D9y1VUZQu0jp6U2/se73rntpEuNHuNJT9qN9SWgpqdjrN6+6+2Wt1FHgbX3cBpY2vu6jda7db+r6FWyCNVHWkt7R9T7luNlXQhvvX2n48HvUaDdRsNpW2vu90lfGogYBbAQxV6QsHKroyUrp7daQ2+woaa+PRuL3HOu5qHdRv4W6jsW+PRkqjcXDuYXZ5dx2opaeTufMdwJMhODkqcqt+IrkGy20UAbNNg41POEWe+6k2m2MLm7ZqG1OzlualzOGMKzOnSE2IQA5JQIcLhp5IuEK/e4O6JGSj0op8GeTpUv9iyzkLr5Ys5GDaVciigPi14Z+TTEnnUUaS7WhURe6JLOlBXU9+yoqluiB74bkktGTBhoQvE7ZiVwuyfF5FbBu6pcxcv2xo5HvhM3A3rnsavqjI92JucBoU7MN98ZQX20B3iqkwr4vFU0rSJwvqZxob8lNB7qDyfY8cie682ONSVG2K55LohqxoMQB9VTyXZULQUoxaTzzvC3H6nQO7Ioq9dZHdJy80KipJmuNFKbbZbqrm0yZiK+Hsotz7gX6V8xn0mnAlLGyIp5SQmKBQWCpKqdvk/PUjxvT1uJcMAtACwc03l5SUtLeRo03vZqr51ZlMb6bOyLipDbWkKpEoy7+0uv3vzU73r4N6KlcSybpTJ5MiFpJgnUY5LNOeTycOAOKJY+Ivdm0oflcWnd7bE8PEtWH6n8oAsAI81IbidxnR+/kclgvHmhg6dgzLMae29MsE21ivDb+yLVqTHUWcoZ1HvyG+pgjasxdRFPueKwdEy/bCLS2hT5/eqYbpwCJlzw1NLlJDi0XRy68SmWz5GpJnTWLkejFZ+NSVaiFF5LhoL6Bd7sYQ/ONrDzhZQLzwqoz2ufpomDeOPZ1OLAebekapDXHoIj0iQlN1oLlq4TlgRARW7Y+JOzL7JAJSfb8yyK1xczuBH1sYcuut1j788A9YM8MQkhkNSwhC4uA5ZJ1lPU7nuvAhKEQEbUgcf2ORW0iafOhKYBumNoXU1Owcvi1gMmwIvBcuIXXokpfAu8OWpd5gZzT9AjkOtTmtKDT9DCX5uaLQV2xBDWGrhJipPhg3ctsmyjArkKwGl0Tku/+CyHIJcsKbO49tY6AID0OZyGqMryprsvBv9xBIQ52cqfYEGJwt31bejoIpkQvLXAld0IY0rIvs+u3e+IczVo0J1h1IN3366NiySwqlAXlBIeOIuDsSLila0CXZQiW8wJjruXJMRF6a8PvW+wMRnvafX9LWZer4yy8fMKnQ8E5YBttkUAbblA1/T7twWzqDDxoicv2sFWUc8GETLA2b6tyY/pwQxV6w9ZMu/TMC9Wpc1WC9a8eP+6t82P4PxlhJCx4Z0NFGHqskhGElFksOLJ5+JUHDHIO6WdLPoeGL82glAHOaYpgM/QDMA3iuYMgDeLQaxCMeWYYNm61HuhCnjxLCslaTqJ2Otzgj+hSO46+luqBPDPZLPiW7ZCMDa5cMf5ko57ZKhaXFNuwJGG4C5ipJKkD1vUCcocrB3t9hJ39dUJzPI9v6rqxu33uWKwL4eRvQt/uwp4gFkuqTOMvrZFH6+w8akkxxnuidVdtAvBZo6Vjl6vOHImZhda7dOppqalicKEQ9++XloDqETya25UzUkUCAMgkIX65hFX4S57zyWMmJQMdjFfDSyVuURMv1f//9n/IwR/YkVJRS/1YVB4pfdE38ivdPk3Ea/6sEjq2OiqLypaRgeqDKRMufr2wDEvSnHFlIsiwFLBBXXKVUQwmkYVRtW9Vu76BKLFkUbBvBXrAiyJ06/wyNT+71a8M7Ej1D47QZ86sCSc+L3OSVbTgccbfc90JaUfyHVyIxeduYOaquy7M/1KjvLZ+T5deFA0x6zYd8tqqCp92qJnTnI0jqerw6plzcsq4FLSF5PzSE3cm17pVwuFDxCfRwXrifCXnE/Jm42Xp7lQsM4iIO0njII3Gkz97yHPGafUtjN3wifgxsedIx6wxsmInNYgpZpB1zz0XtuHnclHLM+MB8WBe0ZDo56CL9WErTRvLmN6/glfbGcjhmpUM50w/EY36Tfudv+HPEY35LrClTONe9tel4KC+aXceNSJSnl4kd8NBQdqmUJ3sr8ggLJuJaNs5NJCUUOQPm0qFcG20voGk5C1re4PoZiwfh6/blTsgsXuS0Y/G1Q2HgkL71y/k74B736fnklvOAEsy7Wr6fqoCU51QJJF8fHDsjoSL+sqGfanAQIcu16PRxDaUYn2rCnckXM+fkNlk/E+0sJymtuSwayH4u23kllaHo4tVUsaTYLwsN6m/8NKhfitAghT0fwHAbLGiEIQc86HJphIrEPPs6uwp7kDvSI7kzo3kAvgbsEM5IWSXkCIXEktuqrFqSl/w47C2559MdzVpVjpBzzuX5D2KojsvJrfIJfeL59E4plasg7XWHXCz2wBz9rJQ8keWVHI1ULDpOFrGc/YlulS0+BxtPLEdZmxbpnu/QjB9FvX5CFfCe8/6gnl9moUe9+XL1mAaigHf2Lwz+B1BLAwQUAAIACACRJFBKKoo35ocRAADwYQAAFwAAAHVuaXZlcnNhbC91bml2ZXJzYWwucG5n7d35V5LZ/wBwSzMnZ6LNzCxtmrTFBdQaMxdabNKRcp3UUtHUbDM1MxRZUqexRSV1yl2aXNolbdLcwCUl1KAJldKUCoUQlRCRHT70nZrPjH7mD/ie83AOeLj3Oc+9r/vc1R/eXPI6sO+bRasXaWlpfePu5uqjpaUD09LSjtPT1aSodlvu0/yZF++zb7dWFXUNV/NFJ2rX/l1aWtU4fUXYAs33r2LdAuO1tBa3f3rPI8fcjtDSCrvg7rrLLzFkYgh+5UGkkixQ5qO0nM8f0Aa15X60fJr1I2TTj67Oesvn2yyZeAYp/+i6/kXaMv35e3QueXkqtFOQlYEUmWhtk2JIfu5BPZ926NFRwjYm45f99RxaaX0Vo6c0iU/rIT4uUEim6Z72/GbxMLsEMVwvkbKLYmTcr1eFnp+n+/ePtz+sXqUsO+S2LZuLO8yCukjephlLu6643DTU/hrSovX3j/s2XtERiid65qZYRXXAzZW2/8yGtOxM1u5zGyM/oEHVTcqw+3dgJvsyI2aVdyM95YRZ3RjvbFAiTh9Bmyz4Z/b5lEjtvh9PK5V8rCEMVjWnuudTwN/4WdRXWFrlmUWNZMzO/xC5E+K9xMBVd3ZGvtESWJN3Ytmc+81rLWf8/CyiB203S3PV+CHEe+lPc2/1EEK5l7OM0zO37JY2171+S41ml9HSVu6/1HfnkP3sFq2fp7/cwHtvxJw66ec2bdkcR82YbQ/RtYT5uRpkz75ek4w0sFnQCyAABIAAEAACQAAIAAEgAASAABAAAkAACAABIAAEgAAQAAJAAAgAASAABIAAEAACQAAIAAEgAASAABAAAkAACAABIAAEgAAQAAJAAAgAASAABIAAEAACQAAIAAEgAASAABAAAkAACAABIAAEgAAQAAJAAAgAASAABIAAEADi/xEiRdo28ojmMij5H9ECz6eo7WO7wxLT5sbR0z1tvy4/4FXAKpvZYQFbes6Hvs9sM14wJ6KgnvnRg0cPzk6FxP57+/5b8jXY5sg5dX12HkyZZz6/bOfdF7PKWKspOvVSaJvW7Cr5C5xhLtKR3Oce4Obfk6YoG+1xTlPP2CkLTbbX40Vn+rr9wVHNTWvH8hjeo/8s0NoeokTNrIDmBctt+ziNImEdSRk97RDTrBJtZXEZKswtSSJZVQwNyUdJ3qUXmaol5I2GbtaNTcgk3uhMVrupyT9jKcK1+UT5JEVVof52100XzgNGNOWcM7Ue7UJiB52AVLNF8B14aTsrdOpNPK3kJ0uj9MNgBHL7SRP1BcOQV720bTh5u6kqVkh15KMm4uBoUd9zMEZw5Qqe5iIfv8t5zBYLt3djlzQJOo3hJUo+Vi0fpGKQYFFiI/XR5Kk3TKhaShs0ATczgn+oei8OQAaaoKf/eB5J4PxWWoUsOLq3dlz+wlE4Tc3/8vRzUmQe077KRZe2eYdy40qT2AUdNDNe3PVSWr1L0+TM3fRlcRAHxuqfwOKfSNWMjdWIoQRGx8buk6XiZvGw/DH53isfUgi+mEGLwQiLDNWNbGlScbta694jgpdPlKqZj+a/VzPqD0pWIbxBjfLJRkRnFbIBWYwcQDbFgUdvrn+qBxap8yZPFWULatZOJQfN1PTyDhH2BLpcbw4H0+8/W4w9HFDDffdXhamvdypHh1g4KCY8vPXiGg/E2SqbiInuYATqGjPnu8XmJ+EvfFFNZk6Udt7yHtnIExViP+ROJKXWM/+kN0S5IeG+Vk5eB2tSnM7Q+5alOBHsnV2uStb5RfDwcniCv4hpUN9ZkvnW1oTglNHhveAi9/2IMVPS2f/BtvRcXjYai0Ou7bzJrcmrCOG8kwa0juy4fpx8KDtJPsCf6K53sP/cr7abaYuarTwF8b33MAXXqYq7WJIvCpPA8OA8nHmXSillfpWE4rYNtHjjY2mkkfBBs8D8IKapJas7qFLsFfabKtmkZsuGDNG+C4Sle7ekwvCYxNteNvArGWZ/VNlTg3+YUTqPiS1ueYC7L27xADMHEFsGTfifahKQvXZqR/IAL/nwuX5q4ZcObufFHHy/AloN7ez+fbo2NoMp7C3lDPA5NWcPimJbI2ihtosR0ZA7pFY8FntFuqBvIze84yF7yokahoWcamxcCmMLQlfDahdcr0+PxpFWbDhnZASmE0nkgbxI7qjj08GE5uXOI5HTv6c3OztAOeTPY+HWsRtEJ5Y5lpkjJb/2QMQGm+YxucxbxK1RXMt+pyBIfWVozUSyb4b+3as+IEOPKjGowFffvDFDz5ynfj21jT/tRBURSxxiOM8/3xDxsmW/yvzW4M2nLwOZ3KtxJSSskk7x4FRPx7aOrE51R2+mVvHjfarLiYZdhTF6DWcLTEqVYX7wg3aZfnR+mA/JRcnAVTLbI5BUkZkfHSs9hgLlyh4LlF6dLPiMM8za7swHfvVMZDWEokhMjg/5axo8bpw48ZgxgNqcFSNrUIID4VilKO0mZa2+edFr3PHjDeNh6SvuhDftOSw0c8hTxj8QXUpakCsgjPSqT8tvpeMENQhsaQLVwKZTXFaAcffryGnIW3TouxOZ522VlQT6rTscu8z1BjsqPe1Am+hCuK1t24GpZBiJyyvMG+1NpZiqPqY/wLb0ydOD+QsbimZk+JmF0ZNk5ecpF62bpSRsNZlK4trgz1Fe2WD5vqjhdNXJwlRKin6u7OfEBtdXumcZeYcywB130j2x1s6kCvv5ILg66wm1gThSgcnaaUslrO9IDLDa10nw1BR7cTNLUImwf/+D8/3dXZHq+c9f5p3q676uMmEVEfu7m9mR9ZYDa05sSeIE8nuHMfKJK6cbJrg6uSIiqNnek3//80L2NuibNVOeegz4m+dY1Zg/STYWTpc9SZJ9NISj4oS9vp7RGJUQz5wR8Go5vqQZhZAGR11olaiFuCReUl/7GDYXV8aLy5u0QGNEEpFmTtiOHhDY9vO8SSEEehWjziSE4w/Cl4Yrkc5MmUi2JpRB5yevZI06j8gL9MwX6uaaXTWZBBnpuhxWZhGHBRgZ9xY8s4fd/UgW0/p08Ne6zX8F0rXVjFWLma+0WcfZcAFEleyaJstPYODsmSjhPWYyg9ULX9zP3+YyWaK+ksMnqVUduVmrspusPWKMKcJCPHnrW7+nt01ZjE544unkEp7UD3bXVLQDx6h7765cxakWeqnF54N5wscEGpFJc4Usha20GHlpXJIu1z5JaYnkP7NOJm/Kf/g4orvdKOzz+ncnpW4YybsRYKtKPY1aBj24hO45vg9SgFkGj2NpJj6i1VkY/ugguR2r5MHBJtiG4dscX+iWwvuZ8+jkw8jkV5ykLByDJzL2JFnkB80oyPReXvAfETplSatWcxyb09Ahk1L6r5kVwgJokKY+R7ZutsXxQdV7UikBv/aoEYPCiMxtf4X9rUu5J/GPq72QVS27jdtVtyBXJoKqBLi6B9bXNdcHw1huHbkyb/j7Gs8NAVMkmrBYtYBz0VWukytrJjtk7e2qHX1Wner+OmCHaavrukvZ5bedMHxoee0QKbTtZ7H+X2MsYdWrjXo9+KOWTmPLxTKH3W5W6ytby124pkxEuGp7+J2a6P3OmTrh12yJaoreIiGYHihHWpUIBjh2cCSDdwh8uKRVorIQNVih3akoM9v13s4TZ6ttlcosA9iY+FPhG/TMNSs39HuSYhQM3gnD9hP62l+2z0hUVz+c2AkJI91DE+zlf1YniJCCTm2pDa2xOpsRE7DD5TfT6jKTut270eocbl5eBpxwDKJ0CMZlvPBROxLX3CJGRDIZ4ZRBFxrCMrKTF0zgVF2gKBIeME7Kkg+QVkQx8t7omcMxrM7NbUmtA6KHaOtEp+fLSgUfL397QaSS85lOM6/CizaWJr6vxYOgio/sRqZysoOlt5EhXxw7sRbZRG8wbB35fbJ9MF3+ZYdUdOJt9j6T147fZ+ACOfq5UtJBO3VO8VIQOy6U63FmTFyEsesVjG4XYt3NpWsSuSG5nG3OuKX2neJgI7iPHTzf0ll92So82FatsmIdxxnAujpfSgPyLS1hLrIPZc/FJLVy/97s1AYeh+4JRQu2i56ItnJbk1FYtwTbWDdIAbHMhN4ZTCPQC5DBzaCwL1sp4um31/xD6nNCz7y2XzOkmVI78172qK8Vb2M+Odvg91oUucXj2yMTbqETwtczZg6ik/QLz2rBlPpxKaPmqGv58U2F6vge8iLzyO/QRYL98Kh5Ff0bQC6StxXVEau9x+J4x1+miSWq87yI0AlHtjeH3HZKlXUIIjhH50508roc/1wl5EaJmt0f6LK5R/fVYPWPVMmqc/etz2l6hdPNjEh3ZxWqomaG9YG3yFwkz8AuTjwMKcC6H1AiFmTLxjJkNRUCZ68xaQYjWQWev/a7/F8voYdLdXLdIUmsTHtrYi+7RrORSB+KpzkXaZ4RooiknIjBlL42UrDtSfWSlxZQBH5Xc9ogp6R7+ngOYlq0+IxiefhgadWwzeH8cXFr+2/iD9ySzxX9ujgtxVOzZT3yVTbq6x3oN7IN6ppYb1NTBqtHbVa0SItl3NovHFwJ6iTsx5Iuf8VicNRPT8t2WA55yhSdPBsoTvayeOmesbixd40hzB0E2ZU/kJJpvFfVLWNalCzSjYUCZe5jJVjpRx7hnqp1DoIUaIbk0SqRswfbu9xa7ImV0TtoMrUwHTr9Yk8RXjGy8QiloCNn6ZOnOaOhv9Mc89BplHzZRCF4kbmLl2Nv2a2oi5+7XszbB3XDA47548sNDowev34K39WdVAIm8wgkor/lnUdN4ZpdEejYhBNXsw1ulERlV+4qX/QK5eBD+h5dXChGyQeZK2E6ucaNfoFIcuP0Rx4yGY50cFKwsbEjWUM2nxvna21w87RP47GaEXWDizX0GpNTzykddLyuZ/6IDz/DbxZjop1reN2n2Ba5MWjeYc2ZYH3+uKSyiyFaHM8F6YHE81Z82ZK/6G7RTJrDWwotpcQqXLfnO/EdrEEUE9xhxDkWZivV8YRwpc4BKHcqV9NLiPzQPNX5jx9DTNfVx4i/bD1MMZJ3u5i0CCbOg99Ltyog+YIZJRI0Ey0eSus3W2n+iPQN81OP1jSuRa5UbCMwc+CsPaSTy1qYu4fI7R9AVImSLZXz3r1zOXbky2CRGd3mh1XPhHfFY5vMmByV7AFaCk+eeGwhfdPSFrFs/xh+4fDMfjgcIx0l3HRXqqOZ049VSWGaLp30y/LWEUlrOfFc7IRjHdqU/4LgGSRr72iXo2NHqUMOf9bZntySgHJq4JOr/aVnPY4SpsQ7+jgJ1/CGTzXPR1UpWbWQxI7BqxUcKBwFujyNN1BREcRHUhEBa5Vf/E4MkXbDVWfCSfxnP124Yap4u3Ah43W457e8iUYMrgK6TvO8UC9Y1kNmn1u5XHfMQjtLUM++40STla71iPLBxW8B821CshpYFXZuJiYLc+Ot4k9a0HGY6bLn7SBo047CXlY/fUP6ZFxzPF+zV/zl4yqsW5+w6TLBczxxY0gU/8qXJSg3JVxtNmwzf+eUEwNFTa7C0wgO6eEKsxNrYNSlgWdiPwXLryTmUT71aY8yyn+nrJLhPxKDla1dfz8oco7dUN2cCCKdeF9z7OFM/HC8AoWJtnTohN/sbC0f3pQlsu84uXg9uhitmqmf74aG5sp8fpYxpXkfFONR0EaJbRYyP+A96HK8Iq2tu8fqv8c+f23OtHS8kIal05IaSapL8uZU9ynjYiGLONVlUbTPFH3WV/3m43SU8pDzeDHcHtwIXTf7yP8qeiekQElve5iY3jrngKvp4Uc2t89JttNk2C+KWTHnLA4BmatlDNKay/Zf68798QCP/wvWL2eqz60b3vRvwfpFHYbw7Uv+x71bWvJ07157M6Dgp1+7xFfxHHfazbkiyjCzHBOkmXMEmj62z91n+Zx/cNx4kHLiOxbZv7Uc806z4PDZQho0JhnyY2Fh1+zfJ4Bq9+2+ewmGVZgWEHuaf1PrQrU0L/e9B1yrdoem/gdQSwMEFAACAAgAkSRQSpXukX5LAAAAawAAABsAAAB1bml2ZXJzYWwvdW5pdmVyc2FsLnBuZy54bWyzsa/IzVEoSy0qzszPs1Uy1DNQsrfj5bIpKEoty0wtV6gAigEFIUBJoRLINUJwyzNTSjKAQgbmZgjBjNTM9IwSWyULA3O4oD7QTABQSwECAAAUAAIACACQJFBKFQ6tKGQEAAAHEQAAHQAAAAAAAAABAAAAAAAAAAAAdW5pdmVyc2FsL2NvbW1vbl9tZXNzYWdlcy5sbmdQSwECAAAUAAIACACQJFBKCH4LIykDAACGDAAAJwAAAAAAAAABAAAAAACfBAAAdW5pdmVyc2FsL2ZsYXNoX3B1Ymxpc2hpbmdfc2V0dGluZ3MueG1sUEsBAgAAFAACAAgAkCRQSrX8CWS6AgAAVQoAACEAAAAAAAAAAQAAAAAADQgAAHVuaXZlcnNhbC9mbGFzaF9za2luX3NldHRpbmdzLnhtbFBLAQIAABQAAgAIAJAkUEoqlg9n/gIAAJcLAAAmAAAAAAAAAAEAAAAAAAYLAAB1bml2ZXJzYWwvaHRtbF9wdWJsaXNoaW5nX3NldHRpbmdzLnhtbFBLAQIAABQAAgAIAJAkUEpocVKRmgEAAB8GAAAfAAAAAAAAAAEAAAAAAEgOAAB1bml2ZXJzYWwvaHRtbF9za2luX3NldHRpbmdzLmpzUEsBAgAAFAACAAgAkCRQSj08L9HBAAAA5QEAABoAAAAAAAAAAQAAAAAAHxAAAHVuaXZlcnNhbC9pMThuX3ByZXNldHMueG1sUEsBAgAAFAACAAgAkCRQSnL80YFnAAAAawAAABwAAAAAAAAAAQAAAAAAGBEAAHVuaXZlcnNhbC9sb2NhbF9zZXR0aW5ncy54bWxQSwECAAAUAAIACABElFdHI7RO+/sCAACwCAAAFAAAAAAAAAABAAAAAAC5EQAAdW5pdmVyc2FsL3BsYXllci54bWxQSwECAAAUAAIACACQJFBKSO3Wo0EIAAB9IAAAKQAAAAAAAAABAAAAAADmFAAAdW5pdmVyc2FsL3NraW5fY3VzdG9taXphdGlvbl9zZXR0aW5ncy54bWxQSwECAAAUAAIACACRJFBKKoo35ocRAADwYQAAFwAAAAAAAAAAAAAAAABuHQAAdW5pdmVyc2FsL3VuaXZlcnNhbC5wbmdQSwECAAAUAAIACACRJFBKle6RfksAAABrAAAAGwAAAAAAAAABAAAAAAAqLwAAdW5pdmVyc2FsL3VuaXZlcnNhbC5wbmcueG1sUEsFBgAAAAALAAsASQMAAK4vAAAAAA=="/>
  <p:tag name="ISPRING_PRESENTATION_TITLE" val="简约商务汇报通用PPT模板"/>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Light" panose="020F0302020204030204"/>
        <a:ea typeface="微软雅黑 Light"/>
        <a:cs typeface=""/>
      </a:majorFont>
      <a:minorFont>
        <a:latin typeface="微软雅黑 Light" panose="020F0502020204030204"/>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2869</Words>
  <Application>Microsoft Office PowerPoint</Application>
  <PresentationFormat>宽屏</PresentationFormat>
  <Paragraphs>333</Paragraphs>
  <Slides>21</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等线</vt:lpstr>
      <vt:lpstr>黑体</vt:lpstr>
      <vt:lpstr>黑体</vt:lpstr>
      <vt:lpstr>STKaiti</vt:lpstr>
      <vt:lpstr>微软雅黑</vt:lpstr>
      <vt:lpstr>微软雅黑 Light</vt:lpstr>
      <vt:lpstr>Arial</vt:lpstr>
      <vt:lpstr>Calibri</vt:lpstr>
      <vt:lpstr>Cambria Math</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简约商务汇报通用PPT模板</dc:title>
  <dc:creator>优品PPT</dc:creator>
  <cp:keywords>http:/www.ypppt.com</cp:keywords>
  <dc:description>http://www.ypppt.com/</dc:description>
  <cp:lastModifiedBy>hebo@bupt.edu.cn</cp:lastModifiedBy>
  <cp:revision>253</cp:revision>
  <cp:lastPrinted>2019-07-11T05:52:06Z</cp:lastPrinted>
  <dcterms:created xsi:type="dcterms:W3CDTF">2016-01-19T08:46:18Z</dcterms:created>
  <dcterms:modified xsi:type="dcterms:W3CDTF">2019-07-12T16:06:45Z</dcterms:modified>
</cp:coreProperties>
</file>