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98" r:id="rId3"/>
    <p:sldId id="303" r:id="rId4"/>
    <p:sldId id="272" r:id="rId5"/>
    <p:sldId id="301" r:id="rId6"/>
    <p:sldId id="300" r:id="rId7"/>
    <p:sldId id="302" r:id="rId8"/>
    <p:sldId id="293" r:id="rId9"/>
    <p:sldId id="304" r:id="rId10"/>
    <p:sldId id="305" r:id="rId11"/>
    <p:sldId id="296" r:id="rId12"/>
    <p:sldId id="29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274" y="53"/>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681330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C6EC22-8C0C-49E1-8522-AB516A20335F}"/>
              </a:ext>
            </a:extLst>
          </p:cNvPr>
          <p:cNvSpPr>
            <a:spLocks noGrp="1"/>
          </p:cNvSpPr>
          <p:nvPr>
            <p:ph type="title"/>
          </p:nvPr>
        </p:nvSpPr>
        <p:spPr>
          <a:xfrm>
            <a:off x="97194" y="6344817"/>
            <a:ext cx="12094806" cy="513183"/>
          </a:xfrm>
          <a:prstGeom prst="rect">
            <a:avLst/>
          </a:prstGeom>
        </p:spPr>
        <p:txBody>
          <a:bodyPr vert="horz" lIns="91440" tIns="45720" rIns="91440" bIns="45720" rtlCol="0" anchor="ctr">
            <a:normAutofit/>
          </a:bodyPr>
          <a:lstStyle/>
          <a:p>
            <a:r>
              <a:rPr lang="en-US" dirty="0"/>
              <a:t>Siva.Jasthi@metrostate.edu                                  Cows N Bulls for Telugu                                                               ICS 499 Summer 2022</a:t>
            </a:r>
          </a:p>
        </p:txBody>
      </p:sp>
    </p:spTree>
    <p:extLst>
      <p:ext uri="{BB962C8B-B14F-4D97-AF65-F5344CB8AC3E}">
        <p14:creationId xmlns:p14="http://schemas.microsoft.com/office/powerpoint/2010/main" val="3595869734"/>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lnSpc>
          <a:spcPct val="90000"/>
        </a:lnSpc>
        <a:spcBef>
          <a:spcPct val="0"/>
        </a:spcBef>
        <a:buNone/>
        <a:defRPr sz="1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www.github.com/sjasthi/sbom2"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654C5544-8990-440B-994C-5C56CA5F4814}"/>
              </a:ext>
            </a:extLst>
          </p:cNvPr>
          <p:cNvSpPr txBox="1">
            <a:spLocks/>
          </p:cNvSpPr>
          <p:nvPr/>
        </p:nvSpPr>
        <p:spPr>
          <a:xfrm>
            <a:off x="97194" y="6344817"/>
            <a:ext cx="12094806" cy="513183"/>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1800" kern="1200">
                <a:solidFill>
                  <a:schemeClr val="tx1"/>
                </a:solidFill>
                <a:latin typeface="+mj-lt"/>
                <a:ea typeface="+mj-ea"/>
                <a:cs typeface="+mj-cs"/>
              </a:defRPr>
            </a:lvl1pPr>
          </a:lstStyle>
          <a:p>
            <a:r>
              <a:rPr lang="en-US" dirty="0"/>
              <a:t>Siva.Jasthi@metrostate.edu                                  Software BOM Management                                                               ICS 499 Summer 2022</a:t>
            </a:r>
          </a:p>
        </p:txBody>
      </p:sp>
      <p:sp>
        <p:nvSpPr>
          <p:cNvPr id="6" name="TextBox 5">
            <a:extLst>
              <a:ext uri="{FF2B5EF4-FFF2-40B4-BE49-F238E27FC236}">
                <a16:creationId xmlns:a16="http://schemas.microsoft.com/office/drawing/2014/main" id="{400EFFCB-C7A7-43AD-8F5C-4C1A13FA0E65}"/>
              </a:ext>
            </a:extLst>
          </p:cNvPr>
          <p:cNvSpPr txBox="1"/>
          <p:nvPr/>
        </p:nvSpPr>
        <p:spPr>
          <a:xfrm>
            <a:off x="766048" y="3028890"/>
            <a:ext cx="11498837" cy="400110"/>
          </a:xfrm>
          <a:prstGeom prst="rect">
            <a:avLst/>
          </a:prstGeom>
          <a:noFill/>
        </p:spPr>
        <p:txBody>
          <a:bodyPr wrap="square">
            <a:spAutoFit/>
          </a:bodyPr>
          <a:lstStyle/>
          <a:p>
            <a:pPr marL="0" marR="0">
              <a:spcBef>
                <a:spcPts val="0"/>
              </a:spcBef>
              <a:spcAft>
                <a:spcPts val="0"/>
              </a:spcAft>
            </a:pPr>
            <a:r>
              <a:rPr lang="en-US" sz="2000" b="1" dirty="0">
                <a:effectLst/>
                <a:latin typeface="Calibri" panose="020F0502020204030204" pitchFamily="34" charset="0"/>
              </a:rPr>
              <a:t>--</a:t>
            </a:r>
            <a:endParaRPr lang="en-US" sz="2000" dirty="0">
              <a:effectLst/>
              <a:latin typeface="Calibri" panose="020F0502020204030204" pitchFamily="34" charset="0"/>
            </a:endParaRPr>
          </a:p>
        </p:txBody>
      </p:sp>
      <p:sp>
        <p:nvSpPr>
          <p:cNvPr id="8" name="TextBox 7">
            <a:extLst>
              <a:ext uri="{FF2B5EF4-FFF2-40B4-BE49-F238E27FC236}">
                <a16:creationId xmlns:a16="http://schemas.microsoft.com/office/drawing/2014/main" id="{2BCCA776-FF84-470C-8EE1-82A0D850B407}"/>
              </a:ext>
            </a:extLst>
          </p:cNvPr>
          <p:cNvSpPr txBox="1"/>
          <p:nvPr/>
        </p:nvSpPr>
        <p:spPr>
          <a:xfrm>
            <a:off x="3095768" y="1459229"/>
            <a:ext cx="7648431" cy="3046988"/>
          </a:xfrm>
          <a:prstGeom prst="rect">
            <a:avLst/>
          </a:prstGeom>
          <a:noFill/>
        </p:spPr>
        <p:txBody>
          <a:bodyPr wrap="square">
            <a:spAutoFit/>
          </a:bodyPr>
          <a:lstStyle/>
          <a:p>
            <a:pPr algn="ctr"/>
            <a:endParaRPr lang="en-US" sz="2400" b="1" dirty="0">
              <a:solidFill>
                <a:srgbClr val="00B050"/>
              </a:solidFill>
            </a:endParaRPr>
          </a:p>
          <a:p>
            <a:pPr algn="ctr"/>
            <a:endParaRPr lang="en-US" sz="2400" b="1" dirty="0">
              <a:solidFill>
                <a:srgbClr val="00B050"/>
              </a:solidFill>
            </a:endParaRPr>
          </a:p>
          <a:p>
            <a:pPr algn="ctr"/>
            <a:r>
              <a:rPr lang="en-US" sz="2400" b="1" dirty="0">
                <a:solidFill>
                  <a:srgbClr val="00B050"/>
                </a:solidFill>
              </a:rPr>
              <a:t>Software BOM Management Version 2.0</a:t>
            </a:r>
          </a:p>
          <a:p>
            <a:pPr algn="ctr"/>
            <a:endParaRPr lang="en-US" sz="2400" b="1" dirty="0">
              <a:solidFill>
                <a:srgbClr val="00B050"/>
              </a:solidFill>
            </a:endParaRPr>
          </a:p>
          <a:p>
            <a:pPr algn="ctr"/>
            <a:endParaRPr lang="en-US" sz="2400" b="1" dirty="0">
              <a:solidFill>
                <a:srgbClr val="00B050"/>
              </a:solidFill>
            </a:endParaRPr>
          </a:p>
          <a:p>
            <a:pPr algn="ctr"/>
            <a:r>
              <a:rPr lang="en-US" sz="2400" b="1" dirty="0">
                <a:solidFill>
                  <a:srgbClr val="00B050"/>
                </a:solidFill>
              </a:rPr>
              <a:t>Siva Jasthi</a:t>
            </a:r>
          </a:p>
          <a:p>
            <a:pPr algn="ctr"/>
            <a:r>
              <a:rPr lang="en-US" sz="2400" b="1" dirty="0">
                <a:solidFill>
                  <a:srgbClr val="00B050"/>
                </a:solidFill>
              </a:rPr>
              <a:t>Community Faculty</a:t>
            </a:r>
          </a:p>
          <a:p>
            <a:pPr algn="ctr"/>
            <a:r>
              <a:rPr lang="en-US" sz="2400" b="1" dirty="0">
                <a:solidFill>
                  <a:srgbClr val="00B050"/>
                </a:solidFill>
              </a:rPr>
              <a:t>Department of Computer Science and Cybersecurity</a:t>
            </a:r>
          </a:p>
        </p:txBody>
      </p:sp>
    </p:spTree>
    <p:extLst>
      <p:ext uri="{BB962C8B-B14F-4D97-AF65-F5344CB8AC3E}">
        <p14:creationId xmlns:p14="http://schemas.microsoft.com/office/powerpoint/2010/main" val="3436141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654C5544-8990-440B-994C-5C56CA5F4814}"/>
              </a:ext>
            </a:extLst>
          </p:cNvPr>
          <p:cNvSpPr txBox="1">
            <a:spLocks/>
          </p:cNvSpPr>
          <p:nvPr/>
        </p:nvSpPr>
        <p:spPr>
          <a:xfrm>
            <a:off x="97194" y="6344817"/>
            <a:ext cx="12094806" cy="513183"/>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1800" kern="1200">
                <a:solidFill>
                  <a:schemeClr val="tx1"/>
                </a:solidFill>
                <a:latin typeface="+mj-lt"/>
                <a:ea typeface="+mj-ea"/>
                <a:cs typeface="+mj-cs"/>
              </a:defRPr>
            </a:lvl1pPr>
          </a:lstStyle>
          <a:p>
            <a:r>
              <a:rPr lang="en-US" dirty="0"/>
              <a:t>Siva.Jasthi@metrostate.edu                                  Software BOM Management                                                               ICS 499 Summer 2022</a:t>
            </a:r>
          </a:p>
        </p:txBody>
      </p:sp>
      <p:sp>
        <p:nvSpPr>
          <p:cNvPr id="6" name="TextBox 5">
            <a:extLst>
              <a:ext uri="{FF2B5EF4-FFF2-40B4-BE49-F238E27FC236}">
                <a16:creationId xmlns:a16="http://schemas.microsoft.com/office/drawing/2014/main" id="{4BACBC6E-5C3D-4F07-8F60-0EB8C154541A}"/>
              </a:ext>
            </a:extLst>
          </p:cNvPr>
          <p:cNvSpPr txBox="1"/>
          <p:nvPr/>
        </p:nvSpPr>
        <p:spPr>
          <a:xfrm>
            <a:off x="338665" y="101355"/>
            <a:ext cx="11290117" cy="584775"/>
          </a:xfrm>
          <a:prstGeom prst="rect">
            <a:avLst/>
          </a:prstGeom>
          <a:noFill/>
        </p:spPr>
        <p:txBody>
          <a:bodyPr wrap="square">
            <a:spAutoFit/>
          </a:bodyPr>
          <a:lstStyle/>
          <a:p>
            <a:r>
              <a:rPr lang="en-US" sz="3200" b="1" dirty="0">
                <a:solidFill>
                  <a:srgbClr val="00B050"/>
                </a:solidFill>
              </a:rPr>
              <a:t>Importing a BOM: Considerations</a:t>
            </a:r>
          </a:p>
        </p:txBody>
      </p:sp>
      <p:sp>
        <p:nvSpPr>
          <p:cNvPr id="7" name="TextBox 6">
            <a:extLst>
              <a:ext uri="{FF2B5EF4-FFF2-40B4-BE49-F238E27FC236}">
                <a16:creationId xmlns:a16="http://schemas.microsoft.com/office/drawing/2014/main" id="{7D70983A-FB46-4616-90F4-FCF0B28E7E45}"/>
              </a:ext>
            </a:extLst>
          </p:cNvPr>
          <p:cNvSpPr txBox="1"/>
          <p:nvPr/>
        </p:nvSpPr>
        <p:spPr>
          <a:xfrm>
            <a:off x="466928" y="773903"/>
            <a:ext cx="11486175" cy="6186309"/>
          </a:xfrm>
          <a:prstGeom prst="rect">
            <a:avLst/>
          </a:prstGeom>
          <a:noFill/>
        </p:spPr>
        <p:txBody>
          <a:bodyPr wrap="square" rtlCol="0">
            <a:spAutoFit/>
          </a:bodyPr>
          <a:lstStyle/>
          <a:p>
            <a:r>
              <a:rPr lang="en-US" dirty="0"/>
              <a:t>[1] Assume that the CSV file contains the data related to only one </a:t>
            </a:r>
            <a:r>
              <a:rPr lang="en-US" dirty="0" err="1"/>
              <a:t>product_id</a:t>
            </a:r>
            <a:r>
              <a:rPr lang="en-US" dirty="0"/>
              <a:t>.</a:t>
            </a:r>
          </a:p>
          <a:p>
            <a:endParaRPr lang="en-US" dirty="0"/>
          </a:p>
          <a:p>
            <a:r>
              <a:rPr lang="en-US" dirty="0"/>
              <a:t>We should take the “</a:t>
            </a:r>
            <a:r>
              <a:rPr lang="en-US" dirty="0" err="1"/>
              <a:t>product_id</a:t>
            </a:r>
            <a:r>
              <a:rPr lang="en-US" dirty="0"/>
              <a:t>” as input (in a text field during the import). Since a user may be uploading the same BOM repeatedly, you can save the ‘</a:t>
            </a:r>
            <a:r>
              <a:rPr lang="en-US" dirty="0" err="1"/>
              <a:t>product_id</a:t>
            </a:r>
            <a:r>
              <a:rPr lang="en-US" dirty="0"/>
              <a:t>’ as a COOKIE.  The user can update the ‘</a:t>
            </a:r>
            <a:r>
              <a:rPr lang="en-US" dirty="0" err="1"/>
              <a:t>product_id</a:t>
            </a:r>
            <a:r>
              <a:rPr lang="en-US" dirty="0"/>
              <a:t>’ in the UI (and we will update the COOKIE accordingly).</a:t>
            </a:r>
          </a:p>
          <a:p>
            <a:endParaRPr lang="en-US" dirty="0"/>
          </a:p>
          <a:p>
            <a:r>
              <a:rPr lang="en-US" dirty="0"/>
              <a:t>[2] The CSV file may contain :</a:t>
            </a:r>
          </a:p>
          <a:p>
            <a:endParaRPr lang="en-US" dirty="0"/>
          </a:p>
          <a:p>
            <a:pPr marL="285750" indent="-285750">
              <a:buFont typeface="Arial" panose="020B0604020202020204" pitchFamily="34" charset="0"/>
              <a:buChar char="•"/>
            </a:pPr>
            <a:r>
              <a:rPr lang="en-US" dirty="0"/>
              <a:t>Not enough columns  (This is an error. Report the error)</a:t>
            </a:r>
          </a:p>
          <a:p>
            <a:pPr marL="285750" indent="-285750">
              <a:buFont typeface="Arial" panose="020B0604020202020204" pitchFamily="34" charset="0"/>
              <a:buChar char="•"/>
            </a:pPr>
            <a:r>
              <a:rPr lang="en-US" dirty="0"/>
              <a:t>extra columns  (Valid use case; Ignore the extra columns and handle the import)</a:t>
            </a:r>
          </a:p>
          <a:p>
            <a:pPr marL="285750" indent="-285750">
              <a:buFont typeface="Arial" panose="020B0604020202020204" pitchFamily="34" charset="0"/>
              <a:buChar char="•"/>
            </a:pPr>
            <a:r>
              <a:rPr lang="en-US" dirty="0"/>
              <a:t>Required columns in the wrong order (Valid use case; Handle the import)</a:t>
            </a:r>
          </a:p>
          <a:p>
            <a:pPr marL="285750" indent="-285750">
              <a:buFont typeface="Arial" panose="020B0604020202020204" pitchFamily="34" charset="0"/>
              <a:buChar char="•"/>
            </a:pPr>
            <a:r>
              <a:rPr lang="en-US" dirty="0"/>
              <a:t>Columns Names are different in CSV compared to what we have in the database (Valid Use Case;  Empower the user to provide the mapping; Store the mapping information as a COOKIE; When the user imports another BOM, we rely on the ‘mapping’ cookie to do the import).</a:t>
            </a:r>
          </a:p>
          <a:p>
            <a:pPr marL="285750" indent="-285750">
              <a:buFont typeface="Arial" panose="020B0604020202020204" pitchFamily="34" charset="0"/>
              <a:buChar char="•"/>
            </a:pPr>
            <a:endParaRPr lang="en-US" dirty="0"/>
          </a:p>
          <a:p>
            <a:r>
              <a:rPr lang="en-US" dirty="0"/>
              <a:t>Create different test cases (CSV files) to test these scenarios. </a:t>
            </a:r>
          </a:p>
          <a:p>
            <a:pPr marL="285750" indent="-285750">
              <a:buFont typeface="Arial" panose="020B0604020202020204" pitchFamily="34" charset="0"/>
              <a:buChar char="•"/>
            </a:pPr>
            <a:endParaRPr lang="en-US" dirty="0"/>
          </a:p>
          <a:p>
            <a:r>
              <a:rPr lang="en-US" dirty="0"/>
              <a:t>[3] If the “</a:t>
            </a:r>
            <a:r>
              <a:rPr lang="en-US" dirty="0" err="1"/>
              <a:t>product_id</a:t>
            </a:r>
            <a:r>
              <a:rPr lang="en-US" dirty="0"/>
              <a:t>” already exists in the table, then all the data related to that BOM is removed first. And then the new data is imported. (We don’t want to compare what got changed; It is a brute force import).</a:t>
            </a:r>
          </a:p>
          <a:p>
            <a:endParaRPr lang="en-US" dirty="0"/>
          </a:p>
          <a:p>
            <a:endParaRPr lang="en-US" dirty="0"/>
          </a:p>
          <a:p>
            <a:endParaRPr lang="en-US" dirty="0"/>
          </a:p>
        </p:txBody>
      </p:sp>
      <p:sp>
        <p:nvSpPr>
          <p:cNvPr id="8" name="TextBox 7">
            <a:extLst>
              <a:ext uri="{FF2B5EF4-FFF2-40B4-BE49-F238E27FC236}">
                <a16:creationId xmlns:a16="http://schemas.microsoft.com/office/drawing/2014/main" id="{D9E47888-C8CE-4AC8-8CC6-D8C5DFA40833}"/>
              </a:ext>
            </a:extLst>
          </p:cNvPr>
          <p:cNvSpPr txBox="1"/>
          <p:nvPr/>
        </p:nvSpPr>
        <p:spPr>
          <a:xfrm>
            <a:off x="466928" y="3682392"/>
            <a:ext cx="9619215"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929678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654C5544-8990-440B-994C-5C56CA5F4814}"/>
              </a:ext>
            </a:extLst>
          </p:cNvPr>
          <p:cNvSpPr txBox="1">
            <a:spLocks/>
          </p:cNvSpPr>
          <p:nvPr/>
        </p:nvSpPr>
        <p:spPr>
          <a:xfrm>
            <a:off x="97194" y="6344817"/>
            <a:ext cx="12094806" cy="513183"/>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1800" kern="1200">
                <a:solidFill>
                  <a:schemeClr val="tx1"/>
                </a:solidFill>
                <a:latin typeface="+mj-lt"/>
                <a:ea typeface="+mj-ea"/>
                <a:cs typeface="+mj-cs"/>
              </a:defRPr>
            </a:lvl1pPr>
          </a:lstStyle>
          <a:p>
            <a:r>
              <a:rPr lang="en-US" dirty="0"/>
              <a:t>Siva.Jasthi@metrostate.edu                                  Software BOM Management                                                               ICS 499 Summer 2022</a:t>
            </a:r>
          </a:p>
        </p:txBody>
      </p:sp>
      <p:sp>
        <p:nvSpPr>
          <p:cNvPr id="6" name="TextBox 5">
            <a:extLst>
              <a:ext uri="{FF2B5EF4-FFF2-40B4-BE49-F238E27FC236}">
                <a16:creationId xmlns:a16="http://schemas.microsoft.com/office/drawing/2014/main" id="{4BACBC6E-5C3D-4F07-8F60-0EB8C154541A}"/>
              </a:ext>
            </a:extLst>
          </p:cNvPr>
          <p:cNvSpPr txBox="1"/>
          <p:nvPr/>
        </p:nvSpPr>
        <p:spPr>
          <a:xfrm>
            <a:off x="338665" y="101355"/>
            <a:ext cx="11290117" cy="584775"/>
          </a:xfrm>
          <a:prstGeom prst="rect">
            <a:avLst/>
          </a:prstGeom>
          <a:noFill/>
        </p:spPr>
        <p:txBody>
          <a:bodyPr wrap="square">
            <a:spAutoFit/>
          </a:bodyPr>
          <a:lstStyle/>
          <a:p>
            <a:r>
              <a:rPr lang="en-US" sz="3200" b="1" dirty="0">
                <a:solidFill>
                  <a:srgbClr val="00B050"/>
                </a:solidFill>
              </a:rPr>
              <a:t>Success Criteria</a:t>
            </a:r>
          </a:p>
        </p:txBody>
      </p:sp>
      <p:graphicFrame>
        <p:nvGraphicFramePr>
          <p:cNvPr id="2" name="Table 2">
            <a:extLst>
              <a:ext uri="{FF2B5EF4-FFF2-40B4-BE49-F238E27FC236}">
                <a16:creationId xmlns:a16="http://schemas.microsoft.com/office/drawing/2014/main" id="{4206939D-10EC-4754-9985-A56008204055}"/>
              </a:ext>
            </a:extLst>
          </p:cNvPr>
          <p:cNvGraphicFramePr>
            <a:graphicFrameLocks noGrp="1"/>
          </p:cNvGraphicFramePr>
          <p:nvPr>
            <p:extLst>
              <p:ext uri="{D42A27DB-BD31-4B8C-83A1-F6EECF244321}">
                <p14:modId xmlns:p14="http://schemas.microsoft.com/office/powerpoint/2010/main" val="3839573686"/>
              </p:ext>
            </p:extLst>
          </p:nvPr>
        </p:nvGraphicFramePr>
        <p:xfrm>
          <a:off x="338664" y="1309908"/>
          <a:ext cx="10952187" cy="4079240"/>
        </p:xfrm>
        <a:graphic>
          <a:graphicData uri="http://schemas.openxmlformats.org/drawingml/2006/table">
            <a:tbl>
              <a:tblPr firstRow="1" bandRow="1">
                <a:tableStyleId>{5C22544A-7EE6-4342-B048-85BDC9FD1C3A}</a:tableStyleId>
              </a:tblPr>
              <a:tblGrid>
                <a:gridCol w="532888">
                  <a:extLst>
                    <a:ext uri="{9D8B030D-6E8A-4147-A177-3AD203B41FA5}">
                      <a16:colId xmlns:a16="http://schemas.microsoft.com/office/drawing/2014/main" val="3274579147"/>
                    </a:ext>
                  </a:extLst>
                </a:gridCol>
                <a:gridCol w="3058999">
                  <a:extLst>
                    <a:ext uri="{9D8B030D-6E8A-4147-A177-3AD203B41FA5}">
                      <a16:colId xmlns:a16="http://schemas.microsoft.com/office/drawing/2014/main" val="3513444183"/>
                    </a:ext>
                  </a:extLst>
                </a:gridCol>
                <a:gridCol w="3680150">
                  <a:extLst>
                    <a:ext uri="{9D8B030D-6E8A-4147-A177-3AD203B41FA5}">
                      <a16:colId xmlns:a16="http://schemas.microsoft.com/office/drawing/2014/main" val="72827874"/>
                    </a:ext>
                  </a:extLst>
                </a:gridCol>
                <a:gridCol w="3680150">
                  <a:extLst>
                    <a:ext uri="{9D8B030D-6E8A-4147-A177-3AD203B41FA5}">
                      <a16:colId xmlns:a16="http://schemas.microsoft.com/office/drawing/2014/main" val="1057188437"/>
                    </a:ext>
                  </a:extLst>
                </a:gridCol>
              </a:tblGrid>
              <a:tr h="370840">
                <a:tc>
                  <a:txBody>
                    <a:bodyPr/>
                    <a:lstStyle/>
                    <a:p>
                      <a:r>
                        <a:rPr lang="en-US" dirty="0"/>
                        <a:t>ID</a:t>
                      </a:r>
                    </a:p>
                  </a:txBody>
                  <a:tcPr/>
                </a:tc>
                <a:tc>
                  <a:txBody>
                    <a:bodyPr/>
                    <a:lstStyle/>
                    <a:p>
                      <a:r>
                        <a:rPr lang="en-US" dirty="0"/>
                        <a:t>Requirement</a:t>
                      </a:r>
                    </a:p>
                  </a:txBody>
                  <a:tcPr/>
                </a:tc>
                <a:tc>
                  <a:txBody>
                    <a:bodyPr/>
                    <a:lstStyle/>
                    <a:p>
                      <a:r>
                        <a:rPr lang="en-US" dirty="0"/>
                        <a:t>Success Criteria</a:t>
                      </a:r>
                    </a:p>
                  </a:txBody>
                  <a:tcPr/>
                </a:tc>
                <a:tc>
                  <a:txBody>
                    <a:bodyPr/>
                    <a:lstStyle/>
                    <a:p>
                      <a:r>
                        <a:rPr lang="en-US" dirty="0"/>
                        <a:t>Points</a:t>
                      </a:r>
                    </a:p>
                  </a:txBody>
                  <a:tcPr/>
                </a:tc>
                <a:extLst>
                  <a:ext uri="{0D108BD9-81ED-4DB2-BD59-A6C34878D82A}">
                    <a16:rowId xmlns:a16="http://schemas.microsoft.com/office/drawing/2014/main" val="892377365"/>
                  </a:ext>
                </a:extLst>
              </a:tr>
              <a:tr h="370840">
                <a:tc>
                  <a:txBody>
                    <a:bodyPr/>
                    <a:lstStyle/>
                    <a:p>
                      <a:r>
                        <a:rPr lang="en-US" dirty="0"/>
                        <a:t>1</a:t>
                      </a:r>
                    </a:p>
                  </a:txBody>
                  <a:tcPr/>
                </a:tc>
                <a:tc>
                  <a:txBody>
                    <a:bodyPr/>
                    <a:lstStyle/>
                    <a:p>
                      <a:endParaRPr lang="en-US"/>
                    </a:p>
                  </a:txBody>
                  <a:tcPr/>
                </a:tc>
                <a:tc>
                  <a:txBody>
                    <a:bodyPr/>
                    <a:lstStyle/>
                    <a:p>
                      <a:endParaRPr lang="en-US"/>
                    </a:p>
                  </a:txBody>
                  <a:tcPr/>
                </a:tc>
                <a:tc>
                  <a:txBody>
                    <a:bodyPr/>
                    <a:lstStyle/>
                    <a:p>
                      <a:r>
                        <a:rPr lang="en-US" dirty="0"/>
                        <a:t>25</a:t>
                      </a:r>
                    </a:p>
                  </a:txBody>
                  <a:tcPr/>
                </a:tc>
                <a:extLst>
                  <a:ext uri="{0D108BD9-81ED-4DB2-BD59-A6C34878D82A}">
                    <a16:rowId xmlns:a16="http://schemas.microsoft.com/office/drawing/2014/main" val="2873549274"/>
                  </a:ext>
                </a:extLst>
              </a:tr>
              <a:tr h="370840">
                <a:tc>
                  <a:txBody>
                    <a:bodyPr/>
                    <a:lstStyle/>
                    <a:p>
                      <a:r>
                        <a:rPr lang="en-US" dirty="0"/>
                        <a:t>2</a:t>
                      </a:r>
                    </a:p>
                  </a:txBody>
                  <a:tcPr/>
                </a:tc>
                <a:tc>
                  <a:txBody>
                    <a:bodyPr/>
                    <a:lstStyle/>
                    <a:p>
                      <a:endParaRPr lang="en-US"/>
                    </a:p>
                  </a:txBody>
                  <a:tcPr/>
                </a:tc>
                <a:tc>
                  <a:txBody>
                    <a:bodyPr/>
                    <a:lstStyle/>
                    <a:p>
                      <a:endParaRPr lang="en-US"/>
                    </a:p>
                  </a:txBody>
                  <a:tcPr/>
                </a:tc>
                <a:tc>
                  <a:txBody>
                    <a:bodyPr/>
                    <a:lstStyle/>
                    <a:p>
                      <a:r>
                        <a:rPr lang="en-US" dirty="0"/>
                        <a:t>25</a:t>
                      </a:r>
                    </a:p>
                  </a:txBody>
                  <a:tcPr/>
                </a:tc>
                <a:extLst>
                  <a:ext uri="{0D108BD9-81ED-4DB2-BD59-A6C34878D82A}">
                    <a16:rowId xmlns:a16="http://schemas.microsoft.com/office/drawing/2014/main" val="365817705"/>
                  </a:ext>
                </a:extLst>
              </a:tr>
              <a:tr h="370840">
                <a:tc>
                  <a:txBody>
                    <a:bodyPr/>
                    <a:lstStyle/>
                    <a:p>
                      <a:r>
                        <a:rPr lang="en-US" dirty="0"/>
                        <a:t>3</a:t>
                      </a:r>
                    </a:p>
                  </a:txBody>
                  <a:tcPr/>
                </a:tc>
                <a:tc>
                  <a:txBody>
                    <a:bodyPr/>
                    <a:lstStyle/>
                    <a:p>
                      <a:endParaRPr lang="en-US"/>
                    </a:p>
                  </a:txBody>
                  <a:tcPr/>
                </a:tc>
                <a:tc>
                  <a:txBody>
                    <a:bodyPr/>
                    <a:lstStyle/>
                    <a:p>
                      <a:endParaRPr lang="en-US"/>
                    </a:p>
                  </a:txBody>
                  <a:tcPr/>
                </a:tc>
                <a:tc>
                  <a:txBody>
                    <a:bodyPr/>
                    <a:lstStyle/>
                    <a:p>
                      <a:r>
                        <a:rPr lang="en-US" dirty="0"/>
                        <a:t>25</a:t>
                      </a:r>
                    </a:p>
                  </a:txBody>
                  <a:tcPr/>
                </a:tc>
                <a:extLst>
                  <a:ext uri="{0D108BD9-81ED-4DB2-BD59-A6C34878D82A}">
                    <a16:rowId xmlns:a16="http://schemas.microsoft.com/office/drawing/2014/main" val="573245565"/>
                  </a:ext>
                </a:extLst>
              </a:tr>
              <a:tr h="370840">
                <a:tc>
                  <a:txBody>
                    <a:bodyPr/>
                    <a:lstStyle/>
                    <a:p>
                      <a:r>
                        <a:rPr lang="en-US" dirty="0"/>
                        <a:t>4</a:t>
                      </a:r>
                    </a:p>
                  </a:txBody>
                  <a:tcPr/>
                </a:tc>
                <a:tc>
                  <a:txBody>
                    <a:bodyPr/>
                    <a:lstStyle/>
                    <a:p>
                      <a:endParaRPr lang="en-US"/>
                    </a:p>
                  </a:txBody>
                  <a:tcPr/>
                </a:tc>
                <a:tc>
                  <a:txBody>
                    <a:bodyPr/>
                    <a:lstStyle/>
                    <a:p>
                      <a:endParaRPr lang="en-US"/>
                    </a:p>
                  </a:txBody>
                  <a:tcPr/>
                </a:tc>
                <a:tc>
                  <a:txBody>
                    <a:bodyPr/>
                    <a:lstStyle/>
                    <a:p>
                      <a:r>
                        <a:rPr lang="en-US" dirty="0"/>
                        <a:t>25</a:t>
                      </a:r>
                    </a:p>
                  </a:txBody>
                  <a:tcPr/>
                </a:tc>
                <a:extLst>
                  <a:ext uri="{0D108BD9-81ED-4DB2-BD59-A6C34878D82A}">
                    <a16:rowId xmlns:a16="http://schemas.microsoft.com/office/drawing/2014/main" val="2834642640"/>
                  </a:ext>
                </a:extLst>
              </a:tr>
              <a:tr h="370840">
                <a:tc>
                  <a:txBody>
                    <a:bodyPr/>
                    <a:lstStyle/>
                    <a:p>
                      <a:r>
                        <a:rPr lang="en-US" dirty="0"/>
                        <a:t>5</a:t>
                      </a:r>
                    </a:p>
                  </a:txBody>
                  <a:tcPr/>
                </a:tc>
                <a:tc>
                  <a:txBody>
                    <a:bodyPr/>
                    <a:lstStyle/>
                    <a:p>
                      <a:endParaRPr lang="en-US"/>
                    </a:p>
                  </a:txBody>
                  <a:tcPr/>
                </a:tc>
                <a:tc>
                  <a:txBody>
                    <a:bodyPr/>
                    <a:lstStyle/>
                    <a:p>
                      <a:endParaRPr lang="en-US"/>
                    </a:p>
                  </a:txBody>
                  <a:tcPr/>
                </a:tc>
                <a:tc>
                  <a:txBody>
                    <a:bodyPr/>
                    <a:lstStyle/>
                    <a:p>
                      <a:r>
                        <a:rPr lang="en-US" dirty="0"/>
                        <a:t>25</a:t>
                      </a:r>
                    </a:p>
                  </a:txBody>
                  <a:tcPr/>
                </a:tc>
                <a:extLst>
                  <a:ext uri="{0D108BD9-81ED-4DB2-BD59-A6C34878D82A}">
                    <a16:rowId xmlns:a16="http://schemas.microsoft.com/office/drawing/2014/main" val="2235904224"/>
                  </a:ext>
                </a:extLst>
              </a:tr>
              <a:tr h="370840">
                <a:tc>
                  <a:txBody>
                    <a:bodyPr/>
                    <a:lstStyle/>
                    <a:p>
                      <a:r>
                        <a:rPr lang="en-US" dirty="0"/>
                        <a:t>6</a:t>
                      </a:r>
                    </a:p>
                  </a:txBody>
                  <a:tcPr/>
                </a:tc>
                <a:tc>
                  <a:txBody>
                    <a:bodyPr/>
                    <a:lstStyle/>
                    <a:p>
                      <a:endParaRPr lang="en-US"/>
                    </a:p>
                  </a:txBody>
                  <a:tcPr/>
                </a:tc>
                <a:tc>
                  <a:txBody>
                    <a:bodyPr/>
                    <a:lstStyle/>
                    <a:p>
                      <a:endParaRPr lang="en-US"/>
                    </a:p>
                  </a:txBody>
                  <a:tcPr/>
                </a:tc>
                <a:tc>
                  <a:txBody>
                    <a:bodyPr/>
                    <a:lstStyle/>
                    <a:p>
                      <a:r>
                        <a:rPr lang="en-US" dirty="0"/>
                        <a:t>25</a:t>
                      </a:r>
                    </a:p>
                  </a:txBody>
                  <a:tcPr/>
                </a:tc>
                <a:extLst>
                  <a:ext uri="{0D108BD9-81ED-4DB2-BD59-A6C34878D82A}">
                    <a16:rowId xmlns:a16="http://schemas.microsoft.com/office/drawing/2014/main" val="352417724"/>
                  </a:ext>
                </a:extLst>
              </a:tr>
              <a:tr h="370840">
                <a:tc>
                  <a:txBody>
                    <a:bodyPr/>
                    <a:lstStyle/>
                    <a:p>
                      <a:r>
                        <a:rPr lang="en-US" dirty="0"/>
                        <a:t>7</a:t>
                      </a:r>
                    </a:p>
                  </a:txBody>
                  <a:tcPr/>
                </a:tc>
                <a:tc>
                  <a:txBody>
                    <a:bodyPr/>
                    <a:lstStyle/>
                    <a:p>
                      <a:endParaRPr lang="en-US"/>
                    </a:p>
                  </a:txBody>
                  <a:tcPr/>
                </a:tc>
                <a:tc>
                  <a:txBody>
                    <a:bodyPr/>
                    <a:lstStyle/>
                    <a:p>
                      <a:endParaRPr lang="en-US" dirty="0"/>
                    </a:p>
                  </a:txBody>
                  <a:tcPr/>
                </a:tc>
                <a:tc>
                  <a:txBody>
                    <a:bodyPr/>
                    <a:lstStyle/>
                    <a:p>
                      <a:r>
                        <a:rPr lang="en-US" dirty="0"/>
                        <a:t>25</a:t>
                      </a:r>
                    </a:p>
                  </a:txBody>
                  <a:tcPr/>
                </a:tc>
                <a:extLst>
                  <a:ext uri="{0D108BD9-81ED-4DB2-BD59-A6C34878D82A}">
                    <a16:rowId xmlns:a16="http://schemas.microsoft.com/office/drawing/2014/main" val="404089577"/>
                  </a:ext>
                </a:extLst>
              </a:tr>
              <a:tr h="370840">
                <a:tc>
                  <a:txBody>
                    <a:bodyPr/>
                    <a:lstStyle/>
                    <a:p>
                      <a:r>
                        <a:rPr lang="en-US" dirty="0"/>
                        <a:t>8</a:t>
                      </a:r>
                    </a:p>
                  </a:txBody>
                  <a:tcPr/>
                </a:tc>
                <a:tc>
                  <a:txBody>
                    <a:bodyPr/>
                    <a:lstStyle/>
                    <a:p>
                      <a:endParaRPr lang="en-US" dirty="0"/>
                    </a:p>
                  </a:txBody>
                  <a:tcPr/>
                </a:tc>
                <a:tc>
                  <a:txBody>
                    <a:bodyPr/>
                    <a:lstStyle/>
                    <a:p>
                      <a:endParaRPr lang="en-US" dirty="0"/>
                    </a:p>
                  </a:txBody>
                  <a:tcPr/>
                </a:tc>
                <a:tc>
                  <a:txBody>
                    <a:bodyPr/>
                    <a:lstStyle/>
                    <a:p>
                      <a:r>
                        <a:rPr lang="en-US" dirty="0"/>
                        <a:t>25</a:t>
                      </a:r>
                    </a:p>
                  </a:txBody>
                  <a:tcPr/>
                </a:tc>
                <a:extLst>
                  <a:ext uri="{0D108BD9-81ED-4DB2-BD59-A6C34878D82A}">
                    <a16:rowId xmlns:a16="http://schemas.microsoft.com/office/drawing/2014/main" val="559650734"/>
                  </a:ext>
                </a:extLst>
              </a:tr>
              <a:tr h="370840">
                <a:tc>
                  <a:txBody>
                    <a:bodyPr/>
                    <a:lstStyle/>
                    <a:p>
                      <a:r>
                        <a:rPr lang="en-US" dirty="0"/>
                        <a:t>9</a:t>
                      </a:r>
                    </a:p>
                  </a:txBody>
                  <a:tcPr/>
                </a:tc>
                <a:tc>
                  <a:txBody>
                    <a:bodyPr/>
                    <a:lstStyle/>
                    <a:p>
                      <a:endParaRPr lang="en-US" dirty="0"/>
                    </a:p>
                  </a:txBody>
                  <a:tcPr/>
                </a:tc>
                <a:tc>
                  <a:txBody>
                    <a:bodyPr/>
                    <a:lstStyle/>
                    <a:p>
                      <a:endParaRPr lang="en-US" dirty="0"/>
                    </a:p>
                  </a:txBody>
                  <a:tcPr/>
                </a:tc>
                <a:tc>
                  <a:txBody>
                    <a:bodyPr/>
                    <a:lstStyle/>
                    <a:p>
                      <a:r>
                        <a:rPr lang="en-US" dirty="0"/>
                        <a:t>25</a:t>
                      </a:r>
                    </a:p>
                  </a:txBody>
                  <a:tcPr/>
                </a:tc>
                <a:extLst>
                  <a:ext uri="{0D108BD9-81ED-4DB2-BD59-A6C34878D82A}">
                    <a16:rowId xmlns:a16="http://schemas.microsoft.com/office/drawing/2014/main" val="3269088282"/>
                  </a:ext>
                </a:extLst>
              </a:tr>
              <a:tr h="370840">
                <a:tc>
                  <a:txBody>
                    <a:bodyPr/>
                    <a:lstStyle/>
                    <a:p>
                      <a:r>
                        <a:rPr lang="en-US" dirty="0"/>
                        <a:t>10</a:t>
                      </a:r>
                    </a:p>
                  </a:txBody>
                  <a:tcPr/>
                </a:tc>
                <a:tc>
                  <a:txBody>
                    <a:bodyPr/>
                    <a:lstStyle/>
                    <a:p>
                      <a:endParaRPr lang="en-US" dirty="0"/>
                    </a:p>
                  </a:txBody>
                  <a:tcPr/>
                </a:tc>
                <a:tc>
                  <a:txBody>
                    <a:bodyPr/>
                    <a:lstStyle/>
                    <a:p>
                      <a:endParaRPr lang="en-US" dirty="0"/>
                    </a:p>
                  </a:txBody>
                  <a:tcPr/>
                </a:tc>
                <a:tc>
                  <a:txBody>
                    <a:bodyPr/>
                    <a:lstStyle/>
                    <a:p>
                      <a:r>
                        <a:rPr lang="en-US" dirty="0"/>
                        <a:t>25</a:t>
                      </a:r>
                    </a:p>
                  </a:txBody>
                  <a:tcPr/>
                </a:tc>
                <a:extLst>
                  <a:ext uri="{0D108BD9-81ED-4DB2-BD59-A6C34878D82A}">
                    <a16:rowId xmlns:a16="http://schemas.microsoft.com/office/drawing/2014/main" val="3050405094"/>
                  </a:ext>
                </a:extLst>
              </a:tr>
            </a:tbl>
          </a:graphicData>
        </a:graphic>
      </p:graphicFrame>
    </p:spTree>
    <p:extLst>
      <p:ext uri="{BB962C8B-B14F-4D97-AF65-F5344CB8AC3E}">
        <p14:creationId xmlns:p14="http://schemas.microsoft.com/office/powerpoint/2010/main" val="3121674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654C5544-8990-440B-994C-5C56CA5F4814}"/>
              </a:ext>
            </a:extLst>
          </p:cNvPr>
          <p:cNvSpPr txBox="1">
            <a:spLocks/>
          </p:cNvSpPr>
          <p:nvPr/>
        </p:nvSpPr>
        <p:spPr>
          <a:xfrm>
            <a:off x="97194" y="6344817"/>
            <a:ext cx="12094806" cy="513183"/>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1800" kern="1200">
                <a:solidFill>
                  <a:schemeClr val="tx1"/>
                </a:solidFill>
                <a:latin typeface="+mj-lt"/>
                <a:ea typeface="+mj-ea"/>
                <a:cs typeface="+mj-cs"/>
              </a:defRPr>
            </a:lvl1pPr>
          </a:lstStyle>
          <a:p>
            <a:r>
              <a:rPr lang="en-US" dirty="0"/>
              <a:t>Siva.Jasthi@metrostate.edu                                  Software BOM Management                                                               ICS 499 Summer 2022</a:t>
            </a:r>
          </a:p>
        </p:txBody>
      </p:sp>
      <p:sp>
        <p:nvSpPr>
          <p:cNvPr id="5" name="TextBox 4">
            <a:extLst>
              <a:ext uri="{FF2B5EF4-FFF2-40B4-BE49-F238E27FC236}">
                <a16:creationId xmlns:a16="http://schemas.microsoft.com/office/drawing/2014/main" id="{C7077660-74C0-4DBB-8DC2-279AFAEC97A8}"/>
              </a:ext>
            </a:extLst>
          </p:cNvPr>
          <p:cNvSpPr txBox="1"/>
          <p:nvPr/>
        </p:nvSpPr>
        <p:spPr>
          <a:xfrm>
            <a:off x="338665" y="940576"/>
            <a:ext cx="11064449" cy="369332"/>
          </a:xfrm>
          <a:prstGeom prst="rect">
            <a:avLst/>
          </a:prstGeom>
          <a:noFill/>
        </p:spPr>
        <p:txBody>
          <a:bodyPr wrap="square">
            <a:spAutoFit/>
          </a:bodyPr>
          <a:lstStyle/>
          <a:p>
            <a:r>
              <a:rPr lang="en-US" dirty="0"/>
              <a:t>????</a:t>
            </a:r>
          </a:p>
        </p:txBody>
      </p:sp>
      <p:sp>
        <p:nvSpPr>
          <p:cNvPr id="6" name="TextBox 5">
            <a:extLst>
              <a:ext uri="{FF2B5EF4-FFF2-40B4-BE49-F238E27FC236}">
                <a16:creationId xmlns:a16="http://schemas.microsoft.com/office/drawing/2014/main" id="{4BACBC6E-5C3D-4F07-8F60-0EB8C154541A}"/>
              </a:ext>
            </a:extLst>
          </p:cNvPr>
          <p:cNvSpPr txBox="1"/>
          <p:nvPr/>
        </p:nvSpPr>
        <p:spPr>
          <a:xfrm>
            <a:off x="338665" y="101355"/>
            <a:ext cx="11290117" cy="584775"/>
          </a:xfrm>
          <a:prstGeom prst="rect">
            <a:avLst/>
          </a:prstGeom>
          <a:noFill/>
        </p:spPr>
        <p:txBody>
          <a:bodyPr wrap="square">
            <a:spAutoFit/>
          </a:bodyPr>
          <a:lstStyle/>
          <a:p>
            <a:r>
              <a:rPr lang="en-US" sz="3200" b="1" dirty="0">
                <a:solidFill>
                  <a:srgbClr val="00B050"/>
                </a:solidFill>
              </a:rPr>
              <a:t>Questions</a:t>
            </a:r>
          </a:p>
        </p:txBody>
      </p:sp>
    </p:spTree>
    <p:extLst>
      <p:ext uri="{BB962C8B-B14F-4D97-AF65-F5344CB8AC3E}">
        <p14:creationId xmlns:p14="http://schemas.microsoft.com/office/powerpoint/2010/main" val="3329588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654C5544-8990-440B-994C-5C56CA5F4814}"/>
              </a:ext>
            </a:extLst>
          </p:cNvPr>
          <p:cNvSpPr txBox="1">
            <a:spLocks/>
          </p:cNvSpPr>
          <p:nvPr/>
        </p:nvSpPr>
        <p:spPr>
          <a:xfrm>
            <a:off x="97194" y="6344817"/>
            <a:ext cx="12094806" cy="513183"/>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1800" kern="1200">
                <a:solidFill>
                  <a:schemeClr val="tx1"/>
                </a:solidFill>
                <a:latin typeface="+mj-lt"/>
                <a:ea typeface="+mj-ea"/>
                <a:cs typeface="+mj-cs"/>
              </a:defRPr>
            </a:lvl1pPr>
          </a:lstStyle>
          <a:p>
            <a:r>
              <a:rPr lang="en-US" dirty="0"/>
              <a:t>Siva.Jasthi@metrostate.edu                                  Software BOM Management                                                               ICS 499 Summer 2022</a:t>
            </a:r>
          </a:p>
        </p:txBody>
      </p:sp>
      <p:sp>
        <p:nvSpPr>
          <p:cNvPr id="6" name="TextBox 5">
            <a:extLst>
              <a:ext uri="{FF2B5EF4-FFF2-40B4-BE49-F238E27FC236}">
                <a16:creationId xmlns:a16="http://schemas.microsoft.com/office/drawing/2014/main" id="{400EFFCB-C7A7-43AD-8F5C-4C1A13FA0E65}"/>
              </a:ext>
            </a:extLst>
          </p:cNvPr>
          <p:cNvSpPr txBox="1"/>
          <p:nvPr/>
        </p:nvSpPr>
        <p:spPr>
          <a:xfrm>
            <a:off x="216083" y="834071"/>
            <a:ext cx="11498837" cy="400110"/>
          </a:xfrm>
          <a:prstGeom prst="rect">
            <a:avLst/>
          </a:prstGeom>
          <a:noFill/>
        </p:spPr>
        <p:txBody>
          <a:bodyPr wrap="square">
            <a:spAutoFit/>
          </a:bodyPr>
          <a:lstStyle/>
          <a:p>
            <a:pPr marL="0" marR="0">
              <a:spcBef>
                <a:spcPts val="0"/>
              </a:spcBef>
              <a:spcAft>
                <a:spcPts val="0"/>
              </a:spcAft>
            </a:pPr>
            <a:r>
              <a:rPr lang="en-US" sz="2000" b="1" dirty="0">
                <a:latin typeface="Calibri" panose="020F0502020204030204" pitchFamily="34" charset="0"/>
              </a:rPr>
              <a:t>GitHub Repo:   </a:t>
            </a:r>
            <a:r>
              <a:rPr lang="en-US" sz="2000" dirty="0">
                <a:latin typeface="Calibri" panose="020F0502020204030204" pitchFamily="34" charset="0"/>
                <a:hlinkClick r:id="rId2"/>
              </a:rPr>
              <a:t>www.github.com/sjasthi/sbom2</a:t>
            </a:r>
            <a:endParaRPr lang="en-US" sz="2000" dirty="0">
              <a:latin typeface="Calibri" panose="020F0502020204030204" pitchFamily="34" charset="0"/>
            </a:endParaRPr>
          </a:p>
        </p:txBody>
      </p:sp>
      <p:sp>
        <p:nvSpPr>
          <p:cNvPr id="8" name="TextBox 7">
            <a:extLst>
              <a:ext uri="{FF2B5EF4-FFF2-40B4-BE49-F238E27FC236}">
                <a16:creationId xmlns:a16="http://schemas.microsoft.com/office/drawing/2014/main" id="{2BCCA776-FF84-470C-8EE1-82A0D850B407}"/>
              </a:ext>
            </a:extLst>
          </p:cNvPr>
          <p:cNvSpPr txBox="1"/>
          <p:nvPr/>
        </p:nvSpPr>
        <p:spPr>
          <a:xfrm>
            <a:off x="97194" y="113073"/>
            <a:ext cx="6097656" cy="584775"/>
          </a:xfrm>
          <a:prstGeom prst="rect">
            <a:avLst/>
          </a:prstGeom>
          <a:noFill/>
        </p:spPr>
        <p:txBody>
          <a:bodyPr wrap="square">
            <a:spAutoFit/>
          </a:bodyPr>
          <a:lstStyle/>
          <a:p>
            <a:r>
              <a:rPr lang="en-US" sz="3200" b="1" dirty="0">
                <a:solidFill>
                  <a:srgbClr val="00B050"/>
                </a:solidFill>
              </a:rPr>
              <a:t>GitHub Repo:</a:t>
            </a:r>
          </a:p>
        </p:txBody>
      </p:sp>
      <p:sp>
        <p:nvSpPr>
          <p:cNvPr id="2" name="TextBox 1">
            <a:extLst>
              <a:ext uri="{FF2B5EF4-FFF2-40B4-BE49-F238E27FC236}">
                <a16:creationId xmlns:a16="http://schemas.microsoft.com/office/drawing/2014/main" id="{C7439FCE-81A7-40C8-A4FA-127BFF8BB35B}"/>
              </a:ext>
            </a:extLst>
          </p:cNvPr>
          <p:cNvSpPr txBox="1"/>
          <p:nvPr/>
        </p:nvSpPr>
        <p:spPr>
          <a:xfrm>
            <a:off x="477078" y="1729409"/>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255827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654C5544-8990-440B-994C-5C56CA5F4814}"/>
              </a:ext>
            </a:extLst>
          </p:cNvPr>
          <p:cNvSpPr txBox="1">
            <a:spLocks/>
          </p:cNvSpPr>
          <p:nvPr/>
        </p:nvSpPr>
        <p:spPr>
          <a:xfrm>
            <a:off x="97194" y="6344817"/>
            <a:ext cx="12094806" cy="513183"/>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1800" kern="1200">
                <a:solidFill>
                  <a:schemeClr val="tx1"/>
                </a:solidFill>
                <a:latin typeface="+mj-lt"/>
                <a:ea typeface="+mj-ea"/>
                <a:cs typeface="+mj-cs"/>
              </a:defRPr>
            </a:lvl1pPr>
          </a:lstStyle>
          <a:p>
            <a:r>
              <a:rPr lang="en-US" dirty="0"/>
              <a:t>Siva.Jasthi@metrostate.edu                                  Software BOM Management                                                               ICS 499 Summer 2022</a:t>
            </a:r>
          </a:p>
        </p:txBody>
      </p:sp>
      <p:sp>
        <p:nvSpPr>
          <p:cNvPr id="6" name="TextBox 5">
            <a:extLst>
              <a:ext uri="{FF2B5EF4-FFF2-40B4-BE49-F238E27FC236}">
                <a16:creationId xmlns:a16="http://schemas.microsoft.com/office/drawing/2014/main" id="{400EFFCB-C7A7-43AD-8F5C-4C1A13FA0E65}"/>
              </a:ext>
            </a:extLst>
          </p:cNvPr>
          <p:cNvSpPr txBox="1"/>
          <p:nvPr/>
        </p:nvSpPr>
        <p:spPr>
          <a:xfrm>
            <a:off x="216083" y="834071"/>
            <a:ext cx="11498837" cy="400110"/>
          </a:xfrm>
          <a:prstGeom prst="rect">
            <a:avLst/>
          </a:prstGeom>
          <a:noFill/>
        </p:spPr>
        <p:txBody>
          <a:bodyPr wrap="square">
            <a:spAutoFit/>
          </a:bodyPr>
          <a:lstStyle/>
          <a:p>
            <a:pPr marL="0" marR="0">
              <a:spcBef>
                <a:spcPts val="0"/>
              </a:spcBef>
              <a:spcAft>
                <a:spcPts val="0"/>
              </a:spcAft>
            </a:pPr>
            <a:r>
              <a:rPr lang="en-US" sz="2000" b="1" dirty="0">
                <a:latin typeface="Calibri" panose="020F0502020204030204" pitchFamily="34" charset="0"/>
              </a:rPr>
              <a:t>SBOM (in V1.0) will be replaced by </a:t>
            </a:r>
            <a:r>
              <a:rPr lang="en-US" sz="2000" b="1" dirty="0" err="1">
                <a:latin typeface="Calibri" panose="020F0502020204030204" pitchFamily="34" charset="0"/>
              </a:rPr>
              <a:t>apps_components</a:t>
            </a:r>
            <a:r>
              <a:rPr lang="en-US" sz="2000" b="1" dirty="0">
                <a:latin typeface="Calibri" panose="020F0502020204030204" pitchFamily="34" charset="0"/>
              </a:rPr>
              <a:t> table (in V2.0)</a:t>
            </a:r>
            <a:endParaRPr lang="en-US" sz="2000" dirty="0">
              <a:latin typeface="Calibri" panose="020F0502020204030204" pitchFamily="34" charset="0"/>
            </a:endParaRPr>
          </a:p>
        </p:txBody>
      </p:sp>
      <p:sp>
        <p:nvSpPr>
          <p:cNvPr id="8" name="TextBox 7">
            <a:extLst>
              <a:ext uri="{FF2B5EF4-FFF2-40B4-BE49-F238E27FC236}">
                <a16:creationId xmlns:a16="http://schemas.microsoft.com/office/drawing/2014/main" id="{2BCCA776-FF84-470C-8EE1-82A0D850B407}"/>
              </a:ext>
            </a:extLst>
          </p:cNvPr>
          <p:cNvSpPr txBox="1"/>
          <p:nvPr/>
        </p:nvSpPr>
        <p:spPr>
          <a:xfrm>
            <a:off x="97194" y="113073"/>
            <a:ext cx="6097656" cy="584775"/>
          </a:xfrm>
          <a:prstGeom prst="rect">
            <a:avLst/>
          </a:prstGeom>
          <a:noFill/>
        </p:spPr>
        <p:txBody>
          <a:bodyPr wrap="square">
            <a:spAutoFit/>
          </a:bodyPr>
          <a:lstStyle/>
          <a:p>
            <a:r>
              <a:rPr lang="en-US" sz="3200" b="1" dirty="0">
                <a:solidFill>
                  <a:srgbClr val="00B050"/>
                </a:solidFill>
              </a:rPr>
              <a:t>Database Schema</a:t>
            </a:r>
          </a:p>
        </p:txBody>
      </p:sp>
      <p:sp>
        <p:nvSpPr>
          <p:cNvPr id="2" name="TextBox 1">
            <a:extLst>
              <a:ext uri="{FF2B5EF4-FFF2-40B4-BE49-F238E27FC236}">
                <a16:creationId xmlns:a16="http://schemas.microsoft.com/office/drawing/2014/main" id="{C7439FCE-81A7-40C8-A4FA-127BFF8BB35B}"/>
              </a:ext>
            </a:extLst>
          </p:cNvPr>
          <p:cNvSpPr txBox="1"/>
          <p:nvPr/>
        </p:nvSpPr>
        <p:spPr>
          <a:xfrm>
            <a:off x="477078" y="1729409"/>
            <a:ext cx="184731" cy="369332"/>
          </a:xfrm>
          <a:prstGeom prst="rect">
            <a:avLst/>
          </a:prstGeom>
          <a:noFill/>
        </p:spPr>
        <p:txBody>
          <a:bodyPr wrap="none" rtlCol="0">
            <a:spAutoFit/>
          </a:bodyPr>
          <a:lstStyle/>
          <a:p>
            <a:endParaRPr lang="en-US" dirty="0"/>
          </a:p>
        </p:txBody>
      </p:sp>
      <p:pic>
        <p:nvPicPr>
          <p:cNvPr id="9" name="Picture 8">
            <a:extLst>
              <a:ext uri="{FF2B5EF4-FFF2-40B4-BE49-F238E27FC236}">
                <a16:creationId xmlns:a16="http://schemas.microsoft.com/office/drawing/2014/main" id="{01F54F6E-5A70-4AEA-AC9B-DA19AD4F59E7}"/>
              </a:ext>
            </a:extLst>
          </p:cNvPr>
          <p:cNvPicPr>
            <a:picLocks noChangeAspect="1"/>
          </p:cNvPicPr>
          <p:nvPr/>
        </p:nvPicPr>
        <p:blipFill>
          <a:blip r:embed="rId2"/>
          <a:stretch>
            <a:fillRect/>
          </a:stretch>
        </p:blipFill>
        <p:spPr>
          <a:xfrm>
            <a:off x="246109" y="1234181"/>
            <a:ext cx="5799825" cy="4873512"/>
          </a:xfrm>
          <a:prstGeom prst="rect">
            <a:avLst/>
          </a:prstGeom>
        </p:spPr>
      </p:pic>
      <p:sp>
        <p:nvSpPr>
          <p:cNvPr id="7" name="TextBox 6">
            <a:extLst>
              <a:ext uri="{FF2B5EF4-FFF2-40B4-BE49-F238E27FC236}">
                <a16:creationId xmlns:a16="http://schemas.microsoft.com/office/drawing/2014/main" id="{B0367BB5-D9F2-4E3D-9C9C-120DDCCB54C9}"/>
              </a:ext>
            </a:extLst>
          </p:cNvPr>
          <p:cNvSpPr txBox="1"/>
          <p:nvPr/>
        </p:nvSpPr>
        <p:spPr>
          <a:xfrm>
            <a:off x="6988029" y="2483140"/>
            <a:ext cx="3833769" cy="1938992"/>
          </a:xfrm>
          <a:prstGeom prst="rect">
            <a:avLst/>
          </a:prstGeom>
          <a:noFill/>
        </p:spPr>
        <p:txBody>
          <a:bodyPr wrap="square">
            <a:spAutoFit/>
          </a:bodyPr>
          <a:lstStyle/>
          <a:p>
            <a:pPr marL="0" marR="0">
              <a:spcBef>
                <a:spcPts val="0"/>
              </a:spcBef>
              <a:spcAft>
                <a:spcPts val="0"/>
              </a:spcAft>
            </a:pPr>
            <a:r>
              <a:rPr lang="en-US" sz="2000" b="1" dirty="0">
                <a:latin typeface="Calibri" panose="020F0502020204030204" pitchFamily="34" charset="0"/>
              </a:rPr>
              <a:t>In V1.0, all the BOMs must be imported in one go.</a:t>
            </a:r>
          </a:p>
          <a:p>
            <a:pPr marL="0" marR="0">
              <a:spcBef>
                <a:spcPts val="0"/>
              </a:spcBef>
              <a:spcAft>
                <a:spcPts val="0"/>
              </a:spcAft>
            </a:pPr>
            <a:endParaRPr lang="en-US" sz="2000" b="1" dirty="0">
              <a:latin typeface="Calibri" panose="020F0502020204030204" pitchFamily="34" charset="0"/>
            </a:endParaRPr>
          </a:p>
          <a:p>
            <a:pPr marL="0" marR="0">
              <a:spcBef>
                <a:spcPts val="0"/>
              </a:spcBef>
              <a:spcAft>
                <a:spcPts val="0"/>
              </a:spcAft>
            </a:pPr>
            <a:r>
              <a:rPr lang="en-US" sz="2000" b="1" dirty="0">
                <a:latin typeface="Calibri" panose="020F0502020204030204" pitchFamily="34" charset="0"/>
              </a:rPr>
              <a:t>In V2.0, BOM import is cumulative. Admins can import one BOM at a time.</a:t>
            </a:r>
            <a:endParaRPr lang="en-US" sz="2000" dirty="0">
              <a:latin typeface="Calibri" panose="020F0502020204030204" pitchFamily="34" charset="0"/>
            </a:endParaRPr>
          </a:p>
        </p:txBody>
      </p:sp>
    </p:spTree>
    <p:extLst>
      <p:ext uri="{BB962C8B-B14F-4D97-AF65-F5344CB8AC3E}">
        <p14:creationId xmlns:p14="http://schemas.microsoft.com/office/powerpoint/2010/main" val="4199398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654C5544-8990-440B-994C-5C56CA5F4814}"/>
              </a:ext>
            </a:extLst>
          </p:cNvPr>
          <p:cNvSpPr txBox="1">
            <a:spLocks/>
          </p:cNvSpPr>
          <p:nvPr/>
        </p:nvSpPr>
        <p:spPr>
          <a:xfrm>
            <a:off x="97194" y="6344817"/>
            <a:ext cx="12094806" cy="513183"/>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1800" kern="1200">
                <a:solidFill>
                  <a:schemeClr val="tx1"/>
                </a:solidFill>
                <a:latin typeface="+mj-lt"/>
                <a:ea typeface="+mj-ea"/>
                <a:cs typeface="+mj-cs"/>
              </a:defRPr>
            </a:lvl1pPr>
          </a:lstStyle>
          <a:p>
            <a:r>
              <a:rPr lang="en-US" dirty="0"/>
              <a:t>Siva.Jasthi@metrostate.edu                                  Software BOM Management                                                               ICS 499 Summer 2022</a:t>
            </a:r>
          </a:p>
        </p:txBody>
      </p:sp>
      <p:sp>
        <p:nvSpPr>
          <p:cNvPr id="6" name="TextBox 5">
            <a:extLst>
              <a:ext uri="{FF2B5EF4-FFF2-40B4-BE49-F238E27FC236}">
                <a16:creationId xmlns:a16="http://schemas.microsoft.com/office/drawing/2014/main" id="{400EFFCB-C7A7-43AD-8F5C-4C1A13FA0E65}"/>
              </a:ext>
            </a:extLst>
          </p:cNvPr>
          <p:cNvSpPr txBox="1"/>
          <p:nvPr/>
        </p:nvSpPr>
        <p:spPr>
          <a:xfrm>
            <a:off x="346581" y="2294142"/>
            <a:ext cx="11498837" cy="1015663"/>
          </a:xfrm>
          <a:prstGeom prst="rect">
            <a:avLst/>
          </a:prstGeom>
          <a:noFill/>
        </p:spPr>
        <p:txBody>
          <a:bodyPr wrap="square">
            <a:spAutoFit/>
          </a:bodyPr>
          <a:lstStyle/>
          <a:p>
            <a:pPr marL="0" marR="0">
              <a:spcBef>
                <a:spcPts val="0"/>
              </a:spcBef>
              <a:spcAft>
                <a:spcPts val="0"/>
              </a:spcAft>
            </a:pPr>
            <a:r>
              <a:rPr lang="en-US" sz="2000" b="1" dirty="0">
                <a:latin typeface="Calibri" panose="020F0502020204030204" pitchFamily="34" charset="0"/>
              </a:rPr>
              <a:t>You can login as admin with any of the following user IDs</a:t>
            </a:r>
          </a:p>
          <a:p>
            <a:pPr marL="0" marR="0">
              <a:spcBef>
                <a:spcPts val="0"/>
              </a:spcBef>
              <a:spcAft>
                <a:spcPts val="0"/>
              </a:spcAft>
            </a:pPr>
            <a:endParaRPr lang="en-US" sz="2000" b="1" dirty="0">
              <a:effectLst/>
              <a:latin typeface="Calibri" panose="020F0502020204030204" pitchFamily="34" charset="0"/>
            </a:endParaRPr>
          </a:p>
          <a:p>
            <a:pPr marL="0" marR="0">
              <a:spcBef>
                <a:spcPts val="0"/>
              </a:spcBef>
              <a:spcAft>
                <a:spcPts val="0"/>
              </a:spcAft>
            </a:pPr>
            <a:r>
              <a:rPr lang="en-US" sz="2000" b="1" dirty="0">
                <a:latin typeface="Calibri" panose="020F0502020204030204" pitchFamily="34" charset="0"/>
              </a:rPr>
              <a:t>Password:  12345</a:t>
            </a:r>
            <a:endParaRPr lang="en-US" sz="2000" dirty="0">
              <a:effectLst/>
              <a:latin typeface="Calibri" panose="020F0502020204030204" pitchFamily="34" charset="0"/>
            </a:endParaRPr>
          </a:p>
        </p:txBody>
      </p:sp>
      <p:sp>
        <p:nvSpPr>
          <p:cNvPr id="8" name="TextBox 7">
            <a:extLst>
              <a:ext uri="{FF2B5EF4-FFF2-40B4-BE49-F238E27FC236}">
                <a16:creationId xmlns:a16="http://schemas.microsoft.com/office/drawing/2014/main" id="{2BCCA776-FF84-470C-8EE1-82A0D850B407}"/>
              </a:ext>
            </a:extLst>
          </p:cNvPr>
          <p:cNvSpPr txBox="1"/>
          <p:nvPr/>
        </p:nvSpPr>
        <p:spPr>
          <a:xfrm>
            <a:off x="97194" y="113073"/>
            <a:ext cx="6097656" cy="584775"/>
          </a:xfrm>
          <a:prstGeom prst="rect">
            <a:avLst/>
          </a:prstGeom>
          <a:noFill/>
        </p:spPr>
        <p:txBody>
          <a:bodyPr wrap="square">
            <a:spAutoFit/>
          </a:bodyPr>
          <a:lstStyle/>
          <a:p>
            <a:r>
              <a:rPr lang="en-US" sz="3200" b="1" dirty="0">
                <a:solidFill>
                  <a:srgbClr val="00B050"/>
                </a:solidFill>
              </a:rPr>
              <a:t>Users table</a:t>
            </a:r>
          </a:p>
        </p:txBody>
      </p:sp>
      <p:sp>
        <p:nvSpPr>
          <p:cNvPr id="2" name="TextBox 1">
            <a:extLst>
              <a:ext uri="{FF2B5EF4-FFF2-40B4-BE49-F238E27FC236}">
                <a16:creationId xmlns:a16="http://schemas.microsoft.com/office/drawing/2014/main" id="{C7439FCE-81A7-40C8-A4FA-127BFF8BB35B}"/>
              </a:ext>
            </a:extLst>
          </p:cNvPr>
          <p:cNvSpPr txBox="1"/>
          <p:nvPr/>
        </p:nvSpPr>
        <p:spPr>
          <a:xfrm>
            <a:off x="477078" y="1729409"/>
            <a:ext cx="184731" cy="369332"/>
          </a:xfrm>
          <a:prstGeom prst="rect">
            <a:avLst/>
          </a:prstGeom>
          <a:noFill/>
        </p:spPr>
        <p:txBody>
          <a:bodyPr wrap="none" rtlCol="0">
            <a:spAutoFit/>
          </a:bodyPr>
          <a:lstStyle/>
          <a:p>
            <a:endParaRPr lang="en-US" dirty="0"/>
          </a:p>
        </p:txBody>
      </p:sp>
      <p:pic>
        <p:nvPicPr>
          <p:cNvPr id="5" name="Picture 4">
            <a:extLst>
              <a:ext uri="{FF2B5EF4-FFF2-40B4-BE49-F238E27FC236}">
                <a16:creationId xmlns:a16="http://schemas.microsoft.com/office/drawing/2014/main" id="{6FF9E50C-2854-4A15-ABC8-4A646276A9AC}"/>
              </a:ext>
            </a:extLst>
          </p:cNvPr>
          <p:cNvPicPr>
            <a:picLocks noChangeAspect="1"/>
          </p:cNvPicPr>
          <p:nvPr/>
        </p:nvPicPr>
        <p:blipFill>
          <a:blip r:embed="rId2"/>
          <a:stretch>
            <a:fillRect/>
          </a:stretch>
        </p:blipFill>
        <p:spPr>
          <a:xfrm>
            <a:off x="216085" y="3847633"/>
            <a:ext cx="11498837" cy="1901944"/>
          </a:xfrm>
          <a:prstGeom prst="rect">
            <a:avLst/>
          </a:prstGeom>
        </p:spPr>
      </p:pic>
      <p:pic>
        <p:nvPicPr>
          <p:cNvPr id="9" name="Picture 8">
            <a:extLst>
              <a:ext uri="{FF2B5EF4-FFF2-40B4-BE49-F238E27FC236}">
                <a16:creationId xmlns:a16="http://schemas.microsoft.com/office/drawing/2014/main" id="{B6CC0DD7-4EAF-4B6B-9235-041863DFED9D}"/>
              </a:ext>
            </a:extLst>
          </p:cNvPr>
          <p:cNvPicPr>
            <a:picLocks noChangeAspect="1"/>
          </p:cNvPicPr>
          <p:nvPr/>
        </p:nvPicPr>
        <p:blipFill>
          <a:blip r:embed="rId3"/>
          <a:stretch>
            <a:fillRect/>
          </a:stretch>
        </p:blipFill>
        <p:spPr>
          <a:xfrm>
            <a:off x="7603267" y="113073"/>
            <a:ext cx="3905250" cy="3429000"/>
          </a:xfrm>
          <a:prstGeom prst="rect">
            <a:avLst/>
          </a:prstGeom>
        </p:spPr>
      </p:pic>
    </p:spTree>
    <p:extLst>
      <p:ext uri="{BB962C8B-B14F-4D97-AF65-F5344CB8AC3E}">
        <p14:creationId xmlns:p14="http://schemas.microsoft.com/office/powerpoint/2010/main" val="2064367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654C5544-8990-440B-994C-5C56CA5F4814}"/>
              </a:ext>
            </a:extLst>
          </p:cNvPr>
          <p:cNvSpPr txBox="1">
            <a:spLocks/>
          </p:cNvSpPr>
          <p:nvPr/>
        </p:nvSpPr>
        <p:spPr>
          <a:xfrm>
            <a:off x="97194" y="6344817"/>
            <a:ext cx="12094806" cy="513183"/>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1800" kern="1200">
                <a:solidFill>
                  <a:schemeClr val="tx1"/>
                </a:solidFill>
                <a:latin typeface="+mj-lt"/>
                <a:ea typeface="+mj-ea"/>
                <a:cs typeface="+mj-cs"/>
              </a:defRPr>
            </a:lvl1pPr>
          </a:lstStyle>
          <a:p>
            <a:r>
              <a:rPr lang="en-US" dirty="0"/>
              <a:t>Siva.Jasthi@metrostate.edu                                  Software BOM Management                                                               ICS 499 Summer 2022</a:t>
            </a:r>
          </a:p>
        </p:txBody>
      </p:sp>
      <p:sp>
        <p:nvSpPr>
          <p:cNvPr id="6" name="TextBox 5">
            <a:extLst>
              <a:ext uri="{FF2B5EF4-FFF2-40B4-BE49-F238E27FC236}">
                <a16:creationId xmlns:a16="http://schemas.microsoft.com/office/drawing/2014/main" id="{400EFFCB-C7A7-43AD-8F5C-4C1A13FA0E65}"/>
              </a:ext>
            </a:extLst>
          </p:cNvPr>
          <p:cNvSpPr txBox="1"/>
          <p:nvPr/>
        </p:nvSpPr>
        <p:spPr>
          <a:xfrm>
            <a:off x="299436" y="1560132"/>
            <a:ext cx="6795624" cy="707886"/>
          </a:xfrm>
          <a:prstGeom prst="rect">
            <a:avLst/>
          </a:prstGeom>
          <a:noFill/>
        </p:spPr>
        <p:txBody>
          <a:bodyPr wrap="square">
            <a:spAutoFit/>
          </a:bodyPr>
          <a:lstStyle/>
          <a:p>
            <a:pPr marL="0" marR="0">
              <a:spcBef>
                <a:spcPts val="0"/>
              </a:spcBef>
              <a:spcAft>
                <a:spcPts val="0"/>
              </a:spcAft>
            </a:pPr>
            <a:r>
              <a:rPr lang="en-US" sz="2000" b="1" dirty="0">
                <a:latin typeface="Calibri" panose="020F0502020204030204" pitchFamily="34" charset="0"/>
              </a:rPr>
              <a:t>This table holds the “releases” and the meta data associated with each release</a:t>
            </a:r>
            <a:endParaRPr lang="en-US" sz="2000" dirty="0">
              <a:effectLst/>
              <a:latin typeface="Calibri" panose="020F0502020204030204" pitchFamily="34" charset="0"/>
            </a:endParaRPr>
          </a:p>
        </p:txBody>
      </p:sp>
      <p:sp>
        <p:nvSpPr>
          <p:cNvPr id="8" name="TextBox 7">
            <a:extLst>
              <a:ext uri="{FF2B5EF4-FFF2-40B4-BE49-F238E27FC236}">
                <a16:creationId xmlns:a16="http://schemas.microsoft.com/office/drawing/2014/main" id="{2BCCA776-FF84-470C-8EE1-82A0D850B407}"/>
              </a:ext>
            </a:extLst>
          </p:cNvPr>
          <p:cNvSpPr txBox="1"/>
          <p:nvPr/>
        </p:nvSpPr>
        <p:spPr>
          <a:xfrm>
            <a:off x="97194" y="113073"/>
            <a:ext cx="6097656" cy="584775"/>
          </a:xfrm>
          <a:prstGeom prst="rect">
            <a:avLst/>
          </a:prstGeom>
          <a:noFill/>
        </p:spPr>
        <p:txBody>
          <a:bodyPr wrap="square">
            <a:spAutoFit/>
          </a:bodyPr>
          <a:lstStyle/>
          <a:p>
            <a:r>
              <a:rPr lang="en-US" sz="3200" b="1" dirty="0">
                <a:solidFill>
                  <a:srgbClr val="00B050"/>
                </a:solidFill>
              </a:rPr>
              <a:t>releases table</a:t>
            </a:r>
          </a:p>
        </p:txBody>
      </p:sp>
      <p:sp>
        <p:nvSpPr>
          <p:cNvPr id="2" name="TextBox 1">
            <a:extLst>
              <a:ext uri="{FF2B5EF4-FFF2-40B4-BE49-F238E27FC236}">
                <a16:creationId xmlns:a16="http://schemas.microsoft.com/office/drawing/2014/main" id="{C7439FCE-81A7-40C8-A4FA-127BFF8BB35B}"/>
              </a:ext>
            </a:extLst>
          </p:cNvPr>
          <p:cNvSpPr txBox="1"/>
          <p:nvPr/>
        </p:nvSpPr>
        <p:spPr>
          <a:xfrm>
            <a:off x="477078" y="1729409"/>
            <a:ext cx="184731" cy="369332"/>
          </a:xfrm>
          <a:prstGeom prst="rect">
            <a:avLst/>
          </a:prstGeom>
          <a:noFill/>
        </p:spPr>
        <p:txBody>
          <a:bodyPr wrap="none" rtlCol="0">
            <a:spAutoFit/>
          </a:bodyPr>
          <a:lstStyle/>
          <a:p>
            <a:endParaRPr lang="en-US" dirty="0"/>
          </a:p>
        </p:txBody>
      </p:sp>
      <p:pic>
        <p:nvPicPr>
          <p:cNvPr id="7" name="Picture 6">
            <a:extLst>
              <a:ext uri="{FF2B5EF4-FFF2-40B4-BE49-F238E27FC236}">
                <a16:creationId xmlns:a16="http://schemas.microsoft.com/office/drawing/2014/main" id="{4627A19F-7D8A-4D9E-BB89-DBA69E5ADF27}"/>
              </a:ext>
            </a:extLst>
          </p:cNvPr>
          <p:cNvPicPr>
            <a:picLocks noChangeAspect="1"/>
          </p:cNvPicPr>
          <p:nvPr/>
        </p:nvPicPr>
        <p:blipFill>
          <a:blip r:embed="rId2"/>
          <a:stretch>
            <a:fillRect/>
          </a:stretch>
        </p:blipFill>
        <p:spPr>
          <a:xfrm>
            <a:off x="569443" y="3972966"/>
            <a:ext cx="10375972" cy="2371851"/>
          </a:xfrm>
          <a:prstGeom prst="rect">
            <a:avLst/>
          </a:prstGeom>
        </p:spPr>
      </p:pic>
      <p:pic>
        <p:nvPicPr>
          <p:cNvPr id="11" name="Picture 10">
            <a:extLst>
              <a:ext uri="{FF2B5EF4-FFF2-40B4-BE49-F238E27FC236}">
                <a16:creationId xmlns:a16="http://schemas.microsoft.com/office/drawing/2014/main" id="{39895969-C07C-4ACF-BCEB-727952D06489}"/>
              </a:ext>
            </a:extLst>
          </p:cNvPr>
          <p:cNvPicPr>
            <a:picLocks noChangeAspect="1"/>
          </p:cNvPicPr>
          <p:nvPr/>
        </p:nvPicPr>
        <p:blipFill>
          <a:blip r:embed="rId3"/>
          <a:stretch>
            <a:fillRect/>
          </a:stretch>
        </p:blipFill>
        <p:spPr>
          <a:xfrm>
            <a:off x="7661189" y="113074"/>
            <a:ext cx="4231374" cy="3863114"/>
          </a:xfrm>
          <a:prstGeom prst="rect">
            <a:avLst/>
          </a:prstGeom>
        </p:spPr>
      </p:pic>
    </p:spTree>
    <p:extLst>
      <p:ext uri="{BB962C8B-B14F-4D97-AF65-F5344CB8AC3E}">
        <p14:creationId xmlns:p14="http://schemas.microsoft.com/office/powerpoint/2010/main" val="4105181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654C5544-8990-440B-994C-5C56CA5F4814}"/>
              </a:ext>
            </a:extLst>
          </p:cNvPr>
          <p:cNvSpPr txBox="1">
            <a:spLocks/>
          </p:cNvSpPr>
          <p:nvPr/>
        </p:nvSpPr>
        <p:spPr>
          <a:xfrm>
            <a:off x="97194" y="6344817"/>
            <a:ext cx="12094806" cy="513183"/>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1800" kern="1200">
                <a:solidFill>
                  <a:schemeClr val="tx1"/>
                </a:solidFill>
                <a:latin typeface="+mj-lt"/>
                <a:ea typeface="+mj-ea"/>
                <a:cs typeface="+mj-cs"/>
              </a:defRPr>
            </a:lvl1pPr>
          </a:lstStyle>
          <a:p>
            <a:r>
              <a:rPr lang="en-US" dirty="0"/>
              <a:t>Siva.Jasthi@metrostate.edu                                  Software BOM Management                                                               ICS 499 Summer 2022</a:t>
            </a:r>
          </a:p>
        </p:txBody>
      </p:sp>
      <p:sp>
        <p:nvSpPr>
          <p:cNvPr id="6" name="TextBox 5">
            <a:extLst>
              <a:ext uri="{FF2B5EF4-FFF2-40B4-BE49-F238E27FC236}">
                <a16:creationId xmlns:a16="http://schemas.microsoft.com/office/drawing/2014/main" id="{400EFFCB-C7A7-43AD-8F5C-4C1A13FA0E65}"/>
              </a:ext>
            </a:extLst>
          </p:cNvPr>
          <p:cNvSpPr txBox="1"/>
          <p:nvPr/>
        </p:nvSpPr>
        <p:spPr>
          <a:xfrm>
            <a:off x="218763" y="1252354"/>
            <a:ext cx="5786621" cy="2554545"/>
          </a:xfrm>
          <a:prstGeom prst="rect">
            <a:avLst/>
          </a:prstGeom>
          <a:noFill/>
        </p:spPr>
        <p:txBody>
          <a:bodyPr wrap="square">
            <a:spAutoFit/>
          </a:bodyPr>
          <a:lstStyle/>
          <a:p>
            <a:pPr marL="0" marR="0">
              <a:spcBef>
                <a:spcPts val="0"/>
              </a:spcBef>
              <a:spcAft>
                <a:spcPts val="0"/>
              </a:spcAft>
            </a:pPr>
            <a:r>
              <a:rPr lang="en-US" sz="2000" b="1" dirty="0">
                <a:latin typeface="Calibri" panose="020F0502020204030204" pitchFamily="34" charset="0"/>
              </a:rPr>
              <a:t>We will hold the preferences in this table that drive the system behavior. For example, “SYSTEM_BOMS” drive the system behavior while displaying the BOM Tree or BOM List.</a:t>
            </a:r>
          </a:p>
          <a:p>
            <a:pPr marL="0" marR="0">
              <a:spcBef>
                <a:spcPts val="0"/>
              </a:spcBef>
              <a:spcAft>
                <a:spcPts val="0"/>
              </a:spcAft>
            </a:pPr>
            <a:endParaRPr lang="en-US" sz="2000" b="1" dirty="0">
              <a:effectLst/>
              <a:latin typeface="Calibri" panose="020F0502020204030204" pitchFamily="34" charset="0"/>
            </a:endParaRPr>
          </a:p>
          <a:p>
            <a:pPr marL="0" marR="0">
              <a:spcBef>
                <a:spcPts val="0"/>
              </a:spcBef>
              <a:spcAft>
                <a:spcPts val="0"/>
              </a:spcAft>
            </a:pPr>
            <a:r>
              <a:rPr lang="en-US" sz="2000" b="1" dirty="0">
                <a:latin typeface="Calibri" panose="020F0502020204030204" pitchFamily="34" charset="0"/>
              </a:rPr>
              <a:t>User preferences will not be saved in this table.</a:t>
            </a:r>
          </a:p>
          <a:p>
            <a:pPr marL="0" marR="0">
              <a:spcBef>
                <a:spcPts val="0"/>
              </a:spcBef>
              <a:spcAft>
                <a:spcPts val="0"/>
              </a:spcAft>
            </a:pPr>
            <a:endParaRPr lang="en-US" sz="2000" b="1" dirty="0">
              <a:effectLst/>
              <a:latin typeface="Calibri" panose="020F0502020204030204" pitchFamily="34" charset="0"/>
            </a:endParaRPr>
          </a:p>
          <a:p>
            <a:pPr marL="0" marR="0">
              <a:spcBef>
                <a:spcPts val="0"/>
              </a:spcBef>
              <a:spcAft>
                <a:spcPts val="0"/>
              </a:spcAft>
            </a:pPr>
            <a:r>
              <a:rPr lang="en-US" sz="2000" b="1" dirty="0">
                <a:latin typeface="Calibri" panose="020F0502020204030204" pitchFamily="34" charset="0"/>
              </a:rPr>
              <a:t>User preferences will be saved only in the COOKIES.</a:t>
            </a:r>
            <a:endParaRPr lang="en-US" sz="2000" dirty="0">
              <a:effectLst/>
              <a:latin typeface="Calibri" panose="020F0502020204030204" pitchFamily="34" charset="0"/>
            </a:endParaRPr>
          </a:p>
        </p:txBody>
      </p:sp>
      <p:sp>
        <p:nvSpPr>
          <p:cNvPr id="8" name="TextBox 7">
            <a:extLst>
              <a:ext uri="{FF2B5EF4-FFF2-40B4-BE49-F238E27FC236}">
                <a16:creationId xmlns:a16="http://schemas.microsoft.com/office/drawing/2014/main" id="{2BCCA776-FF84-470C-8EE1-82A0D850B407}"/>
              </a:ext>
            </a:extLst>
          </p:cNvPr>
          <p:cNvSpPr txBox="1"/>
          <p:nvPr/>
        </p:nvSpPr>
        <p:spPr>
          <a:xfrm>
            <a:off x="97194" y="113073"/>
            <a:ext cx="6097656" cy="584775"/>
          </a:xfrm>
          <a:prstGeom prst="rect">
            <a:avLst/>
          </a:prstGeom>
          <a:noFill/>
        </p:spPr>
        <p:txBody>
          <a:bodyPr wrap="square">
            <a:spAutoFit/>
          </a:bodyPr>
          <a:lstStyle/>
          <a:p>
            <a:r>
              <a:rPr lang="en-US" sz="3200" b="1" dirty="0">
                <a:solidFill>
                  <a:srgbClr val="00B050"/>
                </a:solidFill>
              </a:rPr>
              <a:t>preferences table</a:t>
            </a:r>
          </a:p>
        </p:txBody>
      </p:sp>
      <p:sp>
        <p:nvSpPr>
          <p:cNvPr id="2" name="TextBox 1">
            <a:extLst>
              <a:ext uri="{FF2B5EF4-FFF2-40B4-BE49-F238E27FC236}">
                <a16:creationId xmlns:a16="http://schemas.microsoft.com/office/drawing/2014/main" id="{C7439FCE-81A7-40C8-A4FA-127BFF8BB35B}"/>
              </a:ext>
            </a:extLst>
          </p:cNvPr>
          <p:cNvSpPr txBox="1"/>
          <p:nvPr/>
        </p:nvSpPr>
        <p:spPr>
          <a:xfrm>
            <a:off x="477078" y="1729409"/>
            <a:ext cx="184731" cy="369332"/>
          </a:xfrm>
          <a:prstGeom prst="rect">
            <a:avLst/>
          </a:prstGeom>
          <a:noFill/>
        </p:spPr>
        <p:txBody>
          <a:bodyPr wrap="none" rtlCol="0">
            <a:spAutoFit/>
          </a:bodyPr>
          <a:lstStyle/>
          <a:p>
            <a:endParaRPr lang="en-US" dirty="0"/>
          </a:p>
        </p:txBody>
      </p:sp>
      <p:pic>
        <p:nvPicPr>
          <p:cNvPr id="7" name="Picture 6">
            <a:extLst>
              <a:ext uri="{FF2B5EF4-FFF2-40B4-BE49-F238E27FC236}">
                <a16:creationId xmlns:a16="http://schemas.microsoft.com/office/drawing/2014/main" id="{FFB76379-1EA7-4AA4-8E08-7BA401B2FC33}"/>
              </a:ext>
            </a:extLst>
          </p:cNvPr>
          <p:cNvPicPr>
            <a:picLocks noChangeAspect="1"/>
          </p:cNvPicPr>
          <p:nvPr/>
        </p:nvPicPr>
        <p:blipFill>
          <a:blip r:embed="rId2"/>
          <a:stretch>
            <a:fillRect/>
          </a:stretch>
        </p:blipFill>
        <p:spPr>
          <a:xfrm>
            <a:off x="309378" y="4135379"/>
            <a:ext cx="11353800" cy="2085975"/>
          </a:xfrm>
          <a:prstGeom prst="rect">
            <a:avLst/>
          </a:prstGeom>
        </p:spPr>
      </p:pic>
      <p:pic>
        <p:nvPicPr>
          <p:cNvPr id="11" name="Picture 10">
            <a:extLst>
              <a:ext uri="{FF2B5EF4-FFF2-40B4-BE49-F238E27FC236}">
                <a16:creationId xmlns:a16="http://schemas.microsoft.com/office/drawing/2014/main" id="{6EE3940C-B6FA-4FCA-AC3F-D845E4CFFD35}"/>
              </a:ext>
            </a:extLst>
          </p:cNvPr>
          <p:cNvPicPr>
            <a:picLocks noChangeAspect="1"/>
          </p:cNvPicPr>
          <p:nvPr/>
        </p:nvPicPr>
        <p:blipFill>
          <a:blip r:embed="rId3"/>
          <a:stretch>
            <a:fillRect/>
          </a:stretch>
        </p:blipFill>
        <p:spPr>
          <a:xfrm>
            <a:off x="6267762" y="1153249"/>
            <a:ext cx="5705475" cy="2505075"/>
          </a:xfrm>
          <a:prstGeom prst="rect">
            <a:avLst/>
          </a:prstGeom>
        </p:spPr>
      </p:pic>
    </p:spTree>
    <p:extLst>
      <p:ext uri="{BB962C8B-B14F-4D97-AF65-F5344CB8AC3E}">
        <p14:creationId xmlns:p14="http://schemas.microsoft.com/office/powerpoint/2010/main" val="3854641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654C5544-8990-440B-994C-5C56CA5F4814}"/>
              </a:ext>
            </a:extLst>
          </p:cNvPr>
          <p:cNvSpPr txBox="1">
            <a:spLocks/>
          </p:cNvSpPr>
          <p:nvPr/>
        </p:nvSpPr>
        <p:spPr>
          <a:xfrm>
            <a:off x="97194" y="6344817"/>
            <a:ext cx="12094806" cy="513183"/>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1800" kern="1200">
                <a:solidFill>
                  <a:schemeClr val="tx1"/>
                </a:solidFill>
                <a:latin typeface="+mj-lt"/>
                <a:ea typeface="+mj-ea"/>
                <a:cs typeface="+mj-cs"/>
              </a:defRPr>
            </a:lvl1pPr>
          </a:lstStyle>
          <a:p>
            <a:r>
              <a:rPr lang="en-US" dirty="0"/>
              <a:t>Siva.Jasthi@metrostate.edu                                  Software BOM Management                                                               ICS 499 Summer 2022</a:t>
            </a:r>
          </a:p>
        </p:txBody>
      </p:sp>
      <p:sp>
        <p:nvSpPr>
          <p:cNvPr id="6" name="TextBox 5">
            <a:extLst>
              <a:ext uri="{FF2B5EF4-FFF2-40B4-BE49-F238E27FC236}">
                <a16:creationId xmlns:a16="http://schemas.microsoft.com/office/drawing/2014/main" id="{400EFFCB-C7A7-43AD-8F5C-4C1A13FA0E65}"/>
              </a:ext>
            </a:extLst>
          </p:cNvPr>
          <p:cNvSpPr txBox="1"/>
          <p:nvPr/>
        </p:nvSpPr>
        <p:spPr>
          <a:xfrm>
            <a:off x="158461" y="661892"/>
            <a:ext cx="5975121" cy="4708981"/>
          </a:xfrm>
          <a:prstGeom prst="rect">
            <a:avLst/>
          </a:prstGeom>
          <a:noFill/>
        </p:spPr>
        <p:txBody>
          <a:bodyPr wrap="square">
            <a:spAutoFit/>
          </a:bodyPr>
          <a:lstStyle/>
          <a:p>
            <a:pPr marL="0" marR="0">
              <a:spcBef>
                <a:spcPts val="0"/>
              </a:spcBef>
              <a:spcAft>
                <a:spcPts val="0"/>
              </a:spcAft>
            </a:pPr>
            <a:r>
              <a:rPr lang="en-US" sz="2000" dirty="0">
                <a:latin typeface="Calibri" panose="020F0502020204030204" pitchFamily="34" charset="0"/>
              </a:rPr>
              <a:t>This is the primary table where the BOM data is maintained.</a:t>
            </a:r>
          </a:p>
          <a:p>
            <a:pPr marL="0" marR="0">
              <a:spcBef>
                <a:spcPts val="0"/>
              </a:spcBef>
              <a:spcAft>
                <a:spcPts val="0"/>
              </a:spcAft>
            </a:pPr>
            <a:endParaRPr lang="en-US" sz="2000" dirty="0">
              <a:latin typeface="Calibri" panose="020F0502020204030204" pitchFamily="34" charset="0"/>
            </a:endParaRPr>
          </a:p>
          <a:p>
            <a:pPr marL="0" marR="0">
              <a:spcBef>
                <a:spcPts val="0"/>
              </a:spcBef>
              <a:spcAft>
                <a:spcPts val="0"/>
              </a:spcAft>
            </a:pPr>
            <a:r>
              <a:rPr lang="en-US" sz="2000" dirty="0">
                <a:latin typeface="Calibri" panose="020F0502020204030204" pitchFamily="34" charset="0"/>
              </a:rPr>
              <a:t>Admins can upload the BOMs into this table.</a:t>
            </a:r>
          </a:p>
          <a:p>
            <a:pPr marL="0" marR="0">
              <a:spcBef>
                <a:spcPts val="0"/>
              </a:spcBef>
              <a:spcAft>
                <a:spcPts val="0"/>
              </a:spcAft>
            </a:pPr>
            <a:endParaRPr lang="en-US" sz="2000" dirty="0">
              <a:latin typeface="Calibri" panose="020F0502020204030204" pitchFamily="34" charset="0"/>
            </a:endParaRPr>
          </a:p>
          <a:p>
            <a:pPr marL="0" marR="0">
              <a:spcBef>
                <a:spcPts val="0"/>
              </a:spcBef>
              <a:spcAft>
                <a:spcPts val="0"/>
              </a:spcAft>
            </a:pPr>
            <a:r>
              <a:rPr lang="en-US" sz="2000" dirty="0">
                <a:latin typeface="Calibri" panose="020F0502020204030204" pitchFamily="34" charset="0"/>
              </a:rPr>
              <a:t>[1] BOM upload is cumulative.  Only one BOM can be imported at a given time. (enhancement in V2.0).</a:t>
            </a:r>
          </a:p>
          <a:p>
            <a:pPr marL="0" marR="0">
              <a:spcBef>
                <a:spcPts val="0"/>
              </a:spcBef>
              <a:spcAft>
                <a:spcPts val="0"/>
              </a:spcAft>
            </a:pPr>
            <a:endParaRPr lang="en-US" sz="2000" dirty="0">
              <a:latin typeface="Calibri" panose="020F0502020204030204" pitchFamily="34" charset="0"/>
            </a:endParaRPr>
          </a:p>
          <a:p>
            <a:pPr marL="0" marR="0">
              <a:spcBef>
                <a:spcPts val="0"/>
              </a:spcBef>
              <a:spcAft>
                <a:spcPts val="0"/>
              </a:spcAft>
            </a:pPr>
            <a:r>
              <a:rPr lang="en-US" sz="2000" dirty="0">
                <a:latin typeface="Calibri" panose="020F0502020204030204" pitchFamily="34" charset="0"/>
              </a:rPr>
              <a:t>[2] If the BOM (</a:t>
            </a:r>
            <a:r>
              <a:rPr lang="en-US" sz="2000" dirty="0" err="1">
                <a:latin typeface="Calibri" panose="020F0502020204030204" pitchFamily="34" charset="0"/>
              </a:rPr>
              <a:t>product_id</a:t>
            </a:r>
            <a:r>
              <a:rPr lang="en-US" sz="2000" dirty="0">
                <a:latin typeface="Calibri" panose="020F0502020204030204" pitchFamily="34" charset="0"/>
              </a:rPr>
              <a:t>) already exists in the table, then it is first removed from the table and the new BOM is imported into the table. (enhancement in V2.0).</a:t>
            </a:r>
          </a:p>
          <a:p>
            <a:pPr marL="0" marR="0">
              <a:spcBef>
                <a:spcPts val="0"/>
              </a:spcBef>
              <a:spcAft>
                <a:spcPts val="0"/>
              </a:spcAft>
            </a:pPr>
            <a:endParaRPr lang="en-US" sz="2000" dirty="0">
              <a:latin typeface="Calibri" panose="020F0502020204030204" pitchFamily="34" charset="0"/>
            </a:endParaRPr>
          </a:p>
          <a:p>
            <a:pPr marL="0" marR="0">
              <a:spcBef>
                <a:spcPts val="0"/>
              </a:spcBef>
              <a:spcAft>
                <a:spcPts val="0"/>
              </a:spcAft>
            </a:pPr>
            <a:r>
              <a:rPr lang="en-US" sz="2000" dirty="0">
                <a:latin typeface="Calibri" panose="020F0502020204030204" pitchFamily="34" charset="0"/>
              </a:rPr>
              <a:t>[3] A one-time configuration (mapping) is required to map the CSV columns with the table columns.</a:t>
            </a:r>
          </a:p>
          <a:p>
            <a:pPr marL="0" marR="0">
              <a:spcBef>
                <a:spcPts val="0"/>
              </a:spcBef>
              <a:spcAft>
                <a:spcPts val="0"/>
              </a:spcAft>
            </a:pPr>
            <a:endParaRPr lang="en-US" sz="2000" dirty="0">
              <a:effectLst/>
              <a:latin typeface="Calibri" panose="020F0502020204030204" pitchFamily="34" charset="0"/>
            </a:endParaRPr>
          </a:p>
        </p:txBody>
      </p:sp>
      <p:sp>
        <p:nvSpPr>
          <p:cNvPr id="8" name="TextBox 7">
            <a:extLst>
              <a:ext uri="{FF2B5EF4-FFF2-40B4-BE49-F238E27FC236}">
                <a16:creationId xmlns:a16="http://schemas.microsoft.com/office/drawing/2014/main" id="{2BCCA776-FF84-470C-8EE1-82A0D850B407}"/>
              </a:ext>
            </a:extLst>
          </p:cNvPr>
          <p:cNvSpPr txBox="1"/>
          <p:nvPr/>
        </p:nvSpPr>
        <p:spPr>
          <a:xfrm>
            <a:off x="97194" y="113073"/>
            <a:ext cx="6097656" cy="584775"/>
          </a:xfrm>
          <a:prstGeom prst="rect">
            <a:avLst/>
          </a:prstGeom>
          <a:noFill/>
        </p:spPr>
        <p:txBody>
          <a:bodyPr wrap="square">
            <a:spAutoFit/>
          </a:bodyPr>
          <a:lstStyle/>
          <a:p>
            <a:r>
              <a:rPr lang="en-US" sz="3200" b="1" dirty="0" err="1">
                <a:solidFill>
                  <a:srgbClr val="00B050"/>
                </a:solidFill>
              </a:rPr>
              <a:t>sbom</a:t>
            </a:r>
            <a:r>
              <a:rPr lang="en-US" sz="3200" b="1" dirty="0">
                <a:solidFill>
                  <a:srgbClr val="00B050"/>
                </a:solidFill>
              </a:rPr>
              <a:t> table</a:t>
            </a:r>
          </a:p>
        </p:txBody>
      </p:sp>
      <p:sp>
        <p:nvSpPr>
          <p:cNvPr id="2" name="TextBox 1">
            <a:extLst>
              <a:ext uri="{FF2B5EF4-FFF2-40B4-BE49-F238E27FC236}">
                <a16:creationId xmlns:a16="http://schemas.microsoft.com/office/drawing/2014/main" id="{C7439FCE-81A7-40C8-A4FA-127BFF8BB35B}"/>
              </a:ext>
            </a:extLst>
          </p:cNvPr>
          <p:cNvSpPr txBox="1"/>
          <p:nvPr/>
        </p:nvSpPr>
        <p:spPr>
          <a:xfrm>
            <a:off x="477078" y="1729409"/>
            <a:ext cx="184731" cy="369332"/>
          </a:xfrm>
          <a:prstGeom prst="rect">
            <a:avLst/>
          </a:prstGeom>
          <a:noFill/>
        </p:spPr>
        <p:txBody>
          <a:bodyPr wrap="none" rtlCol="0">
            <a:spAutoFit/>
          </a:bodyPr>
          <a:lstStyle/>
          <a:p>
            <a:endParaRPr lang="en-US" dirty="0"/>
          </a:p>
        </p:txBody>
      </p:sp>
      <p:pic>
        <p:nvPicPr>
          <p:cNvPr id="7" name="Picture 6">
            <a:extLst>
              <a:ext uri="{FF2B5EF4-FFF2-40B4-BE49-F238E27FC236}">
                <a16:creationId xmlns:a16="http://schemas.microsoft.com/office/drawing/2014/main" id="{1C2BCAD4-DBF6-42E2-A7AE-EB8D23822BCC}"/>
              </a:ext>
            </a:extLst>
          </p:cNvPr>
          <p:cNvPicPr>
            <a:picLocks noChangeAspect="1"/>
          </p:cNvPicPr>
          <p:nvPr/>
        </p:nvPicPr>
        <p:blipFill>
          <a:blip r:embed="rId2"/>
          <a:stretch>
            <a:fillRect/>
          </a:stretch>
        </p:blipFill>
        <p:spPr>
          <a:xfrm>
            <a:off x="216085" y="5078649"/>
            <a:ext cx="11673016" cy="1754509"/>
          </a:xfrm>
          <a:prstGeom prst="rect">
            <a:avLst/>
          </a:prstGeom>
        </p:spPr>
      </p:pic>
      <p:pic>
        <p:nvPicPr>
          <p:cNvPr id="11" name="Picture 10">
            <a:extLst>
              <a:ext uri="{FF2B5EF4-FFF2-40B4-BE49-F238E27FC236}">
                <a16:creationId xmlns:a16="http://schemas.microsoft.com/office/drawing/2014/main" id="{49CBFE77-5138-4DF0-9966-51D5DCB3BD0A}"/>
              </a:ext>
            </a:extLst>
          </p:cNvPr>
          <p:cNvPicPr>
            <a:picLocks noChangeAspect="1"/>
          </p:cNvPicPr>
          <p:nvPr/>
        </p:nvPicPr>
        <p:blipFill>
          <a:blip r:embed="rId3"/>
          <a:stretch>
            <a:fillRect/>
          </a:stretch>
        </p:blipFill>
        <p:spPr>
          <a:xfrm>
            <a:off x="6494106" y="113073"/>
            <a:ext cx="5600700" cy="5257800"/>
          </a:xfrm>
          <a:prstGeom prst="rect">
            <a:avLst/>
          </a:prstGeom>
        </p:spPr>
      </p:pic>
    </p:spTree>
    <p:extLst>
      <p:ext uri="{BB962C8B-B14F-4D97-AF65-F5344CB8AC3E}">
        <p14:creationId xmlns:p14="http://schemas.microsoft.com/office/powerpoint/2010/main" val="2491859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654C5544-8990-440B-994C-5C56CA5F4814}"/>
              </a:ext>
            </a:extLst>
          </p:cNvPr>
          <p:cNvSpPr txBox="1">
            <a:spLocks/>
          </p:cNvSpPr>
          <p:nvPr/>
        </p:nvSpPr>
        <p:spPr>
          <a:xfrm>
            <a:off x="97194" y="6344817"/>
            <a:ext cx="12094806" cy="513183"/>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1800" kern="1200">
                <a:solidFill>
                  <a:schemeClr val="tx1"/>
                </a:solidFill>
                <a:latin typeface="+mj-lt"/>
                <a:ea typeface="+mj-ea"/>
                <a:cs typeface="+mj-cs"/>
              </a:defRPr>
            </a:lvl1pPr>
          </a:lstStyle>
          <a:p>
            <a:r>
              <a:rPr lang="en-US" dirty="0"/>
              <a:t>Siva.Jasthi@metrostate.edu                                  Software BOM Management                                                               ICS 499 Summer 2022</a:t>
            </a:r>
          </a:p>
        </p:txBody>
      </p:sp>
      <p:sp>
        <p:nvSpPr>
          <p:cNvPr id="5" name="TextBox 4">
            <a:extLst>
              <a:ext uri="{FF2B5EF4-FFF2-40B4-BE49-F238E27FC236}">
                <a16:creationId xmlns:a16="http://schemas.microsoft.com/office/drawing/2014/main" id="{C7077660-74C0-4DBB-8DC2-279AFAEC97A8}"/>
              </a:ext>
            </a:extLst>
          </p:cNvPr>
          <p:cNvSpPr txBox="1"/>
          <p:nvPr/>
        </p:nvSpPr>
        <p:spPr>
          <a:xfrm>
            <a:off x="338665" y="914256"/>
            <a:ext cx="11064449" cy="3416320"/>
          </a:xfrm>
          <a:prstGeom prst="rect">
            <a:avLst/>
          </a:prstGeom>
          <a:noFill/>
        </p:spPr>
        <p:txBody>
          <a:bodyPr wrap="square">
            <a:spAutoFit/>
          </a:bodyPr>
          <a:lstStyle/>
          <a:p>
            <a:r>
              <a:rPr lang="en-US" dirty="0"/>
              <a:t>[1] Visualize the BOM as a flat list; Support filtering, sorting, searching, pagination, export (csv, excel, pdf) options using JQUERY Data table. Support filtering by the User BOMs, System BOMs, All BOMs.</a:t>
            </a:r>
          </a:p>
          <a:p>
            <a:r>
              <a:rPr lang="en-US" dirty="0"/>
              <a:t>[2] Visualize the BOM as a tree; Support filtering by the User BOMs, System BOMs, All BOMs. Support Color/No Color options.</a:t>
            </a:r>
          </a:p>
          <a:p>
            <a:r>
              <a:rPr lang="en-US" dirty="0"/>
              <a:t>[3] Enable admins to import the BOMs (one at a time). Support the mapping between a CSV file columns and the database columns</a:t>
            </a:r>
          </a:p>
          <a:p>
            <a:r>
              <a:rPr lang="en-US" dirty="0"/>
              <a:t>[4] Enable the admins to specify the system BOMs (a set of BOMs which are of interest to all users; Stored in the Preferences table; )</a:t>
            </a:r>
          </a:p>
          <a:p>
            <a:r>
              <a:rPr lang="en-US" dirty="0"/>
              <a:t>[5] Enable the admins to specify the user BOMs (a set of BOMs which are of interest to the users; Stored in COOKIE; Each user will see different visualization)</a:t>
            </a:r>
          </a:p>
          <a:p>
            <a:r>
              <a:rPr lang="en-US" dirty="0"/>
              <a:t>[6] Reporting (TBD): Support summary reports and visual dashboards based on the metadata of </a:t>
            </a:r>
            <a:r>
              <a:rPr lang="en-US" dirty="0" err="1"/>
              <a:t>bom</a:t>
            </a:r>
            <a:r>
              <a:rPr lang="en-US" dirty="0"/>
              <a:t> data.</a:t>
            </a:r>
          </a:p>
          <a:p>
            <a:endParaRPr lang="en-US" dirty="0"/>
          </a:p>
        </p:txBody>
      </p:sp>
      <p:sp>
        <p:nvSpPr>
          <p:cNvPr id="6" name="TextBox 5">
            <a:extLst>
              <a:ext uri="{FF2B5EF4-FFF2-40B4-BE49-F238E27FC236}">
                <a16:creationId xmlns:a16="http://schemas.microsoft.com/office/drawing/2014/main" id="{4BACBC6E-5C3D-4F07-8F60-0EB8C154541A}"/>
              </a:ext>
            </a:extLst>
          </p:cNvPr>
          <p:cNvSpPr txBox="1"/>
          <p:nvPr/>
        </p:nvSpPr>
        <p:spPr>
          <a:xfrm>
            <a:off x="338665" y="101355"/>
            <a:ext cx="11290117" cy="584775"/>
          </a:xfrm>
          <a:prstGeom prst="rect">
            <a:avLst/>
          </a:prstGeom>
          <a:noFill/>
        </p:spPr>
        <p:txBody>
          <a:bodyPr wrap="square">
            <a:spAutoFit/>
          </a:bodyPr>
          <a:lstStyle/>
          <a:p>
            <a:r>
              <a:rPr lang="en-US" sz="3200" b="1" dirty="0">
                <a:solidFill>
                  <a:srgbClr val="00B050"/>
                </a:solidFill>
              </a:rPr>
              <a:t>Requirements and Use Cases:</a:t>
            </a:r>
          </a:p>
        </p:txBody>
      </p:sp>
    </p:spTree>
    <p:extLst>
      <p:ext uri="{BB962C8B-B14F-4D97-AF65-F5344CB8AC3E}">
        <p14:creationId xmlns:p14="http://schemas.microsoft.com/office/powerpoint/2010/main" val="4105335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654C5544-8990-440B-994C-5C56CA5F4814}"/>
              </a:ext>
            </a:extLst>
          </p:cNvPr>
          <p:cNvSpPr txBox="1">
            <a:spLocks/>
          </p:cNvSpPr>
          <p:nvPr/>
        </p:nvSpPr>
        <p:spPr>
          <a:xfrm>
            <a:off x="97194" y="6344817"/>
            <a:ext cx="12094806" cy="513183"/>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1800" kern="1200">
                <a:solidFill>
                  <a:schemeClr val="tx1"/>
                </a:solidFill>
                <a:latin typeface="+mj-lt"/>
                <a:ea typeface="+mj-ea"/>
                <a:cs typeface="+mj-cs"/>
              </a:defRPr>
            </a:lvl1pPr>
          </a:lstStyle>
          <a:p>
            <a:r>
              <a:rPr lang="en-US" dirty="0"/>
              <a:t>Siva.Jasthi@metrostate.edu                                  Software BOM Management                                                               ICS 499 Summer 2022</a:t>
            </a:r>
          </a:p>
        </p:txBody>
      </p:sp>
      <p:sp>
        <p:nvSpPr>
          <p:cNvPr id="6" name="TextBox 5">
            <a:extLst>
              <a:ext uri="{FF2B5EF4-FFF2-40B4-BE49-F238E27FC236}">
                <a16:creationId xmlns:a16="http://schemas.microsoft.com/office/drawing/2014/main" id="{4BACBC6E-5C3D-4F07-8F60-0EB8C154541A}"/>
              </a:ext>
            </a:extLst>
          </p:cNvPr>
          <p:cNvSpPr txBox="1"/>
          <p:nvPr/>
        </p:nvSpPr>
        <p:spPr>
          <a:xfrm>
            <a:off x="338665" y="101355"/>
            <a:ext cx="11290117" cy="584775"/>
          </a:xfrm>
          <a:prstGeom prst="rect">
            <a:avLst/>
          </a:prstGeom>
          <a:noFill/>
        </p:spPr>
        <p:txBody>
          <a:bodyPr wrap="square">
            <a:spAutoFit/>
          </a:bodyPr>
          <a:lstStyle/>
          <a:p>
            <a:r>
              <a:rPr lang="en-US" sz="3200" b="1" dirty="0">
                <a:solidFill>
                  <a:srgbClr val="00B050"/>
                </a:solidFill>
              </a:rPr>
              <a:t>Importing a BOM</a:t>
            </a:r>
          </a:p>
        </p:txBody>
      </p:sp>
      <p:pic>
        <p:nvPicPr>
          <p:cNvPr id="3" name="Picture 2">
            <a:extLst>
              <a:ext uri="{FF2B5EF4-FFF2-40B4-BE49-F238E27FC236}">
                <a16:creationId xmlns:a16="http://schemas.microsoft.com/office/drawing/2014/main" id="{6F093934-D9F2-46AD-9936-E3281D5EB7D6}"/>
              </a:ext>
            </a:extLst>
          </p:cNvPr>
          <p:cNvPicPr>
            <a:picLocks noChangeAspect="1"/>
          </p:cNvPicPr>
          <p:nvPr/>
        </p:nvPicPr>
        <p:blipFill>
          <a:blip r:embed="rId2"/>
          <a:stretch>
            <a:fillRect/>
          </a:stretch>
        </p:blipFill>
        <p:spPr>
          <a:xfrm>
            <a:off x="338665" y="1859151"/>
            <a:ext cx="10719963" cy="4248363"/>
          </a:xfrm>
          <a:prstGeom prst="rect">
            <a:avLst/>
          </a:prstGeom>
        </p:spPr>
      </p:pic>
      <p:sp>
        <p:nvSpPr>
          <p:cNvPr id="7" name="TextBox 6">
            <a:extLst>
              <a:ext uri="{FF2B5EF4-FFF2-40B4-BE49-F238E27FC236}">
                <a16:creationId xmlns:a16="http://schemas.microsoft.com/office/drawing/2014/main" id="{7D70983A-FB46-4616-90F4-FCF0B28E7E45}"/>
              </a:ext>
            </a:extLst>
          </p:cNvPr>
          <p:cNvSpPr txBox="1"/>
          <p:nvPr/>
        </p:nvSpPr>
        <p:spPr>
          <a:xfrm>
            <a:off x="466928" y="941364"/>
            <a:ext cx="8571064" cy="369332"/>
          </a:xfrm>
          <a:prstGeom prst="rect">
            <a:avLst/>
          </a:prstGeom>
          <a:noFill/>
        </p:spPr>
        <p:txBody>
          <a:bodyPr wrap="none" rtlCol="0">
            <a:spAutoFit/>
          </a:bodyPr>
          <a:lstStyle/>
          <a:p>
            <a:r>
              <a:rPr lang="en-US" dirty="0"/>
              <a:t>Only admins can login.  See the users in “users” table. Use the password “12345” to login. </a:t>
            </a:r>
          </a:p>
        </p:txBody>
      </p:sp>
      <p:sp>
        <p:nvSpPr>
          <p:cNvPr id="8" name="TextBox 7">
            <a:extLst>
              <a:ext uri="{FF2B5EF4-FFF2-40B4-BE49-F238E27FC236}">
                <a16:creationId xmlns:a16="http://schemas.microsoft.com/office/drawing/2014/main" id="{D9E47888-C8CE-4AC8-8CC6-D8C5DFA40833}"/>
              </a:ext>
            </a:extLst>
          </p:cNvPr>
          <p:cNvSpPr txBox="1"/>
          <p:nvPr/>
        </p:nvSpPr>
        <p:spPr>
          <a:xfrm>
            <a:off x="2234120" y="4747794"/>
            <a:ext cx="9619215" cy="1754326"/>
          </a:xfrm>
          <a:prstGeom prst="rect">
            <a:avLst/>
          </a:prstGeom>
          <a:noFill/>
        </p:spPr>
        <p:txBody>
          <a:bodyPr wrap="square" rtlCol="0">
            <a:spAutoFit/>
          </a:bodyPr>
          <a:lstStyle/>
          <a:p>
            <a:r>
              <a:rPr lang="en-US" dirty="0"/>
              <a:t>I added another “Import BOM” button to support the new schema </a:t>
            </a:r>
          </a:p>
          <a:p>
            <a:r>
              <a:rPr lang="en-US" dirty="0"/>
              <a:t>and to support “cumulative” BOM import. It points to the file “admin_import_bom_2.php”. This is the file you would be fixing/enhancing.</a:t>
            </a:r>
          </a:p>
          <a:p>
            <a:endParaRPr lang="en-US" dirty="0"/>
          </a:p>
          <a:p>
            <a:r>
              <a:rPr lang="en-US" dirty="0"/>
              <a:t>I left the V.1.0 “Import BOM” for reference purposes. It points to the file “</a:t>
            </a:r>
            <a:r>
              <a:rPr lang="en-US" dirty="0" err="1"/>
              <a:t>admin_import_bom.php</a:t>
            </a:r>
            <a:r>
              <a:rPr lang="en-US" dirty="0"/>
              <a:t>”</a:t>
            </a:r>
          </a:p>
          <a:p>
            <a:endParaRPr lang="en-US" dirty="0"/>
          </a:p>
        </p:txBody>
      </p:sp>
    </p:spTree>
    <p:extLst>
      <p:ext uri="{BB962C8B-B14F-4D97-AF65-F5344CB8AC3E}">
        <p14:creationId xmlns:p14="http://schemas.microsoft.com/office/powerpoint/2010/main" val="2288946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672</TotalTime>
  <Words>1039</Words>
  <Application>Microsoft Office PowerPoint</Application>
  <PresentationFormat>Widescreen</PresentationFormat>
  <Paragraphs>106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Jasthi, Jasthi (DI SW LCS DEVOPS)</dc:creator>
  <cp:lastModifiedBy>Jasthi, Jasthi (DI SW LCS DEVOPS)</cp:lastModifiedBy>
  <cp:revision>41</cp:revision>
  <dcterms:created xsi:type="dcterms:W3CDTF">2022-06-04T17:17:03Z</dcterms:created>
  <dcterms:modified xsi:type="dcterms:W3CDTF">2022-06-08T23:02:59Z</dcterms:modified>
</cp:coreProperties>
</file>