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C296041-304D-4E81-ADBC-A06472491C9D}">
  <a:tblStyle styleId="{DC296041-304D-4E81-ADBC-A06472491C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1aba651f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1aba651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11aba65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511aba651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11aba65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511aba651f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11aba651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KR">
                <a:solidFill>
                  <a:schemeClr val="dk1"/>
                </a:solidFill>
                <a:latin typeface="Times New Roman"/>
                <a:ea typeface="Times New Roman"/>
                <a:cs typeface="Times New Roman"/>
                <a:sym typeface="Times New Roman"/>
              </a:rPr>
              <a:t>Determine function category count:</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highlight>
                  <a:srgbClr val="FFFF00"/>
                </a:highlight>
                <a:latin typeface="Times New Roman"/>
                <a:ea typeface="Times New Roman"/>
                <a:cs typeface="Times New Roman"/>
                <a:sym typeface="Times New Roman"/>
              </a:rPr>
              <a:t>Total count 44</a:t>
            </a:r>
            <a:endParaRPr>
              <a:solidFill>
                <a:schemeClr val="dk1"/>
              </a:solidFill>
              <a:highlight>
                <a:srgbClr val="FFFF00"/>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1.</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Number of user input: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Counts: 11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Amount needed to be converted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Amount needed to be calculated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Original amount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Destinations (max 5)</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F:</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Title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Time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Place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2.</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Number of user output: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Counts: 9</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Converted amount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Calculated amount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Suggested tip</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Total amount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Suggested route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Time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Temperature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F:</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Reminder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Service number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3.</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Number of user queries: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Counts: 9</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Select “from” currency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Select “to” currency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Select city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3 service survey questions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Selection of by car/walk</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F:</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Alert option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Select Service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4.</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Number of data files and relational tables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Counts: 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Real-time currency API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Sale tax API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Tip calculation API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Google Map API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Weather API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F:</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Local data files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Google Map API</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5.</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Number of external interfaces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Times New Roman"/>
                <a:ea typeface="Times New Roman"/>
                <a:cs typeface="Times New Roman"/>
                <a:sym typeface="Times New Roman"/>
              </a:rPr>
              <a:t>Counts: 9</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A:</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General UI page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Currency selection UI page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B:</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General UI page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General UI page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Map UI page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Weather page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F</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Table view</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Detailed view</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rPr>
              <a:t>·</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Function 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ko-KR">
                <a:solidFill>
                  <a:schemeClr val="dk1"/>
                </a:solidFill>
                <a:latin typeface="Courier New"/>
                <a:ea typeface="Courier New"/>
                <a:cs typeface="Courier New"/>
                <a:sym typeface="Courier New"/>
              </a:rPr>
              <a:t>o</a:t>
            </a:r>
            <a:r>
              <a:rPr lang="ko-KR" sz="700">
                <a:solidFill>
                  <a:schemeClr val="dk1"/>
                </a:solidFill>
                <a:latin typeface="Times New Roman"/>
                <a:ea typeface="Times New Roman"/>
                <a:cs typeface="Times New Roman"/>
                <a:sym typeface="Times New Roman"/>
              </a:rPr>
              <a:t>   </a:t>
            </a:r>
            <a:r>
              <a:rPr lang="ko-KR">
                <a:solidFill>
                  <a:schemeClr val="dk1"/>
                </a:solidFill>
                <a:latin typeface="Times New Roman"/>
                <a:ea typeface="Times New Roman"/>
                <a:cs typeface="Times New Roman"/>
                <a:sym typeface="Times New Roman"/>
              </a:rPr>
              <a:t>Service number table view</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1" name="Google Shape;181;g511aba651f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11aba651f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11aba651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KR">
                <a:solidFill>
                  <a:schemeClr val="dk1"/>
                </a:solidFill>
                <a:latin typeface="Times New Roman"/>
                <a:ea typeface="Times New Roman"/>
                <a:cs typeface="Times New Roman"/>
                <a:sym typeface="Times New Roman"/>
              </a:rPr>
              <a:t>Determine processing complexity (PC):</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a:t>
            </a:r>
            <a:r>
              <a:rPr lang="ko-KR" sz="700">
                <a:solidFill>
                  <a:schemeClr val="dk1"/>
                </a:solidFill>
                <a:latin typeface="Times New Roman"/>
                <a:ea typeface="Times New Roman"/>
                <a:cs typeface="Times New Roman"/>
                <a:sym typeface="Times New Roman"/>
              </a:rPr>
              <a:t> 	</a:t>
            </a:r>
            <a:r>
              <a:rPr lang="ko-KR">
                <a:solidFill>
                  <a:schemeClr val="dk1"/>
                </a:solidFill>
              </a:rPr>
              <a:t>Does the system require reliable backup and recovery?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2 - moderate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2.</a:t>
            </a:r>
            <a:r>
              <a:rPr lang="ko-KR" sz="700">
                <a:solidFill>
                  <a:schemeClr val="dk1"/>
                </a:solidFill>
                <a:latin typeface="Times New Roman"/>
                <a:ea typeface="Times New Roman"/>
                <a:cs typeface="Times New Roman"/>
                <a:sym typeface="Times New Roman"/>
              </a:rPr>
              <a:t> 	</a:t>
            </a:r>
            <a:r>
              <a:rPr lang="ko-KR">
                <a:solidFill>
                  <a:schemeClr val="dk1"/>
                </a:solidFill>
              </a:rPr>
              <a:t>Are data communications required?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5 - essential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3.</a:t>
            </a:r>
            <a:r>
              <a:rPr lang="ko-KR" sz="700">
                <a:solidFill>
                  <a:schemeClr val="dk1"/>
                </a:solidFill>
                <a:latin typeface="Times New Roman"/>
                <a:ea typeface="Times New Roman"/>
                <a:cs typeface="Times New Roman"/>
                <a:sym typeface="Times New Roman"/>
              </a:rPr>
              <a:t> 	</a:t>
            </a:r>
            <a:r>
              <a:rPr lang="ko-KR">
                <a:solidFill>
                  <a:schemeClr val="dk1"/>
                </a:solidFill>
              </a:rPr>
              <a:t>Are there distributed processing functions?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2 - moderate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4.</a:t>
            </a:r>
            <a:r>
              <a:rPr lang="ko-KR" sz="700">
                <a:solidFill>
                  <a:schemeClr val="dk1"/>
                </a:solidFill>
                <a:latin typeface="Times New Roman"/>
                <a:ea typeface="Times New Roman"/>
                <a:cs typeface="Times New Roman"/>
                <a:sym typeface="Times New Roman"/>
              </a:rPr>
              <a:t> 	</a:t>
            </a:r>
            <a:r>
              <a:rPr lang="ko-KR">
                <a:solidFill>
                  <a:schemeClr val="dk1"/>
                </a:solidFill>
              </a:rPr>
              <a:t>Is performance critical?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4 - significant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5.</a:t>
            </a:r>
            <a:r>
              <a:rPr lang="ko-KR" sz="700">
                <a:solidFill>
                  <a:schemeClr val="dk1"/>
                </a:solidFill>
                <a:latin typeface="Times New Roman"/>
                <a:ea typeface="Times New Roman"/>
                <a:cs typeface="Times New Roman"/>
                <a:sym typeface="Times New Roman"/>
              </a:rPr>
              <a:t> 	</a:t>
            </a:r>
            <a:r>
              <a:rPr lang="ko-KR">
                <a:solidFill>
                  <a:schemeClr val="dk1"/>
                </a:solidFill>
              </a:rPr>
              <a:t>Will the system run in an existing, heavily utilized operational environment?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5 - essential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6.</a:t>
            </a:r>
            <a:r>
              <a:rPr lang="ko-KR" sz="700">
                <a:solidFill>
                  <a:schemeClr val="dk1"/>
                </a:solidFill>
                <a:latin typeface="Times New Roman"/>
                <a:ea typeface="Times New Roman"/>
                <a:cs typeface="Times New Roman"/>
                <a:sym typeface="Times New Roman"/>
              </a:rPr>
              <a:t> 	</a:t>
            </a:r>
            <a:r>
              <a:rPr lang="ko-KR">
                <a:solidFill>
                  <a:schemeClr val="dk1"/>
                </a:solidFill>
              </a:rPr>
              <a:t>Does the system require online data entry?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5 - essential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7.</a:t>
            </a:r>
            <a:r>
              <a:rPr lang="ko-KR" sz="700">
                <a:solidFill>
                  <a:schemeClr val="dk1"/>
                </a:solidFill>
                <a:latin typeface="Times New Roman"/>
                <a:ea typeface="Times New Roman"/>
                <a:cs typeface="Times New Roman"/>
                <a:sym typeface="Times New Roman"/>
              </a:rPr>
              <a:t> 	</a:t>
            </a:r>
            <a:r>
              <a:rPr lang="ko-KR">
                <a:solidFill>
                  <a:schemeClr val="dk1"/>
                </a:solidFill>
              </a:rPr>
              <a:t>Does the online data entry require the input transaction to be built over multiple screens or operations?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3 - average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8.</a:t>
            </a:r>
            <a:r>
              <a:rPr lang="ko-KR" sz="700">
                <a:solidFill>
                  <a:schemeClr val="dk1"/>
                </a:solidFill>
                <a:latin typeface="Times New Roman"/>
                <a:ea typeface="Times New Roman"/>
                <a:cs typeface="Times New Roman"/>
                <a:sym typeface="Times New Roman"/>
              </a:rPr>
              <a:t> 	</a:t>
            </a:r>
            <a:r>
              <a:rPr lang="ko-KR">
                <a:solidFill>
                  <a:schemeClr val="dk1"/>
                </a:solidFill>
              </a:rPr>
              <a:t>Are the master files updated online?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2 - moderate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9.</a:t>
            </a:r>
            <a:r>
              <a:rPr lang="ko-KR" sz="700">
                <a:solidFill>
                  <a:schemeClr val="dk1"/>
                </a:solidFill>
                <a:latin typeface="Times New Roman"/>
                <a:ea typeface="Times New Roman"/>
                <a:cs typeface="Times New Roman"/>
                <a:sym typeface="Times New Roman"/>
              </a:rPr>
              <a:t> 	</a:t>
            </a:r>
            <a:r>
              <a:rPr lang="ko-KR">
                <a:solidFill>
                  <a:schemeClr val="dk1"/>
                </a:solidFill>
              </a:rPr>
              <a:t>Are the inputs, outputs, files, or inquiries complex?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2 - moderate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10.</a:t>
            </a:r>
            <a:r>
              <a:rPr lang="ko-KR" sz="700">
                <a:solidFill>
                  <a:schemeClr val="dk1"/>
                </a:solidFill>
                <a:latin typeface="Times New Roman"/>
                <a:ea typeface="Times New Roman"/>
                <a:cs typeface="Times New Roman"/>
                <a:sym typeface="Times New Roman"/>
              </a:rPr>
              <a:t>  </a:t>
            </a:r>
            <a:r>
              <a:rPr lang="ko-KR">
                <a:solidFill>
                  <a:schemeClr val="dk1"/>
                </a:solidFill>
              </a:rPr>
              <a:t>Is the internal processing complex?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1 - incidental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11.</a:t>
            </a:r>
            <a:r>
              <a:rPr lang="ko-KR" sz="700">
                <a:solidFill>
                  <a:schemeClr val="dk1"/>
                </a:solidFill>
                <a:latin typeface="Times New Roman"/>
                <a:ea typeface="Times New Roman"/>
                <a:cs typeface="Times New Roman"/>
                <a:sym typeface="Times New Roman"/>
              </a:rPr>
              <a:t>  </a:t>
            </a:r>
            <a:r>
              <a:rPr lang="ko-KR">
                <a:solidFill>
                  <a:schemeClr val="dk1"/>
                </a:solidFill>
              </a:rPr>
              <a:t>Is the code designed to be reusable?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4 - significant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12.</a:t>
            </a:r>
            <a:r>
              <a:rPr lang="ko-KR" sz="700">
                <a:solidFill>
                  <a:schemeClr val="dk1"/>
                </a:solidFill>
                <a:latin typeface="Times New Roman"/>
                <a:ea typeface="Times New Roman"/>
                <a:cs typeface="Times New Roman"/>
                <a:sym typeface="Times New Roman"/>
              </a:rPr>
              <a:t>  </a:t>
            </a:r>
            <a:r>
              <a:rPr lang="ko-KR">
                <a:solidFill>
                  <a:schemeClr val="dk1"/>
                </a:solidFill>
              </a:rPr>
              <a:t>Are conversion and installation included in the design?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1 - incidental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13.</a:t>
            </a:r>
            <a:r>
              <a:rPr lang="ko-KR" sz="700">
                <a:solidFill>
                  <a:schemeClr val="dk1"/>
                </a:solidFill>
                <a:latin typeface="Times New Roman"/>
                <a:ea typeface="Times New Roman"/>
                <a:cs typeface="Times New Roman"/>
                <a:sym typeface="Times New Roman"/>
              </a:rPr>
              <a:t>  </a:t>
            </a:r>
            <a:r>
              <a:rPr lang="ko-KR">
                <a:solidFill>
                  <a:schemeClr val="dk1"/>
                </a:solidFill>
              </a:rPr>
              <a:t>Is the system designed for multiple installations in different organizations?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4 - significant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14.</a:t>
            </a:r>
            <a:r>
              <a:rPr lang="ko-KR" sz="700">
                <a:solidFill>
                  <a:schemeClr val="dk1"/>
                </a:solidFill>
                <a:latin typeface="Times New Roman"/>
                <a:ea typeface="Times New Roman"/>
                <a:cs typeface="Times New Roman"/>
                <a:sym typeface="Times New Roman"/>
              </a:rPr>
              <a:t>  </a:t>
            </a:r>
            <a:r>
              <a:rPr lang="ko-KR">
                <a:solidFill>
                  <a:schemeClr val="dk1"/>
                </a:solidFill>
              </a:rPr>
              <a:t>Is the application designed to facilitate change and ease of use by the user?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a:solidFill>
                  <a:schemeClr val="dk1"/>
                </a:solidFill>
              </a:rPr>
              <a:t>5 - essential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8217ce0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8217ce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8217ce0c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8217ce0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11aba651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511aba651f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11aba65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511aba651f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11aba651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511aba651f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11aba651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511aba651f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11ae9b0e2_4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11ae9b0e2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11ae9b0e2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11ae9b0e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11aba65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lang="ko-KR" sz="1200">
                <a:solidFill>
                  <a:srgbClr val="24292E"/>
                </a:solidFill>
                <a:latin typeface="Times New Roman"/>
                <a:ea typeface="Times New Roman"/>
                <a:cs typeface="Times New Roman"/>
                <a:sym typeface="Times New Roman"/>
              </a:rPr>
              <a:t>Reason: After the comparison of different software architectural design, MVC is the best fit for our product. Our product is a mobile application which serves its users to gain better travel experience.  Therefore, it must be able to provide optimum user interaction and user experience. The specialty of Model-View-Controller architectural design is that it divides the system into three components, the model, the view, and the controller. </a:t>
            </a:r>
            <a:r>
              <a:rPr lang="ko-KR"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68" name="Google Shape;268;g511aba651f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11aba651f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11aba651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8217ce0c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8217ce0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11aba65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511aba651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11aba651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1aba651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11aba651f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11aba65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11aba651f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11aba651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11aba651f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11aba651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11aba651f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11aba651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1aba651f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11aba651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p:cSld name="제목 및 내용">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58" name="Shape 58"/>
        <p:cNvGrpSpPr/>
        <p:nvPr/>
      </p:nvGrpSpPr>
      <p:grpSpPr>
        <a:xfrm>
          <a:off x="0" y="0"/>
          <a:ext cx="0" cy="0"/>
          <a:chOff x="0" y="0"/>
          <a:chExt cx="0" cy="0"/>
        </a:xfrm>
      </p:grpSpPr>
      <p:sp>
        <p:nvSpPr>
          <p:cNvPr id="59" name="Google Shape;5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64" name="Shape 64"/>
        <p:cNvGrpSpPr/>
        <p:nvPr/>
      </p:nvGrpSpPr>
      <p:grpSpPr>
        <a:xfrm>
          <a:off x="0" y="0"/>
          <a:ext cx="0" cy="0"/>
          <a:chOff x="0" y="0"/>
          <a:chExt cx="0" cy="0"/>
        </a:xfrm>
      </p:grpSpPr>
      <p:sp>
        <p:nvSpPr>
          <p:cNvPr id="65" name="Google Shape;6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p:cSld name="구역 머리글">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26" name="Shape 26"/>
        <p:cNvGrpSpPr/>
        <p:nvPr/>
      </p:nvGrpSpPr>
      <p:grpSpPr>
        <a:xfrm>
          <a:off x="0" y="0"/>
          <a:ext cx="0" cy="0"/>
          <a:chOff x="0" y="0"/>
          <a:chExt cx="0" cy="0"/>
        </a:xfrm>
      </p:grpSpPr>
      <p:sp>
        <p:nvSpPr>
          <p:cNvPr id="27" name="Google Shape;2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40" name="Shape 40"/>
        <p:cNvGrpSpPr/>
        <p:nvPr/>
      </p:nvGrpSpPr>
      <p:grpSpPr>
        <a:xfrm>
          <a:off x="0" y="0"/>
          <a:ext cx="0" cy="0"/>
          <a:chOff x="0" y="0"/>
          <a:chExt cx="0" cy="0"/>
        </a:xfrm>
      </p:grpSpPr>
      <p:sp>
        <p:nvSpPr>
          <p:cNvPr id="41" name="Google Shape;4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44" name="Shape 44"/>
        <p:cNvGrpSpPr/>
        <p:nvPr/>
      </p:nvGrpSpPr>
      <p:grpSpPr>
        <a:xfrm>
          <a:off x="0" y="0"/>
          <a:ext cx="0" cy="0"/>
          <a:chOff x="0" y="0"/>
          <a:chExt cx="0" cy="0"/>
        </a:xfrm>
      </p:grpSpPr>
      <p:sp>
        <p:nvSpPr>
          <p:cNvPr id="45" name="Google Shape;4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7" name="Google Shape;4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8" name="Google Shape;4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51" name="Shape 51"/>
        <p:cNvGrpSpPr/>
        <p:nvPr/>
      </p:nvGrpSpPr>
      <p:grpSpPr>
        <a:xfrm>
          <a:off x="0" y="0"/>
          <a:ext cx="0" cy="0"/>
          <a:chOff x="0" y="0"/>
          <a:chExt cx="0" cy="0"/>
        </a:xfrm>
      </p:grpSpPr>
      <p:sp>
        <p:nvSpPr>
          <p:cNvPr id="52" name="Google Shape;5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54" name="Google Shape;5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currencylayer.com/product" TargetMode="External"/><Relationship Id="rId4" Type="http://schemas.openxmlformats.org/officeDocument/2006/relationships/hyperlink" Target="http://zip-tax.com/pricing" TargetMode="External"/><Relationship Id="rId5" Type="http://schemas.openxmlformats.org/officeDocument/2006/relationships/hyperlink" Target="https://cloud.google.com/maps-platform/pricing/" TargetMode="External"/><Relationship Id="rId6" Type="http://schemas.openxmlformats.org/officeDocument/2006/relationships/hyperlink" Target="https://openweathermap.org/pri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3"/>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75" name="Google Shape;75;p13"/>
          <p:cNvPicPr preferRelativeResize="0"/>
          <p:nvPr/>
        </p:nvPicPr>
        <p:blipFill rotWithShape="1">
          <a:blip r:embed="rId3">
            <a:alphaModFix/>
          </a:blip>
          <a:srcRect b="24107" l="0" r="0" t="42954"/>
          <a:stretch/>
        </p:blipFill>
        <p:spPr>
          <a:xfrm>
            <a:off x="3614082" y="2287541"/>
            <a:ext cx="4762500" cy="1568741"/>
          </a:xfrm>
          <a:prstGeom prst="rect">
            <a:avLst/>
          </a:prstGeom>
          <a:noFill/>
          <a:ln>
            <a:noFill/>
          </a:ln>
        </p:spPr>
      </p:pic>
      <p:sp>
        <p:nvSpPr>
          <p:cNvPr id="76" name="Google Shape;76;p13"/>
          <p:cNvSpPr/>
          <p:nvPr/>
        </p:nvSpPr>
        <p:spPr>
          <a:xfrm>
            <a:off x="5270246" y="1939960"/>
            <a:ext cx="1651508" cy="1651508"/>
          </a:xfrm>
          <a:prstGeom prst="ellipse">
            <a:avLst/>
          </a:prstGeom>
          <a:noFill/>
          <a:ln cap="flat" cmpd="thickThin"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77" name="Google Shape;77;p13"/>
          <p:cNvPicPr preferRelativeResize="0"/>
          <p:nvPr/>
        </p:nvPicPr>
        <p:blipFill rotWithShape="1">
          <a:blip r:embed="rId3">
            <a:alphaModFix/>
          </a:blip>
          <a:srcRect b="33266" l="44597" r="0" t="39255"/>
          <a:stretch/>
        </p:blipFill>
        <p:spPr>
          <a:xfrm>
            <a:off x="5738070" y="2111371"/>
            <a:ext cx="2638512" cy="1308683"/>
          </a:xfrm>
          <a:prstGeom prst="rect">
            <a:avLst/>
          </a:prstGeom>
          <a:noFill/>
          <a:ln>
            <a:noFill/>
          </a:ln>
        </p:spPr>
      </p:pic>
      <p:sp>
        <p:nvSpPr>
          <p:cNvPr id="78" name="Google Shape;78;p13"/>
          <p:cNvSpPr txBox="1"/>
          <p:nvPr/>
        </p:nvSpPr>
        <p:spPr>
          <a:xfrm>
            <a:off x="4005275" y="3930200"/>
            <a:ext cx="3980100" cy="68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3600">
                <a:solidFill>
                  <a:srgbClr val="F5F7FC"/>
                </a:solidFill>
              </a:rPr>
              <a:t>TREK Travel App</a:t>
            </a:r>
            <a:endParaRPr sz="3600">
              <a:solidFill>
                <a:srgbClr val="F5F7FC"/>
              </a:solidFill>
            </a:endParaRPr>
          </a:p>
          <a:p>
            <a:pPr indent="0" lvl="0" marL="0" rtl="0" algn="l">
              <a:spcBef>
                <a:spcPts val="0"/>
              </a:spcBef>
              <a:spcAft>
                <a:spcPts val="0"/>
              </a:spcAft>
              <a:buSzPts val="1100"/>
              <a:buNone/>
            </a:pPr>
            <a:r>
              <a:t/>
            </a:r>
            <a:endParaRPr sz="3600">
              <a:solidFill>
                <a:srgbClr val="F5F7FC"/>
              </a:solidFill>
            </a:endParaRPr>
          </a:p>
        </p:txBody>
      </p:sp>
      <p:pic>
        <p:nvPicPr>
          <p:cNvPr id="79" name="Google Shape;79;p13"/>
          <p:cNvPicPr preferRelativeResize="0"/>
          <p:nvPr/>
        </p:nvPicPr>
        <p:blipFill rotWithShape="1">
          <a:blip r:embed="rId4">
            <a:alphaModFix/>
          </a:blip>
          <a:srcRect b="40725" l="59219" r="3537" t="38962"/>
          <a:stretch/>
        </p:blipFill>
        <p:spPr>
          <a:xfrm>
            <a:off x="7595118" y="4032452"/>
            <a:ext cx="672592" cy="366836"/>
          </a:xfrm>
          <a:prstGeom prst="rect">
            <a:avLst/>
          </a:prstGeom>
          <a:noFill/>
          <a:ln>
            <a:noFill/>
          </a:ln>
        </p:spPr>
      </p:pic>
      <p:pic>
        <p:nvPicPr>
          <p:cNvPr id="80" name="Google Shape;80;p13"/>
          <p:cNvPicPr preferRelativeResize="0"/>
          <p:nvPr/>
        </p:nvPicPr>
        <p:blipFill rotWithShape="1">
          <a:blip r:embed="rId4">
            <a:alphaModFix/>
          </a:blip>
          <a:srcRect b="79687" l="62756" r="0" t="0"/>
          <a:stretch/>
        </p:blipFill>
        <p:spPr>
          <a:xfrm>
            <a:off x="3834881" y="4927525"/>
            <a:ext cx="672592" cy="366836"/>
          </a:xfrm>
          <a:prstGeom prst="rect">
            <a:avLst/>
          </a:prstGeom>
          <a:noFill/>
          <a:ln>
            <a:noFill/>
          </a:ln>
        </p:spPr>
      </p:pic>
      <p:pic>
        <p:nvPicPr>
          <p:cNvPr id="81" name="Google Shape;81;p13"/>
          <p:cNvPicPr preferRelativeResize="0"/>
          <p:nvPr/>
        </p:nvPicPr>
        <p:blipFill rotWithShape="1">
          <a:blip r:embed="rId4">
            <a:alphaModFix/>
          </a:blip>
          <a:srcRect b="79687" l="62756" r="0" t="0"/>
          <a:stretch/>
        </p:blipFill>
        <p:spPr>
          <a:xfrm>
            <a:off x="1278231" y="2287338"/>
            <a:ext cx="2335851" cy="1273988"/>
          </a:xfrm>
          <a:prstGeom prst="rect">
            <a:avLst/>
          </a:prstGeom>
          <a:noFill/>
          <a:ln>
            <a:noFill/>
          </a:ln>
        </p:spPr>
      </p:pic>
      <p:pic>
        <p:nvPicPr>
          <p:cNvPr id="82" name="Google Shape;82;p13"/>
          <p:cNvPicPr preferRelativeResize="0"/>
          <p:nvPr/>
        </p:nvPicPr>
        <p:blipFill rotWithShape="1">
          <a:blip r:embed="rId4">
            <a:alphaModFix/>
          </a:blip>
          <a:srcRect b="62903" l="62663" r="93" t="20128"/>
          <a:stretch/>
        </p:blipFill>
        <p:spPr>
          <a:xfrm>
            <a:off x="9061929" y="2792006"/>
            <a:ext cx="2335851" cy="1064276"/>
          </a:xfrm>
          <a:prstGeom prst="rect">
            <a:avLst/>
          </a:prstGeom>
          <a:noFill/>
          <a:ln>
            <a:noFill/>
          </a:ln>
        </p:spPr>
      </p:pic>
      <p:sp>
        <p:nvSpPr>
          <p:cNvPr id="83" name="Google Shape;83;p13"/>
          <p:cNvSpPr txBox="1"/>
          <p:nvPr/>
        </p:nvSpPr>
        <p:spPr>
          <a:xfrm>
            <a:off x="7595125" y="6172200"/>
            <a:ext cx="43845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KR" sz="1300">
                <a:solidFill>
                  <a:srgbClr val="FFFFFF"/>
                </a:solidFill>
              </a:rPr>
              <a:t>Alejandro Amaya Giron, Churong Zhang,  Xizhen Yang, </a:t>
            </a:r>
            <a:endParaRPr sz="1300">
              <a:solidFill>
                <a:srgbClr val="FFFFFF"/>
              </a:solidFill>
            </a:endParaRPr>
          </a:p>
          <a:p>
            <a:pPr indent="0" lvl="0" marL="0" rtl="0" algn="l">
              <a:spcBef>
                <a:spcPts val="0"/>
              </a:spcBef>
              <a:spcAft>
                <a:spcPts val="0"/>
              </a:spcAft>
              <a:buClr>
                <a:schemeClr val="dk1"/>
              </a:buClr>
              <a:buSzPts val="1100"/>
              <a:buFont typeface="Arial"/>
              <a:buNone/>
            </a:pPr>
            <a:r>
              <a:rPr lang="ko-KR" sz="1300">
                <a:solidFill>
                  <a:srgbClr val="FFFFFF"/>
                </a:solidFill>
              </a:rPr>
              <a:t>Kaitian Li,  Jisoo Kim, Kent G, Frank Cazarez </a:t>
            </a:r>
            <a:endParaRPr sz="1300">
              <a:solidFill>
                <a:srgbClr val="FFFFFF"/>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57" name="Shape 157"/>
        <p:cNvGrpSpPr/>
        <p:nvPr/>
      </p:nvGrpSpPr>
      <p:grpSpPr>
        <a:xfrm>
          <a:off x="0" y="0"/>
          <a:ext cx="0" cy="0"/>
          <a:chOff x="0" y="0"/>
          <a:chExt cx="0" cy="0"/>
        </a:xfrm>
      </p:grpSpPr>
      <p:sp>
        <p:nvSpPr>
          <p:cNvPr id="158" name="Google Shape;158;p22"/>
          <p:cNvSpPr txBox="1"/>
          <p:nvPr/>
        </p:nvSpPr>
        <p:spPr>
          <a:xfrm>
            <a:off x="3521175" y="1028375"/>
            <a:ext cx="42951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chemeClr val="dk1"/>
                </a:solidFill>
              </a:rPr>
              <a:t>Feature #6: Weather</a:t>
            </a:r>
            <a:endParaRPr sz="2800">
              <a:solidFill>
                <a:schemeClr val="dk1"/>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59" name="Google Shape;159;p22"/>
          <p:cNvSpPr txBox="1"/>
          <p:nvPr/>
        </p:nvSpPr>
        <p:spPr>
          <a:xfrm>
            <a:off x="2008900" y="3556025"/>
            <a:ext cx="7019700" cy="6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KR" sz="2800">
                <a:solidFill>
                  <a:schemeClr val="dk1"/>
                </a:solidFill>
              </a:rPr>
              <a:t>Feature #7 Local Services Numbers</a:t>
            </a:r>
            <a:endParaRPr sz="2800">
              <a:solidFill>
                <a:schemeClr val="dk1"/>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4F4">
            <a:alpha val="58080"/>
          </a:srgbClr>
        </a:solidFill>
      </p:bgPr>
    </p:bg>
    <p:spTree>
      <p:nvGrpSpPr>
        <p:cNvPr id="163" name="Shape 163"/>
        <p:cNvGrpSpPr/>
        <p:nvPr/>
      </p:nvGrpSpPr>
      <p:grpSpPr>
        <a:xfrm>
          <a:off x="0" y="0"/>
          <a:ext cx="0" cy="0"/>
          <a:chOff x="0" y="0"/>
          <a:chExt cx="0" cy="0"/>
        </a:xfrm>
      </p:grpSpPr>
      <p:sp>
        <p:nvSpPr>
          <p:cNvPr id="164" name="Google Shape;164;p23"/>
          <p:cNvSpPr/>
          <p:nvPr/>
        </p:nvSpPr>
        <p:spPr>
          <a:xfrm>
            <a:off x="0" y="0"/>
            <a:ext cx="12192000" cy="6858000"/>
          </a:xfrm>
          <a:prstGeom prst="rect">
            <a:avLst/>
          </a:prstGeom>
          <a:solidFill>
            <a:srgbClr val="92D4F4">
              <a:alpha val="580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65" name="Google Shape;165;p23"/>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166" name="Google Shape;166;p23"/>
          <p:cNvSpPr txBox="1"/>
          <p:nvPr/>
        </p:nvSpPr>
        <p:spPr>
          <a:xfrm>
            <a:off x="440875" y="404125"/>
            <a:ext cx="56550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Project Requirements </a:t>
            </a:r>
            <a:endParaRPr sz="3600">
              <a:solidFill>
                <a:srgbClr val="FFFFFF"/>
              </a:solidFill>
            </a:endParaRPr>
          </a:p>
        </p:txBody>
      </p:sp>
      <p:sp>
        <p:nvSpPr>
          <p:cNvPr id="167" name="Google Shape;167;p23"/>
          <p:cNvSpPr txBox="1"/>
          <p:nvPr/>
        </p:nvSpPr>
        <p:spPr>
          <a:xfrm>
            <a:off x="483750" y="1426050"/>
            <a:ext cx="5321100" cy="48810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spcBef>
                <a:spcPts val="0"/>
              </a:spcBef>
              <a:spcAft>
                <a:spcPts val="0"/>
              </a:spcAft>
              <a:buNone/>
            </a:pPr>
            <a:r>
              <a:rPr b="1" lang="ko-KR" sz="1800">
                <a:solidFill>
                  <a:srgbClr val="434343"/>
                </a:solidFill>
              </a:rPr>
              <a:t>Functional Requirements:</a:t>
            </a:r>
            <a:r>
              <a:rPr lang="ko-KR" sz="1800">
                <a:solidFill>
                  <a:srgbClr val="434343"/>
                </a:solidFill>
              </a:rPr>
              <a:t>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Currency converter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Calculate the sale tax based on the city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Tips suggestions on various services based on user’s preference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Local weather information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Distance and time calculator if you want to visit certain locations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Scheduler that will pull up recommendations within certain parameters of the area you are located and plan the path of travel for user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Locate and dial closest emergency services based on GPS location  </a:t>
            </a:r>
            <a:endParaRPr sz="1800">
              <a:solidFill>
                <a:srgbClr val="434343"/>
              </a:solidFill>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68" name="Google Shape;168;p23"/>
          <p:cNvSpPr txBox="1"/>
          <p:nvPr/>
        </p:nvSpPr>
        <p:spPr>
          <a:xfrm>
            <a:off x="6096000" y="1426050"/>
            <a:ext cx="5655000" cy="48810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457200" rtl="0" algn="l">
              <a:spcBef>
                <a:spcPts val="0"/>
              </a:spcBef>
              <a:spcAft>
                <a:spcPts val="0"/>
              </a:spcAft>
              <a:buNone/>
            </a:pPr>
            <a:r>
              <a:rPr b="1" lang="ko-KR" sz="1800">
                <a:solidFill>
                  <a:srgbClr val="434343"/>
                </a:solidFill>
              </a:rPr>
              <a:t>Non-functional Requirements:</a:t>
            </a:r>
            <a:r>
              <a:rPr lang="ko-KR" sz="1800">
                <a:solidFill>
                  <a:srgbClr val="434343"/>
                </a:solidFill>
              </a:rPr>
              <a:t>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Currency converter should support up to 166 different currencies, and must be real time exchange rate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Provide sales tax information for at least more than 100 cities in United States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Tip suggestion should be simple to use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The distance and arrival time calculation should take the traffic and other automotive incidents into consideration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Local weather should have current weather, and up to 5 days advance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Scheduler should save user activity and travel log permanently </a:t>
            </a:r>
            <a:endParaRPr sz="1800">
              <a:solidFill>
                <a:srgbClr val="434343"/>
              </a:solidFill>
            </a:endParaRPr>
          </a:p>
          <a:p>
            <a:pPr indent="-114300" lvl="0" marL="1143000" rtl="0" algn="l">
              <a:spcBef>
                <a:spcPts val="0"/>
              </a:spcBef>
              <a:spcAft>
                <a:spcPts val="0"/>
              </a:spcAft>
              <a:buClr>
                <a:srgbClr val="434343"/>
              </a:buClr>
              <a:buSzPts val="1800"/>
              <a:buFont typeface="Arial"/>
              <a:buChar char="❏"/>
            </a:pPr>
            <a:r>
              <a:rPr lang="ko-KR" sz="1800">
                <a:solidFill>
                  <a:srgbClr val="434343"/>
                </a:solidFill>
              </a:rPr>
              <a:t>Emergency services should be easy to access and should be located easily within the app  </a:t>
            </a:r>
            <a:endParaRPr sz="18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74" name="Google Shape;174;p24"/>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175" name="Google Shape;175;p24"/>
          <p:cNvSpPr txBox="1"/>
          <p:nvPr/>
        </p:nvSpPr>
        <p:spPr>
          <a:xfrm>
            <a:off x="440875" y="404125"/>
            <a:ext cx="56550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Project Timeline</a:t>
            </a:r>
            <a:endParaRPr sz="3600">
              <a:solidFill>
                <a:srgbClr val="FFFFFF"/>
              </a:solidFill>
            </a:endParaRPr>
          </a:p>
        </p:txBody>
      </p:sp>
      <p:sp>
        <p:nvSpPr>
          <p:cNvPr id="176" name="Google Shape;176;p24"/>
          <p:cNvSpPr txBox="1"/>
          <p:nvPr/>
        </p:nvSpPr>
        <p:spPr>
          <a:xfrm>
            <a:off x="483750" y="1426050"/>
            <a:ext cx="11224500" cy="48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rgbClr val="FFFFFF"/>
              </a:solidFill>
            </a:endParaRPr>
          </a:p>
        </p:txBody>
      </p:sp>
      <p:graphicFrame>
        <p:nvGraphicFramePr>
          <p:cNvPr id="177" name="Google Shape;177;p24"/>
          <p:cNvGraphicFramePr/>
          <p:nvPr/>
        </p:nvGraphicFramePr>
        <p:xfrm>
          <a:off x="952500" y="1377050"/>
          <a:ext cx="3000000" cy="3000000"/>
        </p:xfrm>
        <a:graphic>
          <a:graphicData uri="http://schemas.openxmlformats.org/drawingml/2006/table">
            <a:tbl>
              <a:tblPr>
                <a:noFill/>
                <a:tableStyleId>{DC296041-304D-4E81-ADBC-A06472491C9D}</a:tableStyleId>
              </a:tblPr>
              <a:tblGrid>
                <a:gridCol w="2571750"/>
                <a:gridCol w="2571750"/>
                <a:gridCol w="2571750"/>
                <a:gridCol w="2571750"/>
              </a:tblGrid>
              <a:tr h="488100">
                <a:tc>
                  <a:txBody>
                    <a:bodyPr>
                      <a:noAutofit/>
                    </a:bodyPr>
                    <a:lstStyle/>
                    <a:p>
                      <a:pPr indent="0" lvl="0" marL="0" rtl="0" algn="l">
                        <a:spcBef>
                          <a:spcPts val="0"/>
                        </a:spcBef>
                        <a:spcAft>
                          <a:spcPts val="0"/>
                        </a:spcAft>
                        <a:buNone/>
                      </a:pPr>
                      <a:r>
                        <a:rPr lang="ko-KR"/>
                        <a:t>Task</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ko-KR"/>
                        <a:t>Effort(person-days)</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ko-KR"/>
                        <a:t>Duration(days)</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ko-KR"/>
                        <a:t>Dependencies</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solidFill>
                      <a:srgbClr val="FFFFFF"/>
                    </a:solidFill>
                  </a:tcPr>
                </a:tc>
              </a:tr>
              <a:tr h="488100">
                <a:tc>
                  <a:txBody>
                    <a:bodyPr>
                      <a:noAutofit/>
                    </a:bodyPr>
                    <a:lstStyle/>
                    <a:p>
                      <a:pPr indent="0" lvl="0" marL="0" rtl="0" algn="l">
                        <a:spcBef>
                          <a:spcPts val="0"/>
                        </a:spcBef>
                        <a:spcAft>
                          <a:spcPts val="0"/>
                        </a:spcAft>
                        <a:buNone/>
                      </a:pPr>
                      <a:r>
                        <a:rPr lang="ko-KR"/>
                        <a:t>A: Requirement gathering</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B: Tasks analysis</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1</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1</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A</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C: Feasibility study</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A</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D: purchase hardwares and set room</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4</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B,C</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E: User Interface design</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10</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5</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B,C</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F: User Interface design implementation</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6</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3</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D, E</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G: Feature Implementation</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4</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D,E</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H: Define users</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2</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D,E</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r h="488100">
                <a:tc>
                  <a:txBody>
                    <a:bodyPr>
                      <a:noAutofit/>
                    </a:bodyPr>
                    <a:lstStyle/>
                    <a:p>
                      <a:pPr indent="0" lvl="0" marL="0" rtl="0" algn="l">
                        <a:spcBef>
                          <a:spcPts val="0"/>
                        </a:spcBef>
                        <a:spcAft>
                          <a:spcPts val="0"/>
                        </a:spcAft>
                        <a:buNone/>
                      </a:pPr>
                      <a:r>
                        <a:rPr lang="ko-KR"/>
                        <a:t>I: Test and Debug</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8</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8</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c>
                  <a:txBody>
                    <a:bodyPr>
                      <a:noAutofit/>
                    </a:bodyPr>
                    <a:lstStyle/>
                    <a:p>
                      <a:pPr indent="0" lvl="0" marL="0" rtl="0" algn="l">
                        <a:spcBef>
                          <a:spcPts val="0"/>
                        </a:spcBef>
                        <a:spcAft>
                          <a:spcPts val="0"/>
                        </a:spcAft>
                        <a:buNone/>
                      </a:pPr>
                      <a:r>
                        <a:rPr lang="ko-KR"/>
                        <a:t>F,G</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9525">
                      <a:solidFill>
                        <a:srgbClr val="366CA7"/>
                      </a:solidFill>
                      <a:prstDash val="solid"/>
                      <a:round/>
                      <a:headEnd len="sm" w="sm" type="none"/>
                      <a:tailEnd len="sm" w="sm" type="none"/>
                    </a:lnB>
                  </a:tcPr>
                </a:tc>
              </a:tr>
            </a:tbl>
          </a:graphicData>
        </a:graphic>
      </p:graphicFrame>
      <p:pic>
        <p:nvPicPr>
          <p:cNvPr id="178" name="Google Shape;178;p24"/>
          <p:cNvPicPr preferRelativeResize="0"/>
          <p:nvPr/>
        </p:nvPicPr>
        <p:blipFill rotWithShape="1">
          <a:blip r:embed="rId3">
            <a:alphaModFix/>
          </a:blip>
          <a:srcRect b="79687" l="62756" r="0" t="0"/>
          <a:stretch/>
        </p:blipFill>
        <p:spPr>
          <a:xfrm>
            <a:off x="10061701" y="0"/>
            <a:ext cx="2130300" cy="1161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4" name="Google Shape;184;p25"/>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185" name="Google Shape;185;p25"/>
          <p:cNvSpPr txBox="1"/>
          <p:nvPr/>
        </p:nvSpPr>
        <p:spPr>
          <a:xfrm>
            <a:off x="440875" y="404125"/>
            <a:ext cx="56550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u="sng">
                <a:solidFill>
                  <a:srgbClr val="FFFFFF"/>
                </a:solidFill>
              </a:rPr>
              <a:t>Cost Estimation</a:t>
            </a:r>
            <a:r>
              <a:rPr lang="ko-KR" sz="3600">
                <a:solidFill>
                  <a:srgbClr val="FFFFFF"/>
                </a:solidFill>
              </a:rPr>
              <a:t> -</a:t>
            </a:r>
            <a:endParaRPr sz="3600">
              <a:solidFill>
                <a:srgbClr val="FFFFFF"/>
              </a:solidFill>
            </a:endParaRPr>
          </a:p>
          <a:p>
            <a:pPr indent="0" lvl="0" marL="0" rtl="0" algn="l">
              <a:spcBef>
                <a:spcPts val="0"/>
              </a:spcBef>
              <a:spcAft>
                <a:spcPts val="0"/>
              </a:spcAft>
              <a:buNone/>
            </a:pPr>
            <a:r>
              <a:rPr lang="ko-KR" sz="3600">
                <a:solidFill>
                  <a:srgbClr val="FFFFFF"/>
                </a:solidFill>
              </a:rPr>
              <a:t>FP Method</a:t>
            </a:r>
            <a:endParaRPr sz="3600">
              <a:solidFill>
                <a:srgbClr val="FFFFFF"/>
              </a:solidFill>
            </a:endParaRPr>
          </a:p>
        </p:txBody>
      </p:sp>
      <p:sp>
        <p:nvSpPr>
          <p:cNvPr id="186" name="Google Shape;186;p25"/>
          <p:cNvSpPr txBox="1"/>
          <p:nvPr/>
        </p:nvSpPr>
        <p:spPr>
          <a:xfrm>
            <a:off x="3906625" y="1851950"/>
            <a:ext cx="7813800" cy="45888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KR" sz="2400">
                <a:solidFill>
                  <a:srgbClr val="434343"/>
                </a:solidFill>
              </a:rPr>
              <a:t>Determine Complexity</a:t>
            </a:r>
            <a:endParaRPr sz="2400">
              <a:solidFill>
                <a:srgbClr val="434343"/>
              </a:solidFill>
            </a:endParaRPr>
          </a:p>
        </p:txBody>
      </p:sp>
      <p:sp>
        <p:nvSpPr>
          <p:cNvPr id="187" name="Google Shape;187;p25"/>
          <p:cNvSpPr txBox="1"/>
          <p:nvPr/>
        </p:nvSpPr>
        <p:spPr>
          <a:xfrm>
            <a:off x="551175" y="1851950"/>
            <a:ext cx="3086700" cy="46500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KR" sz="1800">
                <a:solidFill>
                  <a:srgbClr val="434343"/>
                </a:solidFill>
              </a:rPr>
              <a:t>Functions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A.   Currency Converter</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B.    Sale Tax Calculator</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C.    Tip Estimator</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D.    Map</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E.    Weather</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F.     Trip Planner</a:t>
            </a:r>
            <a:endParaRPr sz="1800">
              <a:solidFill>
                <a:srgbClr val="434343"/>
              </a:solidFill>
            </a:endParaRPr>
          </a:p>
          <a:p>
            <a:pPr indent="0" lvl="0" marL="0" rtl="0" algn="l">
              <a:spcBef>
                <a:spcPts val="0"/>
              </a:spcBef>
              <a:spcAft>
                <a:spcPts val="0"/>
              </a:spcAft>
              <a:buClr>
                <a:schemeClr val="dk1"/>
              </a:buClr>
              <a:buSzPts val="1100"/>
              <a:buFont typeface="Arial"/>
              <a:buNone/>
            </a:pPr>
            <a:r>
              <a:rPr lang="ko-KR" sz="1800">
                <a:solidFill>
                  <a:srgbClr val="434343"/>
                </a:solidFill>
              </a:rPr>
              <a:t>G.    Local Service Number</a:t>
            </a:r>
            <a:endParaRPr sz="18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graphicFrame>
        <p:nvGraphicFramePr>
          <p:cNvPr id="188" name="Google Shape;188;p25"/>
          <p:cNvGraphicFramePr/>
          <p:nvPr/>
        </p:nvGraphicFramePr>
        <p:xfrm>
          <a:off x="3906575" y="2480100"/>
          <a:ext cx="3000000" cy="3000000"/>
        </p:xfrm>
        <a:graphic>
          <a:graphicData uri="http://schemas.openxmlformats.org/drawingml/2006/table">
            <a:tbl>
              <a:tblPr>
                <a:noFill/>
                <a:tableStyleId>{DC296041-304D-4E81-ADBC-A06472491C9D}</a:tableStyleId>
              </a:tblPr>
              <a:tblGrid>
                <a:gridCol w="1562750"/>
                <a:gridCol w="1562750"/>
                <a:gridCol w="1562750"/>
                <a:gridCol w="1562750"/>
                <a:gridCol w="1562750"/>
              </a:tblGrid>
              <a:tr h="655750">
                <a:tc>
                  <a:txBody>
                    <a:bodyPr>
                      <a:noAutofit/>
                    </a:bodyPr>
                    <a:lstStyle/>
                    <a:p>
                      <a:pPr indent="0" lvl="0" marL="0" rtl="0" algn="ctr">
                        <a:lnSpc>
                          <a:spcPct val="115000"/>
                        </a:lnSpc>
                        <a:spcBef>
                          <a:spcPts val="0"/>
                        </a:spcBef>
                        <a:spcAft>
                          <a:spcPts val="0"/>
                        </a:spcAft>
                        <a:buNone/>
                      </a:pPr>
                      <a:r>
                        <a:rPr lang="ko-KR" sz="1200">
                          <a:solidFill>
                            <a:srgbClr val="434343"/>
                          </a:solidFill>
                        </a:rPr>
                        <a:t> </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Function Category</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Count</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Complexity</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Count * Complexity</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r h="681900">
                <a:tc>
                  <a:txBody>
                    <a:bodyPr>
                      <a:noAutofit/>
                    </a:bodyPr>
                    <a:lstStyle/>
                    <a:p>
                      <a:pPr indent="0" lvl="0" marL="0" rtl="0" algn="ctr">
                        <a:lnSpc>
                          <a:spcPct val="115000"/>
                        </a:lnSpc>
                        <a:spcBef>
                          <a:spcPts val="0"/>
                        </a:spcBef>
                        <a:spcAft>
                          <a:spcPts val="0"/>
                        </a:spcAft>
                        <a:buNone/>
                      </a:pPr>
                      <a:r>
                        <a:rPr lang="ko-KR" sz="1200">
                          <a:solidFill>
                            <a:srgbClr val="434343"/>
                          </a:solidFill>
                        </a:rPr>
                        <a:t>1</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Number of user input</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11</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4</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44</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r h="655750">
                <a:tc>
                  <a:txBody>
                    <a:bodyPr>
                      <a:noAutofit/>
                    </a:bodyPr>
                    <a:lstStyle/>
                    <a:p>
                      <a:pPr indent="0" lvl="0" marL="0" rtl="0" algn="ctr">
                        <a:lnSpc>
                          <a:spcPct val="115000"/>
                        </a:lnSpc>
                        <a:spcBef>
                          <a:spcPts val="0"/>
                        </a:spcBef>
                        <a:spcAft>
                          <a:spcPts val="0"/>
                        </a:spcAft>
                        <a:buNone/>
                      </a:pPr>
                      <a:r>
                        <a:rPr lang="ko-KR" sz="1200">
                          <a:solidFill>
                            <a:srgbClr val="434343"/>
                          </a:solidFill>
                        </a:rPr>
                        <a:t>2</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Number of user output</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9</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4</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36</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r h="655750">
                <a:tc>
                  <a:txBody>
                    <a:bodyPr>
                      <a:noAutofit/>
                    </a:bodyPr>
                    <a:lstStyle/>
                    <a:p>
                      <a:pPr indent="0" lvl="0" marL="0" rtl="0" algn="ctr">
                        <a:lnSpc>
                          <a:spcPct val="115000"/>
                        </a:lnSpc>
                        <a:spcBef>
                          <a:spcPts val="0"/>
                        </a:spcBef>
                        <a:spcAft>
                          <a:spcPts val="0"/>
                        </a:spcAft>
                        <a:buNone/>
                      </a:pPr>
                      <a:r>
                        <a:rPr lang="ko-KR" sz="1200">
                          <a:solidFill>
                            <a:srgbClr val="434343"/>
                          </a:solidFill>
                        </a:rPr>
                        <a:t>3</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Number of user queries</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9</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6</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54</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r h="655750">
                <a:tc>
                  <a:txBody>
                    <a:bodyPr>
                      <a:noAutofit/>
                    </a:bodyPr>
                    <a:lstStyle/>
                    <a:p>
                      <a:pPr indent="0" lvl="0" marL="0" rtl="0" algn="ctr">
                        <a:lnSpc>
                          <a:spcPct val="115000"/>
                        </a:lnSpc>
                        <a:spcBef>
                          <a:spcPts val="0"/>
                        </a:spcBef>
                        <a:spcAft>
                          <a:spcPts val="0"/>
                        </a:spcAft>
                        <a:buNone/>
                      </a:pPr>
                      <a:r>
                        <a:rPr lang="ko-KR" sz="1200">
                          <a:solidFill>
                            <a:srgbClr val="434343"/>
                          </a:solidFill>
                        </a:rPr>
                        <a:t>4</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Number of data files and relational tables</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6</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15</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90</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r h="655750">
                <a:tc>
                  <a:txBody>
                    <a:bodyPr>
                      <a:noAutofit/>
                    </a:bodyPr>
                    <a:lstStyle/>
                    <a:p>
                      <a:pPr indent="0" lvl="0" marL="0" rtl="0" algn="ctr">
                        <a:lnSpc>
                          <a:spcPct val="115000"/>
                        </a:lnSpc>
                        <a:spcBef>
                          <a:spcPts val="0"/>
                        </a:spcBef>
                        <a:spcAft>
                          <a:spcPts val="0"/>
                        </a:spcAft>
                        <a:buNone/>
                      </a:pPr>
                      <a:r>
                        <a:rPr lang="ko-KR" sz="1200">
                          <a:solidFill>
                            <a:srgbClr val="434343"/>
                          </a:solidFill>
                        </a:rPr>
                        <a:t>5</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Number of external interfaces</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9</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10</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ko-KR" sz="1200">
                          <a:solidFill>
                            <a:srgbClr val="434343"/>
                          </a:solidFill>
                        </a:rPr>
                        <a:t>90</a:t>
                      </a:r>
                      <a:endParaRPr sz="1200">
                        <a:solidFill>
                          <a:srgbClr val="434343"/>
                        </a:solidFill>
                      </a:endParaRPr>
                    </a:p>
                  </a:txBody>
                  <a:tcPr marT="91425" marB="91425" marR="68575" marL="685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4F4"/>
        </a:solidFill>
      </p:bgPr>
    </p:bg>
    <p:spTree>
      <p:nvGrpSpPr>
        <p:cNvPr id="192" name="Shape 192"/>
        <p:cNvGrpSpPr/>
        <p:nvPr/>
      </p:nvGrpSpPr>
      <p:grpSpPr>
        <a:xfrm>
          <a:off x="0" y="0"/>
          <a:ext cx="0" cy="0"/>
          <a:chOff x="0" y="0"/>
          <a:chExt cx="0" cy="0"/>
        </a:xfrm>
      </p:grpSpPr>
      <p:sp>
        <p:nvSpPr>
          <p:cNvPr id="193" name="Google Shape;193;p26"/>
          <p:cNvSpPr txBox="1"/>
          <p:nvPr/>
        </p:nvSpPr>
        <p:spPr>
          <a:xfrm>
            <a:off x="318400" y="378775"/>
            <a:ext cx="35760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FP Method</a:t>
            </a:r>
            <a:endParaRPr sz="3600">
              <a:solidFill>
                <a:srgbClr val="FFFFFF"/>
              </a:solidFill>
            </a:endParaRPr>
          </a:p>
        </p:txBody>
      </p:sp>
      <p:sp>
        <p:nvSpPr>
          <p:cNvPr id="194" name="Google Shape;194;p26"/>
          <p:cNvSpPr txBox="1"/>
          <p:nvPr/>
        </p:nvSpPr>
        <p:spPr>
          <a:xfrm>
            <a:off x="636825" y="1113475"/>
            <a:ext cx="10825800" cy="991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KR" sz="2400">
                <a:solidFill>
                  <a:srgbClr val="434343"/>
                </a:solidFill>
              </a:rPr>
              <a:t>Compute gross function point:</a:t>
            </a:r>
            <a:endParaRPr b="1" sz="2400">
              <a:solidFill>
                <a:srgbClr val="434343"/>
              </a:solidFill>
            </a:endParaRPr>
          </a:p>
          <a:p>
            <a:pPr indent="457200" lvl="0" marL="914400" rtl="0" algn="l">
              <a:spcBef>
                <a:spcPts val="0"/>
              </a:spcBef>
              <a:spcAft>
                <a:spcPts val="0"/>
              </a:spcAft>
              <a:buClr>
                <a:schemeClr val="dk1"/>
              </a:buClr>
              <a:buSzPts val="1100"/>
              <a:buFont typeface="Arial"/>
              <a:buNone/>
            </a:pPr>
            <a:r>
              <a:rPr lang="ko-KR" sz="2400">
                <a:solidFill>
                  <a:srgbClr val="434343"/>
                </a:solidFill>
              </a:rPr>
              <a:t>GPF = 44 + 36 + 54 + 90 + 90 = 317</a:t>
            </a:r>
            <a:endParaRPr sz="2400">
              <a:solidFill>
                <a:srgbClr val="434343"/>
              </a:solidFill>
            </a:endParaRPr>
          </a:p>
          <a:p>
            <a:pPr indent="0" lvl="0" marL="0" rtl="0" algn="l">
              <a:spcBef>
                <a:spcPts val="0"/>
              </a:spcBef>
              <a:spcAft>
                <a:spcPts val="0"/>
              </a:spcAft>
              <a:buClr>
                <a:schemeClr val="dk1"/>
              </a:buClr>
              <a:buSzPts val="1100"/>
              <a:buFont typeface="Arial"/>
              <a:buNone/>
            </a:pPr>
            <a:r>
              <a:rPr b="1" lang="ko-KR" sz="2400">
                <a:solidFill>
                  <a:srgbClr val="434343"/>
                </a:solidFill>
              </a:rPr>
              <a:t> </a:t>
            </a:r>
            <a:endParaRPr b="1" sz="24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95" name="Google Shape;195;p26"/>
          <p:cNvSpPr txBox="1"/>
          <p:nvPr/>
        </p:nvSpPr>
        <p:spPr>
          <a:xfrm>
            <a:off x="636825" y="2252975"/>
            <a:ext cx="10825800" cy="991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KR" sz="2400">
                <a:solidFill>
                  <a:srgbClr val="434343"/>
                </a:solidFill>
              </a:rPr>
              <a:t>Compute processing complexity adjustment (CPA):</a:t>
            </a:r>
            <a:endParaRPr b="1" sz="2400">
              <a:solidFill>
                <a:srgbClr val="434343"/>
              </a:solidFill>
            </a:endParaRPr>
          </a:p>
          <a:p>
            <a:pPr indent="457200" lvl="0" marL="914400" rtl="0" algn="l">
              <a:spcBef>
                <a:spcPts val="0"/>
              </a:spcBef>
              <a:spcAft>
                <a:spcPts val="0"/>
              </a:spcAft>
              <a:buNone/>
            </a:pPr>
            <a:r>
              <a:rPr lang="ko-KR" sz="2400">
                <a:solidFill>
                  <a:srgbClr val="434343"/>
                </a:solidFill>
              </a:rPr>
              <a:t>PCA = 0.65 + 0.01 * (PC1 + … + PC14) = 1.1</a:t>
            </a:r>
            <a:endParaRPr sz="2400">
              <a:solidFill>
                <a:srgbClr val="434343"/>
              </a:solidFill>
            </a:endParaRPr>
          </a:p>
          <a:p>
            <a:pPr indent="457200" lvl="0" marL="914400" rtl="0" algn="l">
              <a:spcBef>
                <a:spcPts val="0"/>
              </a:spcBef>
              <a:spcAft>
                <a:spcPts val="0"/>
              </a:spcAft>
              <a:buNone/>
            </a:pPr>
            <a:r>
              <a:t/>
            </a:r>
            <a:endParaRPr b="1" sz="2400">
              <a:solidFill>
                <a:srgbClr val="434343"/>
              </a:solidFill>
            </a:endParaRPr>
          </a:p>
          <a:p>
            <a:pPr indent="0" lvl="0" marL="0" rtl="0" algn="l">
              <a:spcBef>
                <a:spcPts val="0"/>
              </a:spcBef>
              <a:spcAft>
                <a:spcPts val="0"/>
              </a:spcAft>
              <a:buNone/>
            </a:pPr>
            <a:r>
              <a:rPr b="1" lang="ko-KR" sz="2400">
                <a:solidFill>
                  <a:srgbClr val="434343"/>
                </a:solidFill>
              </a:rPr>
              <a:t> </a:t>
            </a:r>
            <a:endParaRPr b="1" sz="24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96" name="Google Shape;196;p26"/>
          <p:cNvSpPr txBox="1"/>
          <p:nvPr/>
        </p:nvSpPr>
        <p:spPr>
          <a:xfrm>
            <a:off x="636825" y="3392500"/>
            <a:ext cx="10825800" cy="991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KR" sz="2400">
                <a:solidFill>
                  <a:srgbClr val="434343"/>
                </a:solidFill>
              </a:rPr>
              <a:t>Compute function point (FP):</a:t>
            </a:r>
            <a:endParaRPr b="1" sz="2400">
              <a:solidFill>
                <a:srgbClr val="434343"/>
              </a:solidFill>
            </a:endParaRPr>
          </a:p>
          <a:p>
            <a:pPr indent="457200" lvl="0" marL="914400" rtl="0" algn="l">
              <a:spcBef>
                <a:spcPts val="0"/>
              </a:spcBef>
              <a:spcAft>
                <a:spcPts val="0"/>
              </a:spcAft>
              <a:buNone/>
            </a:pPr>
            <a:r>
              <a:rPr lang="ko-KR" sz="2400">
                <a:solidFill>
                  <a:srgbClr val="434343"/>
                </a:solidFill>
              </a:rPr>
              <a:t>FP = GFP * PCA = 317 * 1.1 = 348.7 FP</a:t>
            </a:r>
            <a:endParaRPr sz="2400">
              <a:solidFill>
                <a:srgbClr val="434343"/>
              </a:solidFill>
            </a:endParaRPr>
          </a:p>
          <a:p>
            <a:pPr indent="457200" lvl="0" marL="914400" rtl="0" algn="l">
              <a:spcBef>
                <a:spcPts val="0"/>
              </a:spcBef>
              <a:spcAft>
                <a:spcPts val="0"/>
              </a:spcAft>
              <a:buNone/>
            </a:pPr>
            <a:r>
              <a:t/>
            </a:r>
            <a:endParaRPr b="1" sz="2400">
              <a:solidFill>
                <a:srgbClr val="434343"/>
              </a:solidFill>
            </a:endParaRPr>
          </a:p>
          <a:p>
            <a:pPr indent="0" lvl="0" marL="0" rtl="0" algn="l">
              <a:spcBef>
                <a:spcPts val="0"/>
              </a:spcBef>
              <a:spcAft>
                <a:spcPts val="0"/>
              </a:spcAft>
              <a:buNone/>
            </a:pPr>
            <a:r>
              <a:rPr b="1" lang="ko-KR" sz="2400">
                <a:solidFill>
                  <a:srgbClr val="434343"/>
                </a:solidFill>
              </a:rPr>
              <a:t> </a:t>
            </a:r>
            <a:endParaRPr b="1" sz="24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97" name="Google Shape;197;p26"/>
          <p:cNvSpPr txBox="1"/>
          <p:nvPr/>
        </p:nvSpPr>
        <p:spPr>
          <a:xfrm>
            <a:off x="636825" y="4502600"/>
            <a:ext cx="10825800" cy="991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ko-KR" sz="2400">
                <a:solidFill>
                  <a:srgbClr val="434343"/>
                </a:solidFill>
              </a:rPr>
              <a:t>Estimated effort:</a:t>
            </a:r>
            <a:endParaRPr b="1" sz="2400">
              <a:solidFill>
                <a:srgbClr val="434343"/>
              </a:solidFill>
            </a:endParaRPr>
          </a:p>
          <a:p>
            <a:pPr indent="457200" lvl="0" marL="914400" rtl="0" algn="l">
              <a:spcBef>
                <a:spcPts val="0"/>
              </a:spcBef>
              <a:spcAft>
                <a:spcPts val="0"/>
              </a:spcAft>
              <a:buClr>
                <a:schemeClr val="dk1"/>
              </a:buClr>
              <a:buSzPts val="1100"/>
              <a:buFont typeface="Arial"/>
              <a:buNone/>
            </a:pPr>
            <a:r>
              <a:rPr lang="ko-KR" sz="2400">
                <a:solidFill>
                  <a:srgbClr val="434343"/>
                </a:solidFill>
              </a:rPr>
              <a:t>E = FP / productivity = 348.7 / 40 = 8.7175 ~= 9 person-weeks</a:t>
            </a:r>
            <a:endParaRPr sz="2400">
              <a:solidFill>
                <a:srgbClr val="434343"/>
              </a:solidFill>
            </a:endParaRPr>
          </a:p>
          <a:p>
            <a:pPr indent="457200" lvl="0" marL="914400" rtl="0" algn="l">
              <a:spcBef>
                <a:spcPts val="0"/>
              </a:spcBef>
              <a:spcAft>
                <a:spcPts val="0"/>
              </a:spcAft>
              <a:buNone/>
            </a:pPr>
            <a:r>
              <a:t/>
            </a:r>
            <a:endParaRPr b="1" sz="2400">
              <a:solidFill>
                <a:srgbClr val="434343"/>
              </a:solidFill>
            </a:endParaRPr>
          </a:p>
          <a:p>
            <a:pPr indent="0" lvl="0" marL="0" rtl="0" algn="l">
              <a:spcBef>
                <a:spcPts val="0"/>
              </a:spcBef>
              <a:spcAft>
                <a:spcPts val="0"/>
              </a:spcAft>
              <a:buNone/>
            </a:pPr>
            <a:r>
              <a:rPr b="1" lang="ko-KR" sz="2400">
                <a:solidFill>
                  <a:srgbClr val="434343"/>
                </a:solidFill>
              </a:rPr>
              <a:t> </a:t>
            </a:r>
            <a:endParaRPr b="1" sz="24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198" name="Google Shape;198;p26"/>
          <p:cNvSpPr txBox="1"/>
          <p:nvPr/>
        </p:nvSpPr>
        <p:spPr>
          <a:xfrm>
            <a:off x="636825" y="5612700"/>
            <a:ext cx="10825800" cy="9918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ko-KR" sz="2400">
                <a:solidFill>
                  <a:srgbClr val="434343"/>
                </a:solidFill>
              </a:rPr>
              <a:t>Project duration:</a:t>
            </a:r>
            <a:endParaRPr b="1" sz="2400">
              <a:solidFill>
                <a:srgbClr val="434343"/>
              </a:solidFill>
            </a:endParaRPr>
          </a:p>
          <a:p>
            <a:pPr indent="0" lvl="0" marL="0" rtl="0" algn="l">
              <a:spcBef>
                <a:spcPts val="0"/>
              </a:spcBef>
              <a:spcAft>
                <a:spcPts val="0"/>
              </a:spcAft>
              <a:buNone/>
            </a:pPr>
            <a:r>
              <a:rPr lang="ko-KR" sz="2400">
                <a:solidFill>
                  <a:srgbClr val="434343"/>
                </a:solidFill>
              </a:rPr>
              <a:t>        		D = E / team size = 9 / 8 ~= 2 weeks</a:t>
            </a:r>
            <a:endParaRPr sz="2400">
              <a:solidFill>
                <a:srgbClr val="434343"/>
              </a:solidFill>
            </a:endParaRPr>
          </a:p>
          <a:p>
            <a:pPr indent="0" lvl="0" marL="0" rtl="0" algn="l">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4F4"/>
        </a:solidFill>
      </p:bgPr>
    </p:bg>
    <p:spTree>
      <p:nvGrpSpPr>
        <p:cNvPr id="202" name="Shape 202"/>
        <p:cNvGrpSpPr/>
        <p:nvPr/>
      </p:nvGrpSpPr>
      <p:grpSpPr>
        <a:xfrm>
          <a:off x="0" y="0"/>
          <a:ext cx="0" cy="0"/>
          <a:chOff x="0" y="0"/>
          <a:chExt cx="0" cy="0"/>
        </a:xfrm>
      </p:grpSpPr>
      <p:sp>
        <p:nvSpPr>
          <p:cNvPr id="203" name="Google Shape;203;p27"/>
          <p:cNvSpPr txBox="1"/>
          <p:nvPr/>
        </p:nvSpPr>
        <p:spPr>
          <a:xfrm>
            <a:off x="323850" y="342525"/>
            <a:ext cx="4346400" cy="9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Hardware Cost</a:t>
            </a:r>
            <a:endParaRPr sz="3600">
              <a:solidFill>
                <a:srgbClr val="FFFFFF"/>
              </a:solidFill>
            </a:endParaRPr>
          </a:p>
        </p:txBody>
      </p:sp>
      <p:sp>
        <p:nvSpPr>
          <p:cNvPr id="204" name="Google Shape;204;p27"/>
          <p:cNvSpPr txBox="1"/>
          <p:nvPr/>
        </p:nvSpPr>
        <p:spPr>
          <a:xfrm>
            <a:off x="451400" y="1254975"/>
            <a:ext cx="6789300" cy="46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205" name="Google Shape;205;p27"/>
          <p:cNvSpPr txBox="1"/>
          <p:nvPr/>
        </p:nvSpPr>
        <p:spPr>
          <a:xfrm>
            <a:off x="598550" y="1421750"/>
            <a:ext cx="8094300" cy="39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Computer System Requirement:</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Windows (XP or later), Linux, or Mac OS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3 GB RAM minimum, 8GB RAM recommended</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2 GB disk space (500 MB for IDE, 1.5 GB for Android SDK)</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IDE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Eclipse or Android Studio</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Android SDK, Java</a:t>
            </a:r>
            <a:endParaRPr sz="1800">
              <a:solidFill>
                <a:schemeClr val="dk1"/>
              </a:solidFill>
            </a:endParaRPr>
          </a:p>
          <a:p>
            <a:pPr indent="0" lvl="0" marL="0" rtl="0" algn="l">
              <a:lnSpc>
                <a:spcPct val="115000"/>
              </a:lnSpc>
              <a:spcBef>
                <a:spcPts val="0"/>
              </a:spcBef>
              <a:spcAft>
                <a:spcPts val="0"/>
              </a:spcAft>
              <a:buNone/>
            </a:pPr>
            <a:r>
              <a:rPr lang="ko-KR" sz="1800">
                <a:solidFill>
                  <a:schemeClr val="dk1"/>
                </a:solidFill>
              </a:rPr>
              <a:t>	Mac or Android mobile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800">
                <a:solidFill>
                  <a:schemeClr val="dk1"/>
                </a:solidFill>
              </a:rPr>
              <a:t>	Assume programmers have computer for the whole project. Thus, the hardware cost is $0.</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4F4"/>
        </a:solidFill>
      </p:bgPr>
    </p:bg>
    <p:spTree>
      <p:nvGrpSpPr>
        <p:cNvPr id="209" name="Shape 209"/>
        <p:cNvGrpSpPr/>
        <p:nvPr/>
      </p:nvGrpSpPr>
      <p:grpSpPr>
        <a:xfrm>
          <a:off x="0" y="0"/>
          <a:ext cx="0" cy="0"/>
          <a:chOff x="0" y="0"/>
          <a:chExt cx="0" cy="0"/>
        </a:xfrm>
      </p:grpSpPr>
      <p:sp>
        <p:nvSpPr>
          <p:cNvPr id="210" name="Google Shape;210;p28"/>
          <p:cNvSpPr txBox="1"/>
          <p:nvPr/>
        </p:nvSpPr>
        <p:spPr>
          <a:xfrm>
            <a:off x="323850" y="342525"/>
            <a:ext cx="4346400" cy="9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Software</a:t>
            </a:r>
            <a:r>
              <a:rPr lang="ko-KR" sz="3600">
                <a:solidFill>
                  <a:srgbClr val="FFFFFF"/>
                </a:solidFill>
              </a:rPr>
              <a:t> Cost</a:t>
            </a:r>
            <a:endParaRPr sz="3600">
              <a:solidFill>
                <a:srgbClr val="FFFFFF"/>
              </a:solidFill>
            </a:endParaRPr>
          </a:p>
        </p:txBody>
      </p:sp>
      <p:sp>
        <p:nvSpPr>
          <p:cNvPr id="211" name="Google Shape;211;p28"/>
          <p:cNvSpPr txBox="1"/>
          <p:nvPr/>
        </p:nvSpPr>
        <p:spPr>
          <a:xfrm>
            <a:off x="451400" y="1254975"/>
            <a:ext cx="4709400" cy="4601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1.	Currency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Professional Plan </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b.	$39.99 per month</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c.	100,000 Requests per month</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d.	10-minute Updates</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e.	Historical Rates</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f.	Unlimited Support</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g.	HTTPS EncryptionC</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h.	Source Currency Switching</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i.	Currency Conversion</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j.	Time-Frame Queries</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k.	</a:t>
            </a:r>
            <a:r>
              <a:rPr lang="ko-KR" sz="1200" u="sng">
                <a:solidFill>
                  <a:srgbClr val="1155CC"/>
                </a:solidFill>
                <a:hlinkClick r:id="rId3"/>
              </a:rPr>
              <a:t>https://currencylayer.com/product</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2.	Sale Tax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Premium Plan </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b.	$29 per month</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c.	100,000 requests per month</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d.	</a:t>
            </a:r>
            <a:r>
              <a:rPr lang="ko-KR" sz="1200" u="sng">
                <a:solidFill>
                  <a:srgbClr val="1155CC"/>
                </a:solidFill>
                <a:hlinkClick r:id="rId4"/>
              </a:rPr>
              <a:t>http://zip-tax.com/pricing</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ko-KR" sz="1800">
                <a:solidFill>
                  <a:schemeClr val="dk1"/>
                </a:solidFill>
              </a:rPr>
              <a:t>Estimated Total: $610 per month to keep all services online. </a:t>
            </a:r>
            <a:endParaRPr sz="1800"/>
          </a:p>
        </p:txBody>
      </p:sp>
      <p:sp>
        <p:nvSpPr>
          <p:cNvPr id="212" name="Google Shape;212;p28"/>
          <p:cNvSpPr txBox="1"/>
          <p:nvPr/>
        </p:nvSpPr>
        <p:spPr>
          <a:xfrm>
            <a:off x="4748650" y="1313925"/>
            <a:ext cx="3757800" cy="462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3.	Tips Data Table</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Free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4.	Google Map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$0.50 per request</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b.	estimate $500 per month</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c.	</a:t>
            </a:r>
            <a:r>
              <a:rPr lang="ko-KR" sz="1200" u="sng">
                <a:solidFill>
                  <a:srgbClr val="1155CC"/>
                </a:solidFill>
                <a:hlinkClick r:id="rId5"/>
              </a:rPr>
              <a:t>https://cloud.google.com/maps-platform/pricing/</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5.	Weather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Startup Plan</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b.	$40 per month</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c.	5 days/3 hour forecast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d.	16 days/daily forecast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e.	Weather maps 1.0</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f.	Weather alerts</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g.	</a:t>
            </a:r>
            <a:r>
              <a:rPr lang="ko-KR" sz="1200" u="sng">
                <a:solidFill>
                  <a:srgbClr val="1155CC"/>
                </a:solidFill>
                <a:hlinkClick r:id="rId6"/>
              </a:rPr>
              <a:t>https://openweathermap.org/price</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213" name="Google Shape;213;p28"/>
          <p:cNvSpPr txBox="1"/>
          <p:nvPr/>
        </p:nvSpPr>
        <p:spPr>
          <a:xfrm>
            <a:off x="8751625" y="1313925"/>
            <a:ext cx="2972700" cy="207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6.	Trip Planner</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Free local data from user’s device</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ko-KR" sz="1200">
                <a:solidFill>
                  <a:schemeClr val="dk1"/>
                </a:solidFill>
              </a:rPr>
              <a:t>7.	Local Services API</a:t>
            </a:r>
            <a:endParaRPr sz="12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ko-KR" sz="1200">
                <a:solidFill>
                  <a:schemeClr val="dk1"/>
                </a:solidFill>
              </a:rPr>
              <a:t>a.	Use the same data from google Map API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19" name="Google Shape;219;p29"/>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220" name="Google Shape;220;p29"/>
          <p:cNvSpPr txBox="1"/>
          <p:nvPr/>
        </p:nvSpPr>
        <p:spPr>
          <a:xfrm>
            <a:off x="440875" y="404125"/>
            <a:ext cx="56550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u="sng">
                <a:solidFill>
                  <a:srgbClr val="FFFFFF"/>
                </a:solidFill>
              </a:rPr>
              <a:t>Cost Estimation</a:t>
            </a:r>
            <a:r>
              <a:rPr lang="ko-KR" sz="3600">
                <a:solidFill>
                  <a:srgbClr val="FFFFFF"/>
                </a:solidFill>
              </a:rPr>
              <a:t> - Personnel Cost</a:t>
            </a:r>
            <a:endParaRPr sz="3600">
              <a:solidFill>
                <a:srgbClr val="FFFFFF"/>
              </a:solidFill>
            </a:endParaRPr>
          </a:p>
        </p:txBody>
      </p:sp>
      <p:sp>
        <p:nvSpPr>
          <p:cNvPr id="221" name="Google Shape;221;p29"/>
          <p:cNvSpPr txBox="1"/>
          <p:nvPr/>
        </p:nvSpPr>
        <p:spPr>
          <a:xfrm>
            <a:off x="483750" y="1426050"/>
            <a:ext cx="11224500" cy="48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rgbClr val="FFFFFF"/>
              </a:solidFill>
            </a:endParaRPr>
          </a:p>
        </p:txBody>
      </p:sp>
      <p:graphicFrame>
        <p:nvGraphicFramePr>
          <p:cNvPr id="222" name="Google Shape;222;p29"/>
          <p:cNvGraphicFramePr/>
          <p:nvPr/>
        </p:nvGraphicFramePr>
        <p:xfrm>
          <a:off x="891250" y="1909825"/>
          <a:ext cx="3000000" cy="3000000"/>
        </p:xfrm>
        <a:graphic>
          <a:graphicData uri="http://schemas.openxmlformats.org/drawingml/2006/table">
            <a:tbl>
              <a:tblPr>
                <a:noFill/>
                <a:tableStyleId>{DC296041-304D-4E81-ADBC-A06472491C9D}</a:tableStyleId>
              </a:tblPr>
              <a:tblGrid>
                <a:gridCol w="1775750"/>
                <a:gridCol w="1714500"/>
                <a:gridCol w="1714500"/>
                <a:gridCol w="1714500"/>
                <a:gridCol w="1714500"/>
                <a:gridCol w="1714500"/>
              </a:tblGrid>
              <a:tr h="622100">
                <a:tc>
                  <a:txBody>
                    <a:bodyPr>
                      <a:noAutofit/>
                    </a:bodyPr>
                    <a:lstStyle/>
                    <a:p>
                      <a:pPr indent="0" lvl="0" marL="0" rtl="0" algn="l">
                        <a:spcBef>
                          <a:spcPts val="0"/>
                        </a:spcBef>
                        <a:spcAft>
                          <a:spcPts val="0"/>
                        </a:spcAft>
                        <a:buNone/>
                      </a:pPr>
                      <a:r>
                        <a:rPr lang="ko-KR"/>
                        <a:t>Resource Name</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F5F7FC"/>
                    </a:solidFill>
                  </a:tcPr>
                </a:tc>
                <a:tc>
                  <a:txBody>
                    <a:bodyPr>
                      <a:noAutofit/>
                    </a:bodyPr>
                    <a:lstStyle/>
                    <a:p>
                      <a:pPr indent="0" lvl="0" marL="0" rtl="0" algn="l">
                        <a:spcBef>
                          <a:spcPts val="0"/>
                        </a:spcBef>
                        <a:spcAft>
                          <a:spcPts val="0"/>
                        </a:spcAft>
                        <a:buNone/>
                      </a:pPr>
                      <a:r>
                        <a:rPr lang="ko-KR"/>
                        <a:t>Cost</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F5F7FC"/>
                    </a:solidFill>
                  </a:tcPr>
                </a:tc>
                <a:tc>
                  <a:txBody>
                    <a:bodyPr>
                      <a:noAutofit/>
                    </a:bodyPr>
                    <a:lstStyle/>
                    <a:p>
                      <a:pPr indent="0" lvl="0" marL="0" rtl="0" algn="l">
                        <a:spcBef>
                          <a:spcPts val="0"/>
                        </a:spcBef>
                        <a:spcAft>
                          <a:spcPts val="0"/>
                        </a:spcAft>
                        <a:buNone/>
                      </a:pPr>
                      <a:r>
                        <a:rPr lang="ko-KR"/>
                        <a:t>Baseline Cost</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F5F7FC"/>
                    </a:solidFill>
                  </a:tcPr>
                </a:tc>
                <a:tc>
                  <a:txBody>
                    <a:bodyPr>
                      <a:noAutofit/>
                    </a:bodyPr>
                    <a:lstStyle/>
                    <a:p>
                      <a:pPr indent="0" lvl="0" marL="0" rtl="0" algn="l">
                        <a:spcBef>
                          <a:spcPts val="0"/>
                        </a:spcBef>
                        <a:spcAft>
                          <a:spcPts val="0"/>
                        </a:spcAft>
                        <a:buNone/>
                      </a:pPr>
                      <a:r>
                        <a:rPr lang="ko-KR"/>
                        <a:t>Variance </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F5F7FC"/>
                    </a:solidFill>
                  </a:tcPr>
                </a:tc>
                <a:tc>
                  <a:txBody>
                    <a:bodyPr>
                      <a:noAutofit/>
                    </a:bodyPr>
                    <a:lstStyle/>
                    <a:p>
                      <a:pPr indent="0" lvl="0" marL="0" rtl="0" algn="l">
                        <a:spcBef>
                          <a:spcPts val="0"/>
                        </a:spcBef>
                        <a:spcAft>
                          <a:spcPts val="0"/>
                        </a:spcAft>
                        <a:buNone/>
                      </a:pPr>
                      <a:r>
                        <a:rPr lang="ko-KR"/>
                        <a:t>Actual Cost</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F5F7FC"/>
                    </a:solidFill>
                  </a:tcPr>
                </a:tc>
                <a:tc>
                  <a:txBody>
                    <a:bodyPr>
                      <a:noAutofit/>
                    </a:bodyPr>
                    <a:lstStyle/>
                    <a:p>
                      <a:pPr indent="0" lvl="0" marL="0" rtl="0" algn="l">
                        <a:spcBef>
                          <a:spcPts val="0"/>
                        </a:spcBef>
                        <a:spcAft>
                          <a:spcPts val="0"/>
                        </a:spcAft>
                        <a:buNone/>
                      </a:pPr>
                      <a:r>
                        <a:rPr lang="ko-KR"/>
                        <a:t>Remaining</a:t>
                      </a:r>
                      <a:endParaRPr/>
                    </a:p>
                  </a:txBody>
                  <a:tcPr marT="91425" marB="91425" marR="91425" marL="91425">
                    <a:lnL cap="flat" cmpd="sng" w="9525">
                      <a:solidFill>
                        <a:srgbClr val="366CA7"/>
                      </a:solidFill>
                      <a:prstDash val="solid"/>
                      <a:round/>
                      <a:headEnd len="sm" w="sm" type="none"/>
                      <a:tailEnd len="sm" w="sm" type="none"/>
                    </a:lnL>
                    <a:lnR cap="flat" cmpd="sng" w="9525">
                      <a:solidFill>
                        <a:srgbClr val="366CA7"/>
                      </a:solidFill>
                      <a:prstDash val="solid"/>
                      <a:round/>
                      <a:headEnd len="sm" w="sm" type="none"/>
                      <a:tailEnd len="sm" w="sm" type="none"/>
                    </a:lnR>
                    <a:lnT cap="flat" cmpd="sng" w="9525">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F5F7FC"/>
                    </a:solidFill>
                  </a:tcPr>
                </a:tc>
              </a:tr>
              <a:tr h="471900">
                <a:tc>
                  <a:txBody>
                    <a:bodyPr>
                      <a:noAutofit/>
                    </a:bodyPr>
                    <a:lstStyle/>
                    <a:p>
                      <a:pPr indent="0" lvl="0" marL="0" rtl="0" algn="l">
                        <a:lnSpc>
                          <a:spcPct val="115000"/>
                        </a:lnSpc>
                        <a:spcBef>
                          <a:spcPts val="0"/>
                        </a:spcBef>
                        <a:spcAft>
                          <a:spcPts val="0"/>
                        </a:spcAft>
                        <a:buNone/>
                      </a:pPr>
                      <a:r>
                        <a:rPr lang="ko-KR"/>
                        <a:t>Project manager</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$5,760.00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$5,760.00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$5,760.00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UI designer 1</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$1,120.00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$1,120.00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$1,120.00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UI designer 2</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$1,120.00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$1,120.00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$1,120.00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Front-end engineer 1</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$2,520.00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$2,520.00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$2,520.00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Front-end engineer 2</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$2,520.00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$2,520.00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$2,520.00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Back-end engineer 1</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$2,880.00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$2,880.00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$2,880.00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Back-end engineer 2</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$2,880.00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$2,880.00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$2,880.00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r h="471900">
                <a:tc>
                  <a:txBody>
                    <a:bodyPr>
                      <a:noAutofit/>
                    </a:bodyPr>
                    <a:lstStyle/>
                    <a:p>
                      <a:pPr indent="0" lvl="0" marL="0" rtl="0" algn="l">
                        <a:lnSpc>
                          <a:spcPct val="115000"/>
                        </a:lnSpc>
                        <a:spcBef>
                          <a:spcPts val="0"/>
                        </a:spcBef>
                        <a:spcAft>
                          <a:spcPts val="0"/>
                        </a:spcAft>
                        <a:buNone/>
                      </a:pPr>
                      <a:r>
                        <a:rPr lang="ko-KR"/>
                        <a:t>Test engineer</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$800.00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$800.00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c>
                  <a:txBody>
                    <a:bodyPr>
                      <a:noAutofit/>
                    </a:bodyPr>
                    <a:lstStyle/>
                    <a:p>
                      <a:pPr indent="0" lvl="0" marL="0" rtl="0" algn="r">
                        <a:lnSpc>
                          <a:spcPct val="115000"/>
                        </a:lnSpc>
                        <a:spcBef>
                          <a:spcPts val="0"/>
                        </a:spcBef>
                        <a:spcAft>
                          <a:spcPts val="0"/>
                        </a:spcAft>
                        <a:buNone/>
                      </a:pPr>
                      <a:r>
                        <a:rPr lang="ko-KR"/>
                        <a:t>$800.00</a:t>
                      </a:r>
                      <a:endParaRPr/>
                    </a:p>
                  </a:txBody>
                  <a:tcPr marT="5075" marB="5075" marR="5075" marL="5075">
                    <a:lnL cap="flat" cmpd="sng" w="12650">
                      <a:solidFill>
                        <a:srgbClr val="366CA7"/>
                      </a:solidFill>
                      <a:prstDash val="solid"/>
                      <a:round/>
                      <a:headEnd len="sm" w="sm" type="none"/>
                      <a:tailEnd len="sm" w="sm" type="none"/>
                    </a:lnL>
                    <a:lnR cap="flat" cmpd="sng" w="12650">
                      <a:solidFill>
                        <a:srgbClr val="366CA7"/>
                      </a:solidFill>
                      <a:prstDash val="solid"/>
                      <a:round/>
                      <a:headEnd len="sm" w="sm" type="none"/>
                      <a:tailEnd len="sm" w="sm" type="none"/>
                    </a:lnR>
                    <a:lnT cap="flat" cmpd="sng" w="12650">
                      <a:solidFill>
                        <a:srgbClr val="366CA7"/>
                      </a:solidFill>
                      <a:prstDash val="solid"/>
                      <a:round/>
                      <a:headEnd len="sm" w="sm" type="none"/>
                      <a:tailEnd len="sm" w="sm" type="none"/>
                    </a:lnT>
                    <a:lnB cap="flat" cmpd="sng" w="12650">
                      <a:solidFill>
                        <a:srgbClr val="366CA7"/>
                      </a:solidFill>
                      <a:prstDash val="solid"/>
                      <a:round/>
                      <a:headEnd len="sm" w="sm" type="none"/>
                      <a:tailEnd len="sm" w="sm" type="none"/>
                    </a:lnB>
                    <a:solidFill>
                      <a:srgbClr val="92D4F4"/>
                    </a:solidFill>
                  </a:tcPr>
                </a:tc>
              </a:tr>
            </a:tbl>
          </a:graphicData>
        </a:graphic>
      </p:graphicFrame>
      <p:sp>
        <p:nvSpPr>
          <p:cNvPr id="223" name="Google Shape;223;p29"/>
          <p:cNvSpPr txBox="1"/>
          <p:nvPr/>
        </p:nvSpPr>
        <p:spPr>
          <a:xfrm>
            <a:off x="5622000" y="2954300"/>
            <a:ext cx="97890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pic>
        <p:nvPicPr>
          <p:cNvPr id="224" name="Google Shape;224;p29"/>
          <p:cNvPicPr preferRelativeResize="0"/>
          <p:nvPr/>
        </p:nvPicPr>
        <p:blipFill rotWithShape="1">
          <a:blip r:embed="rId3">
            <a:alphaModFix/>
          </a:blip>
          <a:srcRect b="79687" l="62756" r="0" t="0"/>
          <a:stretch/>
        </p:blipFill>
        <p:spPr>
          <a:xfrm>
            <a:off x="9760401" y="209725"/>
            <a:ext cx="2130300" cy="1161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0"/>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0" name="Google Shape;230;p30"/>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pic>
        <p:nvPicPr>
          <p:cNvPr id="231" name="Google Shape;231;p30"/>
          <p:cNvPicPr preferRelativeResize="0"/>
          <p:nvPr/>
        </p:nvPicPr>
        <p:blipFill rotWithShape="1">
          <a:blip r:embed="rId3">
            <a:alphaModFix/>
          </a:blip>
          <a:srcRect b="0" l="0" r="25600" t="0"/>
          <a:stretch/>
        </p:blipFill>
        <p:spPr>
          <a:xfrm>
            <a:off x="5139900" y="0"/>
            <a:ext cx="6753463" cy="6858001"/>
          </a:xfrm>
          <a:prstGeom prst="rect">
            <a:avLst/>
          </a:prstGeom>
          <a:noFill/>
          <a:ln>
            <a:noFill/>
          </a:ln>
        </p:spPr>
      </p:pic>
      <p:sp>
        <p:nvSpPr>
          <p:cNvPr id="232" name="Google Shape;232;p30"/>
          <p:cNvSpPr txBox="1"/>
          <p:nvPr/>
        </p:nvSpPr>
        <p:spPr>
          <a:xfrm>
            <a:off x="440875" y="404125"/>
            <a:ext cx="56550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Use Case Diagram</a:t>
            </a:r>
            <a:endParaRPr sz="3600">
              <a:solidFill>
                <a:srgbClr val="FFFFFF"/>
              </a:solidFill>
            </a:endParaRPr>
          </a:p>
        </p:txBody>
      </p:sp>
      <p:pic>
        <p:nvPicPr>
          <p:cNvPr id="233" name="Google Shape;233;p30"/>
          <p:cNvPicPr preferRelativeResize="0"/>
          <p:nvPr/>
        </p:nvPicPr>
        <p:blipFill rotWithShape="1">
          <a:blip r:embed="rId4">
            <a:alphaModFix/>
          </a:blip>
          <a:srcRect b="79687" l="62756" r="0" t="0"/>
          <a:stretch/>
        </p:blipFill>
        <p:spPr>
          <a:xfrm>
            <a:off x="1" y="5696125"/>
            <a:ext cx="2130300" cy="1161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9" name="Google Shape;239;p31"/>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240" name="Google Shape;240;p31"/>
          <p:cNvSpPr txBox="1"/>
          <p:nvPr/>
        </p:nvSpPr>
        <p:spPr>
          <a:xfrm>
            <a:off x="440875" y="404125"/>
            <a:ext cx="56550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Sequence Diagram</a:t>
            </a:r>
            <a:endParaRPr sz="3600">
              <a:solidFill>
                <a:srgbClr val="FFFFFF"/>
              </a:solidFill>
            </a:endParaRPr>
          </a:p>
        </p:txBody>
      </p:sp>
      <p:pic>
        <p:nvPicPr>
          <p:cNvPr id="241" name="Google Shape;241;p31"/>
          <p:cNvPicPr preferRelativeResize="0"/>
          <p:nvPr/>
        </p:nvPicPr>
        <p:blipFill>
          <a:blip r:embed="rId3">
            <a:alphaModFix/>
          </a:blip>
          <a:stretch>
            <a:fillRect/>
          </a:stretch>
        </p:blipFill>
        <p:spPr>
          <a:xfrm>
            <a:off x="6095876" y="0"/>
            <a:ext cx="4713676" cy="6857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pic>
        <p:nvPicPr>
          <p:cNvPr id="89" name="Google Shape;89;p14"/>
          <p:cNvPicPr preferRelativeResize="0"/>
          <p:nvPr/>
        </p:nvPicPr>
        <p:blipFill rotWithShape="1">
          <a:blip r:embed="rId3">
            <a:alphaModFix/>
          </a:blip>
          <a:srcRect b="60360" l="17003" r="62167" t="15040"/>
          <a:stretch/>
        </p:blipFill>
        <p:spPr>
          <a:xfrm>
            <a:off x="2229213" y="2556588"/>
            <a:ext cx="979714" cy="1156996"/>
          </a:xfrm>
          <a:prstGeom prst="rect">
            <a:avLst/>
          </a:prstGeom>
          <a:noFill/>
          <a:ln>
            <a:noFill/>
          </a:ln>
        </p:spPr>
      </p:pic>
      <p:pic>
        <p:nvPicPr>
          <p:cNvPr id="90" name="Google Shape;90;p14"/>
          <p:cNvPicPr preferRelativeResize="0"/>
          <p:nvPr/>
        </p:nvPicPr>
        <p:blipFill rotWithShape="1">
          <a:blip r:embed="rId3">
            <a:alphaModFix/>
          </a:blip>
          <a:srcRect b="60360" l="63035" r="16135" t="15040"/>
          <a:stretch/>
        </p:blipFill>
        <p:spPr>
          <a:xfrm>
            <a:off x="4392109" y="2514600"/>
            <a:ext cx="979714" cy="1156996"/>
          </a:xfrm>
          <a:prstGeom prst="rect">
            <a:avLst/>
          </a:prstGeom>
          <a:noFill/>
          <a:ln>
            <a:noFill/>
          </a:ln>
        </p:spPr>
      </p:pic>
      <p:pic>
        <p:nvPicPr>
          <p:cNvPr id="91" name="Google Shape;91;p14"/>
          <p:cNvPicPr preferRelativeResize="0"/>
          <p:nvPr/>
        </p:nvPicPr>
        <p:blipFill rotWithShape="1">
          <a:blip r:embed="rId3">
            <a:alphaModFix/>
          </a:blip>
          <a:srcRect b="18305" l="60853" r="14150" t="58881"/>
          <a:stretch/>
        </p:blipFill>
        <p:spPr>
          <a:xfrm>
            <a:off x="6494607" y="2640563"/>
            <a:ext cx="1175657" cy="1073020"/>
          </a:xfrm>
          <a:prstGeom prst="rect">
            <a:avLst/>
          </a:prstGeom>
          <a:noFill/>
          <a:ln>
            <a:noFill/>
          </a:ln>
        </p:spPr>
      </p:pic>
      <p:pic>
        <p:nvPicPr>
          <p:cNvPr id="92" name="Google Shape;92;p14"/>
          <p:cNvPicPr preferRelativeResize="0"/>
          <p:nvPr/>
        </p:nvPicPr>
        <p:blipFill rotWithShape="1">
          <a:blip r:embed="rId3">
            <a:alphaModFix/>
          </a:blip>
          <a:srcRect b="18305" l="15820" r="59184" t="58881"/>
          <a:stretch/>
        </p:blipFill>
        <p:spPr>
          <a:xfrm>
            <a:off x="8755474" y="2640563"/>
            <a:ext cx="1175657" cy="1073020"/>
          </a:xfrm>
          <a:prstGeom prst="rect">
            <a:avLst/>
          </a:prstGeom>
          <a:noFill/>
          <a:ln>
            <a:noFill/>
          </a:ln>
        </p:spPr>
      </p:pic>
      <p:sp>
        <p:nvSpPr>
          <p:cNvPr id="93" name="Google Shape;93;p14"/>
          <p:cNvSpPr txBox="1"/>
          <p:nvPr/>
        </p:nvSpPr>
        <p:spPr>
          <a:xfrm>
            <a:off x="2074194" y="2156478"/>
            <a:ext cx="1476365"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2000">
                <a:solidFill>
                  <a:srgbClr val="F5F7FC"/>
                </a:solidFill>
              </a:rPr>
              <a:t>Objectives</a:t>
            </a:r>
            <a:endParaRPr b="0" i="0" sz="2000" u="none" cap="none" strike="noStrike">
              <a:solidFill>
                <a:srgbClr val="F5F7FC"/>
              </a:solidFill>
              <a:latin typeface="Arial"/>
              <a:ea typeface="Arial"/>
              <a:cs typeface="Arial"/>
              <a:sym typeface="Arial"/>
            </a:endParaRPr>
          </a:p>
        </p:txBody>
      </p:sp>
      <p:sp>
        <p:nvSpPr>
          <p:cNvPr id="94" name="Google Shape;94;p14"/>
          <p:cNvSpPr txBox="1"/>
          <p:nvPr/>
        </p:nvSpPr>
        <p:spPr>
          <a:xfrm>
            <a:off x="4106925" y="1850300"/>
            <a:ext cx="15501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2000">
                <a:solidFill>
                  <a:srgbClr val="F5F7FC"/>
                </a:solidFill>
              </a:rPr>
              <a:t>Cost Estimation</a:t>
            </a:r>
            <a:endParaRPr b="0" i="0" sz="2000" u="none" cap="none" strike="noStrike">
              <a:solidFill>
                <a:srgbClr val="F5F7FC"/>
              </a:solidFill>
              <a:latin typeface="Arial"/>
              <a:ea typeface="Arial"/>
              <a:cs typeface="Arial"/>
              <a:sym typeface="Arial"/>
            </a:endParaRPr>
          </a:p>
        </p:txBody>
      </p:sp>
      <p:sp>
        <p:nvSpPr>
          <p:cNvPr id="95" name="Google Shape;95;p14"/>
          <p:cNvSpPr txBox="1"/>
          <p:nvPr/>
        </p:nvSpPr>
        <p:spPr>
          <a:xfrm>
            <a:off x="6336237" y="2156478"/>
            <a:ext cx="1492396"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2000">
                <a:solidFill>
                  <a:srgbClr val="F5F7FC"/>
                </a:solidFill>
              </a:rPr>
              <a:t>Diagrams</a:t>
            </a:r>
            <a:endParaRPr b="0" i="0" sz="2000" u="none" cap="none" strike="noStrike">
              <a:solidFill>
                <a:srgbClr val="F5F7FC"/>
              </a:solidFill>
              <a:latin typeface="Arial"/>
              <a:ea typeface="Arial"/>
              <a:cs typeface="Arial"/>
              <a:sym typeface="Arial"/>
            </a:endParaRPr>
          </a:p>
        </p:txBody>
      </p:sp>
      <p:sp>
        <p:nvSpPr>
          <p:cNvPr id="96" name="Google Shape;96;p14"/>
          <p:cNvSpPr txBox="1"/>
          <p:nvPr/>
        </p:nvSpPr>
        <p:spPr>
          <a:xfrm>
            <a:off x="8539500" y="1909850"/>
            <a:ext cx="17106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2000">
                <a:solidFill>
                  <a:srgbClr val="F5F7FC"/>
                </a:solidFill>
              </a:rPr>
              <a:t>Architectural Patterns</a:t>
            </a:r>
            <a:endParaRPr b="0" i="0" sz="2000" u="none" cap="none" strike="noStrike">
              <a:solidFill>
                <a:srgbClr val="F5F7FC"/>
              </a:solidFill>
              <a:latin typeface="Arial"/>
              <a:ea typeface="Arial"/>
              <a:cs typeface="Arial"/>
              <a:sym typeface="Arial"/>
            </a:endParaRPr>
          </a:p>
        </p:txBody>
      </p:sp>
      <p:sp>
        <p:nvSpPr>
          <p:cNvPr id="97" name="Google Shape;97;p14"/>
          <p:cNvSpPr txBox="1"/>
          <p:nvPr/>
        </p:nvSpPr>
        <p:spPr>
          <a:xfrm>
            <a:off x="1771375" y="3875950"/>
            <a:ext cx="2082000" cy="3387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FFFFFF"/>
              </a:buClr>
              <a:buSzPts val="1400"/>
              <a:buChar char="-"/>
            </a:pPr>
            <a:r>
              <a:rPr lang="ko-KR">
                <a:solidFill>
                  <a:srgbClr val="FFFFFF"/>
                </a:solidFill>
              </a:rPr>
              <a:t>Motivation</a:t>
            </a:r>
            <a:endParaRPr>
              <a:solidFill>
                <a:srgbClr val="FFFFFF"/>
              </a:solidFill>
            </a:endParaRPr>
          </a:p>
          <a:p>
            <a:pPr indent="-317500" lvl="0" marL="457200" marR="0" rtl="0" algn="l">
              <a:spcBef>
                <a:spcPts val="0"/>
              </a:spcBef>
              <a:spcAft>
                <a:spcPts val="0"/>
              </a:spcAft>
              <a:buClr>
                <a:srgbClr val="FFFFFF"/>
              </a:buClr>
              <a:buSzPts val="1400"/>
              <a:buChar char="-"/>
            </a:pPr>
            <a:r>
              <a:rPr lang="ko-KR">
                <a:solidFill>
                  <a:srgbClr val="FFFFFF"/>
                </a:solidFill>
              </a:rPr>
              <a:t>Project Requirements</a:t>
            </a:r>
            <a:endParaRPr>
              <a:solidFill>
                <a:srgbClr val="FFFFFF"/>
              </a:solidFill>
            </a:endParaRPr>
          </a:p>
          <a:p>
            <a:pPr indent="-317500" lvl="0" marL="457200" marR="0" rtl="0" algn="l">
              <a:spcBef>
                <a:spcPts val="0"/>
              </a:spcBef>
              <a:spcAft>
                <a:spcPts val="0"/>
              </a:spcAft>
              <a:buClr>
                <a:srgbClr val="FFFFFF"/>
              </a:buClr>
              <a:buSzPts val="1400"/>
              <a:buChar char="-"/>
            </a:pPr>
            <a:r>
              <a:rPr lang="ko-KR">
                <a:solidFill>
                  <a:srgbClr val="FFFFFF"/>
                </a:solidFill>
              </a:rPr>
              <a:t>Project Timeline</a:t>
            </a:r>
            <a:endParaRPr>
              <a:solidFill>
                <a:srgbClr val="FFFFFF"/>
              </a:solidFill>
            </a:endParaRPr>
          </a:p>
        </p:txBody>
      </p:sp>
      <p:sp>
        <p:nvSpPr>
          <p:cNvPr id="98" name="Google Shape;98;p14"/>
          <p:cNvSpPr txBox="1"/>
          <p:nvPr/>
        </p:nvSpPr>
        <p:spPr>
          <a:xfrm>
            <a:off x="3873212" y="3875975"/>
            <a:ext cx="2017500" cy="3387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FFFFFF"/>
              </a:buClr>
              <a:buSzPts val="1400"/>
              <a:buChar char="-"/>
            </a:pPr>
            <a:r>
              <a:rPr lang="ko-KR">
                <a:solidFill>
                  <a:srgbClr val="FFFFFF"/>
                </a:solidFill>
              </a:rPr>
              <a:t>FP Method</a:t>
            </a:r>
            <a:endParaRPr>
              <a:solidFill>
                <a:srgbClr val="FFFFFF"/>
              </a:solidFill>
            </a:endParaRPr>
          </a:p>
          <a:p>
            <a:pPr indent="-317500" lvl="0" marL="457200" marR="0" rtl="0" algn="l">
              <a:spcBef>
                <a:spcPts val="0"/>
              </a:spcBef>
              <a:spcAft>
                <a:spcPts val="0"/>
              </a:spcAft>
              <a:buClr>
                <a:srgbClr val="FFFFFF"/>
              </a:buClr>
              <a:buSzPts val="1400"/>
              <a:buChar char="-"/>
            </a:pPr>
            <a:r>
              <a:rPr lang="ko-KR">
                <a:solidFill>
                  <a:srgbClr val="FFFFFF"/>
                </a:solidFill>
              </a:rPr>
              <a:t>Hardware Cost</a:t>
            </a:r>
            <a:endParaRPr>
              <a:solidFill>
                <a:srgbClr val="FFFFFF"/>
              </a:solidFill>
            </a:endParaRPr>
          </a:p>
          <a:p>
            <a:pPr indent="-317500" lvl="0" marL="457200" marR="0" rtl="0" algn="l">
              <a:spcBef>
                <a:spcPts val="0"/>
              </a:spcBef>
              <a:spcAft>
                <a:spcPts val="0"/>
              </a:spcAft>
              <a:buClr>
                <a:srgbClr val="FFFFFF"/>
              </a:buClr>
              <a:buSzPts val="1400"/>
              <a:buChar char="-"/>
            </a:pPr>
            <a:r>
              <a:rPr lang="ko-KR">
                <a:solidFill>
                  <a:srgbClr val="FFFFFF"/>
                </a:solidFill>
              </a:rPr>
              <a:t>Software Cost</a:t>
            </a:r>
            <a:endParaRPr>
              <a:solidFill>
                <a:srgbClr val="FFFFFF"/>
              </a:solidFill>
            </a:endParaRPr>
          </a:p>
          <a:p>
            <a:pPr indent="-317500" lvl="0" marL="457200" marR="0" rtl="0" algn="l">
              <a:spcBef>
                <a:spcPts val="0"/>
              </a:spcBef>
              <a:spcAft>
                <a:spcPts val="0"/>
              </a:spcAft>
              <a:buClr>
                <a:srgbClr val="FFFFFF"/>
              </a:buClr>
              <a:buSzPts val="1400"/>
              <a:buChar char="-"/>
            </a:pPr>
            <a:r>
              <a:rPr lang="ko-KR">
                <a:solidFill>
                  <a:srgbClr val="FFFFFF"/>
                </a:solidFill>
              </a:rPr>
              <a:t>Personnel Cost</a:t>
            </a:r>
            <a:endParaRPr>
              <a:solidFill>
                <a:srgbClr val="FFFFFF"/>
              </a:solidFill>
            </a:endParaRPr>
          </a:p>
        </p:txBody>
      </p:sp>
      <p:sp>
        <p:nvSpPr>
          <p:cNvPr id="99" name="Google Shape;99;p14"/>
          <p:cNvSpPr txBox="1"/>
          <p:nvPr/>
        </p:nvSpPr>
        <p:spPr>
          <a:xfrm>
            <a:off x="6656900" y="3875963"/>
            <a:ext cx="17724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ko-KR" u="none" cap="none" strike="noStrike">
                <a:solidFill>
                  <a:srgbClr val="F5F7FC"/>
                </a:solidFill>
                <a:latin typeface="Arial"/>
                <a:ea typeface="Arial"/>
                <a:cs typeface="Arial"/>
                <a:sym typeface="Arial"/>
              </a:rPr>
              <a:t>- </a:t>
            </a:r>
            <a:r>
              <a:rPr lang="ko-KR">
                <a:solidFill>
                  <a:srgbClr val="F5F7FC"/>
                </a:solidFill>
              </a:rPr>
              <a:t>Use Case Diagram</a:t>
            </a:r>
            <a:endParaRPr>
              <a:solidFill>
                <a:srgbClr val="F5F7FC"/>
              </a:solidFill>
            </a:endParaRPr>
          </a:p>
          <a:p>
            <a:pPr indent="0" lvl="0" marL="0" marR="0" rtl="0" algn="l">
              <a:spcBef>
                <a:spcPts val="0"/>
              </a:spcBef>
              <a:spcAft>
                <a:spcPts val="0"/>
              </a:spcAft>
              <a:buNone/>
            </a:pPr>
            <a:r>
              <a:rPr lang="ko-KR">
                <a:solidFill>
                  <a:srgbClr val="F5F7FC"/>
                </a:solidFill>
              </a:rPr>
              <a:t>- Sequence Diagram</a:t>
            </a:r>
            <a:endParaRPr>
              <a:solidFill>
                <a:srgbClr val="F5F7FC"/>
              </a:solidFill>
            </a:endParaRPr>
          </a:p>
          <a:p>
            <a:pPr indent="0" lvl="0" marL="0" marR="0" rtl="0" algn="l">
              <a:spcBef>
                <a:spcPts val="0"/>
              </a:spcBef>
              <a:spcAft>
                <a:spcPts val="0"/>
              </a:spcAft>
              <a:buNone/>
            </a:pPr>
            <a:r>
              <a:rPr lang="ko-KR">
                <a:solidFill>
                  <a:srgbClr val="F5F7FC"/>
                </a:solidFill>
              </a:rPr>
              <a:t>- Class Diagram </a:t>
            </a:r>
            <a:endParaRPr>
              <a:solidFill>
                <a:srgbClr val="F5F7FC"/>
              </a:solidFill>
            </a:endParaRPr>
          </a:p>
        </p:txBody>
      </p:sp>
      <p:sp>
        <p:nvSpPr>
          <p:cNvPr id="100" name="Google Shape;100;p14"/>
          <p:cNvSpPr txBox="1"/>
          <p:nvPr/>
        </p:nvSpPr>
        <p:spPr>
          <a:xfrm>
            <a:off x="8539501" y="3858613"/>
            <a:ext cx="1710600" cy="338700"/>
          </a:xfrm>
          <a:prstGeom prst="rect">
            <a:avLst/>
          </a:prstGeom>
          <a:noFill/>
          <a:ln>
            <a:noFill/>
          </a:ln>
        </p:spPr>
        <p:txBody>
          <a:bodyPr anchorCtr="0" anchor="t" bIns="45700" lIns="91425" spcFirstLastPara="1" rIns="91425" wrap="square" tIns="45700">
            <a:noAutofit/>
          </a:bodyPr>
          <a:lstStyle/>
          <a:p>
            <a:pPr indent="-317500" lvl="0" marL="457200" marR="0" rtl="0" algn="l">
              <a:spcBef>
                <a:spcPts val="0"/>
              </a:spcBef>
              <a:spcAft>
                <a:spcPts val="0"/>
              </a:spcAft>
              <a:buClr>
                <a:srgbClr val="F5F7FC"/>
              </a:buClr>
              <a:buSzPts val="1400"/>
              <a:buChar char="-"/>
            </a:pPr>
            <a:r>
              <a:rPr lang="ko-KR">
                <a:solidFill>
                  <a:srgbClr val="F5F7FC"/>
                </a:solidFill>
              </a:rPr>
              <a:t>Model-View-Controller Pattern</a:t>
            </a:r>
            <a:endParaRPr>
              <a:solidFill>
                <a:srgbClr val="F5F7FC"/>
              </a:solidFill>
            </a:endParaRPr>
          </a:p>
        </p:txBody>
      </p:sp>
      <p:sp>
        <p:nvSpPr>
          <p:cNvPr id="101" name="Google Shape;101;p14"/>
          <p:cNvSpPr txBox="1"/>
          <p:nvPr/>
        </p:nvSpPr>
        <p:spPr>
          <a:xfrm>
            <a:off x="8622601" y="4342350"/>
            <a:ext cx="17106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02" name="Google Shape;102;p14"/>
          <p:cNvSpPr txBox="1"/>
          <p:nvPr/>
        </p:nvSpPr>
        <p:spPr>
          <a:xfrm>
            <a:off x="8622592" y="4640498"/>
            <a:ext cx="144142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cxnSp>
        <p:nvCxnSpPr>
          <p:cNvPr id="103" name="Google Shape;103;p14"/>
          <p:cNvCxnSpPr/>
          <p:nvPr/>
        </p:nvCxnSpPr>
        <p:spPr>
          <a:xfrm>
            <a:off x="1771650" y="1438275"/>
            <a:ext cx="8572500" cy="0"/>
          </a:xfrm>
          <a:prstGeom prst="straightConnector1">
            <a:avLst/>
          </a:prstGeom>
          <a:noFill/>
          <a:ln cap="flat" cmpd="sng" w="9525">
            <a:solidFill>
              <a:schemeClr val="lt1"/>
            </a:solidFill>
            <a:prstDash val="solid"/>
            <a:miter lim="800000"/>
            <a:headEnd len="sm" w="sm" type="none"/>
            <a:tailEnd len="sm" w="sm" type="none"/>
          </a:ln>
        </p:spPr>
      </p:cxnSp>
      <p:cxnSp>
        <p:nvCxnSpPr>
          <p:cNvPr id="104" name="Google Shape;104;p14"/>
          <p:cNvCxnSpPr/>
          <p:nvPr/>
        </p:nvCxnSpPr>
        <p:spPr>
          <a:xfrm>
            <a:off x="1771650" y="5534025"/>
            <a:ext cx="85725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47" name="Google Shape;247;p32"/>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248" name="Google Shape;248;p32"/>
          <p:cNvSpPr txBox="1"/>
          <p:nvPr/>
        </p:nvSpPr>
        <p:spPr>
          <a:xfrm>
            <a:off x="343025" y="426525"/>
            <a:ext cx="32328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Class Diagram  </a:t>
            </a:r>
            <a:endParaRPr sz="3600">
              <a:solidFill>
                <a:srgbClr val="FFFFFF"/>
              </a:solidFill>
            </a:endParaRPr>
          </a:p>
          <a:p>
            <a:pPr indent="0" lvl="0" marL="0" rtl="0" algn="l">
              <a:spcBef>
                <a:spcPts val="0"/>
              </a:spcBef>
              <a:spcAft>
                <a:spcPts val="0"/>
              </a:spcAft>
              <a:buNone/>
            </a:pPr>
            <a:r>
              <a:rPr lang="ko-KR" sz="2400">
                <a:solidFill>
                  <a:srgbClr val="FFFFFF"/>
                </a:solidFill>
              </a:rPr>
              <a:t>Part 1 of 3</a:t>
            </a:r>
            <a:endParaRPr sz="2400">
              <a:solidFill>
                <a:srgbClr val="FFFFFF"/>
              </a:solidFill>
            </a:endParaRPr>
          </a:p>
        </p:txBody>
      </p:sp>
      <p:pic>
        <p:nvPicPr>
          <p:cNvPr id="249" name="Google Shape;249;p32"/>
          <p:cNvPicPr preferRelativeResize="0"/>
          <p:nvPr/>
        </p:nvPicPr>
        <p:blipFill rotWithShape="1">
          <a:blip r:embed="rId3">
            <a:alphaModFix/>
          </a:blip>
          <a:srcRect b="0" l="8177" r="6191" t="0"/>
          <a:stretch/>
        </p:blipFill>
        <p:spPr>
          <a:xfrm>
            <a:off x="5853800" y="0"/>
            <a:ext cx="6025250" cy="6858000"/>
          </a:xfrm>
          <a:prstGeom prst="rect">
            <a:avLst/>
          </a:prstGeom>
          <a:noFill/>
          <a:ln>
            <a:noFill/>
          </a:ln>
        </p:spPr>
      </p:pic>
      <p:pic>
        <p:nvPicPr>
          <p:cNvPr id="250" name="Google Shape;250;p32"/>
          <p:cNvPicPr preferRelativeResize="0"/>
          <p:nvPr/>
        </p:nvPicPr>
        <p:blipFill rotWithShape="1">
          <a:blip r:embed="rId4">
            <a:alphaModFix/>
          </a:blip>
          <a:srcRect b="79687" l="62756" r="0" t="0"/>
          <a:stretch/>
        </p:blipFill>
        <p:spPr>
          <a:xfrm>
            <a:off x="0" y="5767200"/>
            <a:ext cx="1999976" cy="109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56" name="Google Shape;256;p33"/>
          <p:cNvSpPr txBox="1"/>
          <p:nvPr/>
        </p:nvSpPr>
        <p:spPr>
          <a:xfrm>
            <a:off x="388275" y="392500"/>
            <a:ext cx="3552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chemeClr val="lt1"/>
                </a:solidFill>
              </a:rPr>
              <a:t>Class Diagram  </a:t>
            </a:r>
            <a:endParaRPr sz="3600">
              <a:solidFill>
                <a:schemeClr val="lt1"/>
              </a:solidFill>
            </a:endParaRPr>
          </a:p>
          <a:p>
            <a:pPr indent="0" lvl="0" marL="0" rtl="0" algn="l">
              <a:spcBef>
                <a:spcPts val="0"/>
              </a:spcBef>
              <a:spcAft>
                <a:spcPts val="0"/>
              </a:spcAft>
              <a:buNone/>
            </a:pPr>
            <a:r>
              <a:rPr lang="ko-KR" sz="2400">
                <a:solidFill>
                  <a:schemeClr val="lt1"/>
                </a:solidFill>
              </a:rPr>
              <a:t>Part 2 of 3</a:t>
            </a:r>
            <a:endParaRPr sz="2400"/>
          </a:p>
        </p:txBody>
      </p:sp>
      <p:pic>
        <p:nvPicPr>
          <p:cNvPr id="257" name="Google Shape;257;p33"/>
          <p:cNvPicPr preferRelativeResize="0"/>
          <p:nvPr/>
        </p:nvPicPr>
        <p:blipFill>
          <a:blip r:embed="rId3">
            <a:alphaModFix/>
          </a:blip>
          <a:stretch>
            <a:fillRect/>
          </a:stretch>
        </p:blipFill>
        <p:spPr>
          <a:xfrm>
            <a:off x="5559925" y="-18250"/>
            <a:ext cx="6306875" cy="6894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63" name="Google Shape;263;p34"/>
          <p:cNvSpPr txBox="1"/>
          <p:nvPr/>
        </p:nvSpPr>
        <p:spPr>
          <a:xfrm>
            <a:off x="388275" y="392500"/>
            <a:ext cx="3552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chemeClr val="lt1"/>
                </a:solidFill>
              </a:rPr>
              <a:t>Class Diagram  </a:t>
            </a:r>
            <a:endParaRPr sz="3600">
              <a:solidFill>
                <a:schemeClr val="lt1"/>
              </a:solidFill>
            </a:endParaRPr>
          </a:p>
          <a:p>
            <a:pPr indent="0" lvl="0" marL="0" rtl="0" algn="l">
              <a:spcBef>
                <a:spcPts val="0"/>
              </a:spcBef>
              <a:spcAft>
                <a:spcPts val="0"/>
              </a:spcAft>
              <a:buNone/>
            </a:pPr>
            <a:r>
              <a:rPr lang="ko-KR" sz="2400">
                <a:solidFill>
                  <a:schemeClr val="lt1"/>
                </a:solidFill>
              </a:rPr>
              <a:t>Part 3 of 3</a:t>
            </a:r>
            <a:endParaRPr sz="2400"/>
          </a:p>
        </p:txBody>
      </p:sp>
      <p:pic>
        <p:nvPicPr>
          <p:cNvPr id="264" name="Google Shape;264;p34"/>
          <p:cNvPicPr preferRelativeResize="0"/>
          <p:nvPr/>
        </p:nvPicPr>
        <p:blipFill>
          <a:blip r:embed="rId3">
            <a:alphaModFix/>
          </a:blip>
          <a:stretch>
            <a:fillRect/>
          </a:stretch>
        </p:blipFill>
        <p:spPr>
          <a:xfrm>
            <a:off x="5608875" y="20650"/>
            <a:ext cx="6270151" cy="6858000"/>
          </a:xfrm>
          <a:prstGeom prst="rect">
            <a:avLst/>
          </a:prstGeom>
          <a:noFill/>
          <a:ln>
            <a:noFill/>
          </a:ln>
        </p:spPr>
      </p:pic>
      <p:pic>
        <p:nvPicPr>
          <p:cNvPr id="265" name="Google Shape;265;p34"/>
          <p:cNvPicPr preferRelativeResize="0"/>
          <p:nvPr/>
        </p:nvPicPr>
        <p:blipFill rotWithShape="1">
          <a:blip r:embed="rId4">
            <a:alphaModFix/>
          </a:blip>
          <a:srcRect b="79687" l="62756" r="0" t="0"/>
          <a:stretch/>
        </p:blipFill>
        <p:spPr>
          <a:xfrm>
            <a:off x="1" y="5696125"/>
            <a:ext cx="2130300" cy="11618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p:nvPr/>
        </p:nvSpPr>
        <p:spPr>
          <a:xfrm>
            <a:off x="0" y="219025"/>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71" name="Google Shape;271;p35"/>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272" name="Google Shape;272;p35"/>
          <p:cNvSpPr txBox="1"/>
          <p:nvPr/>
        </p:nvSpPr>
        <p:spPr>
          <a:xfrm>
            <a:off x="440875" y="404125"/>
            <a:ext cx="98706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Model-View-Controller (MVC) Pattern</a:t>
            </a:r>
            <a:endParaRPr sz="3600">
              <a:solidFill>
                <a:srgbClr val="FFFFFF"/>
              </a:solidFill>
            </a:endParaRPr>
          </a:p>
        </p:txBody>
      </p:sp>
      <p:sp>
        <p:nvSpPr>
          <p:cNvPr id="273" name="Google Shape;273;p35"/>
          <p:cNvSpPr txBox="1"/>
          <p:nvPr/>
        </p:nvSpPr>
        <p:spPr>
          <a:xfrm>
            <a:off x="440875" y="1175675"/>
            <a:ext cx="3698400" cy="3490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Times New Roman"/>
              <a:ea typeface="Times New Roman"/>
              <a:cs typeface="Times New Roman"/>
              <a:sym typeface="Times New Roman"/>
            </a:endParaRPr>
          </a:p>
          <a:p>
            <a:pPr indent="0" lvl="0" marL="457200" rtl="0" algn="l">
              <a:spcBef>
                <a:spcPts val="0"/>
              </a:spcBef>
              <a:spcAft>
                <a:spcPts val="0"/>
              </a:spcAft>
              <a:buNone/>
            </a:pPr>
            <a:r>
              <a:rPr lang="ko-KR" sz="1800" u="sng">
                <a:solidFill>
                  <a:srgbClr val="434343"/>
                </a:solidFill>
              </a:rPr>
              <a:t>Model</a:t>
            </a:r>
            <a:endParaRPr sz="1800" u="sng">
              <a:solidFill>
                <a:srgbClr val="434343"/>
              </a:solidFill>
            </a:endParaRPr>
          </a:p>
          <a:p>
            <a:pPr indent="0" lvl="0" marL="457200" rtl="0" algn="l">
              <a:spcBef>
                <a:spcPts val="0"/>
              </a:spcBef>
              <a:spcAft>
                <a:spcPts val="0"/>
              </a:spcAft>
              <a:buNone/>
            </a:pPr>
            <a:r>
              <a:t/>
            </a:r>
            <a:endParaRPr sz="1800" u="sng">
              <a:solidFill>
                <a:srgbClr val="434343"/>
              </a:solidFill>
            </a:endParaRPr>
          </a:p>
          <a:p>
            <a:pPr indent="0" lvl="0" marL="457200" rtl="0" algn="l">
              <a:spcBef>
                <a:spcPts val="0"/>
              </a:spcBef>
              <a:spcAft>
                <a:spcPts val="0"/>
              </a:spcAft>
              <a:buNone/>
            </a:pPr>
            <a:r>
              <a:rPr lang="ko-KR" sz="1800">
                <a:solidFill>
                  <a:srgbClr val="434343"/>
                </a:solidFill>
              </a:rPr>
              <a:t>Model component is in charge of the back-end support of our application. It will contain all the functions that allows multiple operations and various classes and models. </a:t>
            </a:r>
            <a:endParaRPr sz="1800">
              <a:solidFill>
                <a:srgbClr val="434343"/>
              </a:solidFill>
            </a:endParaRPr>
          </a:p>
          <a:p>
            <a:pPr indent="0" lvl="0" marL="457200" rtl="0" algn="l">
              <a:spcBef>
                <a:spcPts val="0"/>
              </a:spcBef>
              <a:spcAft>
                <a:spcPts val="0"/>
              </a:spcAft>
              <a:buNone/>
            </a:pPr>
            <a:r>
              <a:t/>
            </a:r>
            <a:endParaRPr sz="3600">
              <a:solidFill>
                <a:srgbClr val="FFFFFF"/>
              </a:solidFill>
            </a:endParaRPr>
          </a:p>
        </p:txBody>
      </p:sp>
      <p:sp>
        <p:nvSpPr>
          <p:cNvPr id="274" name="Google Shape;274;p35"/>
          <p:cNvSpPr txBox="1"/>
          <p:nvPr/>
        </p:nvSpPr>
        <p:spPr>
          <a:xfrm>
            <a:off x="4531163" y="1910425"/>
            <a:ext cx="3159600" cy="4225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ko-KR" sz="1800" u="sng">
                <a:solidFill>
                  <a:srgbClr val="434343"/>
                </a:solidFill>
              </a:rPr>
              <a:t>View</a:t>
            </a:r>
            <a:endParaRPr sz="1800">
              <a:solidFill>
                <a:srgbClr val="434343"/>
              </a:solidFill>
            </a:endParaRPr>
          </a:p>
          <a:p>
            <a:pPr indent="0" lvl="0" marL="45720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rPr lang="ko-KR" sz="1800">
                <a:solidFill>
                  <a:srgbClr val="434343"/>
                </a:solidFill>
              </a:rPr>
              <a:t>View component is in charge of the user interface, specifically what the user sees visually on the app. It will present the data and other extensive travel information to the user; It contains the code and the design for the interface.</a:t>
            </a:r>
            <a:r>
              <a:rPr lang="ko-KR" sz="1800">
                <a:solidFill>
                  <a:srgbClr val="FFFFFF"/>
                </a:solidFill>
              </a:rPr>
              <a:t> </a:t>
            </a:r>
            <a:endParaRPr sz="1800">
              <a:solidFill>
                <a:srgbClr val="FFFFFF"/>
              </a:solidFill>
            </a:endParaRPr>
          </a:p>
        </p:txBody>
      </p:sp>
      <p:sp>
        <p:nvSpPr>
          <p:cNvPr id="275" name="Google Shape;275;p35"/>
          <p:cNvSpPr txBox="1"/>
          <p:nvPr/>
        </p:nvSpPr>
        <p:spPr>
          <a:xfrm>
            <a:off x="8082675" y="1818600"/>
            <a:ext cx="3430800" cy="322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ko-KR" sz="1800" u="sng">
                <a:solidFill>
                  <a:srgbClr val="434343"/>
                </a:solidFill>
              </a:rPr>
              <a:t>Controller</a:t>
            </a:r>
            <a:endParaRPr sz="1800">
              <a:solidFill>
                <a:srgbClr val="434343"/>
              </a:solidFill>
            </a:endParaRPr>
          </a:p>
          <a:p>
            <a:pPr indent="0" lvl="0" marL="45720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rPr lang="ko-KR" sz="1800">
                <a:solidFill>
                  <a:srgbClr val="434343"/>
                </a:solidFill>
              </a:rPr>
              <a:t>Controller component manages the interaction of the application. It generates what to operate based on users’ action and returns appropriate result to the user. The controller bridges the interaction between the user and the software, as well as the model and the view component of the MVC model.  </a:t>
            </a:r>
            <a:endParaRPr sz="1800">
              <a:solidFill>
                <a:srgbClr val="434343"/>
              </a:solidFill>
            </a:endParaRPr>
          </a:p>
        </p:txBody>
      </p:sp>
      <p:pic>
        <p:nvPicPr>
          <p:cNvPr id="276" name="Google Shape;276;p35"/>
          <p:cNvPicPr preferRelativeResize="0"/>
          <p:nvPr/>
        </p:nvPicPr>
        <p:blipFill rotWithShape="1">
          <a:blip r:embed="rId3">
            <a:alphaModFix/>
          </a:blip>
          <a:srcRect b="79687" l="62756" r="0" t="0"/>
          <a:stretch/>
        </p:blipFill>
        <p:spPr>
          <a:xfrm>
            <a:off x="359756" y="4800513"/>
            <a:ext cx="2335850" cy="1273988"/>
          </a:xfrm>
          <a:prstGeom prst="rect">
            <a:avLst/>
          </a:prstGeom>
          <a:noFill/>
          <a:ln>
            <a:noFill/>
          </a:ln>
        </p:spPr>
      </p:pic>
      <p:pic>
        <p:nvPicPr>
          <p:cNvPr id="277" name="Google Shape;277;p35"/>
          <p:cNvPicPr preferRelativeResize="0"/>
          <p:nvPr/>
        </p:nvPicPr>
        <p:blipFill rotWithShape="1">
          <a:blip r:embed="rId3">
            <a:alphaModFix/>
          </a:blip>
          <a:srcRect b="79687" l="62756" r="0" t="0"/>
          <a:stretch/>
        </p:blipFill>
        <p:spPr>
          <a:xfrm>
            <a:off x="9914901" y="664022"/>
            <a:ext cx="1836224" cy="1001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4F4"/>
        </a:solidFill>
      </p:bgPr>
    </p:bg>
    <p:spTree>
      <p:nvGrpSpPr>
        <p:cNvPr id="281" name="Shape 281"/>
        <p:cNvGrpSpPr/>
        <p:nvPr/>
      </p:nvGrpSpPr>
      <p:grpSpPr>
        <a:xfrm>
          <a:off x="0" y="0"/>
          <a:ext cx="0" cy="0"/>
          <a:chOff x="0" y="0"/>
          <a:chExt cx="0" cy="0"/>
        </a:xfrm>
      </p:grpSpPr>
      <p:sp>
        <p:nvSpPr>
          <p:cNvPr id="282" name="Google Shape;282;p36"/>
          <p:cNvSpPr txBox="1"/>
          <p:nvPr/>
        </p:nvSpPr>
        <p:spPr>
          <a:xfrm>
            <a:off x="563325" y="526600"/>
            <a:ext cx="100938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Conclusion: TREK </a:t>
            </a:r>
            <a:r>
              <a:rPr lang="ko-KR" sz="3600">
                <a:solidFill>
                  <a:srgbClr val="FFFFFF"/>
                </a:solidFill>
              </a:rPr>
              <a:t>Challenges</a:t>
            </a:r>
            <a:r>
              <a:rPr lang="ko-KR" sz="3600">
                <a:solidFill>
                  <a:srgbClr val="FFFFFF"/>
                </a:solidFill>
              </a:rPr>
              <a:t> &amp; </a:t>
            </a:r>
            <a:r>
              <a:rPr lang="ko-KR" sz="3600">
                <a:solidFill>
                  <a:srgbClr val="FFFFFF"/>
                </a:solidFill>
              </a:rPr>
              <a:t>Achievements</a:t>
            </a:r>
            <a:endParaRPr sz="3600">
              <a:solidFill>
                <a:srgbClr val="FFFFFF"/>
              </a:solidFill>
            </a:endParaRPr>
          </a:p>
        </p:txBody>
      </p:sp>
      <p:sp>
        <p:nvSpPr>
          <p:cNvPr id="283" name="Google Shape;283;p36"/>
          <p:cNvSpPr txBox="1"/>
          <p:nvPr/>
        </p:nvSpPr>
        <p:spPr>
          <a:xfrm>
            <a:off x="365100" y="1539350"/>
            <a:ext cx="19800" cy="1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sp>
        <p:nvSpPr>
          <p:cNvPr id="284" name="Google Shape;284;p36"/>
          <p:cNvSpPr txBox="1"/>
          <p:nvPr/>
        </p:nvSpPr>
        <p:spPr>
          <a:xfrm>
            <a:off x="278300" y="1539350"/>
            <a:ext cx="4933200" cy="48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latin typeface="Malgun Gothic"/>
              <a:ea typeface="Malgun Gothic"/>
              <a:cs typeface="Malgun Gothic"/>
              <a:sym typeface="Malgun Gothic"/>
            </a:endParaRPr>
          </a:p>
        </p:txBody>
      </p:sp>
      <p:sp>
        <p:nvSpPr>
          <p:cNvPr id="285" name="Google Shape;285;p36"/>
          <p:cNvSpPr txBox="1"/>
          <p:nvPr/>
        </p:nvSpPr>
        <p:spPr>
          <a:xfrm>
            <a:off x="6552725" y="1384000"/>
            <a:ext cx="4933200" cy="50004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434343"/>
                </a:solidFill>
              </a:rPr>
              <a:t>Achievements</a:t>
            </a:r>
            <a:endParaRPr sz="3600">
              <a:solidFill>
                <a:srgbClr val="434343"/>
              </a:solidFill>
            </a:endParaRPr>
          </a:p>
          <a:p>
            <a:pPr indent="0" lvl="0" marL="0" rtl="0" algn="l">
              <a:spcBef>
                <a:spcPts val="0"/>
              </a:spcBef>
              <a:spcAft>
                <a:spcPts val="0"/>
              </a:spcAft>
              <a:buNone/>
            </a:pPr>
            <a:r>
              <a:t/>
            </a:r>
            <a:endParaRPr sz="3600" u="sng">
              <a:solidFill>
                <a:srgbClr val="434343"/>
              </a:solidFill>
            </a:endParaRPr>
          </a:p>
          <a:p>
            <a:pPr indent="0" lvl="0" marL="0" rtl="0" algn="l">
              <a:spcBef>
                <a:spcPts val="0"/>
              </a:spcBef>
              <a:spcAft>
                <a:spcPts val="0"/>
              </a:spcAft>
              <a:buNone/>
            </a:pPr>
            <a:r>
              <a:rPr lang="ko-KR" sz="2400">
                <a:solidFill>
                  <a:srgbClr val="434343"/>
                </a:solidFill>
              </a:rPr>
              <a:t>-</a:t>
            </a:r>
            <a:r>
              <a:rPr lang="ko-KR" sz="1800">
                <a:solidFill>
                  <a:srgbClr val="434343"/>
                </a:solidFill>
              </a:rPr>
              <a:t>Were able to </a:t>
            </a:r>
            <a:r>
              <a:rPr lang="ko-KR" sz="1800">
                <a:solidFill>
                  <a:srgbClr val="434343"/>
                </a:solidFill>
              </a:rPr>
              <a:t>efficiently communicate with each other that enabled task distribution and cross examination to check for flaws and cohesiveness during software development.</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ko-KR" sz="1800">
                <a:solidFill>
                  <a:srgbClr val="434343"/>
                </a:solidFill>
              </a:rPr>
              <a:t>-Gained valuable experience in various stages in software development and tools that helps us visualize the functions of our software.</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ko-KR" sz="1800">
                <a:solidFill>
                  <a:srgbClr val="434343"/>
                </a:solidFill>
              </a:rPr>
              <a:t>-Were able to make educated cost and developmental predictions that sets a timeline and resources needed to be allocated in able to develop TREK.</a:t>
            </a:r>
            <a:endParaRPr sz="1800">
              <a:solidFill>
                <a:srgbClr val="434343"/>
              </a:solidFill>
            </a:endParaRPr>
          </a:p>
        </p:txBody>
      </p:sp>
      <p:sp>
        <p:nvSpPr>
          <p:cNvPr id="286" name="Google Shape;286;p36"/>
          <p:cNvSpPr txBox="1"/>
          <p:nvPr/>
        </p:nvSpPr>
        <p:spPr>
          <a:xfrm>
            <a:off x="563325" y="1384000"/>
            <a:ext cx="4933200" cy="50004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434343"/>
                </a:solidFill>
              </a:rPr>
              <a:t>Challenges</a:t>
            </a:r>
            <a:endParaRPr sz="3600">
              <a:solidFill>
                <a:srgbClr val="434343"/>
              </a:solidFill>
            </a:endParaRPr>
          </a:p>
          <a:p>
            <a:pPr indent="0" lvl="0" marL="0" rtl="0" algn="l">
              <a:spcBef>
                <a:spcPts val="0"/>
              </a:spcBef>
              <a:spcAft>
                <a:spcPts val="0"/>
              </a:spcAft>
              <a:buNone/>
            </a:pPr>
            <a:r>
              <a:t/>
            </a:r>
            <a:endParaRPr sz="3600" u="sng">
              <a:solidFill>
                <a:srgbClr val="434343"/>
              </a:solidFill>
            </a:endParaRPr>
          </a:p>
          <a:p>
            <a:pPr indent="0" lvl="0" marL="0" rtl="0" algn="l">
              <a:spcBef>
                <a:spcPts val="0"/>
              </a:spcBef>
              <a:spcAft>
                <a:spcPts val="0"/>
              </a:spcAft>
              <a:buNone/>
            </a:pPr>
            <a:r>
              <a:rPr lang="ko-KR" sz="1800">
                <a:solidFill>
                  <a:srgbClr val="434343"/>
                </a:solidFill>
              </a:rPr>
              <a:t>-Brainstorming a software idea that we as a team believed was achievable and something that we could relate to.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ko-KR" sz="1800">
                <a:solidFill>
                  <a:srgbClr val="434343"/>
                </a:solidFill>
              </a:rPr>
              <a:t>-Developing a multi purpose software that would include essential functionalities while filtering out the functions that did not seem needed to minimize the software complexity.</a:t>
            </a:r>
            <a:endParaRPr sz="1800">
              <a:solidFill>
                <a:srgbClr val="434343"/>
              </a:solidFill>
            </a:endParaRPr>
          </a:p>
          <a:p>
            <a:pPr indent="0" lvl="0" marL="0" rtl="0" algn="l">
              <a:spcBef>
                <a:spcPts val="0"/>
              </a:spcBef>
              <a:spcAft>
                <a:spcPts val="0"/>
              </a:spcAft>
              <a:buNone/>
            </a:pPr>
            <a:r>
              <a:rPr lang="ko-KR" sz="2400">
                <a:solidFill>
                  <a:srgbClr val="434343"/>
                </a:solidFill>
              </a:rPr>
              <a:t> </a:t>
            </a:r>
            <a:endParaRPr sz="2400">
              <a:solidFill>
                <a:srgbClr val="434343"/>
              </a:solidFill>
            </a:endParaRPr>
          </a:p>
          <a:p>
            <a:pPr indent="0" lvl="0" marL="0" rtl="0" algn="l">
              <a:spcBef>
                <a:spcPts val="0"/>
              </a:spcBef>
              <a:spcAft>
                <a:spcPts val="0"/>
              </a:spcAft>
              <a:buNone/>
            </a:pPr>
            <a:r>
              <a:rPr lang="ko-KR" sz="2400">
                <a:solidFill>
                  <a:srgbClr val="434343"/>
                </a:solidFill>
              </a:rPr>
              <a:t>-</a:t>
            </a:r>
            <a:r>
              <a:rPr lang="ko-KR" sz="1800">
                <a:solidFill>
                  <a:srgbClr val="434343"/>
                </a:solidFill>
              </a:rPr>
              <a:t>Maintaining the correct components in several of our diagrams ranging from our abstract use-case diagram to the more specific class diagram.</a:t>
            </a:r>
            <a:endParaRPr sz="1800">
              <a:solidFill>
                <a:srgbClr val="434343"/>
              </a:solidFill>
            </a:endParaRPr>
          </a:p>
          <a:p>
            <a:pPr indent="0" lvl="0" marL="0" rtl="0" algn="l">
              <a:spcBef>
                <a:spcPts val="0"/>
              </a:spcBef>
              <a:spcAft>
                <a:spcPts val="0"/>
              </a:spcAft>
              <a:buNone/>
            </a:pPr>
            <a:r>
              <a:rPr lang="ko-KR" sz="1800">
                <a:latin typeface="Malgun Gothic"/>
                <a:ea typeface="Malgun Gothic"/>
                <a:cs typeface="Malgun Gothic"/>
                <a:sym typeface="Malgun Gothic"/>
              </a:rPr>
              <a:t> </a:t>
            </a:r>
            <a:endParaRPr sz="1800">
              <a:latin typeface="Malgun Gothic"/>
              <a:ea typeface="Malgun Gothic"/>
              <a:cs typeface="Malgun Gothic"/>
              <a:sym typeface="Malgun Gothic"/>
            </a:endParaRPr>
          </a:p>
          <a:p>
            <a:pPr indent="0" lvl="0" marL="0" rtl="0" algn="l">
              <a:spcBef>
                <a:spcPts val="0"/>
              </a:spcBef>
              <a:spcAft>
                <a:spcPts val="0"/>
              </a:spcAft>
              <a:buNone/>
            </a:pPr>
            <a:r>
              <a:t/>
            </a:r>
            <a:endParaRPr sz="3600">
              <a:latin typeface="Malgun Gothic"/>
              <a:ea typeface="Malgun Gothic"/>
              <a:cs typeface="Malgun Gothic"/>
              <a:sym typeface="Malgun Gothic"/>
            </a:endParaRPr>
          </a:p>
          <a:p>
            <a:pPr indent="0" lvl="0" marL="0" rtl="0" algn="l">
              <a:spcBef>
                <a:spcPts val="0"/>
              </a:spcBef>
              <a:spcAft>
                <a:spcPts val="0"/>
              </a:spcAft>
              <a:buNone/>
            </a:pPr>
            <a:r>
              <a:t/>
            </a:r>
            <a:endParaRPr sz="3600">
              <a:latin typeface="Malgun Gothic"/>
              <a:ea typeface="Malgun Gothic"/>
              <a:cs typeface="Malgun Gothic"/>
              <a:sym typeface="Malgun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2D4F4"/>
        </a:solidFill>
      </p:bgPr>
    </p:bg>
    <p:spTree>
      <p:nvGrpSpPr>
        <p:cNvPr id="290" name="Shape 290"/>
        <p:cNvGrpSpPr/>
        <p:nvPr/>
      </p:nvGrpSpPr>
      <p:grpSpPr>
        <a:xfrm>
          <a:off x="0" y="0"/>
          <a:ext cx="0" cy="0"/>
          <a:chOff x="0" y="0"/>
          <a:chExt cx="0" cy="0"/>
        </a:xfrm>
      </p:grpSpPr>
      <p:sp>
        <p:nvSpPr>
          <p:cNvPr id="291" name="Google Shape;291;p37"/>
          <p:cNvSpPr txBox="1"/>
          <p:nvPr/>
        </p:nvSpPr>
        <p:spPr>
          <a:xfrm>
            <a:off x="333650" y="254225"/>
            <a:ext cx="4189500" cy="1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FFFFFF"/>
                </a:solidFill>
              </a:rPr>
              <a:t>References</a:t>
            </a:r>
            <a:endParaRPr sz="3600">
              <a:solidFill>
                <a:srgbClr val="FFFFFF"/>
              </a:solidFill>
            </a:endParaRPr>
          </a:p>
        </p:txBody>
      </p:sp>
      <p:sp>
        <p:nvSpPr>
          <p:cNvPr id="292" name="Google Shape;292;p37"/>
          <p:cNvSpPr txBox="1"/>
          <p:nvPr/>
        </p:nvSpPr>
        <p:spPr>
          <a:xfrm>
            <a:off x="143250" y="1333325"/>
            <a:ext cx="12048900" cy="53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ko-KR">
                <a:solidFill>
                  <a:schemeClr val="dk1"/>
                </a:solidFill>
              </a:rPr>
              <a:t>General Internet Sites</a:t>
            </a:r>
            <a:endParaRPr b="1">
              <a:solidFill>
                <a:schemeClr val="dk1"/>
              </a:solidFill>
            </a:endParaRPr>
          </a:p>
          <a:p>
            <a:pPr indent="0" lvl="0" marL="0" rtl="0" algn="l">
              <a:lnSpc>
                <a:spcPct val="115000"/>
              </a:lnSpc>
              <a:spcBef>
                <a:spcPts val="0"/>
              </a:spcBef>
              <a:spcAft>
                <a:spcPts val="0"/>
              </a:spcAft>
              <a:buNone/>
            </a:pPr>
            <a:r>
              <a:rPr lang="ko-KR"/>
              <a:t>1.	</a:t>
            </a:r>
            <a:r>
              <a:rPr lang="ko-KR">
                <a:solidFill>
                  <a:schemeClr val="dk1"/>
                </a:solidFill>
              </a:rPr>
              <a:t>Uber, “Getting an Uber in Google Maps Just Got Easier | Uber Newsroom US,” Uber Newsroom, 12-Jan-2017. [Online]. Available: https://www.uber.com/newsroom/googlemaps/. [Accessed: 19-Apr-2019].</a:t>
            </a:r>
            <a:endParaRPr/>
          </a:p>
          <a:p>
            <a:pPr indent="0" lvl="0" marL="0" rtl="0" algn="l">
              <a:lnSpc>
                <a:spcPct val="115000"/>
              </a:lnSpc>
              <a:spcBef>
                <a:spcPts val="0"/>
              </a:spcBef>
              <a:spcAft>
                <a:spcPts val="0"/>
              </a:spcAft>
              <a:buNone/>
            </a:pPr>
            <a:r>
              <a:rPr lang="ko-KR"/>
              <a:t>2.	K. Hondorp, “Announcing Lyft Navigation, Built with Google Maps,” Lyft Blog, 12-Oct-2017. [Online]. Available: https://blog.lyft.com/posts/announcing-lyft-navigation. [Accessed: 19-Apr-2019].</a:t>
            </a:r>
            <a:endParaRPr/>
          </a:p>
          <a:p>
            <a:pPr indent="0" lvl="0" marL="0" rtl="0" algn="l">
              <a:lnSpc>
                <a:spcPct val="115000"/>
              </a:lnSpc>
              <a:spcBef>
                <a:spcPts val="0"/>
              </a:spcBef>
              <a:spcAft>
                <a:spcPts val="0"/>
              </a:spcAft>
              <a:buNone/>
            </a:pPr>
            <a:r>
              <a:rPr lang="ko-KR"/>
              <a:t>3.	OpenWeatherMap.org, “Price,” openweathermap. [Online]. Available: https://openweathermap.org/price. [Accessed: 19-Apr-2019].</a:t>
            </a:r>
            <a:endParaRPr/>
          </a:p>
          <a:p>
            <a:pPr indent="0" lvl="0" marL="0" rtl="0" algn="l">
              <a:lnSpc>
                <a:spcPct val="115000"/>
              </a:lnSpc>
              <a:spcBef>
                <a:spcPts val="0"/>
              </a:spcBef>
              <a:spcAft>
                <a:spcPts val="0"/>
              </a:spcAft>
              <a:buNone/>
            </a:pPr>
            <a:r>
              <a:rPr lang="ko-KR"/>
              <a:t>4.	D. Penny, “‎QuickTip™ Tip Calculator,” App Store, 24-Jul-2008. [Online]. Available: https://itunes.apple.com/us/app/quicktip-tip-calculator/id285924450?mt=8. [Accessed: 19-Apr-2019].</a:t>
            </a:r>
            <a:endParaRPr/>
          </a:p>
          <a:p>
            <a:pPr indent="0" lvl="0" marL="0" rtl="0" algn="l">
              <a:lnSpc>
                <a:spcPct val="115000"/>
              </a:lnSpc>
              <a:spcBef>
                <a:spcPts val="0"/>
              </a:spcBef>
              <a:spcAft>
                <a:spcPts val="0"/>
              </a:spcAft>
              <a:buNone/>
            </a:pPr>
            <a:r>
              <a:rPr lang="ko-KR"/>
              <a:t>5.	XE.com Inc, “‎XE Currency,” App Store, 20-May-2009. [Online]. Available: https://itunes.apple.com/us/app/xe-currency/id315241195?mt=8. [Accessed: 19-Apr-2019].</a:t>
            </a:r>
            <a:endParaRPr/>
          </a:p>
          <a:p>
            <a:pPr indent="0" lvl="0" marL="0" rtl="0" algn="l">
              <a:lnSpc>
                <a:spcPct val="115000"/>
              </a:lnSpc>
              <a:spcBef>
                <a:spcPts val="0"/>
              </a:spcBef>
              <a:spcAft>
                <a:spcPts val="0"/>
              </a:spcAft>
              <a:buNone/>
            </a:pPr>
            <a:r>
              <a:rPr lang="ko-KR"/>
              <a:t>6.	A. Samai, “Sales Tax Calculator - Apps on Google Play,” Google. [Online]. Available: https://play.google.com/store/apps/details?id=com.Calculator.SalesTaxCalculator&amp;hl=en_US. [Accessed: 19-Apr-2019].</a:t>
            </a:r>
            <a:endParaRPr/>
          </a:p>
          <a:p>
            <a:pPr indent="0" lvl="0" marL="0" rtl="0" algn="l">
              <a:lnSpc>
                <a:spcPct val="115000"/>
              </a:lnSpc>
              <a:spcBef>
                <a:spcPts val="0"/>
              </a:spcBef>
              <a:spcAft>
                <a:spcPts val="0"/>
              </a:spcAft>
              <a:buNone/>
            </a:pPr>
            <a:r>
              <a:rPr lang="ko-KR"/>
              <a:t>7.	D. I. G. I. LTD, “‎Schedule Planner,” App Store, 24-May-2011. [Online]. Available: https://itunes.apple.com/us/app/schedule-planner/id437461477?mt=8. [Accessed: 19-Apr-2019]..</a:t>
            </a:r>
            <a:endParaRPr/>
          </a:p>
          <a:p>
            <a:pPr indent="0" lvl="0" marL="0" rtl="0" algn="l">
              <a:lnSpc>
                <a:spcPct val="115000"/>
              </a:lnSpc>
              <a:spcBef>
                <a:spcPts val="0"/>
              </a:spcBef>
              <a:spcAft>
                <a:spcPts val="0"/>
              </a:spcAft>
              <a:buNone/>
            </a:pPr>
            <a:r>
              <a:rPr lang="ko-KR"/>
              <a:t>8	.D. Haikin, “‎anyService - local services,” App Store, 06-Apr-2018. [Online]. Available: https://itunes.apple.com/us/app/id1225600745?mt=8. [Accessed: 19-Apr-2019].</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8"/>
          <p:cNvSpPr/>
          <p:nvPr/>
        </p:nvSpPr>
        <p:spPr>
          <a:xfrm>
            <a:off x="0" y="0"/>
            <a:ext cx="12192000" cy="6858000"/>
          </a:xfrm>
          <a:prstGeom prst="rect">
            <a:avLst/>
          </a:prstGeom>
          <a:solidFill>
            <a:srgbClr val="92D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298" name="Google Shape;298;p38"/>
          <p:cNvPicPr preferRelativeResize="0"/>
          <p:nvPr/>
        </p:nvPicPr>
        <p:blipFill rotWithShape="1">
          <a:blip r:embed="rId3">
            <a:alphaModFix/>
          </a:blip>
          <a:srcRect b="24108" l="0" r="0" t="42952"/>
          <a:stretch/>
        </p:blipFill>
        <p:spPr>
          <a:xfrm>
            <a:off x="3614082" y="2287541"/>
            <a:ext cx="4762500" cy="1568741"/>
          </a:xfrm>
          <a:prstGeom prst="rect">
            <a:avLst/>
          </a:prstGeom>
          <a:noFill/>
          <a:ln>
            <a:noFill/>
          </a:ln>
        </p:spPr>
      </p:pic>
      <p:sp>
        <p:nvSpPr>
          <p:cNvPr id="299" name="Google Shape;299;p38"/>
          <p:cNvSpPr/>
          <p:nvPr/>
        </p:nvSpPr>
        <p:spPr>
          <a:xfrm>
            <a:off x="5270246" y="1939960"/>
            <a:ext cx="1651500" cy="1651500"/>
          </a:xfrm>
          <a:prstGeom prst="ellipse">
            <a:avLst/>
          </a:prstGeom>
          <a:noFill/>
          <a:ln cap="flat" cmpd="thickThin"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pic>
        <p:nvPicPr>
          <p:cNvPr id="300" name="Google Shape;300;p38"/>
          <p:cNvPicPr preferRelativeResize="0"/>
          <p:nvPr/>
        </p:nvPicPr>
        <p:blipFill rotWithShape="1">
          <a:blip r:embed="rId3">
            <a:alphaModFix/>
          </a:blip>
          <a:srcRect b="33266" l="44598" r="0" t="39254"/>
          <a:stretch/>
        </p:blipFill>
        <p:spPr>
          <a:xfrm>
            <a:off x="5738070" y="2111371"/>
            <a:ext cx="2638512" cy="1308682"/>
          </a:xfrm>
          <a:prstGeom prst="rect">
            <a:avLst/>
          </a:prstGeom>
          <a:noFill/>
          <a:ln>
            <a:noFill/>
          </a:ln>
        </p:spPr>
      </p:pic>
      <p:sp>
        <p:nvSpPr>
          <p:cNvPr id="301" name="Google Shape;301;p38"/>
          <p:cNvSpPr txBox="1"/>
          <p:nvPr/>
        </p:nvSpPr>
        <p:spPr>
          <a:xfrm>
            <a:off x="43806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3600">
              <a:solidFill>
                <a:srgbClr val="F5F7FC"/>
              </a:solidFill>
              <a:latin typeface="Arial"/>
              <a:ea typeface="Arial"/>
              <a:cs typeface="Arial"/>
              <a:sym typeface="Arial"/>
            </a:endParaRPr>
          </a:p>
        </p:txBody>
      </p:sp>
      <p:pic>
        <p:nvPicPr>
          <p:cNvPr id="302" name="Google Shape;302;p38"/>
          <p:cNvPicPr preferRelativeResize="0"/>
          <p:nvPr/>
        </p:nvPicPr>
        <p:blipFill rotWithShape="1">
          <a:blip r:embed="rId4">
            <a:alphaModFix/>
          </a:blip>
          <a:srcRect b="40725" l="59217" r="3538" t="38962"/>
          <a:stretch/>
        </p:blipFill>
        <p:spPr>
          <a:xfrm>
            <a:off x="7595118" y="4032452"/>
            <a:ext cx="672592" cy="366836"/>
          </a:xfrm>
          <a:prstGeom prst="rect">
            <a:avLst/>
          </a:prstGeom>
          <a:noFill/>
          <a:ln>
            <a:noFill/>
          </a:ln>
        </p:spPr>
      </p:pic>
      <p:pic>
        <p:nvPicPr>
          <p:cNvPr id="303" name="Google Shape;303;p38"/>
          <p:cNvPicPr preferRelativeResize="0"/>
          <p:nvPr/>
        </p:nvPicPr>
        <p:blipFill rotWithShape="1">
          <a:blip r:embed="rId4">
            <a:alphaModFix/>
          </a:blip>
          <a:srcRect b="79687" l="62756" r="0" t="0"/>
          <a:stretch/>
        </p:blipFill>
        <p:spPr>
          <a:xfrm>
            <a:off x="3834881" y="4927525"/>
            <a:ext cx="672592" cy="366836"/>
          </a:xfrm>
          <a:prstGeom prst="rect">
            <a:avLst/>
          </a:prstGeom>
          <a:noFill/>
          <a:ln>
            <a:noFill/>
          </a:ln>
        </p:spPr>
      </p:pic>
      <p:pic>
        <p:nvPicPr>
          <p:cNvPr id="304" name="Google Shape;304;p38"/>
          <p:cNvPicPr preferRelativeResize="0"/>
          <p:nvPr/>
        </p:nvPicPr>
        <p:blipFill rotWithShape="1">
          <a:blip r:embed="rId4">
            <a:alphaModFix/>
          </a:blip>
          <a:srcRect b="79687" l="62756" r="0" t="0"/>
          <a:stretch/>
        </p:blipFill>
        <p:spPr>
          <a:xfrm>
            <a:off x="1278231" y="2287338"/>
            <a:ext cx="2335850" cy="1273988"/>
          </a:xfrm>
          <a:prstGeom prst="rect">
            <a:avLst/>
          </a:prstGeom>
          <a:noFill/>
          <a:ln>
            <a:noFill/>
          </a:ln>
        </p:spPr>
      </p:pic>
      <p:pic>
        <p:nvPicPr>
          <p:cNvPr id="305" name="Google Shape;305;p38"/>
          <p:cNvPicPr preferRelativeResize="0"/>
          <p:nvPr/>
        </p:nvPicPr>
        <p:blipFill rotWithShape="1">
          <a:blip r:embed="rId4">
            <a:alphaModFix/>
          </a:blip>
          <a:srcRect b="62902" l="62662" r="93" t="20128"/>
          <a:stretch/>
        </p:blipFill>
        <p:spPr>
          <a:xfrm>
            <a:off x="9061929" y="2792006"/>
            <a:ext cx="2335850" cy="1064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 name="Shape 108"/>
        <p:cNvGrpSpPr/>
        <p:nvPr/>
      </p:nvGrpSpPr>
      <p:grpSpPr>
        <a:xfrm>
          <a:off x="0" y="0"/>
          <a:ext cx="0" cy="0"/>
          <a:chOff x="0" y="0"/>
          <a:chExt cx="0" cy="0"/>
        </a:xfrm>
      </p:grpSpPr>
      <p:sp>
        <p:nvSpPr>
          <p:cNvPr id="109" name="Google Shape;109;p15"/>
          <p:cNvSpPr txBox="1"/>
          <p:nvPr/>
        </p:nvSpPr>
        <p:spPr>
          <a:xfrm>
            <a:off x="934725" y="448450"/>
            <a:ext cx="10429800" cy="6129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ko-KR" sz="1800">
                <a:solidFill>
                  <a:schemeClr val="dk1"/>
                </a:solidFill>
                <a:latin typeface="Times New Roman"/>
                <a:ea typeface="Times New Roman"/>
                <a:cs typeface="Times New Roman"/>
                <a:sym typeface="Times New Roman"/>
              </a:rPr>
              <a:t>Motivation</a:t>
            </a:r>
            <a:endParaRPr b="1" sz="1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ko-KR" sz="1800">
                <a:solidFill>
                  <a:schemeClr val="dk1"/>
                </a:solidFill>
                <a:latin typeface="Times New Roman"/>
                <a:ea typeface="Times New Roman"/>
                <a:cs typeface="Times New Roman"/>
                <a:sym typeface="Times New Roman"/>
              </a:rPr>
              <a:t>Many of us have relatives that encounter issues when they come to visit us, but due to the unfamiliar systems that we have in place in the United States. One of the many issues foreigners encounter while visiting the United States is our taxing system, because in most our relative’s countries the tax is already included in the sale price unlike our added federal tax and varied state taxes which we seek to solve in our software system. This software system we are seeking to develop would solve many of the issues our family members encounter not only in our strange financial system but to also look deeper to all of the other necessities they might have while visiting us. Furthermore, our goal is exceeded the essential needs of foreigners visiting the United States, and to give them additional functionalities such as a scheduler and tip calculator to make their stay an enjoyable one.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13" name="Shape 113"/>
        <p:cNvGrpSpPr/>
        <p:nvPr/>
      </p:nvGrpSpPr>
      <p:grpSpPr>
        <a:xfrm>
          <a:off x="0" y="0"/>
          <a:ext cx="0" cy="0"/>
          <a:chOff x="0" y="0"/>
          <a:chExt cx="0" cy="0"/>
        </a:xfrm>
      </p:grpSpPr>
      <p:sp>
        <p:nvSpPr>
          <p:cNvPr id="114" name="Google Shape;114;p16"/>
          <p:cNvSpPr/>
          <p:nvPr/>
        </p:nvSpPr>
        <p:spPr>
          <a:xfrm>
            <a:off x="0" y="0"/>
            <a:ext cx="12192000" cy="6858000"/>
          </a:xfrm>
          <a:prstGeom prst="rect">
            <a:avLst/>
          </a:prstGeom>
          <a:solidFill>
            <a:srgbClr val="96DAFC">
              <a:alpha val="2192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5" name="Google Shape;115;p16"/>
          <p:cNvSpPr txBox="1"/>
          <p:nvPr/>
        </p:nvSpPr>
        <p:spPr>
          <a:xfrm>
            <a:off x="5066426" y="4203863"/>
            <a:ext cx="34308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F5F7FC"/>
              </a:solidFill>
              <a:latin typeface="Arial"/>
              <a:ea typeface="Arial"/>
              <a:cs typeface="Arial"/>
              <a:sym typeface="Arial"/>
            </a:endParaRPr>
          </a:p>
        </p:txBody>
      </p:sp>
      <p:sp>
        <p:nvSpPr>
          <p:cNvPr id="116" name="Google Shape;116;p16"/>
          <p:cNvSpPr txBox="1"/>
          <p:nvPr/>
        </p:nvSpPr>
        <p:spPr>
          <a:xfrm>
            <a:off x="440875" y="404125"/>
            <a:ext cx="56550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3600">
                <a:solidFill>
                  <a:srgbClr val="434343"/>
                </a:solidFill>
              </a:rPr>
              <a:t>Objectives</a:t>
            </a:r>
            <a:r>
              <a:rPr lang="ko-KR" sz="3600"/>
              <a:t> </a:t>
            </a:r>
            <a:endParaRPr sz="3600"/>
          </a:p>
        </p:txBody>
      </p:sp>
      <p:sp>
        <p:nvSpPr>
          <p:cNvPr id="117" name="Google Shape;117;p16"/>
          <p:cNvSpPr txBox="1"/>
          <p:nvPr/>
        </p:nvSpPr>
        <p:spPr>
          <a:xfrm>
            <a:off x="565700" y="1041025"/>
            <a:ext cx="6994200" cy="53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400">
              <a:solidFill>
                <a:schemeClr val="dk1"/>
              </a:solidFill>
            </a:endParaRPr>
          </a:p>
          <a:p>
            <a:pPr indent="-381000" lvl="0" marL="457200" rtl="0" algn="l">
              <a:lnSpc>
                <a:spcPct val="115000"/>
              </a:lnSpc>
              <a:spcBef>
                <a:spcPts val="0"/>
              </a:spcBef>
              <a:spcAft>
                <a:spcPts val="0"/>
              </a:spcAft>
              <a:buClr>
                <a:srgbClr val="434343"/>
              </a:buClr>
              <a:buSzPts val="2400"/>
              <a:buFont typeface="Times New Roman"/>
              <a:buChar char="●"/>
            </a:pPr>
            <a:r>
              <a:rPr b="1" lang="ko-KR" sz="2400" u="sng">
                <a:solidFill>
                  <a:srgbClr val="434343"/>
                </a:solidFill>
              </a:rPr>
              <a:t>Scheduler</a:t>
            </a:r>
            <a:r>
              <a:rPr lang="ko-KR" sz="2400">
                <a:solidFill>
                  <a:srgbClr val="434343"/>
                </a:solidFill>
              </a:rPr>
              <a:t> that helps to make trip plans.</a:t>
            </a:r>
            <a:endParaRPr sz="2400">
              <a:solidFill>
                <a:srgbClr val="434343"/>
              </a:solidFill>
            </a:endParaRPr>
          </a:p>
          <a:p>
            <a:pPr indent="-381000" lvl="0" marL="457200" rtl="0" algn="l">
              <a:lnSpc>
                <a:spcPct val="115000"/>
              </a:lnSpc>
              <a:spcBef>
                <a:spcPts val="0"/>
              </a:spcBef>
              <a:spcAft>
                <a:spcPts val="0"/>
              </a:spcAft>
              <a:buClr>
                <a:srgbClr val="434343"/>
              </a:buClr>
              <a:buSzPts val="2400"/>
              <a:buFont typeface="Times New Roman"/>
              <a:buChar char="●"/>
            </a:pPr>
            <a:r>
              <a:rPr lang="ko-KR" sz="2400">
                <a:solidFill>
                  <a:srgbClr val="434343"/>
                </a:solidFill>
              </a:rPr>
              <a:t>Digital </a:t>
            </a:r>
            <a:r>
              <a:rPr b="1" lang="ko-KR" sz="2400" u="sng">
                <a:solidFill>
                  <a:srgbClr val="434343"/>
                </a:solidFill>
              </a:rPr>
              <a:t>map</a:t>
            </a:r>
            <a:r>
              <a:rPr lang="ko-KR" sz="2400">
                <a:solidFill>
                  <a:srgbClr val="434343"/>
                </a:solidFill>
              </a:rPr>
              <a:t> that calculates the time if the user wants to visit multiple areas.</a:t>
            </a:r>
            <a:endParaRPr sz="2400">
              <a:solidFill>
                <a:srgbClr val="434343"/>
              </a:solidFill>
            </a:endParaRPr>
          </a:p>
          <a:p>
            <a:pPr indent="-381000" lvl="0" marL="457200" rtl="0" algn="l">
              <a:lnSpc>
                <a:spcPct val="115000"/>
              </a:lnSpc>
              <a:spcBef>
                <a:spcPts val="0"/>
              </a:spcBef>
              <a:spcAft>
                <a:spcPts val="0"/>
              </a:spcAft>
              <a:buClr>
                <a:srgbClr val="434343"/>
              </a:buClr>
              <a:buSzPts val="2400"/>
              <a:buChar char="●"/>
            </a:pPr>
            <a:r>
              <a:rPr b="1" lang="ko-KR" sz="2400" u="sng">
                <a:solidFill>
                  <a:srgbClr val="434343"/>
                </a:solidFill>
              </a:rPr>
              <a:t>Currency Exchanger</a:t>
            </a:r>
            <a:endParaRPr b="1" sz="2400" u="sng">
              <a:solidFill>
                <a:srgbClr val="434343"/>
              </a:solidFill>
            </a:endParaRPr>
          </a:p>
          <a:p>
            <a:pPr indent="-381000" lvl="0" marL="457200" rtl="0" algn="l">
              <a:lnSpc>
                <a:spcPct val="115000"/>
              </a:lnSpc>
              <a:spcBef>
                <a:spcPts val="0"/>
              </a:spcBef>
              <a:spcAft>
                <a:spcPts val="0"/>
              </a:spcAft>
              <a:buClr>
                <a:srgbClr val="434343"/>
              </a:buClr>
              <a:buSzPts val="2400"/>
              <a:buFont typeface="Times New Roman"/>
              <a:buChar char="●"/>
            </a:pPr>
            <a:r>
              <a:rPr lang="ko-KR" sz="2400">
                <a:solidFill>
                  <a:srgbClr val="434343"/>
                </a:solidFill>
              </a:rPr>
              <a:t>Friendly suggestions on how much </a:t>
            </a:r>
            <a:r>
              <a:rPr b="1" lang="ko-KR" sz="2400" u="sng">
                <a:solidFill>
                  <a:srgbClr val="434343"/>
                </a:solidFill>
              </a:rPr>
              <a:t>tip</a:t>
            </a:r>
            <a:r>
              <a:rPr lang="ko-KR" sz="2400">
                <a:solidFill>
                  <a:srgbClr val="434343"/>
                </a:solidFill>
              </a:rPr>
              <a:t> the user should pay based on what they purchase.</a:t>
            </a:r>
            <a:endParaRPr sz="2400">
              <a:solidFill>
                <a:srgbClr val="434343"/>
              </a:solidFill>
            </a:endParaRPr>
          </a:p>
          <a:p>
            <a:pPr indent="-381000" lvl="0" marL="457200" rtl="0" algn="l">
              <a:lnSpc>
                <a:spcPct val="115000"/>
              </a:lnSpc>
              <a:spcBef>
                <a:spcPts val="0"/>
              </a:spcBef>
              <a:spcAft>
                <a:spcPts val="0"/>
              </a:spcAft>
              <a:buClr>
                <a:srgbClr val="434343"/>
              </a:buClr>
              <a:buSzPts val="2400"/>
              <a:buFont typeface="Times New Roman"/>
              <a:buChar char="●"/>
            </a:pPr>
            <a:r>
              <a:rPr lang="ko-KR" sz="2400">
                <a:solidFill>
                  <a:srgbClr val="434343"/>
                </a:solidFill>
              </a:rPr>
              <a:t>Calculate the sale </a:t>
            </a:r>
            <a:r>
              <a:rPr b="1" lang="ko-KR" sz="2400" u="sng">
                <a:solidFill>
                  <a:srgbClr val="434343"/>
                </a:solidFill>
              </a:rPr>
              <a:t>tax</a:t>
            </a:r>
            <a:r>
              <a:rPr lang="ko-KR" sz="2400">
                <a:solidFill>
                  <a:srgbClr val="434343"/>
                </a:solidFill>
              </a:rPr>
              <a:t> based on what state you are located.</a:t>
            </a:r>
            <a:endParaRPr sz="2400">
              <a:solidFill>
                <a:srgbClr val="434343"/>
              </a:solidFill>
            </a:endParaRPr>
          </a:p>
          <a:p>
            <a:pPr indent="-381000" lvl="0" marL="457200" rtl="0" algn="l">
              <a:lnSpc>
                <a:spcPct val="115000"/>
              </a:lnSpc>
              <a:spcBef>
                <a:spcPts val="0"/>
              </a:spcBef>
              <a:spcAft>
                <a:spcPts val="0"/>
              </a:spcAft>
              <a:buClr>
                <a:srgbClr val="434343"/>
              </a:buClr>
              <a:buSzPts val="2400"/>
              <a:buFont typeface="Times New Roman"/>
              <a:buChar char="●"/>
            </a:pPr>
            <a:r>
              <a:rPr b="1" lang="ko-KR" sz="2400" u="sng">
                <a:solidFill>
                  <a:srgbClr val="434343"/>
                </a:solidFill>
              </a:rPr>
              <a:t>Weather</a:t>
            </a:r>
            <a:r>
              <a:rPr lang="ko-KR" sz="2400">
                <a:solidFill>
                  <a:srgbClr val="434343"/>
                </a:solidFill>
              </a:rPr>
              <a:t> information based on GPS location.</a:t>
            </a:r>
            <a:endParaRPr sz="2400">
              <a:solidFill>
                <a:srgbClr val="434343"/>
              </a:solidFill>
            </a:endParaRPr>
          </a:p>
          <a:p>
            <a:pPr indent="-342900" lvl="0" marL="457200" rtl="0" algn="l">
              <a:lnSpc>
                <a:spcPct val="115000"/>
              </a:lnSpc>
              <a:spcBef>
                <a:spcPts val="0"/>
              </a:spcBef>
              <a:spcAft>
                <a:spcPts val="0"/>
              </a:spcAft>
              <a:buClr>
                <a:srgbClr val="434343"/>
              </a:buClr>
              <a:buSzPts val="1800"/>
              <a:buFont typeface="Times New Roman"/>
              <a:buChar char="●"/>
            </a:pPr>
            <a:r>
              <a:rPr lang="ko-KR" sz="2400">
                <a:solidFill>
                  <a:srgbClr val="434343"/>
                </a:solidFill>
              </a:rPr>
              <a:t>Locate and dial closest emergency </a:t>
            </a:r>
            <a:r>
              <a:rPr b="1" lang="ko-KR" sz="2400" u="sng">
                <a:solidFill>
                  <a:srgbClr val="434343"/>
                </a:solidFill>
              </a:rPr>
              <a:t>service numbers</a:t>
            </a:r>
            <a:r>
              <a:rPr b="1" lang="ko-KR" sz="2400">
                <a:solidFill>
                  <a:srgbClr val="434343"/>
                </a:solidFill>
              </a:rPr>
              <a:t>,</a:t>
            </a:r>
            <a:r>
              <a:rPr lang="ko-KR" sz="2400">
                <a:solidFill>
                  <a:srgbClr val="434343"/>
                </a:solidFill>
              </a:rPr>
              <a:t> based on GPS location</a:t>
            </a:r>
            <a:r>
              <a:rPr lang="ko-KR" sz="1800">
                <a:solidFill>
                  <a:srgbClr val="434343"/>
                </a:solidFill>
              </a:rPr>
              <a:t>.</a:t>
            </a:r>
            <a:endParaRPr sz="1800">
              <a:solidFill>
                <a:srgbClr val="434343"/>
              </a:solidFill>
            </a:endParaRPr>
          </a:p>
          <a:p>
            <a:pPr indent="0" lvl="0" marL="0" rtl="0" algn="l">
              <a:spcBef>
                <a:spcPts val="0"/>
              </a:spcBef>
              <a:spcAft>
                <a:spcPts val="0"/>
              </a:spcAft>
              <a:buNone/>
            </a:pPr>
            <a:r>
              <a:t/>
            </a:r>
            <a:endParaRPr sz="1800">
              <a:solidFill>
                <a:srgbClr val="FFFFFF"/>
              </a:solidFill>
            </a:endParaRPr>
          </a:p>
        </p:txBody>
      </p:sp>
      <p:pic>
        <p:nvPicPr>
          <p:cNvPr id="118" name="Google Shape;118;p16"/>
          <p:cNvPicPr preferRelativeResize="0"/>
          <p:nvPr/>
        </p:nvPicPr>
        <p:blipFill>
          <a:blip r:embed="rId3">
            <a:alphaModFix/>
          </a:blip>
          <a:stretch>
            <a:fillRect/>
          </a:stretch>
        </p:blipFill>
        <p:spPr>
          <a:xfrm>
            <a:off x="8188950" y="116013"/>
            <a:ext cx="3060401" cy="6625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22" name="Shape 122"/>
        <p:cNvGrpSpPr/>
        <p:nvPr/>
      </p:nvGrpSpPr>
      <p:grpSpPr>
        <a:xfrm>
          <a:off x="0" y="0"/>
          <a:ext cx="0" cy="0"/>
          <a:chOff x="0" y="0"/>
          <a:chExt cx="0" cy="0"/>
        </a:xfrm>
      </p:grpSpPr>
      <p:sp>
        <p:nvSpPr>
          <p:cNvPr id="123" name="Google Shape;123;p17"/>
          <p:cNvSpPr txBox="1"/>
          <p:nvPr/>
        </p:nvSpPr>
        <p:spPr>
          <a:xfrm>
            <a:off x="600175" y="993750"/>
            <a:ext cx="23418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KR" sz="2800">
                <a:solidFill>
                  <a:srgbClr val="434343"/>
                </a:solidFill>
              </a:rPr>
              <a:t>Feature #1: Trip Planner</a:t>
            </a:r>
            <a:endParaRPr sz="28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pic>
        <p:nvPicPr>
          <p:cNvPr id="124" name="Google Shape;124;p17"/>
          <p:cNvPicPr preferRelativeResize="0"/>
          <p:nvPr/>
        </p:nvPicPr>
        <p:blipFill>
          <a:blip r:embed="rId3">
            <a:alphaModFix/>
          </a:blip>
          <a:stretch>
            <a:fillRect/>
          </a:stretch>
        </p:blipFill>
        <p:spPr>
          <a:xfrm>
            <a:off x="4582600" y="152400"/>
            <a:ext cx="3026789" cy="6553201"/>
          </a:xfrm>
          <a:prstGeom prst="rect">
            <a:avLst/>
          </a:prstGeom>
          <a:noFill/>
          <a:ln>
            <a:noFill/>
          </a:ln>
        </p:spPr>
      </p:pic>
      <p:pic>
        <p:nvPicPr>
          <p:cNvPr id="125" name="Google Shape;125;p17"/>
          <p:cNvPicPr preferRelativeResize="0"/>
          <p:nvPr/>
        </p:nvPicPr>
        <p:blipFill rotWithShape="1">
          <a:blip r:embed="rId4">
            <a:alphaModFix/>
          </a:blip>
          <a:srcRect b="60361" l="17003" r="62166" t="15039"/>
          <a:stretch/>
        </p:blipFill>
        <p:spPr>
          <a:xfrm>
            <a:off x="-12" y="5548613"/>
            <a:ext cx="979714" cy="11569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29" name="Shape 129"/>
        <p:cNvGrpSpPr/>
        <p:nvPr/>
      </p:nvGrpSpPr>
      <p:grpSpPr>
        <a:xfrm>
          <a:off x="0" y="0"/>
          <a:ext cx="0" cy="0"/>
          <a:chOff x="0" y="0"/>
          <a:chExt cx="0" cy="0"/>
        </a:xfrm>
      </p:grpSpPr>
      <p:sp>
        <p:nvSpPr>
          <p:cNvPr id="130" name="Google Shape;130;p18"/>
          <p:cNvSpPr txBox="1"/>
          <p:nvPr/>
        </p:nvSpPr>
        <p:spPr>
          <a:xfrm>
            <a:off x="600175" y="993750"/>
            <a:ext cx="23418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rgbClr val="434343"/>
                </a:solidFill>
              </a:rPr>
              <a:t>Feature #2 Map</a:t>
            </a:r>
            <a:endParaRPr sz="2800">
              <a:solidFill>
                <a:srgbClr val="434343"/>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pic>
        <p:nvPicPr>
          <p:cNvPr id="131" name="Google Shape;131;p18"/>
          <p:cNvPicPr preferRelativeResize="0"/>
          <p:nvPr/>
        </p:nvPicPr>
        <p:blipFill>
          <a:blip r:embed="rId3">
            <a:alphaModFix/>
          </a:blip>
          <a:stretch>
            <a:fillRect/>
          </a:stretch>
        </p:blipFill>
        <p:spPr>
          <a:xfrm>
            <a:off x="4582600" y="152400"/>
            <a:ext cx="3026789" cy="6553201"/>
          </a:xfrm>
          <a:prstGeom prst="rect">
            <a:avLst/>
          </a:prstGeom>
          <a:noFill/>
          <a:ln>
            <a:noFill/>
          </a:ln>
        </p:spPr>
      </p:pic>
      <p:pic>
        <p:nvPicPr>
          <p:cNvPr id="132" name="Google Shape;132;p18"/>
          <p:cNvPicPr preferRelativeResize="0"/>
          <p:nvPr/>
        </p:nvPicPr>
        <p:blipFill rotWithShape="1">
          <a:blip r:embed="rId4">
            <a:alphaModFix/>
          </a:blip>
          <a:srcRect b="18305" l="60853" r="14150" t="58882"/>
          <a:stretch/>
        </p:blipFill>
        <p:spPr>
          <a:xfrm>
            <a:off x="187707" y="5632588"/>
            <a:ext cx="1175657" cy="10730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36" name="Shape 136"/>
        <p:cNvGrpSpPr/>
        <p:nvPr/>
      </p:nvGrpSpPr>
      <p:grpSpPr>
        <a:xfrm>
          <a:off x="0" y="0"/>
          <a:ext cx="0" cy="0"/>
          <a:chOff x="0" y="0"/>
          <a:chExt cx="0" cy="0"/>
        </a:xfrm>
      </p:grpSpPr>
      <p:sp>
        <p:nvSpPr>
          <p:cNvPr id="137" name="Google Shape;137;p19"/>
          <p:cNvSpPr txBox="1"/>
          <p:nvPr/>
        </p:nvSpPr>
        <p:spPr>
          <a:xfrm>
            <a:off x="600175" y="993750"/>
            <a:ext cx="23418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rgbClr val="434343"/>
                </a:solidFill>
              </a:rPr>
              <a:t>Feature #3 Currency Exchange</a:t>
            </a:r>
            <a:endParaRPr sz="2800">
              <a:solidFill>
                <a:srgbClr val="434343"/>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pic>
        <p:nvPicPr>
          <p:cNvPr id="138" name="Google Shape;138;p19"/>
          <p:cNvPicPr preferRelativeResize="0"/>
          <p:nvPr/>
        </p:nvPicPr>
        <p:blipFill>
          <a:blip r:embed="rId3">
            <a:alphaModFix/>
          </a:blip>
          <a:stretch>
            <a:fillRect/>
          </a:stretch>
        </p:blipFill>
        <p:spPr>
          <a:xfrm>
            <a:off x="4582600" y="152400"/>
            <a:ext cx="3026789" cy="6553201"/>
          </a:xfrm>
          <a:prstGeom prst="rect">
            <a:avLst/>
          </a:prstGeom>
          <a:noFill/>
          <a:ln>
            <a:noFill/>
          </a:ln>
        </p:spPr>
      </p:pic>
      <p:pic>
        <p:nvPicPr>
          <p:cNvPr id="139" name="Google Shape;139;p19"/>
          <p:cNvPicPr preferRelativeResize="0"/>
          <p:nvPr/>
        </p:nvPicPr>
        <p:blipFill rotWithShape="1">
          <a:blip r:embed="rId4">
            <a:alphaModFix/>
          </a:blip>
          <a:srcRect b="60361" l="63035" r="16134" t="15039"/>
          <a:stretch/>
        </p:blipFill>
        <p:spPr>
          <a:xfrm>
            <a:off x="195959" y="5548600"/>
            <a:ext cx="979714" cy="1156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43" name="Shape 143"/>
        <p:cNvGrpSpPr/>
        <p:nvPr/>
      </p:nvGrpSpPr>
      <p:grpSpPr>
        <a:xfrm>
          <a:off x="0" y="0"/>
          <a:ext cx="0" cy="0"/>
          <a:chOff x="0" y="0"/>
          <a:chExt cx="0" cy="0"/>
        </a:xfrm>
      </p:grpSpPr>
      <p:sp>
        <p:nvSpPr>
          <p:cNvPr id="144" name="Google Shape;144;p20"/>
          <p:cNvSpPr txBox="1"/>
          <p:nvPr/>
        </p:nvSpPr>
        <p:spPr>
          <a:xfrm>
            <a:off x="600175" y="993750"/>
            <a:ext cx="23418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rgbClr val="434343"/>
                </a:solidFill>
              </a:rPr>
              <a:t>Feature #4: Tip Estimate</a:t>
            </a:r>
            <a:endParaRPr sz="28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pic>
        <p:nvPicPr>
          <p:cNvPr id="145" name="Google Shape;145;p20"/>
          <p:cNvPicPr preferRelativeResize="0"/>
          <p:nvPr/>
        </p:nvPicPr>
        <p:blipFill>
          <a:blip r:embed="rId3">
            <a:alphaModFix/>
          </a:blip>
          <a:stretch>
            <a:fillRect/>
          </a:stretch>
        </p:blipFill>
        <p:spPr>
          <a:xfrm>
            <a:off x="4582163" y="152400"/>
            <a:ext cx="3027683" cy="6553201"/>
          </a:xfrm>
          <a:prstGeom prst="rect">
            <a:avLst/>
          </a:prstGeom>
          <a:noFill/>
          <a:ln>
            <a:noFill/>
          </a:ln>
        </p:spPr>
      </p:pic>
      <p:pic>
        <p:nvPicPr>
          <p:cNvPr id="146" name="Google Shape;146;p20"/>
          <p:cNvPicPr preferRelativeResize="0"/>
          <p:nvPr/>
        </p:nvPicPr>
        <p:blipFill rotWithShape="1">
          <a:blip r:embed="rId4">
            <a:alphaModFix/>
          </a:blip>
          <a:srcRect b="60361" l="63035" r="16134" t="15039"/>
          <a:stretch/>
        </p:blipFill>
        <p:spPr>
          <a:xfrm>
            <a:off x="142609" y="5548600"/>
            <a:ext cx="979714" cy="11569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6DAFC">
            <a:alpha val="21920"/>
          </a:srgbClr>
        </a:solidFill>
      </p:bgPr>
    </p:bg>
    <p:spTree>
      <p:nvGrpSpPr>
        <p:cNvPr id="150" name="Shape 150"/>
        <p:cNvGrpSpPr/>
        <p:nvPr/>
      </p:nvGrpSpPr>
      <p:grpSpPr>
        <a:xfrm>
          <a:off x="0" y="0"/>
          <a:ext cx="0" cy="0"/>
          <a:chOff x="0" y="0"/>
          <a:chExt cx="0" cy="0"/>
        </a:xfrm>
      </p:grpSpPr>
      <p:sp>
        <p:nvSpPr>
          <p:cNvPr id="151" name="Google Shape;151;p21"/>
          <p:cNvSpPr txBox="1"/>
          <p:nvPr/>
        </p:nvSpPr>
        <p:spPr>
          <a:xfrm>
            <a:off x="600175" y="993750"/>
            <a:ext cx="2341800" cy="22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rgbClr val="434343"/>
                </a:solidFill>
              </a:rPr>
              <a:t>Feature #5: Tax Calculator</a:t>
            </a:r>
            <a:endParaRPr sz="2800">
              <a:solidFill>
                <a:srgbClr val="434343"/>
              </a:solidFill>
            </a:endParaRPr>
          </a:p>
          <a:p>
            <a:pPr indent="0" lvl="0" marL="0" rtl="0" algn="l">
              <a:spcBef>
                <a:spcPts val="0"/>
              </a:spcBef>
              <a:spcAft>
                <a:spcPts val="0"/>
              </a:spcAft>
              <a:buNone/>
            </a:pPr>
            <a:r>
              <a:t/>
            </a:r>
            <a:endParaRPr>
              <a:latin typeface="Malgun Gothic"/>
              <a:ea typeface="Malgun Gothic"/>
              <a:cs typeface="Malgun Gothic"/>
              <a:sym typeface="Malgun Gothic"/>
            </a:endParaRPr>
          </a:p>
        </p:txBody>
      </p:sp>
      <p:pic>
        <p:nvPicPr>
          <p:cNvPr id="152" name="Google Shape;152;p21"/>
          <p:cNvPicPr preferRelativeResize="0"/>
          <p:nvPr/>
        </p:nvPicPr>
        <p:blipFill>
          <a:blip r:embed="rId3">
            <a:alphaModFix/>
          </a:blip>
          <a:stretch>
            <a:fillRect/>
          </a:stretch>
        </p:blipFill>
        <p:spPr>
          <a:xfrm>
            <a:off x="4582163" y="152400"/>
            <a:ext cx="3027683" cy="6553201"/>
          </a:xfrm>
          <a:prstGeom prst="rect">
            <a:avLst/>
          </a:prstGeom>
          <a:noFill/>
          <a:ln>
            <a:noFill/>
          </a:ln>
        </p:spPr>
      </p:pic>
      <p:pic>
        <p:nvPicPr>
          <p:cNvPr id="153" name="Google Shape;153;p21"/>
          <p:cNvPicPr preferRelativeResize="0"/>
          <p:nvPr/>
        </p:nvPicPr>
        <p:blipFill rotWithShape="1">
          <a:blip r:embed="rId4">
            <a:alphaModFix/>
          </a:blip>
          <a:srcRect b="18305" l="15820" r="59183" t="58882"/>
          <a:stretch/>
        </p:blipFill>
        <p:spPr>
          <a:xfrm>
            <a:off x="97249" y="5689913"/>
            <a:ext cx="1175657" cy="10730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