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1" r:id="rId3"/>
    <p:sldId id="263" r:id="rId4"/>
    <p:sldId id="262" r:id="rId5"/>
    <p:sldId id="257" r:id="rId6"/>
    <p:sldId id="265" r:id="rId7"/>
    <p:sldId id="275" r:id="rId8"/>
    <p:sldId id="266" r:id="rId9"/>
    <p:sldId id="273" r:id="rId10"/>
    <p:sldId id="274" r:id="rId11"/>
    <p:sldId id="267" r:id="rId12"/>
    <p:sldId id="258" r:id="rId13"/>
    <p:sldId id="260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>
        <p:scale>
          <a:sx n="73" d="100"/>
          <a:sy n="73" d="100"/>
        </p:scale>
        <p:origin x="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17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7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363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9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9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FCCD-6189-4E30-84D3-0280338CEA6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560157"/>
            <a:ext cx="8915399" cy="32859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Cyberminer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web search </a:t>
            </a:r>
            <a:r>
              <a:rPr lang="en-US" dirty="0" smtClean="0"/>
              <a:t>engine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4239907"/>
            <a:ext cx="8915399" cy="17420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err="1" smtClean="0"/>
              <a:t>Tingwei</a:t>
            </a:r>
            <a:r>
              <a:rPr lang="en-US" dirty="0" smtClean="0"/>
              <a:t> Wu 			txw190006</a:t>
            </a:r>
          </a:p>
          <a:p>
            <a:r>
              <a:rPr lang="en-US" dirty="0" err="1" smtClean="0"/>
              <a:t>Churong</a:t>
            </a:r>
            <a:r>
              <a:rPr lang="en-US" dirty="0" smtClean="0"/>
              <a:t> Zhang 		cxz173430</a:t>
            </a:r>
          </a:p>
          <a:p>
            <a:r>
              <a:rPr lang="en-US" dirty="0" err="1" smtClean="0"/>
              <a:t>Feifei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 			fxg180009</a:t>
            </a:r>
          </a:p>
          <a:p>
            <a:r>
              <a:rPr lang="en-US" dirty="0" err="1" smtClean="0"/>
              <a:t>Qixiang</a:t>
            </a:r>
            <a:r>
              <a:rPr lang="en-US" dirty="0" smtClean="0"/>
              <a:t> Wang 		qxw200000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Diagram(3)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17654"/>
            <a:ext cx="4682177" cy="5430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Click search and Click URL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79" t="21460" r="35183" b="65871"/>
          <a:stretch/>
        </p:blipFill>
        <p:spPr>
          <a:xfrm>
            <a:off x="2601262" y="2278379"/>
            <a:ext cx="6978253" cy="1929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267" t="51970" r="35082" b="34944"/>
          <a:stretch/>
        </p:blipFill>
        <p:spPr>
          <a:xfrm>
            <a:off x="2592925" y="3972048"/>
            <a:ext cx="7006001" cy="19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72" t="47188" r="21530" b="20116"/>
          <a:stretch/>
        </p:blipFill>
        <p:spPr>
          <a:xfrm>
            <a:off x="1979873" y="2631881"/>
            <a:ext cx="9222385" cy="3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(Architectural) Design specification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1" t="55369" r="44323" b="22849"/>
          <a:stretch/>
        </p:blipFill>
        <p:spPr>
          <a:xfrm>
            <a:off x="1339002" y="2337769"/>
            <a:ext cx="10724061" cy="28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 Prototype implementation &amp;</a:t>
            </a:r>
            <a:br>
              <a:rPr lang="en-US" dirty="0"/>
            </a:br>
            <a:r>
              <a:rPr lang="en-US" dirty="0" smtClean="0"/>
              <a:t>	User </a:t>
            </a:r>
            <a:r>
              <a:rPr lang="en-US" dirty="0"/>
              <a:t>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091" y="2039949"/>
            <a:ext cx="4694183" cy="1056330"/>
          </a:xfrm>
        </p:spPr>
        <p:txBody>
          <a:bodyPr/>
          <a:lstStyle/>
          <a:p>
            <a:r>
              <a:rPr lang="en-US" altLang="zh-TW" dirty="0" smtClean="0"/>
              <a:t>Download and Install MAMP</a:t>
            </a:r>
          </a:p>
          <a:p>
            <a:r>
              <a:rPr lang="en-US" altLang="zh-TW" dirty="0" smtClean="0"/>
              <a:t>Activate Apache and MYSQL Server</a:t>
            </a:r>
          </a:p>
          <a:p>
            <a:endParaRPr lang="en-US" dirty="0"/>
          </a:p>
        </p:txBody>
      </p:sp>
      <p:pic>
        <p:nvPicPr>
          <p:cNvPr id="1028" name="Picture 4" descr="https://lh3.googleusercontent.com/5JdQe1LsOHWC0CSgz4QJMskXszlhfn1zzC092b--10Hv71qvCxbYgAeZ01o1kr9YZjT6UDqg7TaAat9q_7fR19hpZO6hBp1GbnbdqGvmrOa12gLMhMedOJy4aMQcR7tBtdsRjWH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9" t="11837" r="27907" b="30013"/>
          <a:stretch/>
        </p:blipFill>
        <p:spPr bwMode="auto">
          <a:xfrm>
            <a:off x="2994485" y="2993339"/>
            <a:ext cx="3853046" cy="35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688824" y="3706461"/>
            <a:ext cx="1158707" cy="411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568882"/>
            <a:ext cx="8915400" cy="916727"/>
          </a:xfrm>
        </p:spPr>
        <p:txBody>
          <a:bodyPr/>
          <a:lstStyle/>
          <a:p>
            <a:r>
              <a:rPr lang="en-US" dirty="0" smtClean="0"/>
              <a:t>Execute app.py</a:t>
            </a:r>
          </a:p>
          <a:p>
            <a:r>
              <a:rPr lang="en-US" dirty="0" smtClean="0"/>
              <a:t>Open the URL</a:t>
            </a:r>
            <a:endParaRPr lang="en-US" dirty="0"/>
          </a:p>
        </p:txBody>
      </p:sp>
      <p:pic>
        <p:nvPicPr>
          <p:cNvPr id="2050" name="Picture 2" descr="https://lh3.googleusercontent.com/Nz9m15fjd1YKYdvDPRQXYLUZuB6OWUJUaG2W8gi7UcI0HBs0AmUuOsuVF0sx3b0Tgh2ZI_gWbast3pfqVIU6bQCPR0odk1LPqe0PDluqtl1Q_h8CbRNqPI8MlgqvdiqN9RKEa6F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51957" r="26059" b="11527"/>
          <a:stretch/>
        </p:blipFill>
        <p:spPr bwMode="auto">
          <a:xfrm>
            <a:off x="2405740" y="1584494"/>
            <a:ext cx="9098871" cy="27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629680" y="3950766"/>
            <a:ext cx="1835780" cy="2443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3.googleusercontent.com/iegjoQFFdgntoFcNiQnrU4hekkKQe8pg2_wr9MYZNZfBBqkz7A4FLSTY64eV24JGCVVkA6OjOvwp_bJYLnJkkVdYIzXiF_LUXM-TP72vGAiJaLpeuRjQOvt1hKxux0GfEllUziv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0" b="42764"/>
          <a:stretch/>
        </p:blipFill>
        <p:spPr bwMode="auto">
          <a:xfrm>
            <a:off x="2512125" y="4711603"/>
            <a:ext cx="8886099" cy="184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323" y="1016777"/>
            <a:ext cx="8915400" cy="728262"/>
          </a:xfrm>
        </p:spPr>
        <p:txBody>
          <a:bodyPr/>
          <a:lstStyle/>
          <a:p>
            <a:r>
              <a:rPr lang="en-US" dirty="0" smtClean="0"/>
              <a:t>Input String and showing String in the Database</a:t>
            </a:r>
            <a:endParaRPr lang="en-US" dirty="0"/>
          </a:p>
        </p:txBody>
      </p:sp>
      <p:pic>
        <p:nvPicPr>
          <p:cNvPr id="3076" name="Picture 4" descr="https://lh4.googleusercontent.com/6zP7aclf0FhYUJmc-iaSFlfRXrTBtQh5I7nGEbv50A8-FXx83HPXyAja_FVZckiAqt5UZgWipt25SWiu74Jm2qZcwsyem1RNnWdgRf6bc6aLrynRdXw9YwszucisSlcYZqzDaxq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9" t="19837" r="20467" b="8826"/>
          <a:stretch/>
        </p:blipFill>
        <p:spPr bwMode="auto">
          <a:xfrm>
            <a:off x="3029385" y="1861336"/>
            <a:ext cx="4921010" cy="436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192" y="1219201"/>
            <a:ext cx="8915400" cy="623560"/>
          </a:xfrm>
        </p:spPr>
        <p:txBody>
          <a:bodyPr/>
          <a:lstStyle/>
          <a:p>
            <a:r>
              <a:rPr lang="en-US" dirty="0" smtClean="0"/>
              <a:t>Click Search button and show the results</a:t>
            </a:r>
            <a:endParaRPr lang="en-US" dirty="0"/>
          </a:p>
        </p:txBody>
      </p:sp>
      <p:pic>
        <p:nvPicPr>
          <p:cNvPr id="4098" name="Picture 2" descr="https://lh6.googleusercontent.com/RnqjOODn2tNH7BDOX5wjQ8MRpxuKXit5gHJhyQPEqHAPmF8IIJCTCOF3sFrI1VZuZEDuUve2WwiCuhgbzqXNrQmv9YgNbfh8Mygvnty59Nx798XRllC3a1xtLsLYwQU0AYWMQIF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8" b="7529"/>
          <a:stretch/>
        </p:blipFill>
        <p:spPr bwMode="auto">
          <a:xfrm>
            <a:off x="2545308" y="1961423"/>
            <a:ext cx="9158980" cy="412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0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886" y="1282021"/>
            <a:ext cx="8915400" cy="546779"/>
          </a:xfrm>
        </p:spPr>
        <p:txBody>
          <a:bodyPr/>
          <a:lstStyle/>
          <a:p>
            <a:r>
              <a:rPr lang="en-US" dirty="0" smtClean="0"/>
              <a:t>Click Facebook – Wikipedia</a:t>
            </a:r>
            <a:endParaRPr lang="en-US" dirty="0"/>
          </a:p>
        </p:txBody>
      </p:sp>
      <p:pic>
        <p:nvPicPr>
          <p:cNvPr id="5122" name="Picture 2" descr="https://lh3.googleusercontent.com/YcMJEHr_fDB_y9H5ifdM7a6dXCS43qRQ68eMTIRU-f8AVt7GzjJDqoX90IXJIQrYZdgBsq529U3f3DUgKDZzNiTQYdbwQAwZ2IpVd2TiPMrI0yoIzDHNyI6mha3fAVXO4Ui1VHS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7" b="9408"/>
          <a:stretch/>
        </p:blipFill>
        <p:spPr bwMode="auto">
          <a:xfrm>
            <a:off x="2351886" y="1989343"/>
            <a:ext cx="9422606" cy="41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216" y="2418009"/>
            <a:ext cx="8911687" cy="1930626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303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34963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FR</a:t>
            </a:r>
            <a:r>
              <a:rPr lang="en-US" sz="3200" dirty="0" smtClean="0"/>
              <a:t>1. </a:t>
            </a:r>
            <a:r>
              <a:rPr lang="en-US" sz="3200" dirty="0"/>
              <a:t>Case sensitive </a:t>
            </a:r>
            <a:r>
              <a:rPr lang="en-US" sz="3200" dirty="0" smtClean="0"/>
              <a:t>search</a:t>
            </a:r>
          </a:p>
          <a:p>
            <a:r>
              <a:rPr lang="en-US" altLang="zh-TW" sz="3200" dirty="0" smtClean="0"/>
              <a:t>FR</a:t>
            </a:r>
            <a:r>
              <a:rPr lang="en-US" sz="3200" dirty="0" smtClean="0"/>
              <a:t>2. </a:t>
            </a:r>
            <a:r>
              <a:rPr lang="en-US" sz="3200" dirty="0"/>
              <a:t>Hyperlink </a:t>
            </a:r>
            <a:r>
              <a:rPr lang="en-US" sz="3200" dirty="0" smtClean="0"/>
              <a:t>enforcement</a:t>
            </a:r>
          </a:p>
          <a:p>
            <a:r>
              <a:rPr lang="en-US" altLang="zh-TW" sz="3200" dirty="0" smtClean="0"/>
              <a:t>FR</a:t>
            </a:r>
            <a:r>
              <a:rPr lang="en-US" sz="3200" dirty="0" smtClean="0"/>
              <a:t>3. Deletion </a:t>
            </a:r>
            <a:r>
              <a:rPr lang="en-US" sz="3200" dirty="0"/>
              <a:t>of out-of-date </a:t>
            </a:r>
            <a:r>
              <a:rPr lang="en-US" sz="3200" dirty="0" smtClean="0"/>
              <a:t>URL</a:t>
            </a:r>
          </a:p>
          <a:p>
            <a:r>
              <a:rPr lang="en-US" altLang="zh-TW" sz="3200" dirty="0" smtClean="0"/>
              <a:t>FR</a:t>
            </a:r>
            <a:r>
              <a:rPr lang="en-US" sz="3200" dirty="0" smtClean="0"/>
              <a:t>4. Multiple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63293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FR</a:t>
            </a:r>
            <a:r>
              <a:rPr lang="en-US" sz="2400" dirty="0" smtClean="0"/>
              <a:t>5. </a:t>
            </a:r>
            <a:r>
              <a:rPr lang="en-US" sz="2400" dirty="0"/>
              <a:t>Setting the number of results to show per page, and navigation between </a:t>
            </a:r>
            <a:r>
              <a:rPr lang="en-US" sz="2400" dirty="0" smtClean="0"/>
              <a:t>pages</a:t>
            </a:r>
          </a:p>
          <a:p>
            <a:r>
              <a:rPr lang="en-US" altLang="zh-TW" sz="2400" dirty="0" smtClean="0"/>
              <a:t>FR</a:t>
            </a:r>
            <a:r>
              <a:rPr lang="en-US" sz="2400" dirty="0" smtClean="0"/>
              <a:t>6. </a:t>
            </a:r>
            <a:r>
              <a:rPr lang="en-US" sz="2400" dirty="0"/>
              <a:t>Listing of the query result in ascending alphabetical order; most frequently accessed order, or per </a:t>
            </a:r>
            <a:r>
              <a:rPr lang="en-US" sz="2400" dirty="0" smtClean="0"/>
              <a:t>payment</a:t>
            </a:r>
          </a:p>
          <a:p>
            <a:r>
              <a:rPr lang="en-US" altLang="zh-TW" sz="2400" dirty="0" smtClean="0"/>
              <a:t>FR</a:t>
            </a:r>
            <a:r>
              <a:rPr lang="en-US" sz="2400" dirty="0" smtClean="0"/>
              <a:t>7. </a:t>
            </a:r>
            <a:r>
              <a:rPr lang="en-US" sz="2400" dirty="0"/>
              <a:t>Autofill, while correcting typographical </a:t>
            </a:r>
            <a:r>
              <a:rPr lang="en-US" sz="2400" dirty="0" smtClean="0"/>
              <a:t>errors</a:t>
            </a:r>
          </a:p>
          <a:p>
            <a:r>
              <a:rPr lang="en-US" altLang="zh-TW" sz="2400" dirty="0" smtClean="0"/>
              <a:t>FR</a:t>
            </a:r>
            <a:r>
              <a:rPr lang="en-US" sz="2400" dirty="0" smtClean="0"/>
              <a:t>8. </a:t>
            </a:r>
            <a:r>
              <a:rPr lang="en-US" sz="2400" dirty="0"/>
              <a:t>Specifying OR/AND/NOT </a:t>
            </a:r>
            <a:r>
              <a:rPr lang="en-US" sz="2400" dirty="0" smtClean="0"/>
              <a:t>Search</a:t>
            </a:r>
          </a:p>
          <a:p>
            <a:r>
              <a:rPr lang="en-US" altLang="zh-TW" sz="2400" dirty="0" smtClean="0"/>
              <a:t>FR</a:t>
            </a:r>
            <a:r>
              <a:rPr lang="en-US" sz="2400" dirty="0" smtClean="0"/>
              <a:t>9. </a:t>
            </a:r>
            <a:r>
              <a:rPr lang="en-US" sz="2400" dirty="0"/>
              <a:t>Filtering out symbols that are not meaningful, according to the user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60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Easily understandable</a:t>
            </a:r>
          </a:p>
          <a:p>
            <a:r>
              <a:rPr lang="en-US" sz="2400" dirty="0" smtClean="0"/>
              <a:t>Portable</a:t>
            </a:r>
            <a:endParaRPr lang="en-US" sz="2400" dirty="0"/>
          </a:p>
          <a:p>
            <a:r>
              <a:rPr lang="en-US" sz="2400" dirty="0" smtClean="0"/>
              <a:t>Reusable</a:t>
            </a:r>
          </a:p>
          <a:p>
            <a:r>
              <a:rPr lang="en-US" sz="2400" dirty="0" smtClean="0"/>
              <a:t>Good performance</a:t>
            </a:r>
          </a:p>
          <a:p>
            <a:r>
              <a:rPr lang="en-US" sz="2400" dirty="0" smtClean="0"/>
              <a:t>User-friendly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7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137" y="624110"/>
            <a:ext cx="9794475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1. Domain Modeling &amp;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Requirements </a:t>
            </a:r>
            <a:r>
              <a:rPr lang="en-US" sz="3200" dirty="0"/>
              <a:t>specification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890" t="16285" r="31295" b="56336"/>
          <a:stretch/>
        </p:blipFill>
        <p:spPr>
          <a:xfrm>
            <a:off x="1710137" y="2121966"/>
            <a:ext cx="10004223" cy="42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976" t="12723" r="26544" b="11552"/>
          <a:stretch/>
        </p:blipFill>
        <p:spPr>
          <a:xfrm>
            <a:off x="2708300" y="1361128"/>
            <a:ext cx="5074570" cy="55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30" t="20826" r="31291" b="47682"/>
          <a:stretch/>
        </p:blipFill>
        <p:spPr>
          <a:xfrm>
            <a:off x="1045026" y="1904999"/>
            <a:ext cx="10964641" cy="34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Diagram(1)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1815" y="1386142"/>
            <a:ext cx="2499319" cy="51885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Input String</a:t>
            </a: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916" t="21460" r="35183" b="46856"/>
          <a:stretch/>
        </p:blipFill>
        <p:spPr>
          <a:xfrm>
            <a:off x="2631814" y="2081349"/>
            <a:ext cx="6433809" cy="43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Diagram(2)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8718" y="1396903"/>
            <a:ext cx="4450050" cy="49093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Input String with Symbol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423" t="53305" r="35212" b="27922"/>
          <a:stretch/>
        </p:blipFill>
        <p:spPr>
          <a:xfrm>
            <a:off x="3043413" y="4176457"/>
            <a:ext cx="6135421" cy="2533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4279" t="21460" r="35183" b="65871"/>
          <a:stretch/>
        </p:blipFill>
        <p:spPr>
          <a:xfrm>
            <a:off x="3027218" y="2475186"/>
            <a:ext cx="6151616" cy="17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2036</TotalTime>
  <Words>186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Microsoft JhengHei</vt:lpstr>
      <vt:lpstr>Arial</vt:lpstr>
      <vt:lpstr>Century Gothic</vt:lpstr>
      <vt:lpstr>Wingdings 3</vt:lpstr>
      <vt:lpstr>Wisp</vt:lpstr>
      <vt:lpstr>Cyberminer –  A web search engine  Iteration 1</vt:lpstr>
      <vt:lpstr>Functional Requirements(1)</vt:lpstr>
      <vt:lpstr>Functional Requirements(2)</vt:lpstr>
      <vt:lpstr>Non-Functional Requirements</vt:lpstr>
      <vt:lpstr>1. Domain Modeling &amp;  Requirements specification</vt:lpstr>
      <vt:lpstr>Use Case Diagram</vt:lpstr>
      <vt:lpstr>Use Case Template</vt:lpstr>
      <vt:lpstr>Sequence Diagram(1)</vt:lpstr>
      <vt:lpstr>Sequence Diagram(2)</vt:lpstr>
      <vt:lpstr>Sequence Diagram(3)</vt:lpstr>
      <vt:lpstr>Class Diagram</vt:lpstr>
      <vt:lpstr>2. (Architectural) Design specification</vt:lpstr>
      <vt:lpstr>3. A Prototype implementation &amp;  User Manual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</cp:lastModifiedBy>
  <cp:revision>26</cp:revision>
  <dcterms:created xsi:type="dcterms:W3CDTF">2021-06-14T19:32:46Z</dcterms:created>
  <dcterms:modified xsi:type="dcterms:W3CDTF">2021-06-16T05:28:48Z</dcterms:modified>
</cp:coreProperties>
</file>