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4" autoAdjust="0"/>
  </p:normalViewPr>
  <p:slideViewPr>
    <p:cSldViewPr snapToGrid="0">
      <p:cViewPr varScale="1">
        <p:scale>
          <a:sx n="100" d="100"/>
          <a:sy n="100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1. Úvod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2. Využití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3. Vlastnosti dat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4. Způsob zpracování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5. Použitá literatura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repozitář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yrObl7TYE&amp;ab_channel=Simplilearn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racle.com/big-data/what-is-big-data/" TargetMode="External"/><Relationship Id="rId4" Type="http://schemas.openxmlformats.org/officeDocument/2006/relationships/hyperlink" Target="https://en.wikipedia.org/wiki/Big_dat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88DC9B-818F-5305-AA71-4C0A612F6F3E}"/>
              </a:ext>
            </a:extLst>
          </p:cNvPr>
          <p:cNvGrpSpPr/>
          <p:nvPr/>
        </p:nvGrpSpPr>
        <p:grpSpPr>
          <a:xfrm>
            <a:off x="581026" y="619124"/>
            <a:ext cx="5448299" cy="3023154"/>
            <a:chOff x="-3626629" y="1189687"/>
            <a:chExt cx="3063891" cy="8267446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0091800E-88B7-2A67-7157-E9C5F2794EEA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B4D7ACA-15C4-6E05-400C-039A017505BC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782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Velká data jsou data, která se nedají zpracovat jedním zařízením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Nedají se zpracovat běžnými nástroji</a:t>
              </a: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B6AD549D-4ED5-E87F-643C-7BB5CC10D23B}"/>
              </a:ext>
            </a:extLst>
          </p:cNvPr>
          <p:cNvGrpSpPr/>
          <p:nvPr/>
        </p:nvGrpSpPr>
        <p:grpSpPr>
          <a:xfrm>
            <a:off x="6205927" y="3642278"/>
            <a:ext cx="5448299" cy="2667001"/>
            <a:chOff x="-3626629" y="1189687"/>
            <a:chExt cx="3063891" cy="7293471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8F0B615-3943-B389-AFED-481CC599F3C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0526F33-52A4-C670-7256-F96B426B75F4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0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Obvykle se ukládají v datových skladech na více počítačích. </a:t>
              </a:r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Dosahují velikostí v petabajtech nebo exabajtech.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228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601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384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43C7F3D-B880-6A98-B2E1-739E512E7F5D}"/>
              </a:ext>
            </a:extLst>
          </p:cNvPr>
          <p:cNvGrpSpPr/>
          <p:nvPr/>
        </p:nvGrpSpPr>
        <p:grpSpPr>
          <a:xfrm>
            <a:off x="2971800" y="849872"/>
            <a:ext cx="8690963" cy="5646177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1D74A4F7-AA50-610C-9838-FFD21BFA7E4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AEAAFA-FA86-BA57-632C-EFE5FC69FBFA}"/>
                </a:ext>
              </a:extLst>
            </p:cNvPr>
            <p:cNvSpPr txBox="1"/>
            <p:nvPr userDrawn="1"/>
          </p:nvSpPr>
          <p:spPr>
            <a:xfrm>
              <a:off x="-3581351" y="1541769"/>
              <a:ext cx="2960923" cy="373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3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it-IT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Wikipedia: Big data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Dostupné z: 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4"/>
                </a:rPr>
                <a:t>https://en.wikipedia.org/wiki/Big_data</a:t>
              </a:r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Oracle: What is Big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5"/>
                </a:rPr>
                <a:t>https://www.oracle.com/big-data/what-is-big-data/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143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8B5C1CC7-2FEE-3C80-6E56-DDC43ED86EFE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3AE37F6-7BDA-4386-B460-AF900265508D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EFA29BE0-2BB6-EE50-B403-FC9C173C55C1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60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FD896FC-0EA7-4E6A-5FD1-46DC4C7F2209}"/>
              </a:ext>
            </a:extLst>
          </p:cNvPr>
          <p:cNvGrpSpPr/>
          <p:nvPr/>
        </p:nvGrpSpPr>
        <p:grpSpPr>
          <a:xfrm>
            <a:off x="3181350" y="2305049"/>
            <a:ext cx="8082351" cy="2781301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AF7ED057-DB7C-E9F7-5A6B-B8B00A4BDA6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3AF91A30-B471-2EE8-7178-6112A1BAD04B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Využívají se ve zdravotnictví, genomice, meteorologii, konektomice a marketingu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Případy pro využití: Prediktivní údržba, Provozní efektivita, Strojové učení, Podpora inovací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90E4D568-7A51-4232-C142-CC9442A4C87A}"/>
              </a:ext>
            </a:extLst>
          </p:cNvPr>
          <p:cNvSpPr/>
          <p:nvPr/>
        </p:nvSpPr>
        <p:spPr>
          <a:xfrm>
            <a:off x="1253658" y="147521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Charakteristika velkých dat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BF16B1E1-FC2D-9855-2203-BD900E5DB828}"/>
              </a:ext>
            </a:extLst>
          </p:cNvPr>
          <p:cNvGrpSpPr/>
          <p:nvPr/>
        </p:nvGrpSpPr>
        <p:grpSpPr>
          <a:xfrm>
            <a:off x="590551" y="1266824"/>
            <a:ext cx="6686550" cy="1352551"/>
            <a:chOff x="-3626629" y="1189687"/>
            <a:chExt cx="3063891" cy="729347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10B537AE-F1B8-772B-F451-C296D0818C6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9094EF76-2C31-65F8-3B8E-CC8D94EE1D5D}"/>
                </a:ext>
              </a:extLst>
            </p:cNvPr>
            <p:cNvSpPr txBox="1"/>
            <p:nvPr userDrawn="1"/>
          </p:nvSpPr>
          <p:spPr>
            <a:xfrm>
              <a:off x="-3543386" y="1629517"/>
              <a:ext cx="2897405" cy="547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Velikost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množství uložených dat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DD54951B-0741-F12E-7FD0-399AC428A90F}"/>
              </a:ext>
            </a:extLst>
          </p:cNvPr>
          <p:cNvGrpSpPr/>
          <p:nvPr/>
        </p:nvGrpSpPr>
        <p:grpSpPr>
          <a:xfrm>
            <a:off x="4714876" y="3562350"/>
            <a:ext cx="6686550" cy="1828800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F7436FE-6451-089A-A64B-28E4BD40F8C9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01D79EC-9185-FC3A-687D-DC21528C5E98}"/>
                </a:ext>
              </a:extLst>
            </p:cNvPr>
            <p:cNvSpPr txBox="1"/>
            <p:nvPr userDrawn="1"/>
          </p:nvSpPr>
          <p:spPr>
            <a:xfrm>
              <a:off x="-3595443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Rychlost</a:t>
              </a:r>
            </a:p>
            <a:p>
              <a:pPr algn="r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rychlost zpracovávání nebo generování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AE2ECAD-F458-B1B9-782A-F22356C4771C}"/>
              </a:ext>
            </a:extLst>
          </p:cNvPr>
          <p:cNvGrpSpPr/>
          <p:nvPr/>
        </p:nvGrpSpPr>
        <p:grpSpPr>
          <a:xfrm>
            <a:off x="361952" y="381243"/>
            <a:ext cx="6724648" cy="1799982"/>
            <a:chOff x="-3761929" y="-2256333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342F2DA-6CC5-FE3B-C004-6B18949655FF}"/>
                </a:ext>
              </a:extLst>
            </p:cNvPr>
            <p:cNvSpPr/>
            <p:nvPr userDrawn="1"/>
          </p:nvSpPr>
          <p:spPr>
            <a:xfrm>
              <a:off x="-3761929" y="-2256333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A07D9DAC-5593-0DA8-F928-C6E5C6679E15}"/>
                </a:ext>
              </a:extLst>
            </p:cNvPr>
            <p:cNvSpPr txBox="1"/>
            <p:nvPr userDrawn="1"/>
          </p:nvSpPr>
          <p:spPr>
            <a:xfrm>
              <a:off x="-3678686" y="-1346206"/>
              <a:ext cx="2897405" cy="688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Struktura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jakým způsobem jsou data uložena a jejich proměnivost</a:t>
              </a:r>
            </a:p>
          </p:txBody>
        </p:sp>
      </p:grp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49E91E4-4A00-A635-2259-9DF3DBA2A661}"/>
              </a:ext>
            </a:extLst>
          </p:cNvPr>
          <p:cNvSpPr/>
          <p:nvPr userDrawn="1"/>
        </p:nvSpPr>
        <p:spPr>
          <a:xfrm>
            <a:off x="3084887" y="2253883"/>
            <a:ext cx="8745161" cy="4527917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9D2182A-0DCB-0516-E6B1-89BD1C539387}"/>
              </a:ext>
            </a:extLst>
          </p:cNvPr>
          <p:cNvSpPr txBox="1"/>
          <p:nvPr/>
        </p:nvSpPr>
        <p:spPr>
          <a:xfrm>
            <a:off x="3400425" y="2524125"/>
            <a:ext cx="729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Každý objekt má jasně definovanou strukturu</a:t>
            </a:r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4B0D4C7E-210B-7B4F-2290-DCC51FB9E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18588"/>
              </p:ext>
            </p:extLst>
          </p:nvPr>
        </p:nvGraphicFramePr>
        <p:xfrm>
          <a:off x="3498850" y="3612445"/>
          <a:ext cx="81280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688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229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956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268561"/>
                    </a:ext>
                  </a:extLst>
                </a:gridCol>
              </a:tblGrid>
              <a:tr h="547070"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Jméno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Věk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Výška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Práce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5445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Tadeáš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Kuchař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331563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Soudce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16626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Pavel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Kadeřník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39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A5BD98C-9D9E-828C-9B69-075AB7F70665}"/>
              </a:ext>
            </a:extLst>
          </p:cNvPr>
          <p:cNvSpPr/>
          <p:nvPr/>
        </p:nvSpPr>
        <p:spPr>
          <a:xfrm>
            <a:off x="218380" y="257175"/>
            <a:ext cx="6268146" cy="5572125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24E38A6-3333-A164-5D42-79BA1BC3147C}"/>
              </a:ext>
            </a:extLst>
          </p:cNvPr>
          <p:cNvSpPr txBox="1"/>
          <p:nvPr/>
        </p:nvSpPr>
        <p:spPr>
          <a:xfrm>
            <a:off x="461616" y="429251"/>
            <a:ext cx="57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bg2">
                    <a:lumMod val="25000"/>
                  </a:schemeClr>
                </a:solidFill>
              </a:rPr>
              <a:t>Semi-</a:t>
            </a:r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Nemají přesně definovanou strukturu, každý objekt může mít jiné proměnné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DC49B05F-6371-CEA7-A142-B1DE35ED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2" y="1875801"/>
            <a:ext cx="4786531" cy="3666279"/>
          </a:xfrm>
          <a:prstGeom prst="rect">
            <a:avLst/>
          </a:prstGeom>
        </p:spPr>
      </p:pic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FC1BFED-D9A3-18CA-5ED5-59F9F130937D}"/>
              </a:ext>
            </a:extLst>
          </p:cNvPr>
          <p:cNvSpPr/>
          <p:nvPr/>
        </p:nvSpPr>
        <p:spPr>
          <a:xfrm>
            <a:off x="6822172" y="647701"/>
            <a:ext cx="5281962" cy="4676774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3A73515-1A52-EDCA-651B-C84504377EB3}"/>
              </a:ext>
            </a:extLst>
          </p:cNvPr>
          <p:cNvSpPr txBox="1"/>
          <p:nvPr/>
        </p:nvSpPr>
        <p:spPr>
          <a:xfrm>
            <a:off x="7057020" y="1067427"/>
            <a:ext cx="48122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Unstructured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Bez struktury. Může být text, audio, video. Nejčastější a nejsložitější typ na zpracování.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E25F543-1714-2C56-5016-57AC42B3CB4C}"/>
              </a:ext>
            </a:extLst>
          </p:cNvPr>
          <p:cNvSpPr txBox="1"/>
          <p:nvPr/>
        </p:nvSpPr>
        <p:spPr>
          <a:xfrm>
            <a:off x="7219950" y="3152775"/>
            <a:ext cx="4649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>
                <a:solidFill>
                  <a:schemeClr val="bg2">
                    <a:lumMod val="25000"/>
                  </a:schemeClr>
                </a:solidFill>
              </a:rPr>
              <a:t>„Bobovi je 19 let, mezi jeho koníčky patří plavání a soutěže v pojídání okurek. Zatímco Lolkovi je 22 a měří 231 cm.“</a:t>
            </a:r>
          </a:p>
        </p:txBody>
      </p:sp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B00D79AC-AF91-40B5-D82B-A845D42DDF37}"/>
              </a:ext>
            </a:extLst>
          </p:cNvPr>
          <p:cNvGrpSpPr/>
          <p:nvPr/>
        </p:nvGrpSpPr>
        <p:grpSpPr>
          <a:xfrm>
            <a:off x="466725" y="1891093"/>
            <a:ext cx="4827230" cy="2290382"/>
            <a:chOff x="-3626629" y="1189687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2DEE0B6D-EB78-DCB3-19C8-E9BF4A1BDCEE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FC196BC-E4E7-5183-2669-3013C2C9319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Pravdivost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Jak moc můžeme důvěřovat zdrojům, ze kterých data pocházejí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9835852A-6C35-6BDA-FCBB-9EDD1C958425}"/>
              </a:ext>
            </a:extLst>
          </p:cNvPr>
          <p:cNvGrpSpPr/>
          <p:nvPr/>
        </p:nvGrpSpPr>
        <p:grpSpPr>
          <a:xfrm>
            <a:off x="5619751" y="5038724"/>
            <a:ext cx="6238874" cy="1171577"/>
            <a:chOff x="-3626629" y="1189687"/>
            <a:chExt cx="3063891" cy="8708658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68DC17E-3984-ACBB-EDA6-C3CA2E3CFFA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71D9989E-7F05-1A73-D228-AF75FAD1CD3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5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Hodnota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Co dokážeme z dat získat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1A61AD-8453-47C4-10E9-8678BB4A1AD6}"/>
              </a:ext>
            </a:extLst>
          </p:cNvPr>
          <p:cNvGrpSpPr/>
          <p:nvPr/>
        </p:nvGrpSpPr>
        <p:grpSpPr>
          <a:xfrm>
            <a:off x="352426" y="266699"/>
            <a:ext cx="6238874" cy="1999632"/>
            <a:chOff x="-3626629" y="1189687"/>
            <a:chExt cx="3063891" cy="1486382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2D2514B6-019B-8980-1824-5A523485B3AC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BF50F0EA-870A-D220-EF72-45985A174C88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1395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Programy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Ke zpracování velkého množství dat se používají programy jako hadoop nebo cassandra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9C349AC-76E4-0F9B-9937-6AD7F7BEE9B1}"/>
              </a:ext>
            </a:extLst>
          </p:cNvPr>
          <p:cNvGrpSpPr/>
          <p:nvPr/>
        </p:nvGrpSpPr>
        <p:grpSpPr>
          <a:xfrm>
            <a:off x="5762626" y="2592037"/>
            <a:ext cx="6238874" cy="2492076"/>
            <a:chOff x="-3626629" y="1189680"/>
            <a:chExt cx="3063891" cy="18524294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F45483A8-A345-C188-E325-4CD0CD484D58}"/>
                </a:ext>
              </a:extLst>
            </p:cNvPr>
            <p:cNvSpPr/>
            <p:nvPr userDrawn="1"/>
          </p:nvSpPr>
          <p:spPr>
            <a:xfrm>
              <a:off x="-3626629" y="1189680"/>
              <a:ext cx="3063891" cy="1852428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49529BE7-E7B7-B44E-2EA6-ADE04C8876B4}"/>
                </a:ext>
              </a:extLst>
            </p:cNvPr>
            <p:cNvSpPr txBox="1"/>
            <p:nvPr userDrawn="1"/>
          </p:nvSpPr>
          <p:spPr>
            <a:xfrm>
              <a:off x="-3543386" y="2097997"/>
              <a:ext cx="2897405" cy="176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Hadoop – HDFS (Hadoop Distributed File System)</a:t>
              </a:r>
              <a:endParaRPr lang="cs-CZ" sz="3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Souborový systém, určený k tomu, aby soubory rozdělil na několik částí a ulložil je do několika zařízení</a:t>
              </a:r>
            </a:p>
          </p:txBody>
        </p:sp>
      </p:grp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6116864-DC08-7557-082E-4DDAAD8D01BF}"/>
              </a:ext>
            </a:extLst>
          </p:cNvPr>
          <p:cNvCxnSpPr>
            <a:cxnSpLocks/>
          </p:cNvCxnSpPr>
          <p:nvPr/>
        </p:nvCxnSpPr>
        <p:spPr>
          <a:xfrm>
            <a:off x="4572000" y="1762125"/>
            <a:ext cx="1266825" cy="14573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EDEFF0E-FDBC-6F3B-0F3A-6FB069E7C5A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82063" y="5084113"/>
            <a:ext cx="404812" cy="166911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FD40FA22-F48B-B80A-6DF1-C3DB90CA6347}"/>
              </a:ext>
            </a:extLst>
          </p:cNvPr>
          <p:cNvSpPr/>
          <p:nvPr/>
        </p:nvSpPr>
        <p:spPr>
          <a:xfrm>
            <a:off x="1009650" y="134587"/>
            <a:ext cx="107632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162FFE7-3D84-095F-5C18-7A2075D92FBF}"/>
              </a:ext>
            </a:extLst>
          </p:cNvPr>
          <p:cNvSpPr/>
          <p:nvPr/>
        </p:nvSpPr>
        <p:spPr>
          <a:xfrm>
            <a:off x="1323975" y="1424605"/>
            <a:ext cx="1285875" cy="2390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138 MB</a:t>
            </a: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6CFEB1AB-E9D5-B2E0-BF7B-07A05E94DD78}"/>
              </a:ext>
            </a:extLst>
          </p:cNvPr>
          <p:cNvCxnSpPr>
            <a:cxnSpLocks/>
          </p:cNvCxnSpPr>
          <p:nvPr/>
        </p:nvCxnSpPr>
        <p:spPr>
          <a:xfrm>
            <a:off x="2914650" y="2624137"/>
            <a:ext cx="9810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BC6A3F4-4796-66E8-EAA4-16C0246D3EFC}"/>
              </a:ext>
            </a:extLst>
          </p:cNvPr>
          <p:cNvSpPr/>
          <p:nvPr/>
        </p:nvSpPr>
        <p:spPr>
          <a:xfrm>
            <a:off x="4400551" y="1463324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841415B-83BE-105D-28A2-BF84E53D9744}"/>
              </a:ext>
            </a:extLst>
          </p:cNvPr>
          <p:cNvSpPr/>
          <p:nvPr/>
        </p:nvSpPr>
        <p:spPr>
          <a:xfrm>
            <a:off x="4400550" y="226787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363D4AD6-3A96-1800-67D7-6C1BA8B64AD7}"/>
              </a:ext>
            </a:extLst>
          </p:cNvPr>
          <p:cNvSpPr/>
          <p:nvPr/>
        </p:nvSpPr>
        <p:spPr>
          <a:xfrm>
            <a:off x="4400550" y="3072428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F4304FD-410A-7BA7-545D-41622D88754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57925" y="853415"/>
            <a:ext cx="2266951" cy="94204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0F4AD7CC-11CD-71C3-C0AB-3EFF2A399E34}"/>
              </a:ext>
            </a:extLst>
          </p:cNvPr>
          <p:cNvSpPr/>
          <p:nvPr/>
        </p:nvSpPr>
        <p:spPr>
          <a:xfrm>
            <a:off x="8429625" y="390525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68D44473-2B20-0134-8863-13DA87DA4DEE}"/>
              </a:ext>
            </a:extLst>
          </p:cNvPr>
          <p:cNvSpPr/>
          <p:nvPr/>
        </p:nvSpPr>
        <p:spPr>
          <a:xfrm>
            <a:off x="8429625" y="1915142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E85CB4B4-F158-7FE1-A640-C110A0571A16}"/>
              </a:ext>
            </a:extLst>
          </p:cNvPr>
          <p:cNvSpPr/>
          <p:nvPr/>
        </p:nvSpPr>
        <p:spPr>
          <a:xfrm>
            <a:off x="8429625" y="3439759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86643814-A6E9-A0F7-9F92-1F04CFDAA2BA}"/>
              </a:ext>
            </a:extLst>
          </p:cNvPr>
          <p:cNvSpPr/>
          <p:nvPr/>
        </p:nvSpPr>
        <p:spPr>
          <a:xfrm>
            <a:off x="8524876" y="501299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6E9F5571-825C-CFDF-2BEB-36F6E7C62801}"/>
              </a:ext>
            </a:extLst>
          </p:cNvPr>
          <p:cNvSpPr/>
          <p:nvPr/>
        </p:nvSpPr>
        <p:spPr>
          <a:xfrm>
            <a:off x="8586787" y="2056163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37D9795E-6359-1F6F-95FE-903C9547751A}"/>
              </a:ext>
            </a:extLst>
          </p:cNvPr>
          <p:cNvSpPr/>
          <p:nvPr/>
        </p:nvSpPr>
        <p:spPr>
          <a:xfrm>
            <a:off x="9610724" y="247958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510808F1-DB5F-0897-2F20-BAFD5529F992}"/>
              </a:ext>
            </a:extLst>
          </p:cNvPr>
          <p:cNvSpPr/>
          <p:nvPr/>
        </p:nvSpPr>
        <p:spPr>
          <a:xfrm>
            <a:off x="9544049" y="3952743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FF5FF5C8-D9BF-C61F-93A1-DF91436C304C}"/>
              </a:ext>
            </a:extLst>
          </p:cNvPr>
          <p:cNvSpPr/>
          <p:nvPr/>
        </p:nvSpPr>
        <p:spPr>
          <a:xfrm>
            <a:off x="8524876" y="3543169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sp>
        <p:nvSpPr>
          <p:cNvPr id="23" name="Obdélník: se zakulacenými rohy 22">
            <a:extLst>
              <a:ext uri="{FF2B5EF4-FFF2-40B4-BE49-F238E27FC236}">
                <a16:creationId xmlns:a16="http://schemas.microsoft.com/office/drawing/2014/main" id="{52E4FBC3-BAF8-3E4D-75E9-151889D050E8}"/>
              </a:ext>
            </a:extLst>
          </p:cNvPr>
          <p:cNvSpPr/>
          <p:nvPr/>
        </p:nvSpPr>
        <p:spPr>
          <a:xfrm>
            <a:off x="9591674" y="939825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CAAADC02-8FC5-50A0-45CC-9E70A4137B2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57925" y="1795462"/>
            <a:ext cx="2328862" cy="6128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30A740F9-E9AA-37C0-53CD-E63E3AA741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296026" y="2582420"/>
            <a:ext cx="3314698" cy="24928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151C0D6F-7744-0A02-1B08-526080F01E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88880" y="2572894"/>
            <a:ext cx="3255169" cy="173196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609E17BA-4DEF-7180-C4E2-55CF063712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86498" y="1291941"/>
            <a:ext cx="3305176" cy="21296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9D62AF6A-CA34-DBEB-F00A-038203DCE8B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19836" y="3434731"/>
            <a:ext cx="2205040" cy="46055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381</Words>
  <Application>Microsoft Office PowerPoint</Application>
  <PresentationFormat>Širokoúhlá obrazovka</PresentationFormat>
  <Paragraphs>71</Paragraphs>
  <Slides>25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9</cp:revision>
  <dcterms:created xsi:type="dcterms:W3CDTF">2023-01-02T10:51:21Z</dcterms:created>
  <dcterms:modified xsi:type="dcterms:W3CDTF">2023-01-14T13:24:32Z</dcterms:modified>
</cp:coreProperties>
</file>