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F8F8F8"/>
    <a:srgbClr val="CC99FF"/>
    <a:srgbClr val="9999FF"/>
    <a:srgbClr val="FF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4" autoAdjust="0"/>
  </p:normalViewPr>
  <p:slideViewPr>
    <p:cSldViewPr snapToGrid="0">
      <p:cViewPr varScale="1">
        <p:scale>
          <a:sx n="100" d="100"/>
          <a:sy n="100" d="100"/>
        </p:scale>
        <p:origin x="6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1E6A586-7EB8-9FB6-D25B-348423057B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6C46505-7583-E7C7-B703-E8260AB5A4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9DB19-4C21-440C-A727-546C40E604C7}" type="datetimeFigureOut">
              <a:rPr lang="cs-CZ" smtClean="0"/>
              <a:t>06.01.2023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DCB8DC9-641B-5E6E-906D-AAC5D8A2E9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5FFD132-0A02-811F-8B33-F202312099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49B26-5B43-4F12-9EC8-AECE768AF2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8237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D5948-2C73-43CB-9CA5-AB41306D9F29}" type="datetimeFigureOut">
              <a:rPr lang="cs-CZ" smtClean="0"/>
              <a:t>06.01.2023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8C811-EA92-4AF8-BD8C-65860AE540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802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C811-EA92-4AF8-BD8C-65860AE540A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555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2996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6D335C3D-AE14-9B07-45F9-285371B0EA2E}"/>
              </a:ext>
            </a:extLst>
          </p:cNvPr>
          <p:cNvSpPr/>
          <p:nvPr userDrawn="1"/>
        </p:nvSpPr>
        <p:spPr>
          <a:xfrm>
            <a:off x="145474" y="5910146"/>
            <a:ext cx="2328785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1FC38979-B049-A1C6-26D8-A93CA1238738}"/>
              </a:ext>
            </a:extLst>
          </p:cNvPr>
          <p:cNvGrpSpPr/>
          <p:nvPr userDrawn="1"/>
        </p:nvGrpSpPr>
        <p:grpSpPr>
          <a:xfrm>
            <a:off x="-3626629" y="1189691"/>
            <a:ext cx="3063891" cy="4478617"/>
            <a:chOff x="-3626629" y="1189691"/>
            <a:chExt cx="3063891" cy="4478617"/>
          </a:xfrm>
        </p:grpSpPr>
        <p:sp>
          <p:nvSpPr>
            <p:cNvPr id="2" name="Obdélník: se zakulacenými rohy 1">
              <a:extLst>
                <a:ext uri="{FF2B5EF4-FFF2-40B4-BE49-F238E27FC236}">
                  <a16:creationId xmlns:a16="http://schemas.microsoft.com/office/drawing/2014/main" id="{1E758276-CBD5-01D5-D8E0-1B4A40FD32D3}"/>
                </a:ext>
              </a:extLst>
            </p:cNvPr>
            <p:cNvSpPr/>
            <p:nvPr userDrawn="1"/>
          </p:nvSpPr>
          <p:spPr>
            <a:xfrm>
              <a:off x="-3626629" y="1189691"/>
              <a:ext cx="3063891" cy="4478617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3" name="TextovéPole 2">
              <a:extLst>
                <a:ext uri="{FF2B5EF4-FFF2-40B4-BE49-F238E27FC236}">
                  <a16:creationId xmlns:a16="http://schemas.microsoft.com/office/drawing/2014/main" id="{BB8AE030-25ED-616A-4CFF-BE78E245F360}"/>
                </a:ext>
              </a:extLst>
            </p:cNvPr>
            <p:cNvSpPr txBox="1"/>
            <p:nvPr userDrawn="1"/>
          </p:nvSpPr>
          <p:spPr>
            <a:xfrm>
              <a:off x="-3415553" y="1353671"/>
              <a:ext cx="2662517" cy="273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3200" u="none" dirty="0">
                  <a:solidFill>
                    <a:schemeClr val="bg2">
                      <a:lumMod val="25000"/>
                    </a:schemeClr>
                  </a:solidFill>
                </a:rPr>
                <a:t>Menu</a:t>
              </a:r>
            </a:p>
            <a:p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1. Úvod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2. Využití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3. Vlastnosti dat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4. Způsob zpracování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5. Použitá literatura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6. </a:t>
              </a:r>
              <a:r>
                <a:rPr lang="cs-CZ" sz="2000" dirty="0" err="1">
                  <a:solidFill>
                    <a:schemeClr val="bg2">
                      <a:lumMod val="25000"/>
                    </a:schemeClr>
                  </a:solidFill>
                </a:rPr>
                <a:t>Github</a:t>
              </a:r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cs-CZ" sz="2000" dirty="0" err="1">
                  <a:solidFill>
                    <a:schemeClr val="bg2">
                      <a:lumMod val="25000"/>
                    </a:schemeClr>
                  </a:solidFill>
                </a:rPr>
                <a:t>repozitář</a:t>
              </a:r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3" name="Grafický objekt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069C9F-6893-7F0C-AC1E-68FA71254C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866" y="6000146"/>
            <a:ext cx="540000" cy="540000"/>
          </a:xfrm>
          <a:prstGeom prst="rect">
            <a:avLst/>
          </a:prstGeom>
        </p:spPr>
      </p:pic>
      <p:pic>
        <p:nvPicPr>
          <p:cNvPr id="25" name="Grafický objekt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F27ED74-CD7C-289B-4077-ACAB17107A8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7434" y="6000146"/>
            <a:ext cx="540000" cy="540000"/>
          </a:xfrm>
          <a:prstGeom prst="rect">
            <a:avLst/>
          </a:prstGeom>
        </p:spPr>
      </p:pic>
      <p:pic>
        <p:nvPicPr>
          <p:cNvPr id="27" name="Grafický objekt 26">
            <a:extLst>
              <a:ext uri="{FF2B5EF4-FFF2-40B4-BE49-F238E27FC236}">
                <a16:creationId xmlns:a16="http://schemas.microsoft.com/office/drawing/2014/main" id="{3A83EF6E-9083-ED5B-5B15-42F74C18B7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2298" y="600014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9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0 L 0.31145 0 " pathEditMode="fixed" rAng="0" ptsTypes="AA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46 0 L 4.79167E-6 0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7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AyrObl7TYE&amp;ab_channel=Simplilearn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oracle.com/big-data/what-is-big-data/" TargetMode="External"/><Relationship Id="rId4" Type="http://schemas.openxmlformats.org/officeDocument/2006/relationships/hyperlink" Target="https://en.wikipedia.org/wiki/Big_data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ZmatyasZERO/Big-data-prezentace.git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EAAC54F0-7FC1-ED51-6C52-5C08D2A90079}"/>
              </a:ext>
            </a:extLst>
          </p:cNvPr>
          <p:cNvGrpSpPr/>
          <p:nvPr/>
        </p:nvGrpSpPr>
        <p:grpSpPr>
          <a:xfrm>
            <a:off x="2839648" y="2690346"/>
            <a:ext cx="6512704" cy="1477308"/>
            <a:chOff x="-3626629" y="1189687"/>
            <a:chExt cx="3063891" cy="729347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03D1B8E7-24D1-73A4-6889-0A87086040C7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CDC57AD1-F702-A42D-AD82-FCA7B71A173B}"/>
                </a:ext>
              </a:extLst>
            </p:cNvPr>
            <p:cNvSpPr txBox="1"/>
            <p:nvPr userDrawn="1"/>
          </p:nvSpPr>
          <p:spPr>
            <a:xfrm>
              <a:off x="-3402110" y="1353669"/>
              <a:ext cx="2662517" cy="638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5400" dirty="0">
                  <a:solidFill>
                    <a:schemeClr val="bg2">
                      <a:lumMod val="25000"/>
                    </a:schemeClr>
                  </a:solidFill>
                </a:rPr>
                <a:t>BIG DATA</a:t>
              </a:r>
            </a:p>
            <a:p>
              <a:pPr algn="ctr"/>
              <a:r>
                <a:rPr lang="pl-PL" sz="2400" dirty="0">
                  <a:solidFill>
                    <a:schemeClr val="bg2">
                      <a:lumMod val="25000"/>
                    </a:schemeClr>
                  </a:solidFill>
                </a:rPr>
                <a:t>aneb co a k čemu to je</a:t>
              </a:r>
            </a:p>
          </p:txBody>
        </p:sp>
      </p:grp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6D72CBFC-C3CD-F95E-0652-EC766FBAB8F1}"/>
              </a:ext>
            </a:extLst>
          </p:cNvPr>
          <p:cNvSpPr/>
          <p:nvPr/>
        </p:nvSpPr>
        <p:spPr>
          <a:xfrm>
            <a:off x="8153401" y="5910146"/>
            <a:ext cx="3874434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bg2">
                    <a:lumMod val="25000"/>
                  </a:schemeClr>
                </a:solidFill>
              </a:rPr>
              <a:t>Matyáš Klimeš</a:t>
            </a:r>
          </a:p>
        </p:txBody>
      </p:sp>
    </p:spTree>
    <p:extLst>
      <p:ext uri="{BB962C8B-B14F-4D97-AF65-F5344CB8AC3E}">
        <p14:creationId xmlns:p14="http://schemas.microsoft.com/office/powerpoint/2010/main" val="16386526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3689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16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7744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9253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81978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33457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6592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1672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2184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53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0388DC9B-818F-5305-AA71-4C0A612F6F3E}"/>
              </a:ext>
            </a:extLst>
          </p:cNvPr>
          <p:cNvGrpSpPr/>
          <p:nvPr/>
        </p:nvGrpSpPr>
        <p:grpSpPr>
          <a:xfrm>
            <a:off x="581026" y="619124"/>
            <a:ext cx="5448299" cy="3023154"/>
            <a:chOff x="-3626629" y="1189687"/>
            <a:chExt cx="3063891" cy="8267446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0091800E-88B7-2A67-7157-E9C5F2794EEA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FB4D7ACA-15C4-6E05-400C-039A017505BC}"/>
                </a:ext>
              </a:extLst>
            </p:cNvPr>
            <p:cNvSpPr txBox="1"/>
            <p:nvPr userDrawn="1"/>
          </p:nvSpPr>
          <p:spPr>
            <a:xfrm>
              <a:off x="-3543386" y="1629516"/>
              <a:ext cx="2897405" cy="7827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Velká data jsou data, která se nedají zpracovat jedním zařízením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Nedají se zpracovat běžnými nástroji</a:t>
              </a:r>
            </a:p>
            <a:p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B6AD549D-4ED5-E87F-643C-7BB5CC10D23B}"/>
              </a:ext>
            </a:extLst>
          </p:cNvPr>
          <p:cNvGrpSpPr/>
          <p:nvPr/>
        </p:nvGrpSpPr>
        <p:grpSpPr>
          <a:xfrm>
            <a:off x="6205927" y="3642278"/>
            <a:ext cx="5448299" cy="2667001"/>
            <a:chOff x="-3626629" y="1189687"/>
            <a:chExt cx="3063891" cy="7293471"/>
          </a:xfrm>
        </p:grpSpPr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08F0B615-3943-B389-AFED-481CC599F3C4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A0526F33-52A4-C670-7256-F96B426B75F4}"/>
                </a:ext>
              </a:extLst>
            </p:cNvPr>
            <p:cNvSpPr txBox="1"/>
            <p:nvPr userDrawn="1"/>
          </p:nvSpPr>
          <p:spPr>
            <a:xfrm>
              <a:off x="-3543386" y="1629516"/>
              <a:ext cx="2897405" cy="5807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Obvykle se ukládají v datových skladech na více počítačích. </a:t>
              </a:r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Dosahují velikostí v petabajtech nebo exabajtech.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1854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04065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62287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06010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63842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243C7F3D-B880-6A98-B2E1-739E512E7F5D}"/>
              </a:ext>
            </a:extLst>
          </p:cNvPr>
          <p:cNvGrpSpPr/>
          <p:nvPr/>
        </p:nvGrpSpPr>
        <p:grpSpPr>
          <a:xfrm>
            <a:off x="2971800" y="849872"/>
            <a:ext cx="8690963" cy="5646177"/>
            <a:chOff x="-3626629" y="1189687"/>
            <a:chExt cx="3063891" cy="729347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1D74A4F7-AA50-610C-9838-FFD21BFA7E46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184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9DAEAAFA-FA86-BA57-632C-EFE5FC69FBFA}"/>
                </a:ext>
              </a:extLst>
            </p:cNvPr>
            <p:cNvSpPr txBox="1"/>
            <p:nvPr userDrawn="1"/>
          </p:nvSpPr>
          <p:spPr>
            <a:xfrm>
              <a:off x="-3581351" y="1541769"/>
              <a:ext cx="2960923" cy="3737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POUŽITÁ LITERATURA</a:t>
              </a:r>
            </a:p>
            <a:p>
              <a:pPr algn="just"/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YouTube: Big Data In 5 Minutes | What Is Big Data?| Introduction To Big Data |Big Data Explained |</a:t>
              </a:r>
              <a:r>
                <a:rPr lang="en-US" sz="1400" b="0" i="1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Simplilearn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2023-01-05]. </a:t>
              </a:r>
              <a:r>
                <a:rPr lang="en-US" sz="14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Dostupné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 z: 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3"/>
                </a:rPr>
                <a:t>https://www.youtube.com/watch?v=bAyrObl7TYE&amp;ab_channel=Simplilearn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r>
                <a:rPr lang="it-IT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Wikipedia: Big data</a:t>
              </a:r>
              <a:r>
                <a:rPr lang="it-IT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2023-01-06]. Dostupné z: </a:t>
              </a:r>
              <a:r>
                <a:rPr lang="it-IT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4"/>
                </a:rPr>
                <a:t>https://en.wikipedia.org/wiki/Big_data</a:t>
              </a:r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r>
                <a:rPr lang="en-US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Oracle: What is Big Data?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2023-01-06]. </a:t>
              </a:r>
              <a:r>
                <a:rPr lang="en-US" sz="14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Dostupné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 z: 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5"/>
                </a:rPr>
                <a:t>https://www.oracle.com/big-data/what-is-big-data/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31435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>
            <a:extLst>
              <a:ext uri="{FF2B5EF4-FFF2-40B4-BE49-F238E27FC236}">
                <a16:creationId xmlns:a16="http://schemas.microsoft.com/office/drawing/2014/main" id="{8B5C1CC7-2FEE-3C80-6E56-DDC43ED86EFE}"/>
              </a:ext>
            </a:extLst>
          </p:cNvPr>
          <p:cNvGrpSpPr/>
          <p:nvPr/>
        </p:nvGrpSpPr>
        <p:grpSpPr>
          <a:xfrm>
            <a:off x="300637" y="1547346"/>
            <a:ext cx="8288419" cy="2495776"/>
            <a:chOff x="-3626629" y="1189687"/>
            <a:chExt cx="3006201" cy="3528881"/>
          </a:xfrm>
        </p:grpSpPr>
        <p:sp>
          <p:nvSpPr>
            <p:cNvPr id="6" name="Obdélník: se zakulacenými rohy 5">
              <a:extLst>
                <a:ext uri="{FF2B5EF4-FFF2-40B4-BE49-F238E27FC236}">
                  <a16:creationId xmlns:a16="http://schemas.microsoft.com/office/drawing/2014/main" id="{83AE37F6-7BDA-4386-B460-AF900265508D}"/>
                </a:ext>
              </a:extLst>
            </p:cNvPr>
            <p:cNvSpPr/>
            <p:nvPr userDrawn="1"/>
          </p:nvSpPr>
          <p:spPr>
            <a:xfrm>
              <a:off x="-3626629" y="1189687"/>
              <a:ext cx="2960923" cy="3293535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EFA29BE0-2BB6-EE50-B403-FC9C173C55C1}"/>
                </a:ext>
              </a:extLst>
            </p:cNvPr>
            <p:cNvSpPr txBox="1"/>
            <p:nvPr userDrawn="1"/>
          </p:nvSpPr>
          <p:spPr>
            <a:xfrm>
              <a:off x="-3581351" y="1541768"/>
              <a:ext cx="2960923" cy="3176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Github repozitář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  <a:hlinkClick r:id="rId3"/>
                </a:rPr>
                <a:t>https://github.com/CZmatyasZERO/Big-data-prezentace.git</a:t>
              </a:r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4603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4FD896FC-0EA7-4E6A-5FD1-46DC4C7F2209}"/>
              </a:ext>
            </a:extLst>
          </p:cNvPr>
          <p:cNvGrpSpPr/>
          <p:nvPr/>
        </p:nvGrpSpPr>
        <p:grpSpPr>
          <a:xfrm>
            <a:off x="3181350" y="2305049"/>
            <a:ext cx="8082351" cy="2781301"/>
            <a:chOff x="-3626629" y="1189687"/>
            <a:chExt cx="3063891" cy="729347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AF7ED057-DB7C-E9F7-5A6B-B8B00A4BDA64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3AF91A30-B471-2EE8-7178-6112A1BAD04B}"/>
                </a:ext>
              </a:extLst>
            </p:cNvPr>
            <p:cNvSpPr txBox="1"/>
            <p:nvPr userDrawn="1"/>
          </p:nvSpPr>
          <p:spPr>
            <a:xfrm>
              <a:off x="-3543386" y="1629516"/>
              <a:ext cx="2897405" cy="58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Využívají se ve zdravotnictví, genomice, meteorologii, konektomice a marketingu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Případy pro využití: Prediktivní údržba, Provozní efektivita, Strojové učení, Podpora inovací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7327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90E4D568-7A51-4232-C142-CC9442A4C87A}"/>
              </a:ext>
            </a:extLst>
          </p:cNvPr>
          <p:cNvSpPr/>
          <p:nvPr/>
        </p:nvSpPr>
        <p:spPr>
          <a:xfrm>
            <a:off x="1253658" y="147521"/>
            <a:ext cx="3874434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bg2">
                    <a:lumMod val="25000"/>
                  </a:schemeClr>
                </a:solidFill>
              </a:rPr>
              <a:t>Charakteristika velkých dat</a:t>
            </a: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BF16B1E1-FC2D-9855-2203-BD900E5DB828}"/>
              </a:ext>
            </a:extLst>
          </p:cNvPr>
          <p:cNvGrpSpPr/>
          <p:nvPr/>
        </p:nvGrpSpPr>
        <p:grpSpPr>
          <a:xfrm>
            <a:off x="590551" y="1266824"/>
            <a:ext cx="6686550" cy="1352551"/>
            <a:chOff x="-3626629" y="1189687"/>
            <a:chExt cx="3063891" cy="7293471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10B537AE-F1B8-772B-F451-C296D0818C66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9094EF76-2C31-65F8-3B8E-CC8D94EE1D5D}"/>
                </a:ext>
              </a:extLst>
            </p:cNvPr>
            <p:cNvSpPr txBox="1"/>
            <p:nvPr userDrawn="1"/>
          </p:nvSpPr>
          <p:spPr>
            <a:xfrm>
              <a:off x="-3543386" y="1629517"/>
              <a:ext cx="2897405" cy="5476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Velikost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Udává množství uložených dat</a:t>
              </a:r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DD54951B-0741-F12E-7FD0-399AC428A90F}"/>
              </a:ext>
            </a:extLst>
          </p:cNvPr>
          <p:cNvGrpSpPr/>
          <p:nvPr/>
        </p:nvGrpSpPr>
        <p:grpSpPr>
          <a:xfrm>
            <a:off x="4714876" y="3562350"/>
            <a:ext cx="6686550" cy="1828800"/>
            <a:chOff x="-3626629" y="1189687"/>
            <a:chExt cx="3063891" cy="8708658"/>
          </a:xfrm>
        </p:grpSpPr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0F7436FE-6451-089A-A64B-28E4BD40F8C9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01D79EC-9185-FC3A-687D-DC21528C5E98}"/>
                </a:ext>
              </a:extLst>
            </p:cNvPr>
            <p:cNvSpPr txBox="1"/>
            <p:nvPr userDrawn="1"/>
          </p:nvSpPr>
          <p:spPr>
            <a:xfrm>
              <a:off x="-3595443" y="2097996"/>
              <a:ext cx="2897405" cy="7800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Rychlost</a:t>
              </a:r>
            </a:p>
            <a:p>
              <a:pPr algn="r"/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Udává rychlost zpracovávání nebo generování dat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8446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2AE2ECAD-F458-B1B9-782A-F22356C4771C}"/>
              </a:ext>
            </a:extLst>
          </p:cNvPr>
          <p:cNvGrpSpPr/>
          <p:nvPr/>
        </p:nvGrpSpPr>
        <p:grpSpPr>
          <a:xfrm>
            <a:off x="361951" y="381243"/>
            <a:ext cx="6686550" cy="1828800"/>
            <a:chOff x="-3761929" y="-2256333"/>
            <a:chExt cx="3063891" cy="8708658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3342F2DA-6CC5-FE3B-C004-6B18949655FF}"/>
                </a:ext>
              </a:extLst>
            </p:cNvPr>
            <p:cNvSpPr/>
            <p:nvPr userDrawn="1"/>
          </p:nvSpPr>
          <p:spPr>
            <a:xfrm>
              <a:off x="-3761929" y="-2256333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A07D9DAC-5593-0DA8-F928-C6E5C6679E15}"/>
                </a:ext>
              </a:extLst>
            </p:cNvPr>
            <p:cNvSpPr txBox="1"/>
            <p:nvPr userDrawn="1"/>
          </p:nvSpPr>
          <p:spPr>
            <a:xfrm>
              <a:off x="-3678686" y="-1346205"/>
              <a:ext cx="2897405" cy="6888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Struktura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Udává jakým způsobem jsou data uložena a jejich proměnivost</a:t>
              </a:r>
            </a:p>
          </p:txBody>
        </p:sp>
      </p:grp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49E91E4-4A00-A635-2259-9DF3DBA2A661}"/>
              </a:ext>
            </a:extLst>
          </p:cNvPr>
          <p:cNvSpPr/>
          <p:nvPr userDrawn="1"/>
        </p:nvSpPr>
        <p:spPr>
          <a:xfrm>
            <a:off x="7230168" y="335816"/>
            <a:ext cx="4876800" cy="7969983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26575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DFC3F6E0-673A-7043-2B70-5A06B0767492}"/>
              </a:ext>
            </a:extLst>
          </p:cNvPr>
          <p:cNvSpPr/>
          <p:nvPr/>
        </p:nvSpPr>
        <p:spPr>
          <a:xfrm>
            <a:off x="7230168" y="-428625"/>
            <a:ext cx="4876800" cy="4152900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D784FA15-5363-6DD2-7B30-881502B3FE32}"/>
              </a:ext>
            </a:extLst>
          </p:cNvPr>
          <p:cNvGrpSpPr/>
          <p:nvPr/>
        </p:nvGrpSpPr>
        <p:grpSpPr>
          <a:xfrm>
            <a:off x="333376" y="971549"/>
            <a:ext cx="6686550" cy="1614993"/>
            <a:chOff x="-3626629" y="1189687"/>
            <a:chExt cx="3063891" cy="8708658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7AAD62A0-9D00-C9AA-7899-FBE13C7B5514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CD5932D5-E877-794B-DF86-856E61504A61}"/>
                </a:ext>
              </a:extLst>
            </p:cNvPr>
            <p:cNvSpPr txBox="1"/>
            <p:nvPr userDrawn="1"/>
          </p:nvSpPr>
          <p:spPr>
            <a:xfrm>
              <a:off x="-3543386" y="2097996"/>
              <a:ext cx="2897405" cy="7800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Pravdivost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Jak moc můžeme důvěřovat zdrojům, ze kterých data pocházejí</a:t>
              </a:r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C4CBBCE7-CADD-EBFC-5C8D-42D9E4DB3083}"/>
              </a:ext>
            </a:extLst>
          </p:cNvPr>
          <p:cNvGrpSpPr/>
          <p:nvPr/>
        </p:nvGrpSpPr>
        <p:grpSpPr>
          <a:xfrm>
            <a:off x="4657726" y="4714874"/>
            <a:ext cx="6238874" cy="1171577"/>
            <a:chOff x="-3626629" y="1189687"/>
            <a:chExt cx="3063891" cy="8708658"/>
          </a:xfrm>
        </p:grpSpPr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FEF7E6FB-28D6-CE26-F086-88AA62920E73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A425EE5E-42AA-0338-7150-BD284749B028}"/>
                </a:ext>
              </a:extLst>
            </p:cNvPr>
            <p:cNvSpPr txBox="1"/>
            <p:nvPr userDrawn="1"/>
          </p:nvSpPr>
          <p:spPr>
            <a:xfrm>
              <a:off x="-3543386" y="2097996"/>
              <a:ext cx="2897405" cy="7549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Hodnota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Co dokážeme z dat získat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0699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5152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3955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2367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240</Words>
  <Application>Microsoft Office PowerPoint</Application>
  <PresentationFormat>Širokoúhlá obrazovka</PresentationFormat>
  <Paragraphs>34</Paragraphs>
  <Slides>25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29" baseType="lpstr">
      <vt:lpstr>Arial</vt:lpstr>
      <vt:lpstr>Calibri</vt:lpstr>
      <vt:lpstr>Open Sans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Klimeš Matyáš</dc:creator>
  <cp:lastModifiedBy>Klimeš Matyáš</cp:lastModifiedBy>
  <cp:revision>6</cp:revision>
  <dcterms:created xsi:type="dcterms:W3CDTF">2023-01-02T10:51:21Z</dcterms:created>
  <dcterms:modified xsi:type="dcterms:W3CDTF">2023-01-06T15:57:05Z</dcterms:modified>
</cp:coreProperties>
</file>