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EAEAEA"/>
    <a:srgbClr val="F8F8F8"/>
    <a:srgbClr val="CC99FF"/>
    <a:srgbClr val="9999FF"/>
    <a:srgbClr val="FF99FF"/>
    <a:srgbClr val="FF6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397" autoAdjust="0"/>
  </p:normalViewPr>
  <p:slideViewPr>
    <p:cSldViewPr snapToGrid="0">
      <p:cViewPr varScale="1">
        <p:scale>
          <a:sx n="101" d="100"/>
          <a:sy n="101" d="100"/>
        </p:scale>
        <p:origin x="624" y="11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4" d="100"/>
          <a:sy n="84" d="100"/>
        </p:scale>
        <p:origin x="319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>
            <a:extLst>
              <a:ext uri="{FF2B5EF4-FFF2-40B4-BE49-F238E27FC236}">
                <a16:creationId xmlns:a16="http://schemas.microsoft.com/office/drawing/2014/main" id="{21E6A586-7EB8-9FB6-D25B-348423057B9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>
            <a:extLst>
              <a:ext uri="{FF2B5EF4-FFF2-40B4-BE49-F238E27FC236}">
                <a16:creationId xmlns:a16="http://schemas.microsoft.com/office/drawing/2014/main" id="{56C46505-7583-E7C7-B703-E8260AB5A44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09DB19-4C21-440C-A727-546C40E604C7}" type="datetimeFigureOut">
              <a:rPr lang="cs-CZ" smtClean="0"/>
              <a:t>05.01.2023</a:t>
            </a:fld>
            <a:endParaRPr lang="cs-CZ"/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8DCB8DC9-641B-5E6E-906D-AAC5D8A2E91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55FFD132-0A02-811F-8B33-F2023120992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949B26-5B43-4F12-9EC8-AECE768AF2B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1682379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4D5948-2C73-43CB-9CA5-AB41306D9F29}" type="datetimeFigureOut">
              <a:rPr lang="cs-CZ" smtClean="0"/>
              <a:t>05.01.2023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18C811-EA92-4AF8-BD8C-65860AE540A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5480235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18C811-EA92-4AF8-BD8C-65860AE540A1}" type="slidenum">
              <a:rPr lang="cs-CZ" smtClean="0"/>
              <a:t>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255508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27299674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99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élník: se zakulacenými rohy 6">
            <a:extLst>
              <a:ext uri="{FF2B5EF4-FFF2-40B4-BE49-F238E27FC236}">
                <a16:creationId xmlns:a16="http://schemas.microsoft.com/office/drawing/2014/main" id="{6D335C3D-AE14-9B07-45F9-285371B0EA2E}"/>
              </a:ext>
            </a:extLst>
          </p:cNvPr>
          <p:cNvSpPr/>
          <p:nvPr userDrawn="1"/>
        </p:nvSpPr>
        <p:spPr>
          <a:xfrm>
            <a:off x="145474" y="5910146"/>
            <a:ext cx="2328785" cy="720000"/>
          </a:xfrm>
          <a:prstGeom prst="roundRect">
            <a:avLst/>
          </a:prstGeom>
          <a:solidFill>
            <a:srgbClr val="FFFFFF">
              <a:alpha val="60000"/>
            </a:srgbClr>
          </a:solidFill>
          <a:ln>
            <a:solidFill>
              <a:srgbClr val="EAEAE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pic>
        <p:nvPicPr>
          <p:cNvPr id="23" name="Grafický objekt 22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60069C9F-6893-7F0C-AC1E-68FA71254C4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39866" y="6000146"/>
            <a:ext cx="540000" cy="540000"/>
          </a:xfrm>
          <a:prstGeom prst="rect">
            <a:avLst/>
          </a:prstGeom>
        </p:spPr>
      </p:pic>
      <p:pic>
        <p:nvPicPr>
          <p:cNvPr id="25" name="Grafický objekt 24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DF27ED74-CD7C-289B-4077-ACAB17107A8E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787434" y="6000146"/>
            <a:ext cx="540000" cy="540000"/>
          </a:xfrm>
          <a:prstGeom prst="rect">
            <a:avLst/>
          </a:prstGeom>
        </p:spPr>
      </p:pic>
      <p:pic>
        <p:nvPicPr>
          <p:cNvPr id="27" name="Grafický objekt 26">
            <a:extLst>
              <a:ext uri="{FF2B5EF4-FFF2-40B4-BE49-F238E27FC236}">
                <a16:creationId xmlns:a16="http://schemas.microsoft.com/office/drawing/2014/main" id="{3A83EF6E-9083-ED5B-5B15-42F74C18B79C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92298" y="6000146"/>
            <a:ext cx="540000" cy="540000"/>
          </a:xfrm>
          <a:prstGeom prst="rect">
            <a:avLst/>
          </a:prstGeom>
        </p:spPr>
      </p:pic>
      <p:grpSp>
        <p:nvGrpSpPr>
          <p:cNvPr id="4" name="Skupina 3">
            <a:extLst>
              <a:ext uri="{FF2B5EF4-FFF2-40B4-BE49-F238E27FC236}">
                <a16:creationId xmlns:a16="http://schemas.microsoft.com/office/drawing/2014/main" id="{1FC38979-B049-A1C6-26D8-A93CA1238738}"/>
              </a:ext>
            </a:extLst>
          </p:cNvPr>
          <p:cNvGrpSpPr/>
          <p:nvPr userDrawn="1"/>
        </p:nvGrpSpPr>
        <p:grpSpPr>
          <a:xfrm>
            <a:off x="-3626629" y="1189691"/>
            <a:ext cx="3063891" cy="4478617"/>
            <a:chOff x="-3626629" y="1189691"/>
            <a:chExt cx="3063891" cy="4478617"/>
          </a:xfrm>
        </p:grpSpPr>
        <p:sp>
          <p:nvSpPr>
            <p:cNvPr id="2" name="Obdélník: se zakulacenými rohy 1">
              <a:extLst>
                <a:ext uri="{FF2B5EF4-FFF2-40B4-BE49-F238E27FC236}">
                  <a16:creationId xmlns:a16="http://schemas.microsoft.com/office/drawing/2014/main" id="{1E758276-CBD5-01D5-D8E0-1B4A40FD32D3}"/>
                </a:ext>
              </a:extLst>
            </p:cNvPr>
            <p:cNvSpPr/>
            <p:nvPr userDrawn="1"/>
          </p:nvSpPr>
          <p:spPr>
            <a:xfrm>
              <a:off x="-3626629" y="1189691"/>
              <a:ext cx="3063891" cy="4478617"/>
            </a:xfrm>
            <a:prstGeom prst="roundRect">
              <a:avLst>
                <a:gd name="adj" fmla="val 4378"/>
              </a:avLst>
            </a:prstGeom>
            <a:solidFill>
              <a:srgbClr val="FFFFFF">
                <a:alpha val="60000"/>
              </a:srgbClr>
            </a:solidFill>
            <a:ln>
              <a:solidFill>
                <a:srgbClr val="EAEAEA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 dirty="0"/>
            </a:p>
          </p:txBody>
        </p:sp>
        <p:sp>
          <p:nvSpPr>
            <p:cNvPr id="3" name="TextovéPole 2">
              <a:extLst>
                <a:ext uri="{FF2B5EF4-FFF2-40B4-BE49-F238E27FC236}">
                  <a16:creationId xmlns:a16="http://schemas.microsoft.com/office/drawing/2014/main" id="{BB8AE030-25ED-616A-4CFF-BE78E245F360}"/>
                </a:ext>
              </a:extLst>
            </p:cNvPr>
            <p:cNvSpPr txBox="1"/>
            <p:nvPr userDrawn="1"/>
          </p:nvSpPr>
          <p:spPr>
            <a:xfrm>
              <a:off x="-3415553" y="1353671"/>
              <a:ext cx="2662517" cy="24622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s-CZ" sz="2800" u="none" dirty="0">
                  <a:solidFill>
                    <a:schemeClr val="bg2">
                      <a:lumMod val="25000"/>
                    </a:schemeClr>
                  </a:solidFill>
                </a:rPr>
                <a:t>Menu</a:t>
              </a:r>
            </a:p>
            <a:p>
              <a:endParaRPr lang="cs-CZ" dirty="0">
                <a:solidFill>
                  <a:schemeClr val="bg2">
                    <a:lumMod val="25000"/>
                  </a:schemeClr>
                </a:solidFill>
              </a:endParaRPr>
            </a:p>
            <a:p>
              <a:r>
                <a:rPr lang="cs-CZ" dirty="0">
                  <a:solidFill>
                    <a:schemeClr val="bg2">
                      <a:lumMod val="25000"/>
                    </a:schemeClr>
                  </a:solidFill>
                </a:rPr>
                <a:t>1. Úvod</a:t>
              </a:r>
            </a:p>
            <a:p>
              <a:r>
                <a:rPr lang="cs-CZ" dirty="0">
                  <a:solidFill>
                    <a:schemeClr val="bg2">
                      <a:lumMod val="25000"/>
                    </a:schemeClr>
                  </a:solidFill>
                </a:rPr>
                <a:t>2. Vlastnosti dat</a:t>
              </a:r>
            </a:p>
            <a:p>
              <a:r>
                <a:rPr lang="cs-CZ" dirty="0">
                  <a:solidFill>
                    <a:schemeClr val="bg2">
                      <a:lumMod val="25000"/>
                    </a:schemeClr>
                  </a:solidFill>
                </a:rPr>
                <a:t>3. Využití</a:t>
              </a:r>
            </a:p>
            <a:p>
              <a:r>
                <a:rPr lang="cs-CZ" dirty="0">
                  <a:solidFill>
                    <a:schemeClr val="bg2">
                      <a:lumMod val="25000"/>
                    </a:schemeClr>
                  </a:solidFill>
                </a:rPr>
                <a:t>4. Způsob zpracování</a:t>
              </a:r>
            </a:p>
            <a:p>
              <a:r>
                <a:rPr lang="cs-CZ" dirty="0">
                  <a:solidFill>
                    <a:schemeClr val="bg2">
                      <a:lumMod val="25000"/>
                    </a:schemeClr>
                  </a:solidFill>
                </a:rPr>
                <a:t>5. Použitá literatura</a:t>
              </a:r>
            </a:p>
            <a:p>
              <a:r>
                <a:rPr lang="cs-CZ" dirty="0">
                  <a:solidFill>
                    <a:schemeClr val="bg2">
                      <a:lumMod val="25000"/>
                    </a:schemeClr>
                  </a:solidFill>
                </a:rPr>
                <a:t>6. </a:t>
              </a:r>
              <a:r>
                <a:rPr lang="cs-CZ" dirty="0" err="1">
                  <a:solidFill>
                    <a:schemeClr val="bg2">
                      <a:lumMod val="25000"/>
                    </a:schemeClr>
                  </a:solidFill>
                </a:rPr>
                <a:t>Github</a:t>
              </a:r>
              <a:r>
                <a:rPr lang="cs-CZ" dirty="0">
                  <a:solidFill>
                    <a:schemeClr val="bg2">
                      <a:lumMod val="25000"/>
                    </a:schemeClr>
                  </a:solidFill>
                </a:rPr>
                <a:t> </a:t>
              </a:r>
              <a:r>
                <a:rPr lang="cs-CZ" dirty="0" err="1">
                  <a:solidFill>
                    <a:schemeClr val="bg2">
                      <a:lumMod val="25000"/>
                    </a:schemeClr>
                  </a:solidFill>
                </a:rPr>
                <a:t>repozitář</a:t>
              </a:r>
              <a:endParaRPr lang="cs-CZ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769940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21" restart="whenNotActive" fill="hold" evtFilter="cancelBubble" nodeType="interactiveSeq">
                <p:stCondLst>
                  <p:cond evt="onClick" delay="0">
                    <p:tgtEl>
                      <p:spTgt spid="2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2" fill="hold">
                      <p:stCondLst>
                        <p:cond delay="0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63" presetClass="path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95833E-6 0 L 0.31145 0 " pathEditMode="fixed" rAng="0" ptsTypes="AA">
                                      <p:cBhvr>
                                        <p:cTn id="2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57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5" presetClass="path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1146 0 L 4.79167E-6 0 " pathEditMode="relative" rAng="0" ptsTypes="AA">
                                      <p:cBhvr>
                                        <p:cTn id="2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53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7"/>
                  </p:tgtEl>
                </p:cond>
              </p:nextCondLst>
            </p:seq>
          </p:childTnLst>
        </p:cTn>
      </p:par>
    </p:tnLst>
    <p:bldLst>
      <p:bldP spid="7" grpId="0" animBg="1"/>
    </p:bld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bAyrObl7TYE&amp;ab_channel=Simplilearn" TargetMode="External"/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ZmatyasZERO/Big-data-prezentace.git" TargetMode="External"/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Skupina 1">
            <a:extLst>
              <a:ext uri="{FF2B5EF4-FFF2-40B4-BE49-F238E27FC236}">
                <a16:creationId xmlns:a16="http://schemas.microsoft.com/office/drawing/2014/main" id="{EAAC54F0-7FC1-ED51-6C52-5C08D2A90079}"/>
              </a:ext>
            </a:extLst>
          </p:cNvPr>
          <p:cNvGrpSpPr/>
          <p:nvPr/>
        </p:nvGrpSpPr>
        <p:grpSpPr>
          <a:xfrm>
            <a:off x="2839648" y="2690346"/>
            <a:ext cx="6512704" cy="1477308"/>
            <a:chOff x="-3626629" y="1189687"/>
            <a:chExt cx="3063891" cy="7293471"/>
          </a:xfrm>
        </p:grpSpPr>
        <p:sp>
          <p:nvSpPr>
            <p:cNvPr id="3" name="Obdélník: se zakulacenými rohy 2">
              <a:extLst>
                <a:ext uri="{FF2B5EF4-FFF2-40B4-BE49-F238E27FC236}">
                  <a16:creationId xmlns:a16="http://schemas.microsoft.com/office/drawing/2014/main" id="{03D1B8E7-24D1-73A4-6889-0A87086040C7}"/>
                </a:ext>
              </a:extLst>
            </p:cNvPr>
            <p:cNvSpPr/>
            <p:nvPr userDrawn="1"/>
          </p:nvSpPr>
          <p:spPr>
            <a:xfrm>
              <a:off x="-3626629" y="1189687"/>
              <a:ext cx="3063891" cy="7293471"/>
            </a:xfrm>
            <a:prstGeom prst="roundRect">
              <a:avLst>
                <a:gd name="adj" fmla="val 4378"/>
              </a:avLst>
            </a:prstGeom>
            <a:solidFill>
              <a:srgbClr val="FFFFFF">
                <a:alpha val="60000"/>
              </a:srgbClr>
            </a:solidFill>
            <a:ln>
              <a:solidFill>
                <a:srgbClr val="EAEAEA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 dirty="0"/>
            </a:p>
          </p:txBody>
        </p:sp>
        <p:sp>
          <p:nvSpPr>
            <p:cNvPr id="4" name="TextovéPole 3">
              <a:extLst>
                <a:ext uri="{FF2B5EF4-FFF2-40B4-BE49-F238E27FC236}">
                  <a16:creationId xmlns:a16="http://schemas.microsoft.com/office/drawing/2014/main" id="{CDC57AD1-F702-A42D-AD82-FCA7B71A173B}"/>
                </a:ext>
              </a:extLst>
            </p:cNvPr>
            <p:cNvSpPr txBox="1"/>
            <p:nvPr userDrawn="1"/>
          </p:nvSpPr>
          <p:spPr>
            <a:xfrm>
              <a:off x="-3402110" y="1353669"/>
              <a:ext cx="2662517" cy="63818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cs-CZ" sz="5400" dirty="0">
                  <a:solidFill>
                    <a:schemeClr val="bg2">
                      <a:lumMod val="25000"/>
                    </a:schemeClr>
                  </a:solidFill>
                </a:rPr>
                <a:t>BIG DATA</a:t>
              </a:r>
            </a:p>
            <a:p>
              <a:pPr algn="ctr"/>
              <a:r>
                <a:rPr lang="pl-PL" sz="2400" dirty="0">
                  <a:solidFill>
                    <a:schemeClr val="bg2">
                      <a:lumMod val="25000"/>
                    </a:schemeClr>
                  </a:solidFill>
                </a:rPr>
                <a:t>aneb co a k čemu to je</a:t>
              </a:r>
            </a:p>
          </p:txBody>
        </p:sp>
      </p:grpSp>
      <p:sp>
        <p:nvSpPr>
          <p:cNvPr id="5" name="Obdélník: se zakulacenými rohy 4">
            <a:extLst>
              <a:ext uri="{FF2B5EF4-FFF2-40B4-BE49-F238E27FC236}">
                <a16:creationId xmlns:a16="http://schemas.microsoft.com/office/drawing/2014/main" id="{6D72CBFC-C3CD-F95E-0652-EC766FBAB8F1}"/>
              </a:ext>
            </a:extLst>
          </p:cNvPr>
          <p:cNvSpPr/>
          <p:nvPr/>
        </p:nvSpPr>
        <p:spPr>
          <a:xfrm>
            <a:off x="8153401" y="5910146"/>
            <a:ext cx="3874434" cy="720000"/>
          </a:xfrm>
          <a:prstGeom prst="roundRect">
            <a:avLst/>
          </a:prstGeom>
          <a:solidFill>
            <a:srgbClr val="FFFFFF">
              <a:alpha val="60000"/>
            </a:srgbClr>
          </a:solidFill>
          <a:ln>
            <a:solidFill>
              <a:srgbClr val="EAEAE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2400" dirty="0">
                <a:solidFill>
                  <a:schemeClr val="bg2">
                    <a:lumMod val="25000"/>
                  </a:schemeClr>
                </a:solidFill>
              </a:rPr>
              <a:t>Matyáš Klimeš</a:t>
            </a:r>
          </a:p>
        </p:txBody>
      </p:sp>
    </p:spTree>
    <p:extLst>
      <p:ext uri="{BB962C8B-B14F-4D97-AF65-F5344CB8AC3E}">
        <p14:creationId xmlns:p14="http://schemas.microsoft.com/office/powerpoint/2010/main" val="16386526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71368947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2361653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00377446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01925339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63819782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69334573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63659203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12167230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5621844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02685308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39185408"/>
      </p:ext>
    </p:extLst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97040659"/>
      </p:ext>
    </p:extLst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57622874"/>
      </p:ext>
    </p:extLst>
  </p:cSld>
  <p:clrMapOvr>
    <a:masterClrMapping/>
  </p:clrMapOvr>
  <p:transition spd="slow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89060106"/>
      </p:ext>
    </p:extLst>
  </p:cSld>
  <p:clrMapOvr>
    <a:masterClrMapping/>
  </p:clrMapOvr>
  <p:transition spd="slow"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71638426"/>
      </p:ext>
    </p:extLst>
  </p:cSld>
  <p:clrMapOvr>
    <a:masterClrMapping/>
  </p:clrMapOvr>
  <p:transition spd="slow">
    <p:push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Skupina 1">
            <a:extLst>
              <a:ext uri="{FF2B5EF4-FFF2-40B4-BE49-F238E27FC236}">
                <a16:creationId xmlns:a16="http://schemas.microsoft.com/office/drawing/2014/main" id="{243C7F3D-B880-6A98-B2E1-739E512E7F5D}"/>
              </a:ext>
            </a:extLst>
          </p:cNvPr>
          <p:cNvGrpSpPr/>
          <p:nvPr/>
        </p:nvGrpSpPr>
        <p:grpSpPr>
          <a:xfrm>
            <a:off x="2971800" y="849872"/>
            <a:ext cx="8690963" cy="5646177"/>
            <a:chOff x="-3626629" y="1189687"/>
            <a:chExt cx="3063891" cy="7293471"/>
          </a:xfrm>
        </p:grpSpPr>
        <p:sp>
          <p:nvSpPr>
            <p:cNvPr id="3" name="Obdélník: se zakulacenými rohy 2">
              <a:extLst>
                <a:ext uri="{FF2B5EF4-FFF2-40B4-BE49-F238E27FC236}">
                  <a16:creationId xmlns:a16="http://schemas.microsoft.com/office/drawing/2014/main" id="{1D74A4F7-AA50-610C-9838-FFD21BFA7E46}"/>
                </a:ext>
              </a:extLst>
            </p:cNvPr>
            <p:cNvSpPr/>
            <p:nvPr userDrawn="1"/>
          </p:nvSpPr>
          <p:spPr>
            <a:xfrm>
              <a:off x="-3626629" y="1189687"/>
              <a:ext cx="3063891" cy="7293471"/>
            </a:xfrm>
            <a:prstGeom prst="roundRect">
              <a:avLst>
                <a:gd name="adj" fmla="val 1848"/>
              </a:avLst>
            </a:prstGeom>
            <a:solidFill>
              <a:srgbClr val="FFFFFF">
                <a:alpha val="60000"/>
              </a:srgbClr>
            </a:solidFill>
            <a:ln>
              <a:solidFill>
                <a:srgbClr val="EAEAEA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 dirty="0"/>
            </a:p>
          </p:txBody>
        </p:sp>
        <p:sp>
          <p:nvSpPr>
            <p:cNvPr id="4" name="TextovéPole 3">
              <a:extLst>
                <a:ext uri="{FF2B5EF4-FFF2-40B4-BE49-F238E27FC236}">
                  <a16:creationId xmlns:a16="http://schemas.microsoft.com/office/drawing/2014/main" id="{9DAEAAFA-FA86-BA57-632C-EFE5FC69FBFA}"/>
                </a:ext>
              </a:extLst>
            </p:cNvPr>
            <p:cNvSpPr txBox="1"/>
            <p:nvPr userDrawn="1"/>
          </p:nvSpPr>
          <p:spPr>
            <a:xfrm>
              <a:off x="-3581351" y="1541769"/>
              <a:ext cx="2960923" cy="26239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pl-PL" sz="2800" dirty="0">
                  <a:solidFill>
                    <a:schemeClr val="bg2">
                      <a:lumMod val="25000"/>
                    </a:schemeClr>
                  </a:solidFill>
                </a:rPr>
                <a:t>POUŽITÁ LITERATURA</a:t>
              </a:r>
            </a:p>
            <a:p>
              <a:pPr algn="just"/>
              <a:endParaRPr lang="pl-PL" sz="2800" dirty="0">
                <a:solidFill>
                  <a:schemeClr val="bg2">
                    <a:lumMod val="25000"/>
                  </a:schemeClr>
                </a:solidFill>
              </a:endParaRPr>
            </a:p>
            <a:p>
              <a:r>
                <a:rPr lang="en-US" sz="1400" b="0" i="1" dirty="0">
                  <a:solidFill>
                    <a:schemeClr val="bg2">
                      <a:lumMod val="25000"/>
                    </a:schemeClr>
                  </a:solidFill>
                  <a:effectLst/>
                  <a:latin typeface="Open Sans" panose="020B0606030504020204" pitchFamily="34" charset="0"/>
                </a:rPr>
                <a:t>YouTube: Big Data In 5 Minutes | What Is Big Data?| Introduction To Big Data |Big Data Explained |</a:t>
              </a:r>
              <a:r>
                <a:rPr lang="en-US" sz="1400" b="0" i="1" dirty="0" err="1">
                  <a:solidFill>
                    <a:schemeClr val="bg2">
                      <a:lumMod val="25000"/>
                    </a:schemeClr>
                  </a:solidFill>
                  <a:effectLst/>
                  <a:latin typeface="Open Sans" panose="020B0606030504020204" pitchFamily="34" charset="0"/>
                </a:rPr>
                <a:t>Simplilearn</a:t>
              </a:r>
              <a:r>
                <a:rPr lang="en-US" sz="1400" b="0" i="0" dirty="0">
                  <a:solidFill>
                    <a:schemeClr val="bg2">
                      <a:lumMod val="25000"/>
                    </a:schemeClr>
                  </a:solidFill>
                  <a:effectLst/>
                  <a:latin typeface="Open Sans" panose="020B0606030504020204" pitchFamily="34" charset="0"/>
                </a:rPr>
                <a:t> [online]. [cit. 2023-01-05]. </a:t>
              </a:r>
              <a:r>
                <a:rPr lang="en-US" sz="1400" b="0" i="0" dirty="0" err="1">
                  <a:solidFill>
                    <a:schemeClr val="bg2">
                      <a:lumMod val="25000"/>
                    </a:schemeClr>
                  </a:solidFill>
                  <a:effectLst/>
                  <a:latin typeface="Open Sans" panose="020B0606030504020204" pitchFamily="34" charset="0"/>
                </a:rPr>
                <a:t>Dostupné</a:t>
              </a:r>
              <a:r>
                <a:rPr lang="en-US" sz="1400" b="0" i="0" dirty="0">
                  <a:solidFill>
                    <a:schemeClr val="bg2">
                      <a:lumMod val="25000"/>
                    </a:schemeClr>
                  </a:solidFill>
                  <a:effectLst/>
                  <a:latin typeface="Open Sans" panose="020B0606030504020204" pitchFamily="34" charset="0"/>
                </a:rPr>
                <a:t> z: </a:t>
              </a:r>
              <a:r>
                <a:rPr lang="en-US" sz="1400" b="0" i="0" dirty="0">
                  <a:solidFill>
                    <a:schemeClr val="bg2">
                      <a:lumMod val="25000"/>
                    </a:schemeClr>
                  </a:solidFill>
                  <a:effectLst/>
                  <a:latin typeface="Open Sans" panose="020B0606030504020204" pitchFamily="34" charset="0"/>
                  <a:hlinkClick r:id="rId3"/>
                </a:rPr>
                <a:t>https://www.youtube.com/watch?v=bAyrObl7TYE&amp;ab_channel=Simplilearn</a:t>
              </a:r>
              <a:endParaRPr lang="cs-CZ" sz="1400" b="0" i="0" dirty="0">
                <a:solidFill>
                  <a:schemeClr val="bg2">
                    <a:lumMod val="25000"/>
                  </a:schemeClr>
                </a:solidFill>
                <a:effectLst/>
                <a:latin typeface="Open Sans" panose="020B0606030504020204" pitchFamily="34" charset="0"/>
              </a:endParaRPr>
            </a:p>
            <a:p>
              <a:endParaRPr lang="cs-CZ" sz="1400" dirty="0">
                <a:solidFill>
                  <a:schemeClr val="bg2">
                    <a:lumMod val="25000"/>
                  </a:schemeClr>
                </a:solidFill>
                <a:latin typeface="Open Sans" panose="020B0606030504020204" pitchFamily="34" charset="0"/>
              </a:endParaRPr>
            </a:p>
            <a:p>
              <a:endParaRPr lang="pl-PL" sz="14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64314355"/>
      </p:ext>
    </p:extLst>
  </p:cSld>
  <p:clrMapOvr>
    <a:masterClrMapping/>
  </p:clrMapOvr>
  <p:transition spd="slow">
    <p:push dir="u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Skupina 4">
            <a:extLst>
              <a:ext uri="{FF2B5EF4-FFF2-40B4-BE49-F238E27FC236}">
                <a16:creationId xmlns:a16="http://schemas.microsoft.com/office/drawing/2014/main" id="{8B5C1CC7-2FEE-3C80-6E56-DDC43ED86EFE}"/>
              </a:ext>
            </a:extLst>
          </p:cNvPr>
          <p:cNvGrpSpPr/>
          <p:nvPr/>
        </p:nvGrpSpPr>
        <p:grpSpPr>
          <a:xfrm>
            <a:off x="300637" y="1547346"/>
            <a:ext cx="8288419" cy="2495776"/>
            <a:chOff x="-3626629" y="1189687"/>
            <a:chExt cx="3006201" cy="3528881"/>
          </a:xfrm>
        </p:grpSpPr>
        <p:sp>
          <p:nvSpPr>
            <p:cNvPr id="6" name="Obdélník: se zakulacenými rohy 5">
              <a:extLst>
                <a:ext uri="{FF2B5EF4-FFF2-40B4-BE49-F238E27FC236}">
                  <a16:creationId xmlns:a16="http://schemas.microsoft.com/office/drawing/2014/main" id="{83AE37F6-7BDA-4386-B460-AF900265508D}"/>
                </a:ext>
              </a:extLst>
            </p:cNvPr>
            <p:cNvSpPr/>
            <p:nvPr userDrawn="1"/>
          </p:nvSpPr>
          <p:spPr>
            <a:xfrm>
              <a:off x="-3626629" y="1189687"/>
              <a:ext cx="2960923" cy="3293535"/>
            </a:xfrm>
            <a:prstGeom prst="roundRect">
              <a:avLst>
                <a:gd name="adj" fmla="val 4378"/>
              </a:avLst>
            </a:prstGeom>
            <a:solidFill>
              <a:srgbClr val="FFFFFF">
                <a:alpha val="60000"/>
              </a:srgbClr>
            </a:solidFill>
            <a:ln>
              <a:solidFill>
                <a:srgbClr val="EAEAEA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 dirty="0"/>
            </a:p>
          </p:txBody>
        </p:sp>
        <p:sp>
          <p:nvSpPr>
            <p:cNvPr id="7" name="TextovéPole 6">
              <a:extLst>
                <a:ext uri="{FF2B5EF4-FFF2-40B4-BE49-F238E27FC236}">
                  <a16:creationId xmlns:a16="http://schemas.microsoft.com/office/drawing/2014/main" id="{EFA29BE0-2BB6-EE50-B403-FC9C173C55C1}"/>
                </a:ext>
              </a:extLst>
            </p:cNvPr>
            <p:cNvSpPr txBox="1"/>
            <p:nvPr userDrawn="1"/>
          </p:nvSpPr>
          <p:spPr>
            <a:xfrm>
              <a:off x="-3581351" y="1541768"/>
              <a:ext cx="2960923" cy="31768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sz="2800" dirty="0">
                  <a:solidFill>
                    <a:schemeClr val="bg2">
                      <a:lumMod val="25000"/>
                    </a:schemeClr>
                  </a:solidFill>
                </a:rPr>
                <a:t>Github repozitář</a:t>
              </a:r>
            </a:p>
            <a:p>
              <a:endParaRPr lang="pl-PL" sz="2800" dirty="0">
                <a:solidFill>
                  <a:schemeClr val="bg2">
                    <a:lumMod val="25000"/>
                  </a:schemeClr>
                </a:solidFill>
              </a:endParaRPr>
            </a:p>
            <a:p>
              <a:r>
                <a:rPr lang="pl-PL" sz="2800" dirty="0">
                  <a:solidFill>
                    <a:schemeClr val="bg2">
                      <a:lumMod val="25000"/>
                    </a:schemeClr>
                  </a:solidFill>
                  <a:hlinkClick r:id="rId3"/>
                </a:rPr>
                <a:t>https://github.com/CZmatyasZERO/Big-data-prezentace.git</a:t>
              </a:r>
              <a:endParaRPr lang="pl-PL" sz="2800" dirty="0">
                <a:solidFill>
                  <a:schemeClr val="bg2">
                    <a:lumMod val="25000"/>
                  </a:schemeClr>
                </a:solidFill>
              </a:endParaRPr>
            </a:p>
            <a:p>
              <a:endParaRPr lang="pl-PL" sz="28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06460327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99732778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42844631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22657524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48069928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89515200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2395524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92236792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</TotalTime>
  <Words>80</Words>
  <Application>Microsoft Office PowerPoint</Application>
  <PresentationFormat>Širokoúhlá obrazovka</PresentationFormat>
  <Paragraphs>10</Paragraphs>
  <Slides>25</Slides>
  <Notes>1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25</vt:i4>
      </vt:variant>
    </vt:vector>
  </HeadingPairs>
  <TitlesOfParts>
    <vt:vector size="29" baseType="lpstr">
      <vt:lpstr>Arial</vt:lpstr>
      <vt:lpstr>Calibri</vt:lpstr>
      <vt:lpstr>Open Sans</vt:lpstr>
      <vt:lpstr>Motiv Office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>Klimeš Matyáš</dc:creator>
  <cp:lastModifiedBy>Klimeš Matyáš</cp:lastModifiedBy>
  <cp:revision>5</cp:revision>
  <dcterms:created xsi:type="dcterms:W3CDTF">2023-01-02T10:51:21Z</dcterms:created>
  <dcterms:modified xsi:type="dcterms:W3CDTF">2023-01-05T20:23:44Z</dcterms:modified>
</cp:coreProperties>
</file>