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AEAEA"/>
    <a:srgbClr val="F8F8F8"/>
    <a:srgbClr val="CC99FF"/>
    <a:srgbClr val="9999FF"/>
    <a:srgbClr val="FF99FF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Světlý styl 3 – zvýraznění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3537" autoAdjust="0"/>
  </p:normalViewPr>
  <p:slideViewPr>
    <p:cSldViewPr snapToGrid="0">
      <p:cViewPr varScale="1">
        <p:scale>
          <a:sx n="100" d="100"/>
          <a:sy n="100" d="100"/>
        </p:scale>
        <p:origin x="61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19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>
            <a:extLst>
              <a:ext uri="{FF2B5EF4-FFF2-40B4-BE49-F238E27FC236}">
                <a16:creationId xmlns:a16="http://schemas.microsoft.com/office/drawing/2014/main" id="{21E6A586-7EB8-9FB6-D25B-348423057B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56C46505-7583-E7C7-B703-E8260AB5A4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09DB19-4C21-440C-A727-546C40E604C7}" type="datetimeFigureOut">
              <a:rPr lang="cs-CZ" smtClean="0"/>
              <a:t>18.01.2023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8DCB8DC9-641B-5E6E-906D-AAC5D8A2E91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5FFD132-0A02-811F-8B33-F2023120992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49B26-5B43-4F12-9EC8-AECE768AF2B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682379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4D5948-2C73-43CB-9CA5-AB41306D9F29}" type="datetimeFigureOut">
              <a:rPr lang="cs-CZ" smtClean="0"/>
              <a:t>18.01.2023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18C811-EA92-4AF8-BD8C-65860AE540A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48023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8C811-EA92-4AF8-BD8C-65860AE540A1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255508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Data zdroje: Navštěvované stránky, příspěvky, lajky…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8C811-EA92-4AF8-BD8C-65860AE540A1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255145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8C811-EA92-4AF8-BD8C-65860AE540A1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791025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Rozšíření do chromu – </a:t>
            </a:r>
            <a:r>
              <a:rPr lang="cs-CZ" dirty="0" err="1"/>
              <a:t>privacy</a:t>
            </a:r>
            <a:r>
              <a:rPr lang="cs-CZ" dirty="0"/>
              <a:t> </a:t>
            </a:r>
            <a:r>
              <a:rPr lang="cs-CZ" dirty="0" err="1"/>
              <a:t>badger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8C811-EA92-4AF8-BD8C-65860AE540A1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052517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8C811-EA92-4AF8-BD8C-65860AE540A1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001432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Grafické elementy nezmíněné v použité literatuře byli vytvořeny autorem prezentace.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8C811-EA92-4AF8-BD8C-65860AE540A1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78736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8C811-EA92-4AF8-BD8C-65860AE540A1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6528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Nelze vyjádřit mat. rovnicí, Př: barva stránek a počet prodaných kusů</a:t>
            </a:r>
          </a:p>
          <a:p>
            <a:r>
              <a:rPr lang="cs-CZ" dirty="0"/>
              <a:t>Meteorologie: předpověď počasí</a:t>
            </a:r>
          </a:p>
          <a:p>
            <a:r>
              <a:rPr lang="cs-CZ" dirty="0" err="1"/>
              <a:t>Konektomice</a:t>
            </a:r>
            <a:r>
              <a:rPr lang="cs-CZ" dirty="0"/>
              <a:t>: zkoumání DNA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8C811-EA92-4AF8-BD8C-65860AE540A1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24489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Nesmí být prázdná políčka v řádku, jinak </a:t>
            </a:r>
            <a:r>
              <a:rPr lang="cs-CZ" dirty="0" err="1"/>
              <a:t>semi-structured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8C811-EA92-4AF8-BD8C-65860AE540A1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53034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Semi-</a:t>
            </a:r>
            <a:r>
              <a:rPr lang="cs-CZ" dirty="0" err="1"/>
              <a:t>structured</a:t>
            </a:r>
            <a:r>
              <a:rPr lang="cs-CZ" dirty="0"/>
              <a:t> formáty: JSON, XML, HTML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8C811-EA92-4AF8-BD8C-65860AE540A1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4319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Pravdivost: Př. Počet uživatelů Facebooku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8C811-EA92-4AF8-BD8C-65860AE540A1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32011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Další programy: </a:t>
            </a:r>
            <a:r>
              <a:rPr lang="cs-CZ" dirty="0" err="1"/>
              <a:t>MongoDB</a:t>
            </a:r>
            <a:r>
              <a:rPr lang="cs-CZ" dirty="0"/>
              <a:t>, </a:t>
            </a:r>
            <a:r>
              <a:rPr lang="cs-CZ" dirty="0" err="1"/>
              <a:t>apache</a:t>
            </a:r>
            <a:r>
              <a:rPr lang="cs-CZ" dirty="0"/>
              <a:t> </a:t>
            </a:r>
            <a:r>
              <a:rPr lang="cs-CZ" dirty="0" err="1"/>
              <a:t>sparks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8C811-EA92-4AF8-BD8C-65860AE540A1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76899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Jeden šedý </a:t>
            </a:r>
            <a:r>
              <a:rPr lang="cs-CZ" dirty="0" err="1"/>
              <a:t>obdelník</a:t>
            </a:r>
            <a:r>
              <a:rPr lang="cs-CZ" dirty="0"/>
              <a:t> = zařízení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8C811-EA92-4AF8-BD8C-65860AE540A1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11087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Jakoby počítání objektů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8C811-EA92-4AF8-BD8C-65860AE540A1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176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7299674"/>
      </p:ext>
    </p:extLst>
  </p:cSld>
  <p:clrMapOvr>
    <a:masterClrMapping/>
  </p:clrMapOvr>
  <p:transition spd="slow" advTm="6000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" Target="../slides/slide16.xml"/><Relationship Id="rId13" Type="http://schemas.openxmlformats.org/officeDocument/2006/relationships/image" Target="../media/image3.png"/><Relationship Id="rId3" Type="http://schemas.openxmlformats.org/officeDocument/2006/relationships/slide" Target="../slides/slide2.xml"/><Relationship Id="rId7" Type="http://schemas.openxmlformats.org/officeDocument/2006/relationships/slide" Target="../slides/slide13.xml"/><Relationship Id="rId12" Type="http://schemas.openxmlformats.org/officeDocument/2006/relationships/image" Target="../media/image2.svg"/><Relationship Id="rId2" Type="http://schemas.openxmlformats.org/officeDocument/2006/relationships/theme" Target="../theme/theme1.xml"/><Relationship Id="rId16" Type="http://schemas.openxmlformats.org/officeDocument/2006/relationships/image" Target="../media/image6.svg"/><Relationship Id="rId1" Type="http://schemas.openxmlformats.org/officeDocument/2006/relationships/slideLayout" Target="../slideLayouts/slideLayout1.xml"/><Relationship Id="rId6" Type="http://schemas.openxmlformats.org/officeDocument/2006/relationships/slide" Target="../slides/slide8.xml"/><Relationship Id="rId11" Type="http://schemas.openxmlformats.org/officeDocument/2006/relationships/image" Target="../media/image1.png"/><Relationship Id="rId5" Type="http://schemas.openxmlformats.org/officeDocument/2006/relationships/slide" Target="../slides/slide4.xml"/><Relationship Id="rId15" Type="http://schemas.openxmlformats.org/officeDocument/2006/relationships/image" Target="../media/image5.png"/><Relationship Id="rId10" Type="http://schemas.openxmlformats.org/officeDocument/2006/relationships/slide" Target="../slides/slide20.xml"/><Relationship Id="rId4" Type="http://schemas.openxmlformats.org/officeDocument/2006/relationships/slide" Target="../slides/slide3.xml"/><Relationship Id="rId9" Type="http://schemas.openxmlformats.org/officeDocument/2006/relationships/slide" Target="../slides/slide19.xml"/><Relationship Id="rId14" Type="http://schemas.openxmlformats.org/officeDocument/2006/relationships/image" Target="../media/image4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: se zakulacenými rohy 6">
            <a:extLst>
              <a:ext uri="{FF2B5EF4-FFF2-40B4-BE49-F238E27FC236}">
                <a16:creationId xmlns:a16="http://schemas.microsoft.com/office/drawing/2014/main" id="{6D335C3D-AE14-9B07-45F9-285371B0EA2E}"/>
              </a:ext>
            </a:extLst>
          </p:cNvPr>
          <p:cNvSpPr/>
          <p:nvPr userDrawn="1"/>
        </p:nvSpPr>
        <p:spPr>
          <a:xfrm>
            <a:off x="145474" y="5910146"/>
            <a:ext cx="2328785" cy="720000"/>
          </a:xfrm>
          <a:prstGeom prst="roundRect">
            <a:avLst/>
          </a:prstGeom>
          <a:solidFill>
            <a:srgbClr val="FFFFFF">
              <a:alpha val="60000"/>
            </a:srgbClr>
          </a:solidFill>
          <a:ln>
            <a:solidFill>
              <a:srgbClr val="EAEA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grpSp>
        <p:nvGrpSpPr>
          <p:cNvPr id="4" name="Skupina 3">
            <a:extLst>
              <a:ext uri="{FF2B5EF4-FFF2-40B4-BE49-F238E27FC236}">
                <a16:creationId xmlns:a16="http://schemas.microsoft.com/office/drawing/2014/main" id="{1FC38979-B049-A1C6-26D8-A93CA1238738}"/>
              </a:ext>
            </a:extLst>
          </p:cNvPr>
          <p:cNvGrpSpPr/>
          <p:nvPr userDrawn="1"/>
        </p:nvGrpSpPr>
        <p:grpSpPr>
          <a:xfrm>
            <a:off x="-3626629" y="1189691"/>
            <a:ext cx="3063891" cy="4478617"/>
            <a:chOff x="-3626629" y="1189691"/>
            <a:chExt cx="3063891" cy="4478617"/>
          </a:xfrm>
        </p:grpSpPr>
        <p:sp>
          <p:nvSpPr>
            <p:cNvPr id="2" name="Obdélník: se zakulacenými rohy 1">
              <a:extLst>
                <a:ext uri="{FF2B5EF4-FFF2-40B4-BE49-F238E27FC236}">
                  <a16:creationId xmlns:a16="http://schemas.microsoft.com/office/drawing/2014/main" id="{1E758276-CBD5-01D5-D8E0-1B4A40FD32D3}"/>
                </a:ext>
              </a:extLst>
            </p:cNvPr>
            <p:cNvSpPr/>
            <p:nvPr userDrawn="1"/>
          </p:nvSpPr>
          <p:spPr>
            <a:xfrm>
              <a:off x="-3626629" y="1189691"/>
              <a:ext cx="3063891" cy="4478617"/>
            </a:xfrm>
            <a:prstGeom prst="roundRect">
              <a:avLst>
                <a:gd name="adj" fmla="val 4378"/>
              </a:avLst>
            </a:prstGeom>
            <a:solidFill>
              <a:srgbClr val="FFFFFF">
                <a:alpha val="60000"/>
              </a:srgbClr>
            </a:solidFill>
            <a:ln>
              <a:solidFill>
                <a:srgbClr val="EAEAE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3" name="TextovéPole 2">
              <a:extLst>
                <a:ext uri="{FF2B5EF4-FFF2-40B4-BE49-F238E27FC236}">
                  <a16:creationId xmlns:a16="http://schemas.microsoft.com/office/drawing/2014/main" id="{BB8AE030-25ED-616A-4CFF-BE78E245F360}"/>
                </a:ext>
              </a:extLst>
            </p:cNvPr>
            <p:cNvSpPr txBox="1"/>
            <p:nvPr userDrawn="1"/>
          </p:nvSpPr>
          <p:spPr>
            <a:xfrm>
              <a:off x="-3415553" y="1353671"/>
              <a:ext cx="2662517" cy="3354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3200" u="none" dirty="0">
                  <a:solidFill>
                    <a:schemeClr val="bg2">
                      <a:lumMod val="25000"/>
                    </a:schemeClr>
                  </a:solidFill>
                </a:rPr>
                <a:t>Menu</a:t>
              </a:r>
            </a:p>
            <a:p>
              <a:endParaRPr lang="cs-CZ" sz="2000" dirty="0">
                <a:solidFill>
                  <a:schemeClr val="bg2">
                    <a:lumMod val="25000"/>
                  </a:schemeClr>
                </a:solidFill>
              </a:endParaRPr>
            </a:p>
            <a:p>
              <a:r>
                <a:rPr lang="cs-CZ" sz="2000" dirty="0">
                  <a:solidFill>
                    <a:schemeClr val="bg2">
                      <a:lumMod val="25000"/>
                    </a:schemeClr>
                  </a:solidFill>
                </a:rPr>
                <a:t>1. </a:t>
              </a:r>
              <a:r>
                <a:rPr lang="cs-CZ" sz="2000" dirty="0">
                  <a:solidFill>
                    <a:schemeClr val="bg2">
                      <a:lumMod val="25000"/>
                    </a:schemeClr>
                  </a:solidFill>
                  <a:hlinkClick r:id="rId3" action="ppaction://hlinksldjump"/>
                </a:rPr>
                <a:t>Úvod</a:t>
              </a:r>
              <a:endParaRPr lang="cs-CZ" sz="2000" dirty="0">
                <a:solidFill>
                  <a:schemeClr val="bg2">
                    <a:lumMod val="25000"/>
                  </a:schemeClr>
                </a:solidFill>
              </a:endParaRPr>
            </a:p>
            <a:p>
              <a:r>
                <a:rPr lang="cs-CZ" sz="2000" dirty="0">
                  <a:solidFill>
                    <a:schemeClr val="bg2">
                      <a:lumMod val="25000"/>
                    </a:schemeClr>
                  </a:solidFill>
                </a:rPr>
                <a:t>2. </a:t>
              </a:r>
              <a:r>
                <a:rPr lang="cs-CZ" sz="2000" dirty="0">
                  <a:solidFill>
                    <a:schemeClr val="bg2">
                      <a:lumMod val="25000"/>
                    </a:schemeClr>
                  </a:solidFill>
                  <a:hlinkClick r:id="rId4" action="ppaction://hlinksldjump"/>
                </a:rPr>
                <a:t>Využití</a:t>
              </a:r>
              <a:endParaRPr lang="cs-CZ" sz="2000" dirty="0">
                <a:solidFill>
                  <a:schemeClr val="bg2">
                    <a:lumMod val="25000"/>
                  </a:schemeClr>
                </a:solidFill>
              </a:endParaRPr>
            </a:p>
            <a:p>
              <a:r>
                <a:rPr lang="cs-CZ" sz="2000" dirty="0">
                  <a:solidFill>
                    <a:schemeClr val="bg2">
                      <a:lumMod val="25000"/>
                    </a:schemeClr>
                  </a:solidFill>
                </a:rPr>
                <a:t>3. </a:t>
              </a:r>
              <a:r>
                <a:rPr lang="cs-CZ" sz="2000" dirty="0">
                  <a:solidFill>
                    <a:schemeClr val="bg2">
                      <a:lumMod val="25000"/>
                    </a:schemeClr>
                  </a:solidFill>
                  <a:hlinkClick r:id="rId5" action="ppaction://hlinksldjump"/>
                </a:rPr>
                <a:t>Vlastnosti dat</a:t>
              </a:r>
              <a:endParaRPr lang="cs-CZ" sz="2000" dirty="0">
                <a:solidFill>
                  <a:schemeClr val="bg2">
                    <a:lumMod val="25000"/>
                  </a:schemeClr>
                </a:solidFill>
              </a:endParaRPr>
            </a:p>
            <a:p>
              <a:r>
                <a:rPr lang="cs-CZ" sz="2000" dirty="0">
                  <a:solidFill>
                    <a:schemeClr val="bg2">
                      <a:lumMod val="25000"/>
                    </a:schemeClr>
                  </a:solidFill>
                </a:rPr>
                <a:t>4. </a:t>
              </a:r>
              <a:r>
                <a:rPr lang="cs-CZ" sz="2000" dirty="0">
                  <a:solidFill>
                    <a:schemeClr val="bg2">
                      <a:lumMod val="25000"/>
                    </a:schemeClr>
                  </a:solidFill>
                  <a:hlinkClick r:id="rId6" action="ppaction://hlinksldjump"/>
                </a:rPr>
                <a:t>Způsob zpracování</a:t>
              </a:r>
              <a:endParaRPr lang="cs-CZ" sz="2000" dirty="0">
                <a:solidFill>
                  <a:schemeClr val="bg2">
                    <a:lumMod val="25000"/>
                  </a:schemeClr>
                </a:solidFill>
              </a:endParaRPr>
            </a:p>
            <a:p>
              <a:r>
                <a:rPr lang="cs-CZ" sz="2000" dirty="0">
                  <a:solidFill>
                    <a:schemeClr val="bg2">
                      <a:lumMod val="25000"/>
                    </a:schemeClr>
                  </a:solidFill>
                </a:rPr>
                <a:t>5. </a:t>
              </a:r>
              <a:r>
                <a:rPr lang="cs-CZ" sz="2000" dirty="0">
                  <a:solidFill>
                    <a:schemeClr val="bg2">
                      <a:lumMod val="25000"/>
                    </a:schemeClr>
                  </a:solidFill>
                  <a:hlinkClick r:id="rId7" action="ppaction://hlinksldjump"/>
                </a:rPr>
                <a:t>Příklady využití</a:t>
              </a:r>
              <a:endParaRPr lang="cs-CZ" sz="2000" dirty="0">
                <a:solidFill>
                  <a:schemeClr val="bg2">
                    <a:lumMod val="25000"/>
                  </a:schemeClr>
                </a:solidFill>
              </a:endParaRPr>
            </a:p>
            <a:p>
              <a:r>
                <a:rPr lang="cs-CZ" sz="2000" dirty="0">
                  <a:solidFill>
                    <a:schemeClr val="bg2">
                      <a:lumMod val="25000"/>
                    </a:schemeClr>
                  </a:solidFill>
                </a:rPr>
                <a:t>6. </a:t>
              </a:r>
              <a:r>
                <a:rPr lang="cs-CZ" sz="2000" dirty="0">
                  <a:solidFill>
                    <a:schemeClr val="bg2">
                      <a:lumMod val="25000"/>
                    </a:schemeClr>
                  </a:solidFill>
                  <a:hlinkClick r:id="rId8" action="ppaction://hlinksldjump"/>
                </a:rPr>
                <a:t>Použitelné algoritmy</a:t>
              </a:r>
              <a:endParaRPr lang="cs-CZ" sz="2000" dirty="0">
                <a:solidFill>
                  <a:schemeClr val="bg2">
                    <a:lumMod val="25000"/>
                  </a:schemeClr>
                </a:solidFill>
              </a:endParaRPr>
            </a:p>
            <a:p>
              <a:r>
                <a:rPr lang="cs-CZ" sz="2000" dirty="0">
                  <a:solidFill>
                    <a:schemeClr val="bg2">
                      <a:lumMod val="25000"/>
                    </a:schemeClr>
                  </a:solidFill>
                </a:rPr>
                <a:t>7. </a:t>
              </a:r>
              <a:r>
                <a:rPr lang="cs-CZ" sz="2000" dirty="0">
                  <a:solidFill>
                    <a:schemeClr val="bg2">
                      <a:lumMod val="25000"/>
                    </a:schemeClr>
                  </a:solidFill>
                  <a:hlinkClick r:id="rId9" action="ppaction://hlinksldjump"/>
                </a:rPr>
                <a:t>Použitá literatura</a:t>
              </a:r>
              <a:endParaRPr lang="cs-CZ" sz="2000" dirty="0">
                <a:solidFill>
                  <a:schemeClr val="bg2">
                    <a:lumMod val="25000"/>
                  </a:schemeClr>
                </a:solidFill>
              </a:endParaRPr>
            </a:p>
            <a:p>
              <a:r>
                <a:rPr lang="cs-CZ" sz="2000" dirty="0">
                  <a:solidFill>
                    <a:schemeClr val="bg2">
                      <a:lumMod val="25000"/>
                    </a:schemeClr>
                  </a:solidFill>
                </a:rPr>
                <a:t>8. </a:t>
              </a:r>
              <a:r>
                <a:rPr lang="cs-CZ" sz="2000" dirty="0">
                  <a:solidFill>
                    <a:schemeClr val="bg2">
                      <a:lumMod val="25000"/>
                    </a:schemeClr>
                  </a:solidFill>
                  <a:hlinkClick r:id="rId10" action="ppaction://hlinksldjump"/>
                </a:rPr>
                <a:t>Github </a:t>
              </a:r>
              <a:r>
                <a:rPr lang="cs-CZ" sz="2000" dirty="0" err="1">
                  <a:solidFill>
                    <a:schemeClr val="bg2">
                      <a:lumMod val="25000"/>
                    </a:schemeClr>
                  </a:solidFill>
                  <a:hlinkClick r:id="rId10" action="ppaction://hlinksldjump"/>
                </a:rPr>
                <a:t>repozitář</a:t>
              </a:r>
              <a:endParaRPr lang="cs-CZ" sz="20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pic>
        <p:nvPicPr>
          <p:cNvPr id="23" name="Grafický objekt 22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0069C9F-6893-7F0C-AC1E-68FA71254C4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39866" y="6000146"/>
            <a:ext cx="540000" cy="540000"/>
          </a:xfrm>
          <a:prstGeom prst="rect">
            <a:avLst/>
          </a:prstGeom>
        </p:spPr>
      </p:pic>
      <p:pic>
        <p:nvPicPr>
          <p:cNvPr id="25" name="Grafický objekt 2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F27ED74-CD7C-289B-4077-ACAB17107A8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787434" y="6000146"/>
            <a:ext cx="540000" cy="540000"/>
          </a:xfrm>
          <a:prstGeom prst="rect">
            <a:avLst/>
          </a:prstGeom>
        </p:spPr>
      </p:pic>
      <p:pic>
        <p:nvPicPr>
          <p:cNvPr id="27" name="Grafický objekt 26">
            <a:extLst>
              <a:ext uri="{FF2B5EF4-FFF2-40B4-BE49-F238E27FC236}">
                <a16:creationId xmlns:a16="http://schemas.microsoft.com/office/drawing/2014/main" id="{3A83EF6E-9083-ED5B-5B15-42F74C18B79C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92298" y="6000146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994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slow" advTm="60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3" presetClass="pat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95833E-6 0 L 0.31145 0 " pathEditMode="fixed" rAng="0" ptsTypes="AA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5" presetClass="path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146 0 L 4.79167E-6 0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3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</p:childTnLst>
        </p:cTn>
      </p:par>
    </p:tnLst>
    <p:bldLst>
      <p:bldP spid="7" grpId="0" animBg="1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ducba.com/how-mapreduce-work/" TargetMode="External"/><Relationship Id="rId3" Type="http://schemas.openxmlformats.org/officeDocument/2006/relationships/image" Target="../media/image29.jpg"/><Relationship Id="rId7" Type="http://schemas.openxmlformats.org/officeDocument/2006/relationships/hyperlink" Target="https://www.michael-gramlich.com/what-is-structured-semi-structured-and-unstructured-data/" TargetMode="External"/><Relationship Id="rId12" Type="http://schemas.openxmlformats.org/officeDocument/2006/relationships/hyperlink" Target="https://upload.wikimedia.org/wikipedia/commons/c/cb/Exam_pass_logistic_curve.svg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oracle.com/big-data/what-is-big-data/" TargetMode="External"/><Relationship Id="rId11" Type="http://schemas.openxmlformats.org/officeDocument/2006/relationships/hyperlink" Target="https://techvidvan.com/tutorials/data-science-algorithms/" TargetMode="External"/><Relationship Id="rId5" Type="http://schemas.openxmlformats.org/officeDocument/2006/relationships/hyperlink" Target="https://en.wikipedia.org/wiki/Big_data" TargetMode="External"/><Relationship Id="rId10" Type="http://schemas.openxmlformats.org/officeDocument/2006/relationships/hyperlink" Target="https://cs.wikipedia.org/wiki/Data_mining" TargetMode="External"/><Relationship Id="rId4" Type="http://schemas.openxmlformats.org/officeDocument/2006/relationships/hyperlink" Target="https://www.youtube.com/watch?v=bAyrObl7TYE&amp;ab_channel=Simplilearn" TargetMode="External"/><Relationship Id="rId9" Type="http://schemas.openxmlformats.org/officeDocument/2006/relationships/hyperlink" Target="https://www.youtube.com/watch?v=qoc-obC8z94&amp;ab_channel=Kovy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ZmatyasZERO/Big-data-prezentace.git" TargetMode="External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kupina 1">
            <a:extLst>
              <a:ext uri="{FF2B5EF4-FFF2-40B4-BE49-F238E27FC236}">
                <a16:creationId xmlns:a16="http://schemas.microsoft.com/office/drawing/2014/main" id="{EAAC54F0-7FC1-ED51-6C52-5C08D2A90079}"/>
              </a:ext>
            </a:extLst>
          </p:cNvPr>
          <p:cNvGrpSpPr/>
          <p:nvPr/>
        </p:nvGrpSpPr>
        <p:grpSpPr>
          <a:xfrm>
            <a:off x="2839648" y="2690346"/>
            <a:ext cx="6512704" cy="1477308"/>
            <a:chOff x="-3626629" y="1189687"/>
            <a:chExt cx="3063891" cy="7293471"/>
          </a:xfrm>
        </p:grpSpPr>
        <p:sp>
          <p:nvSpPr>
            <p:cNvPr id="3" name="Obdélník: se zakulacenými rohy 2">
              <a:extLst>
                <a:ext uri="{FF2B5EF4-FFF2-40B4-BE49-F238E27FC236}">
                  <a16:creationId xmlns:a16="http://schemas.microsoft.com/office/drawing/2014/main" id="{03D1B8E7-24D1-73A4-6889-0A87086040C7}"/>
                </a:ext>
              </a:extLst>
            </p:cNvPr>
            <p:cNvSpPr/>
            <p:nvPr userDrawn="1"/>
          </p:nvSpPr>
          <p:spPr>
            <a:xfrm>
              <a:off x="-3626629" y="1189687"/>
              <a:ext cx="3063891" cy="7293471"/>
            </a:xfrm>
            <a:prstGeom prst="roundRect">
              <a:avLst>
                <a:gd name="adj" fmla="val 4378"/>
              </a:avLst>
            </a:prstGeom>
            <a:solidFill>
              <a:srgbClr val="FFFFFF">
                <a:alpha val="60000"/>
              </a:srgbClr>
            </a:solidFill>
            <a:ln>
              <a:solidFill>
                <a:srgbClr val="EAEAE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4" name="TextovéPole 3">
              <a:extLst>
                <a:ext uri="{FF2B5EF4-FFF2-40B4-BE49-F238E27FC236}">
                  <a16:creationId xmlns:a16="http://schemas.microsoft.com/office/drawing/2014/main" id="{CDC57AD1-F702-A42D-AD82-FCA7B71A173B}"/>
                </a:ext>
              </a:extLst>
            </p:cNvPr>
            <p:cNvSpPr txBox="1"/>
            <p:nvPr userDrawn="1"/>
          </p:nvSpPr>
          <p:spPr>
            <a:xfrm>
              <a:off x="-3402110" y="1353669"/>
              <a:ext cx="2662517" cy="6381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5400" dirty="0">
                  <a:solidFill>
                    <a:schemeClr val="bg2">
                      <a:lumMod val="25000"/>
                    </a:schemeClr>
                  </a:solidFill>
                </a:rPr>
                <a:t>BIG DATA</a:t>
              </a:r>
            </a:p>
            <a:p>
              <a:pPr algn="ctr"/>
              <a:r>
                <a:rPr lang="pl-PL" sz="2400" dirty="0">
                  <a:solidFill>
                    <a:schemeClr val="bg2">
                      <a:lumMod val="25000"/>
                    </a:schemeClr>
                  </a:solidFill>
                </a:rPr>
                <a:t>aneb co a k čemu to je</a:t>
              </a:r>
            </a:p>
          </p:txBody>
        </p:sp>
      </p:grpSp>
      <p:sp>
        <p:nvSpPr>
          <p:cNvPr id="5" name="Obdélník: se zakulacenými rohy 4">
            <a:extLst>
              <a:ext uri="{FF2B5EF4-FFF2-40B4-BE49-F238E27FC236}">
                <a16:creationId xmlns:a16="http://schemas.microsoft.com/office/drawing/2014/main" id="{6D72CBFC-C3CD-F95E-0652-EC766FBAB8F1}"/>
              </a:ext>
            </a:extLst>
          </p:cNvPr>
          <p:cNvSpPr/>
          <p:nvPr/>
        </p:nvSpPr>
        <p:spPr>
          <a:xfrm>
            <a:off x="8153401" y="5910146"/>
            <a:ext cx="3874434" cy="720000"/>
          </a:xfrm>
          <a:prstGeom prst="roundRect">
            <a:avLst/>
          </a:prstGeom>
          <a:solidFill>
            <a:srgbClr val="FFFFFF">
              <a:alpha val="60000"/>
            </a:srgbClr>
          </a:solidFill>
          <a:ln>
            <a:solidFill>
              <a:srgbClr val="EAEA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bg2">
                    <a:lumMod val="25000"/>
                  </a:schemeClr>
                </a:solidFill>
              </a:rPr>
              <a:t>Matyáš Klimeš</a:t>
            </a:r>
          </a:p>
        </p:txBody>
      </p:sp>
    </p:spTree>
    <p:extLst>
      <p:ext uri="{BB962C8B-B14F-4D97-AF65-F5344CB8AC3E}">
        <p14:creationId xmlns:p14="http://schemas.microsoft.com/office/powerpoint/2010/main" val="163865265"/>
      </p:ext>
    </p:extLst>
  </p:cSld>
  <p:clrMapOvr>
    <a:masterClrMapping/>
  </p:clrMapOvr>
  <p:transition spd="slow" advTm="10000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kupina 1">
            <a:extLst>
              <a:ext uri="{FF2B5EF4-FFF2-40B4-BE49-F238E27FC236}">
                <a16:creationId xmlns:a16="http://schemas.microsoft.com/office/drawing/2014/main" id="{0E3A7CBF-E679-494B-7604-44E2D9F7E0CA}"/>
              </a:ext>
            </a:extLst>
          </p:cNvPr>
          <p:cNvGrpSpPr/>
          <p:nvPr/>
        </p:nvGrpSpPr>
        <p:grpSpPr>
          <a:xfrm>
            <a:off x="2976563" y="1533524"/>
            <a:ext cx="6238874" cy="3162302"/>
            <a:chOff x="-3626629" y="1189687"/>
            <a:chExt cx="3063891" cy="14863821"/>
          </a:xfrm>
        </p:grpSpPr>
        <p:sp>
          <p:nvSpPr>
            <p:cNvPr id="3" name="Obdélník: se zakulacenými rohy 2">
              <a:extLst>
                <a:ext uri="{FF2B5EF4-FFF2-40B4-BE49-F238E27FC236}">
                  <a16:creationId xmlns:a16="http://schemas.microsoft.com/office/drawing/2014/main" id="{B83EC159-8488-EC5C-4705-A6FF36C18902}"/>
                </a:ext>
              </a:extLst>
            </p:cNvPr>
            <p:cNvSpPr/>
            <p:nvPr userDrawn="1"/>
          </p:nvSpPr>
          <p:spPr>
            <a:xfrm>
              <a:off x="-3626629" y="1189687"/>
              <a:ext cx="3063891" cy="14863821"/>
            </a:xfrm>
            <a:prstGeom prst="roundRect">
              <a:avLst>
                <a:gd name="adj" fmla="val 4378"/>
              </a:avLst>
            </a:prstGeom>
            <a:solidFill>
              <a:srgbClr val="FFFFFF">
                <a:alpha val="60000"/>
              </a:srgbClr>
            </a:solidFill>
            <a:ln>
              <a:solidFill>
                <a:srgbClr val="EAEAE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4" name="TextovéPole 3">
              <a:extLst>
                <a:ext uri="{FF2B5EF4-FFF2-40B4-BE49-F238E27FC236}">
                  <a16:creationId xmlns:a16="http://schemas.microsoft.com/office/drawing/2014/main" id="{513CD07B-77C9-64CE-E2AC-C58937C9979D}"/>
                </a:ext>
              </a:extLst>
            </p:cNvPr>
            <p:cNvSpPr txBox="1"/>
            <p:nvPr userDrawn="1"/>
          </p:nvSpPr>
          <p:spPr>
            <a:xfrm>
              <a:off x="-3497564" y="1660790"/>
              <a:ext cx="2897405" cy="8847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3200" dirty="0">
                  <a:solidFill>
                    <a:schemeClr val="bg2">
                      <a:lumMod val="25000"/>
                    </a:schemeClr>
                  </a:solidFill>
                </a:rPr>
                <a:t>MapReduce</a:t>
              </a:r>
              <a:endParaRPr lang="pl-PL" sz="2800" dirty="0">
                <a:solidFill>
                  <a:schemeClr val="bg2">
                    <a:lumMod val="25000"/>
                  </a:schemeClr>
                </a:solidFill>
              </a:endParaRPr>
            </a:p>
            <a:p>
              <a:pPr marL="457200" indent="-457200">
                <a:buFontTx/>
                <a:buChar char="-"/>
              </a:pPr>
              <a:r>
                <a:rPr lang="pl-PL" sz="2800" dirty="0">
                  <a:solidFill>
                    <a:schemeClr val="bg2">
                      <a:lumMod val="25000"/>
                    </a:schemeClr>
                  </a:solidFill>
                </a:rPr>
                <a:t>Zpracovává data distribuovaně a paralerně</a:t>
              </a:r>
            </a:p>
            <a:p>
              <a:pPr marL="457200" indent="-457200">
                <a:buFontTx/>
                <a:buChar char="-"/>
              </a:pPr>
              <a:r>
                <a:rPr lang="pl-PL" sz="2800" dirty="0">
                  <a:solidFill>
                    <a:schemeClr val="bg2">
                      <a:lumMod val="25000"/>
                    </a:schemeClr>
                  </a:solidFill>
                </a:rPr>
                <a:t>Má 3 fáze: mapper, shuffle, reducer</a:t>
              </a:r>
            </a:p>
            <a:p>
              <a:pPr marL="457200" indent="-457200">
                <a:buFontTx/>
                <a:buChar char="-"/>
              </a:pPr>
              <a:r>
                <a:rPr lang="pl-PL" sz="2800" dirty="0">
                  <a:solidFill>
                    <a:schemeClr val="bg2">
                      <a:lumMod val="25000"/>
                    </a:schemeClr>
                  </a:solidFill>
                </a:rPr>
                <a:t>Za plánování a sledování úloh je odpovědný YARN</a:t>
              </a:r>
            </a:p>
            <a:p>
              <a:pPr marL="457200" indent="-457200">
                <a:buFontTx/>
                <a:buChar char="-"/>
              </a:pPr>
              <a:endParaRPr lang="pl-PL" sz="3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1368947"/>
      </p:ext>
    </p:extLst>
  </p:cSld>
  <p:clrMapOvr>
    <a:masterClrMapping/>
  </p:clrMapOvr>
  <p:transition spd="slow" advTm="40000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kupina 1">
            <a:extLst>
              <a:ext uri="{FF2B5EF4-FFF2-40B4-BE49-F238E27FC236}">
                <a16:creationId xmlns:a16="http://schemas.microsoft.com/office/drawing/2014/main" id="{C2EBA3B5-3BD5-57E1-7719-598F01695B31}"/>
              </a:ext>
            </a:extLst>
          </p:cNvPr>
          <p:cNvGrpSpPr/>
          <p:nvPr/>
        </p:nvGrpSpPr>
        <p:grpSpPr>
          <a:xfrm>
            <a:off x="690563" y="561974"/>
            <a:ext cx="6238874" cy="1990615"/>
            <a:chOff x="-3626629" y="1189687"/>
            <a:chExt cx="3063891" cy="18165877"/>
          </a:xfrm>
        </p:grpSpPr>
        <p:sp>
          <p:nvSpPr>
            <p:cNvPr id="3" name="Obdélník: se zakulacenými rohy 2">
              <a:extLst>
                <a:ext uri="{FF2B5EF4-FFF2-40B4-BE49-F238E27FC236}">
                  <a16:creationId xmlns:a16="http://schemas.microsoft.com/office/drawing/2014/main" id="{93B967FD-C99F-D576-BD9A-13128BF82CAD}"/>
                </a:ext>
              </a:extLst>
            </p:cNvPr>
            <p:cNvSpPr/>
            <p:nvPr userDrawn="1"/>
          </p:nvSpPr>
          <p:spPr>
            <a:xfrm>
              <a:off x="-3626629" y="1189687"/>
              <a:ext cx="3063891" cy="14863821"/>
            </a:xfrm>
            <a:prstGeom prst="roundRect">
              <a:avLst>
                <a:gd name="adj" fmla="val 4378"/>
              </a:avLst>
            </a:prstGeom>
            <a:solidFill>
              <a:srgbClr val="FFFFFF">
                <a:alpha val="60000"/>
              </a:srgbClr>
            </a:solidFill>
            <a:ln>
              <a:solidFill>
                <a:srgbClr val="EAEAE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4" name="TextovéPole 3">
              <a:extLst>
                <a:ext uri="{FF2B5EF4-FFF2-40B4-BE49-F238E27FC236}">
                  <a16:creationId xmlns:a16="http://schemas.microsoft.com/office/drawing/2014/main" id="{1D9894A5-E80E-786A-ACDB-F84CD002EDC0}"/>
                </a:ext>
              </a:extLst>
            </p:cNvPr>
            <p:cNvSpPr txBox="1"/>
            <p:nvPr userDrawn="1"/>
          </p:nvSpPr>
          <p:spPr>
            <a:xfrm>
              <a:off x="-3497564" y="1660786"/>
              <a:ext cx="2897405" cy="17694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3200" dirty="0">
                  <a:solidFill>
                    <a:schemeClr val="bg2">
                      <a:lumMod val="25000"/>
                    </a:schemeClr>
                  </a:solidFill>
                </a:rPr>
                <a:t>Mapper</a:t>
              </a:r>
            </a:p>
            <a:p>
              <a:r>
                <a:rPr lang="pl-PL" sz="2800" dirty="0">
                  <a:solidFill>
                    <a:schemeClr val="bg2">
                      <a:lumMod val="25000"/>
                    </a:schemeClr>
                  </a:solidFill>
                </a:rPr>
                <a:t>1. fáze, Získá všechny objekty z dat a</a:t>
              </a:r>
            </a:p>
            <a:p>
              <a:r>
                <a:rPr lang="pl-PL" sz="2800" dirty="0">
                  <a:solidFill>
                    <a:schemeClr val="bg2">
                      <a:lumMod val="25000"/>
                    </a:schemeClr>
                  </a:solidFill>
                </a:rPr>
                <a:t>posílá je do Shuffle</a:t>
              </a:r>
            </a:p>
            <a:p>
              <a:pPr marL="457200" indent="-457200">
                <a:buFontTx/>
                <a:buChar char="-"/>
              </a:pPr>
              <a:endParaRPr lang="pl-PL" sz="3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5" name="Skupina 4">
            <a:extLst>
              <a:ext uri="{FF2B5EF4-FFF2-40B4-BE49-F238E27FC236}">
                <a16:creationId xmlns:a16="http://schemas.microsoft.com/office/drawing/2014/main" id="{7D449197-7267-8B01-64BC-263F66C7E44F}"/>
              </a:ext>
            </a:extLst>
          </p:cNvPr>
          <p:cNvGrpSpPr/>
          <p:nvPr/>
        </p:nvGrpSpPr>
        <p:grpSpPr>
          <a:xfrm>
            <a:off x="5110163" y="2604212"/>
            <a:ext cx="6238874" cy="1628776"/>
            <a:chOff x="-3626629" y="1189687"/>
            <a:chExt cx="3063891" cy="14863821"/>
          </a:xfrm>
        </p:grpSpPr>
        <p:sp>
          <p:nvSpPr>
            <p:cNvPr id="6" name="Obdélník: se zakulacenými rohy 5">
              <a:extLst>
                <a:ext uri="{FF2B5EF4-FFF2-40B4-BE49-F238E27FC236}">
                  <a16:creationId xmlns:a16="http://schemas.microsoft.com/office/drawing/2014/main" id="{6996C831-C74E-23CF-468C-43E6D54EA3AB}"/>
                </a:ext>
              </a:extLst>
            </p:cNvPr>
            <p:cNvSpPr/>
            <p:nvPr userDrawn="1"/>
          </p:nvSpPr>
          <p:spPr>
            <a:xfrm>
              <a:off x="-3626629" y="1189687"/>
              <a:ext cx="3063891" cy="14863821"/>
            </a:xfrm>
            <a:prstGeom prst="roundRect">
              <a:avLst>
                <a:gd name="adj" fmla="val 4378"/>
              </a:avLst>
            </a:prstGeom>
            <a:solidFill>
              <a:srgbClr val="FFFFFF">
                <a:alpha val="60000"/>
              </a:srgbClr>
            </a:solidFill>
            <a:ln>
              <a:solidFill>
                <a:srgbClr val="EAEAE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7" name="TextovéPole 6">
              <a:extLst>
                <a:ext uri="{FF2B5EF4-FFF2-40B4-BE49-F238E27FC236}">
                  <a16:creationId xmlns:a16="http://schemas.microsoft.com/office/drawing/2014/main" id="{65994021-42E7-CA4F-80C5-AA8CC4C218BB}"/>
                </a:ext>
              </a:extLst>
            </p:cNvPr>
            <p:cNvSpPr txBox="1"/>
            <p:nvPr userDrawn="1"/>
          </p:nvSpPr>
          <p:spPr>
            <a:xfrm>
              <a:off x="-3497564" y="1660786"/>
              <a:ext cx="2897405" cy="13200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3200" dirty="0">
                  <a:solidFill>
                    <a:schemeClr val="bg2">
                      <a:lumMod val="25000"/>
                    </a:schemeClr>
                  </a:solidFill>
                </a:rPr>
                <a:t>Shuffle</a:t>
              </a:r>
            </a:p>
            <a:p>
              <a:r>
                <a:rPr lang="pl-PL" sz="2800" dirty="0">
                  <a:solidFill>
                    <a:schemeClr val="bg2">
                      <a:lumMod val="25000"/>
                    </a:schemeClr>
                  </a:solidFill>
                </a:rPr>
                <a:t>2. fáze, seskupí všechny objekty s podobnými vlastnostmi</a:t>
              </a:r>
              <a:endParaRPr lang="pl-PL" sz="3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8" name="Skupina 7">
            <a:extLst>
              <a:ext uri="{FF2B5EF4-FFF2-40B4-BE49-F238E27FC236}">
                <a16:creationId xmlns:a16="http://schemas.microsoft.com/office/drawing/2014/main" id="{54001E25-BAD9-5820-5B32-5561F96B59A7}"/>
              </a:ext>
            </a:extLst>
          </p:cNvPr>
          <p:cNvGrpSpPr/>
          <p:nvPr/>
        </p:nvGrpSpPr>
        <p:grpSpPr>
          <a:xfrm>
            <a:off x="3214688" y="4667250"/>
            <a:ext cx="6238874" cy="1628776"/>
            <a:chOff x="-3626629" y="1189687"/>
            <a:chExt cx="3063891" cy="14863821"/>
          </a:xfrm>
        </p:grpSpPr>
        <p:sp>
          <p:nvSpPr>
            <p:cNvPr id="9" name="Obdélník: se zakulacenými rohy 8">
              <a:extLst>
                <a:ext uri="{FF2B5EF4-FFF2-40B4-BE49-F238E27FC236}">
                  <a16:creationId xmlns:a16="http://schemas.microsoft.com/office/drawing/2014/main" id="{016977FD-C7EB-7A80-45E5-01A5FFF22356}"/>
                </a:ext>
              </a:extLst>
            </p:cNvPr>
            <p:cNvSpPr/>
            <p:nvPr userDrawn="1"/>
          </p:nvSpPr>
          <p:spPr>
            <a:xfrm>
              <a:off x="-3626629" y="1189687"/>
              <a:ext cx="3063891" cy="14863821"/>
            </a:xfrm>
            <a:prstGeom prst="roundRect">
              <a:avLst>
                <a:gd name="adj" fmla="val 4378"/>
              </a:avLst>
            </a:prstGeom>
            <a:solidFill>
              <a:srgbClr val="FFFFFF">
                <a:alpha val="60000"/>
              </a:srgbClr>
            </a:solidFill>
            <a:ln>
              <a:solidFill>
                <a:srgbClr val="EAEAE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0" name="TextovéPole 9">
              <a:extLst>
                <a:ext uri="{FF2B5EF4-FFF2-40B4-BE49-F238E27FC236}">
                  <a16:creationId xmlns:a16="http://schemas.microsoft.com/office/drawing/2014/main" id="{41864843-1EF1-638E-E2BB-AFF66D5B6B89}"/>
                </a:ext>
              </a:extLst>
            </p:cNvPr>
            <p:cNvSpPr txBox="1"/>
            <p:nvPr userDrawn="1"/>
          </p:nvSpPr>
          <p:spPr>
            <a:xfrm>
              <a:off x="-3497564" y="1660786"/>
              <a:ext cx="2897405" cy="13200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3200" dirty="0">
                  <a:solidFill>
                    <a:schemeClr val="bg2">
                      <a:lumMod val="25000"/>
                    </a:schemeClr>
                  </a:solidFill>
                </a:rPr>
                <a:t>Reducer</a:t>
              </a:r>
            </a:p>
            <a:p>
              <a:r>
                <a:rPr lang="pl-PL" sz="2800" dirty="0">
                  <a:solidFill>
                    <a:schemeClr val="bg2">
                      <a:lumMod val="25000"/>
                    </a:schemeClr>
                  </a:solidFill>
                </a:rPr>
                <a:t>3. fáze, sečte všechny objekty ve skupině</a:t>
              </a:r>
              <a:endParaRPr lang="pl-PL" sz="3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6852BBD6-FC2D-F9D5-7718-512631E5E214}"/>
              </a:ext>
            </a:extLst>
          </p:cNvPr>
          <p:cNvCxnSpPr>
            <a:cxnSpLocks/>
          </p:cNvCxnSpPr>
          <p:nvPr/>
        </p:nvCxnSpPr>
        <p:spPr>
          <a:xfrm>
            <a:off x="3895725" y="1943100"/>
            <a:ext cx="1477248" cy="1000125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Přímá spojnice se šipkou 13">
            <a:extLst>
              <a:ext uri="{FF2B5EF4-FFF2-40B4-BE49-F238E27FC236}">
                <a16:creationId xmlns:a16="http://schemas.microsoft.com/office/drawing/2014/main" id="{82694544-2D81-B0BA-259F-E2A88B3E6822}"/>
              </a:ext>
            </a:extLst>
          </p:cNvPr>
          <p:cNvCxnSpPr>
            <a:cxnSpLocks/>
          </p:cNvCxnSpPr>
          <p:nvPr/>
        </p:nvCxnSpPr>
        <p:spPr>
          <a:xfrm flipH="1">
            <a:off x="5110163" y="3914776"/>
            <a:ext cx="262810" cy="1066799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61653"/>
      </p:ext>
    </p:extLst>
  </p:cSld>
  <p:clrMapOvr>
    <a:masterClrMapping/>
  </p:clrMapOvr>
  <p:transition spd="slow" advTm="45000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: se zakulacenými rohy 1">
            <a:extLst>
              <a:ext uri="{FF2B5EF4-FFF2-40B4-BE49-F238E27FC236}">
                <a16:creationId xmlns:a16="http://schemas.microsoft.com/office/drawing/2014/main" id="{865D0212-371A-4B2D-3022-18712D7BC4F9}"/>
              </a:ext>
            </a:extLst>
          </p:cNvPr>
          <p:cNvSpPr/>
          <p:nvPr/>
        </p:nvSpPr>
        <p:spPr>
          <a:xfrm>
            <a:off x="714375" y="563212"/>
            <a:ext cx="11334750" cy="4970813"/>
          </a:xfrm>
          <a:prstGeom prst="roundRect">
            <a:avLst>
              <a:gd name="adj" fmla="val 4378"/>
            </a:avLst>
          </a:prstGeom>
          <a:solidFill>
            <a:srgbClr val="FFFFFF">
              <a:alpha val="60000"/>
            </a:srgbClr>
          </a:solidFill>
          <a:ln>
            <a:solidFill>
              <a:srgbClr val="EAEA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" name="Obdélník: se zakulacenými rohy 2">
            <a:extLst>
              <a:ext uri="{FF2B5EF4-FFF2-40B4-BE49-F238E27FC236}">
                <a16:creationId xmlns:a16="http://schemas.microsoft.com/office/drawing/2014/main" id="{19AFF3AB-B59C-244B-B2B7-EECA63CA6CBF}"/>
              </a:ext>
            </a:extLst>
          </p:cNvPr>
          <p:cNvSpPr/>
          <p:nvPr/>
        </p:nvSpPr>
        <p:spPr>
          <a:xfrm>
            <a:off x="1085850" y="819150"/>
            <a:ext cx="2085975" cy="4362450"/>
          </a:xfrm>
          <a:prstGeom prst="round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C0FF0ECF-ABB1-5815-43EF-2AD896347073}"/>
              </a:ext>
            </a:extLst>
          </p:cNvPr>
          <p:cNvSpPr txBox="1"/>
          <p:nvPr/>
        </p:nvSpPr>
        <p:spPr>
          <a:xfrm>
            <a:off x="1600199" y="4572983"/>
            <a:ext cx="1057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HFDS</a:t>
            </a:r>
          </a:p>
        </p:txBody>
      </p:sp>
      <p:sp>
        <p:nvSpPr>
          <p:cNvPr id="5" name="Obdélník: se zakulacenými rohy 4">
            <a:extLst>
              <a:ext uri="{FF2B5EF4-FFF2-40B4-BE49-F238E27FC236}">
                <a16:creationId xmlns:a16="http://schemas.microsoft.com/office/drawing/2014/main" id="{E65A07CC-3109-47A7-C20B-97A8DCFC80DF}"/>
              </a:ext>
            </a:extLst>
          </p:cNvPr>
          <p:cNvSpPr/>
          <p:nvPr/>
        </p:nvSpPr>
        <p:spPr>
          <a:xfrm>
            <a:off x="1343025" y="1379955"/>
            <a:ext cx="1600200" cy="695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ABCA</a:t>
            </a:r>
          </a:p>
        </p:txBody>
      </p:sp>
      <p:sp>
        <p:nvSpPr>
          <p:cNvPr id="6" name="Obdélník: se zakulacenými rohy 5">
            <a:extLst>
              <a:ext uri="{FF2B5EF4-FFF2-40B4-BE49-F238E27FC236}">
                <a16:creationId xmlns:a16="http://schemas.microsoft.com/office/drawing/2014/main" id="{8BAEA22A-010B-1456-7831-47A7405571E1}"/>
              </a:ext>
            </a:extLst>
          </p:cNvPr>
          <p:cNvSpPr/>
          <p:nvPr/>
        </p:nvSpPr>
        <p:spPr>
          <a:xfrm>
            <a:off x="1328736" y="2554537"/>
            <a:ext cx="1600200" cy="695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BBAC</a:t>
            </a:r>
          </a:p>
        </p:txBody>
      </p:sp>
      <p:sp>
        <p:nvSpPr>
          <p:cNvPr id="7" name="Obdélník: se zakulacenými rohy 6">
            <a:extLst>
              <a:ext uri="{FF2B5EF4-FFF2-40B4-BE49-F238E27FC236}">
                <a16:creationId xmlns:a16="http://schemas.microsoft.com/office/drawing/2014/main" id="{11E2AEDA-05F2-C35B-80A2-98F92EF47461}"/>
              </a:ext>
            </a:extLst>
          </p:cNvPr>
          <p:cNvSpPr/>
          <p:nvPr/>
        </p:nvSpPr>
        <p:spPr>
          <a:xfrm>
            <a:off x="1328736" y="3807040"/>
            <a:ext cx="1600200" cy="695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CCAB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0D505D4B-655B-3C7B-E507-22C67A5C82E0}"/>
              </a:ext>
            </a:extLst>
          </p:cNvPr>
          <p:cNvSpPr txBox="1"/>
          <p:nvPr/>
        </p:nvSpPr>
        <p:spPr>
          <a:xfrm>
            <a:off x="4210049" y="563212"/>
            <a:ext cx="1390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 err="1"/>
              <a:t>Mapper</a:t>
            </a:r>
            <a:endParaRPr lang="cs-CZ" sz="2800" dirty="0"/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A179A77F-EE8D-5648-2D59-9959D5874B05}"/>
              </a:ext>
            </a:extLst>
          </p:cNvPr>
          <p:cNvSpPr txBox="1"/>
          <p:nvPr/>
        </p:nvSpPr>
        <p:spPr>
          <a:xfrm>
            <a:off x="6753227" y="591205"/>
            <a:ext cx="1390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 err="1"/>
              <a:t>Shuffle</a:t>
            </a:r>
            <a:endParaRPr lang="cs-CZ" sz="28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1B53295-066B-44E6-3699-CC73133B3C1E}"/>
              </a:ext>
            </a:extLst>
          </p:cNvPr>
          <p:cNvSpPr txBox="1"/>
          <p:nvPr/>
        </p:nvSpPr>
        <p:spPr>
          <a:xfrm>
            <a:off x="8972555" y="591205"/>
            <a:ext cx="1390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 err="1"/>
              <a:t>Reducer</a:t>
            </a:r>
            <a:endParaRPr lang="cs-CZ" sz="2800" dirty="0"/>
          </a:p>
        </p:txBody>
      </p:sp>
      <p:sp>
        <p:nvSpPr>
          <p:cNvPr id="11" name="Obdélník: se zakulacenými rohy 10">
            <a:extLst>
              <a:ext uri="{FF2B5EF4-FFF2-40B4-BE49-F238E27FC236}">
                <a16:creationId xmlns:a16="http://schemas.microsoft.com/office/drawing/2014/main" id="{ED7E3C71-2A3C-78F3-92F4-8C0E0B19EF9B}"/>
              </a:ext>
            </a:extLst>
          </p:cNvPr>
          <p:cNvSpPr/>
          <p:nvPr/>
        </p:nvSpPr>
        <p:spPr>
          <a:xfrm>
            <a:off x="4105274" y="1009650"/>
            <a:ext cx="1600200" cy="1257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A, 1</a:t>
            </a:r>
            <a:br>
              <a:rPr lang="cs-CZ" dirty="0"/>
            </a:br>
            <a:r>
              <a:rPr lang="cs-CZ" dirty="0"/>
              <a:t>B, 1</a:t>
            </a:r>
          </a:p>
          <a:p>
            <a:pPr algn="ctr"/>
            <a:r>
              <a:rPr lang="cs-CZ" dirty="0"/>
              <a:t>C, 1</a:t>
            </a:r>
          </a:p>
          <a:p>
            <a:pPr algn="ctr"/>
            <a:r>
              <a:rPr lang="cs-CZ" dirty="0"/>
              <a:t>A, 1</a:t>
            </a:r>
          </a:p>
        </p:txBody>
      </p:sp>
      <p:sp>
        <p:nvSpPr>
          <p:cNvPr id="12" name="Obdélník: se zakulacenými rohy 11">
            <a:extLst>
              <a:ext uri="{FF2B5EF4-FFF2-40B4-BE49-F238E27FC236}">
                <a16:creationId xmlns:a16="http://schemas.microsoft.com/office/drawing/2014/main" id="{556770CD-D860-C8E0-FAEE-E07CD5A6CCE0}"/>
              </a:ext>
            </a:extLst>
          </p:cNvPr>
          <p:cNvSpPr/>
          <p:nvPr/>
        </p:nvSpPr>
        <p:spPr>
          <a:xfrm>
            <a:off x="4105274" y="2273549"/>
            <a:ext cx="1600200" cy="1257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B, 1</a:t>
            </a:r>
            <a:br>
              <a:rPr lang="cs-CZ" dirty="0"/>
            </a:br>
            <a:r>
              <a:rPr lang="cs-CZ" dirty="0"/>
              <a:t>B, 1</a:t>
            </a:r>
          </a:p>
          <a:p>
            <a:pPr algn="ctr"/>
            <a:r>
              <a:rPr lang="cs-CZ" dirty="0"/>
              <a:t>A, 1</a:t>
            </a:r>
          </a:p>
          <a:p>
            <a:pPr algn="ctr"/>
            <a:r>
              <a:rPr lang="cs-CZ" dirty="0"/>
              <a:t>C, 1</a:t>
            </a:r>
          </a:p>
        </p:txBody>
      </p:sp>
      <p:sp>
        <p:nvSpPr>
          <p:cNvPr id="13" name="Obdélník: se zakulacenými rohy 12">
            <a:extLst>
              <a:ext uri="{FF2B5EF4-FFF2-40B4-BE49-F238E27FC236}">
                <a16:creationId xmlns:a16="http://schemas.microsoft.com/office/drawing/2014/main" id="{D94494C2-A621-8B0F-6EE8-CA31F69C5C5F}"/>
              </a:ext>
            </a:extLst>
          </p:cNvPr>
          <p:cNvSpPr/>
          <p:nvPr/>
        </p:nvSpPr>
        <p:spPr>
          <a:xfrm>
            <a:off x="4105274" y="3526052"/>
            <a:ext cx="1600200" cy="1257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C, 1</a:t>
            </a:r>
            <a:br>
              <a:rPr lang="cs-CZ" dirty="0"/>
            </a:br>
            <a:r>
              <a:rPr lang="cs-CZ" dirty="0"/>
              <a:t>C, 1</a:t>
            </a:r>
          </a:p>
          <a:p>
            <a:pPr algn="ctr"/>
            <a:r>
              <a:rPr lang="cs-CZ" dirty="0"/>
              <a:t>A, 1</a:t>
            </a:r>
          </a:p>
          <a:p>
            <a:pPr algn="ctr"/>
            <a:r>
              <a:rPr lang="cs-CZ" dirty="0"/>
              <a:t>B, 1</a:t>
            </a:r>
          </a:p>
        </p:txBody>
      </p:sp>
      <p:sp>
        <p:nvSpPr>
          <p:cNvPr id="14" name="Obdélník: se zakulacenými rohy 13">
            <a:extLst>
              <a:ext uri="{FF2B5EF4-FFF2-40B4-BE49-F238E27FC236}">
                <a16:creationId xmlns:a16="http://schemas.microsoft.com/office/drawing/2014/main" id="{3DDF5B93-9E6C-9791-3555-DB9B48F98CA7}"/>
              </a:ext>
            </a:extLst>
          </p:cNvPr>
          <p:cNvSpPr/>
          <p:nvPr/>
        </p:nvSpPr>
        <p:spPr>
          <a:xfrm>
            <a:off x="6534151" y="1095376"/>
            <a:ext cx="1600200" cy="11796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A, 1</a:t>
            </a:r>
          </a:p>
          <a:p>
            <a:pPr algn="ctr"/>
            <a:r>
              <a:rPr lang="cs-CZ" dirty="0"/>
              <a:t>A, 1</a:t>
            </a:r>
          </a:p>
          <a:p>
            <a:pPr algn="ctr"/>
            <a:r>
              <a:rPr lang="cs-CZ" dirty="0"/>
              <a:t>A, 1</a:t>
            </a:r>
          </a:p>
          <a:p>
            <a:pPr algn="ctr"/>
            <a:r>
              <a:rPr lang="cs-CZ" dirty="0"/>
              <a:t>A, 1</a:t>
            </a:r>
          </a:p>
        </p:txBody>
      </p:sp>
      <p:sp>
        <p:nvSpPr>
          <p:cNvPr id="15" name="Obdélník: se zakulacenými rohy 14">
            <a:extLst>
              <a:ext uri="{FF2B5EF4-FFF2-40B4-BE49-F238E27FC236}">
                <a16:creationId xmlns:a16="http://schemas.microsoft.com/office/drawing/2014/main" id="{174DA469-66E5-6A08-0F97-0F0E57C4C91E}"/>
              </a:ext>
            </a:extLst>
          </p:cNvPr>
          <p:cNvSpPr/>
          <p:nvPr/>
        </p:nvSpPr>
        <p:spPr>
          <a:xfrm>
            <a:off x="6534151" y="2284463"/>
            <a:ext cx="1600200" cy="1257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B, 1</a:t>
            </a:r>
            <a:br>
              <a:rPr lang="cs-CZ" dirty="0"/>
            </a:br>
            <a:r>
              <a:rPr lang="cs-CZ" dirty="0"/>
              <a:t>B, 1</a:t>
            </a:r>
          </a:p>
          <a:p>
            <a:pPr algn="ctr"/>
            <a:r>
              <a:rPr lang="cs-CZ" dirty="0"/>
              <a:t>B, 1</a:t>
            </a:r>
          </a:p>
          <a:p>
            <a:pPr algn="ctr"/>
            <a:r>
              <a:rPr lang="cs-CZ" dirty="0"/>
              <a:t>B, 1</a:t>
            </a:r>
          </a:p>
        </p:txBody>
      </p:sp>
      <p:sp>
        <p:nvSpPr>
          <p:cNvPr id="16" name="Obdélník: se zakulacenými rohy 15">
            <a:extLst>
              <a:ext uri="{FF2B5EF4-FFF2-40B4-BE49-F238E27FC236}">
                <a16:creationId xmlns:a16="http://schemas.microsoft.com/office/drawing/2014/main" id="{AA97C660-DDBB-8CAD-F7B3-04A11DD9031B}"/>
              </a:ext>
            </a:extLst>
          </p:cNvPr>
          <p:cNvSpPr/>
          <p:nvPr/>
        </p:nvSpPr>
        <p:spPr>
          <a:xfrm>
            <a:off x="6543678" y="3526052"/>
            <a:ext cx="1600200" cy="1257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C, 1</a:t>
            </a:r>
            <a:br>
              <a:rPr lang="cs-CZ" dirty="0"/>
            </a:br>
            <a:r>
              <a:rPr lang="cs-CZ" dirty="0"/>
              <a:t>C, 1</a:t>
            </a:r>
          </a:p>
          <a:p>
            <a:pPr algn="ctr"/>
            <a:r>
              <a:rPr lang="cs-CZ" dirty="0"/>
              <a:t>C, 1</a:t>
            </a:r>
          </a:p>
          <a:p>
            <a:pPr algn="ctr"/>
            <a:r>
              <a:rPr lang="cs-CZ" dirty="0"/>
              <a:t>C, 1</a:t>
            </a:r>
          </a:p>
        </p:txBody>
      </p:sp>
      <p:sp>
        <p:nvSpPr>
          <p:cNvPr id="17" name="Obdélník: se zakulacenými rohy 16">
            <a:extLst>
              <a:ext uri="{FF2B5EF4-FFF2-40B4-BE49-F238E27FC236}">
                <a16:creationId xmlns:a16="http://schemas.microsoft.com/office/drawing/2014/main" id="{34804E2A-AD34-93B0-523D-6C3442DFA4B1}"/>
              </a:ext>
            </a:extLst>
          </p:cNvPr>
          <p:cNvSpPr/>
          <p:nvPr/>
        </p:nvSpPr>
        <p:spPr>
          <a:xfrm>
            <a:off x="8867780" y="1379955"/>
            <a:ext cx="1600200" cy="695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A, 4</a:t>
            </a:r>
          </a:p>
        </p:txBody>
      </p:sp>
      <p:sp>
        <p:nvSpPr>
          <p:cNvPr id="18" name="Obdélník: se zakulacenými rohy 17">
            <a:extLst>
              <a:ext uri="{FF2B5EF4-FFF2-40B4-BE49-F238E27FC236}">
                <a16:creationId xmlns:a16="http://schemas.microsoft.com/office/drawing/2014/main" id="{4B5635F5-8060-617E-AD4F-CA90AFCA225B}"/>
              </a:ext>
            </a:extLst>
          </p:cNvPr>
          <p:cNvSpPr/>
          <p:nvPr/>
        </p:nvSpPr>
        <p:spPr>
          <a:xfrm>
            <a:off x="8867780" y="2621795"/>
            <a:ext cx="1600200" cy="695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B, 4</a:t>
            </a:r>
          </a:p>
        </p:txBody>
      </p:sp>
      <p:sp>
        <p:nvSpPr>
          <p:cNvPr id="19" name="Obdélník: se zakulacenými rohy 18">
            <a:extLst>
              <a:ext uri="{FF2B5EF4-FFF2-40B4-BE49-F238E27FC236}">
                <a16:creationId xmlns:a16="http://schemas.microsoft.com/office/drawing/2014/main" id="{4C42DAF5-575C-8741-A705-A467DEF639A9}"/>
              </a:ext>
            </a:extLst>
          </p:cNvPr>
          <p:cNvSpPr/>
          <p:nvPr/>
        </p:nvSpPr>
        <p:spPr>
          <a:xfrm>
            <a:off x="8867780" y="3904355"/>
            <a:ext cx="1600200" cy="695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C, 4</a:t>
            </a:r>
          </a:p>
        </p:txBody>
      </p:sp>
      <p:cxnSp>
        <p:nvCxnSpPr>
          <p:cNvPr id="20" name="Přímá spojnice se šipkou 19">
            <a:extLst>
              <a:ext uri="{FF2B5EF4-FFF2-40B4-BE49-F238E27FC236}">
                <a16:creationId xmlns:a16="http://schemas.microsoft.com/office/drawing/2014/main" id="{4BCEAC55-EFDF-CD46-EDA6-F5167A2B815F}"/>
              </a:ext>
            </a:extLst>
          </p:cNvPr>
          <p:cNvCxnSpPr>
            <a:cxnSpLocks/>
          </p:cNvCxnSpPr>
          <p:nvPr/>
        </p:nvCxnSpPr>
        <p:spPr>
          <a:xfrm>
            <a:off x="2562224" y="1736326"/>
            <a:ext cx="1733551" cy="109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Přímá spojnice se šipkou 22">
            <a:extLst>
              <a:ext uri="{FF2B5EF4-FFF2-40B4-BE49-F238E27FC236}">
                <a16:creationId xmlns:a16="http://schemas.microsoft.com/office/drawing/2014/main" id="{FDF41B31-23DD-A6B7-DE2E-6ECDEF7920FE}"/>
              </a:ext>
            </a:extLst>
          </p:cNvPr>
          <p:cNvCxnSpPr>
            <a:cxnSpLocks/>
          </p:cNvCxnSpPr>
          <p:nvPr/>
        </p:nvCxnSpPr>
        <p:spPr>
          <a:xfrm>
            <a:off x="2600323" y="2893038"/>
            <a:ext cx="1733551" cy="109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Přímá spojnice se šipkou 23">
            <a:extLst>
              <a:ext uri="{FF2B5EF4-FFF2-40B4-BE49-F238E27FC236}">
                <a16:creationId xmlns:a16="http://schemas.microsoft.com/office/drawing/2014/main" id="{948A6641-A73E-BEF0-3E06-CFC4CF74073A}"/>
              </a:ext>
            </a:extLst>
          </p:cNvPr>
          <p:cNvCxnSpPr>
            <a:cxnSpLocks/>
          </p:cNvCxnSpPr>
          <p:nvPr/>
        </p:nvCxnSpPr>
        <p:spPr>
          <a:xfrm>
            <a:off x="2576513" y="4172469"/>
            <a:ext cx="1733551" cy="109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Přímá spojnice se šipkou 24">
            <a:extLst>
              <a:ext uri="{FF2B5EF4-FFF2-40B4-BE49-F238E27FC236}">
                <a16:creationId xmlns:a16="http://schemas.microsoft.com/office/drawing/2014/main" id="{720EB965-11A6-DEDD-23CD-D33CE5F63213}"/>
              </a:ext>
            </a:extLst>
          </p:cNvPr>
          <p:cNvCxnSpPr>
            <a:cxnSpLocks/>
          </p:cNvCxnSpPr>
          <p:nvPr/>
        </p:nvCxnSpPr>
        <p:spPr>
          <a:xfrm>
            <a:off x="5124449" y="1243751"/>
            <a:ext cx="1971676" cy="52044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Přímá spojnice se šipkou 26">
            <a:extLst>
              <a:ext uri="{FF2B5EF4-FFF2-40B4-BE49-F238E27FC236}">
                <a16:creationId xmlns:a16="http://schemas.microsoft.com/office/drawing/2014/main" id="{F030B2AF-BED8-8488-6E39-27D02B9A4A75}"/>
              </a:ext>
            </a:extLst>
          </p:cNvPr>
          <p:cNvCxnSpPr>
            <a:cxnSpLocks/>
          </p:cNvCxnSpPr>
          <p:nvPr/>
        </p:nvCxnSpPr>
        <p:spPr>
          <a:xfrm flipV="1">
            <a:off x="5133978" y="1560863"/>
            <a:ext cx="1962147" cy="514417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Přímá spojnice se šipkou 28">
            <a:extLst>
              <a:ext uri="{FF2B5EF4-FFF2-40B4-BE49-F238E27FC236}">
                <a16:creationId xmlns:a16="http://schemas.microsoft.com/office/drawing/2014/main" id="{BF0B66A0-FC66-3175-4179-2363997B7CC5}"/>
              </a:ext>
            </a:extLst>
          </p:cNvPr>
          <p:cNvCxnSpPr>
            <a:cxnSpLocks/>
          </p:cNvCxnSpPr>
          <p:nvPr/>
        </p:nvCxnSpPr>
        <p:spPr>
          <a:xfrm flipV="1">
            <a:off x="5172078" y="1811763"/>
            <a:ext cx="1924047" cy="1259593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Přímá spojnice se šipkou 33">
            <a:extLst>
              <a:ext uri="{FF2B5EF4-FFF2-40B4-BE49-F238E27FC236}">
                <a16:creationId xmlns:a16="http://schemas.microsoft.com/office/drawing/2014/main" id="{A585D30B-75D5-00BF-5964-FD6BC09EE763}"/>
              </a:ext>
            </a:extLst>
          </p:cNvPr>
          <p:cNvCxnSpPr>
            <a:cxnSpLocks/>
          </p:cNvCxnSpPr>
          <p:nvPr/>
        </p:nvCxnSpPr>
        <p:spPr>
          <a:xfrm flipV="1">
            <a:off x="5191132" y="2110501"/>
            <a:ext cx="1904993" cy="2211893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Přímá spojnice se šipkou 35">
            <a:extLst>
              <a:ext uri="{FF2B5EF4-FFF2-40B4-BE49-F238E27FC236}">
                <a16:creationId xmlns:a16="http://schemas.microsoft.com/office/drawing/2014/main" id="{2AD17BB1-137E-88BE-67D3-78902D7EF205}"/>
              </a:ext>
            </a:extLst>
          </p:cNvPr>
          <p:cNvCxnSpPr>
            <a:cxnSpLocks/>
          </p:cNvCxnSpPr>
          <p:nvPr/>
        </p:nvCxnSpPr>
        <p:spPr>
          <a:xfrm>
            <a:off x="5181608" y="1519041"/>
            <a:ext cx="1914517" cy="998809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Přímá spojnice se šipkou 37">
            <a:extLst>
              <a:ext uri="{FF2B5EF4-FFF2-40B4-BE49-F238E27FC236}">
                <a16:creationId xmlns:a16="http://schemas.microsoft.com/office/drawing/2014/main" id="{DC8BF184-15DF-7E9C-952C-3F97509BB216}"/>
              </a:ext>
            </a:extLst>
          </p:cNvPr>
          <p:cNvCxnSpPr>
            <a:cxnSpLocks/>
          </p:cNvCxnSpPr>
          <p:nvPr/>
        </p:nvCxnSpPr>
        <p:spPr>
          <a:xfrm>
            <a:off x="5148264" y="2504706"/>
            <a:ext cx="1947861" cy="289842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Přímá spojnice se šipkou 39">
            <a:extLst>
              <a:ext uri="{FF2B5EF4-FFF2-40B4-BE49-F238E27FC236}">
                <a16:creationId xmlns:a16="http://schemas.microsoft.com/office/drawing/2014/main" id="{1DCA0221-FF39-7FCA-0732-D218B2D6E44E}"/>
              </a:ext>
            </a:extLst>
          </p:cNvPr>
          <p:cNvCxnSpPr>
            <a:cxnSpLocks/>
          </p:cNvCxnSpPr>
          <p:nvPr/>
        </p:nvCxnSpPr>
        <p:spPr>
          <a:xfrm>
            <a:off x="5153035" y="2774256"/>
            <a:ext cx="1943090" cy="271192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Přímá spojnice se šipkou 41">
            <a:extLst>
              <a:ext uri="{FF2B5EF4-FFF2-40B4-BE49-F238E27FC236}">
                <a16:creationId xmlns:a16="http://schemas.microsoft.com/office/drawing/2014/main" id="{8B33DCDB-E8A0-1E68-A780-2F71A3844D0A}"/>
              </a:ext>
            </a:extLst>
          </p:cNvPr>
          <p:cNvCxnSpPr>
            <a:cxnSpLocks/>
          </p:cNvCxnSpPr>
          <p:nvPr/>
        </p:nvCxnSpPr>
        <p:spPr>
          <a:xfrm flipV="1">
            <a:off x="5172078" y="3322256"/>
            <a:ext cx="1924047" cy="1253361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Přímá spojnice se šipkou 43">
            <a:extLst>
              <a:ext uri="{FF2B5EF4-FFF2-40B4-BE49-F238E27FC236}">
                <a16:creationId xmlns:a16="http://schemas.microsoft.com/office/drawing/2014/main" id="{A29DB65C-5319-5AB8-56AE-EAD5DE434CD4}"/>
              </a:ext>
            </a:extLst>
          </p:cNvPr>
          <p:cNvCxnSpPr>
            <a:cxnSpLocks/>
          </p:cNvCxnSpPr>
          <p:nvPr/>
        </p:nvCxnSpPr>
        <p:spPr>
          <a:xfrm>
            <a:off x="5148271" y="1809727"/>
            <a:ext cx="1900222" cy="1958878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Přímá spojnice se šipkou 45">
            <a:extLst>
              <a:ext uri="{FF2B5EF4-FFF2-40B4-BE49-F238E27FC236}">
                <a16:creationId xmlns:a16="http://schemas.microsoft.com/office/drawing/2014/main" id="{6128D0D2-5C43-7E51-1413-D25C5DC07750}"/>
              </a:ext>
            </a:extLst>
          </p:cNvPr>
          <p:cNvCxnSpPr>
            <a:cxnSpLocks/>
          </p:cNvCxnSpPr>
          <p:nvPr/>
        </p:nvCxnSpPr>
        <p:spPr>
          <a:xfrm>
            <a:off x="5172078" y="3316869"/>
            <a:ext cx="1943101" cy="708142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Přímá spojnice se šipkou 47">
            <a:extLst>
              <a:ext uri="{FF2B5EF4-FFF2-40B4-BE49-F238E27FC236}">
                <a16:creationId xmlns:a16="http://schemas.microsoft.com/office/drawing/2014/main" id="{E9C1583E-1D29-5812-1545-3DA5831A0B4B}"/>
              </a:ext>
            </a:extLst>
          </p:cNvPr>
          <p:cNvCxnSpPr>
            <a:cxnSpLocks/>
          </p:cNvCxnSpPr>
          <p:nvPr/>
        </p:nvCxnSpPr>
        <p:spPr>
          <a:xfrm>
            <a:off x="5200650" y="3767373"/>
            <a:ext cx="1914529" cy="573409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Přímá spojnice se šipkou 49">
            <a:extLst>
              <a:ext uri="{FF2B5EF4-FFF2-40B4-BE49-F238E27FC236}">
                <a16:creationId xmlns:a16="http://schemas.microsoft.com/office/drawing/2014/main" id="{D3EF088C-082B-528A-98DA-75B4CC92F4D0}"/>
              </a:ext>
            </a:extLst>
          </p:cNvPr>
          <p:cNvCxnSpPr>
            <a:cxnSpLocks/>
          </p:cNvCxnSpPr>
          <p:nvPr/>
        </p:nvCxnSpPr>
        <p:spPr>
          <a:xfrm>
            <a:off x="5181607" y="4062975"/>
            <a:ext cx="1857369" cy="495943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Přímá spojnice se šipkou 51">
            <a:extLst>
              <a:ext uri="{FF2B5EF4-FFF2-40B4-BE49-F238E27FC236}">
                <a16:creationId xmlns:a16="http://schemas.microsoft.com/office/drawing/2014/main" id="{83339235-54EF-7E5A-D7C1-271F2E3C2E27}"/>
              </a:ext>
            </a:extLst>
          </p:cNvPr>
          <p:cNvCxnSpPr>
            <a:cxnSpLocks/>
          </p:cNvCxnSpPr>
          <p:nvPr/>
        </p:nvCxnSpPr>
        <p:spPr>
          <a:xfrm>
            <a:off x="7572368" y="1737908"/>
            <a:ext cx="1733551" cy="109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Přímá spojnice se šipkou 52">
            <a:extLst>
              <a:ext uri="{FF2B5EF4-FFF2-40B4-BE49-F238E27FC236}">
                <a16:creationId xmlns:a16="http://schemas.microsoft.com/office/drawing/2014/main" id="{37C7CCCD-B45A-9704-542A-CE20C37D0CCD}"/>
              </a:ext>
            </a:extLst>
          </p:cNvPr>
          <p:cNvCxnSpPr>
            <a:cxnSpLocks/>
          </p:cNvCxnSpPr>
          <p:nvPr/>
        </p:nvCxnSpPr>
        <p:spPr>
          <a:xfrm>
            <a:off x="7574747" y="2953645"/>
            <a:ext cx="1733551" cy="109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Přímá spojnice se šipkou 53">
            <a:extLst>
              <a:ext uri="{FF2B5EF4-FFF2-40B4-BE49-F238E27FC236}">
                <a16:creationId xmlns:a16="http://schemas.microsoft.com/office/drawing/2014/main" id="{DA13D7C7-6E7A-487E-AB46-120D2F10E79D}"/>
              </a:ext>
            </a:extLst>
          </p:cNvPr>
          <p:cNvCxnSpPr>
            <a:cxnSpLocks/>
          </p:cNvCxnSpPr>
          <p:nvPr/>
        </p:nvCxnSpPr>
        <p:spPr>
          <a:xfrm>
            <a:off x="7572381" y="4252017"/>
            <a:ext cx="1733551" cy="109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377446"/>
      </p:ext>
    </p:extLst>
  </p:cSld>
  <p:clrMapOvr>
    <a:masterClrMapping/>
  </p:clrMapOvr>
  <p:transition spd="slow" advTm="60000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: se zakulacenými rohy 1">
            <a:extLst>
              <a:ext uri="{FF2B5EF4-FFF2-40B4-BE49-F238E27FC236}">
                <a16:creationId xmlns:a16="http://schemas.microsoft.com/office/drawing/2014/main" id="{2469457E-09F7-0E3E-732A-4659AF6D1563}"/>
              </a:ext>
            </a:extLst>
          </p:cNvPr>
          <p:cNvSpPr/>
          <p:nvPr/>
        </p:nvSpPr>
        <p:spPr>
          <a:xfrm>
            <a:off x="453558" y="179994"/>
            <a:ext cx="3874434" cy="720000"/>
          </a:xfrm>
          <a:prstGeom prst="roundRect">
            <a:avLst/>
          </a:prstGeom>
          <a:solidFill>
            <a:srgbClr val="FFFFFF">
              <a:alpha val="60000"/>
            </a:srgbClr>
          </a:solidFill>
          <a:ln>
            <a:solidFill>
              <a:srgbClr val="EAEA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bg2">
                    <a:lumMod val="25000"/>
                  </a:schemeClr>
                </a:solidFill>
              </a:rPr>
              <a:t>Příklady využití</a:t>
            </a: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0EF06C76-ECD2-1EEE-B603-C92A89B783E5}"/>
              </a:ext>
            </a:extLst>
          </p:cNvPr>
          <p:cNvGrpSpPr/>
          <p:nvPr/>
        </p:nvGrpSpPr>
        <p:grpSpPr>
          <a:xfrm>
            <a:off x="291636" y="2542666"/>
            <a:ext cx="4975689" cy="3298637"/>
            <a:chOff x="-3626629" y="1189678"/>
            <a:chExt cx="3063891" cy="30102574"/>
          </a:xfrm>
        </p:grpSpPr>
        <p:sp>
          <p:nvSpPr>
            <p:cNvPr id="4" name="Obdélník: se zakulacenými rohy 3">
              <a:extLst>
                <a:ext uri="{FF2B5EF4-FFF2-40B4-BE49-F238E27FC236}">
                  <a16:creationId xmlns:a16="http://schemas.microsoft.com/office/drawing/2014/main" id="{7C9E1F2A-ED61-E456-0EE7-DF441C512885}"/>
                </a:ext>
              </a:extLst>
            </p:cNvPr>
            <p:cNvSpPr/>
            <p:nvPr userDrawn="1"/>
          </p:nvSpPr>
          <p:spPr>
            <a:xfrm>
              <a:off x="-3626629" y="1189678"/>
              <a:ext cx="3063891" cy="27806076"/>
            </a:xfrm>
            <a:prstGeom prst="roundRect">
              <a:avLst>
                <a:gd name="adj" fmla="val 4378"/>
              </a:avLst>
            </a:prstGeom>
            <a:solidFill>
              <a:srgbClr val="FFFFFF">
                <a:alpha val="60000"/>
              </a:srgbClr>
            </a:solidFill>
            <a:ln>
              <a:solidFill>
                <a:srgbClr val="EAEAE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5" name="TextovéPole 4">
              <a:extLst>
                <a:ext uri="{FF2B5EF4-FFF2-40B4-BE49-F238E27FC236}">
                  <a16:creationId xmlns:a16="http://schemas.microsoft.com/office/drawing/2014/main" id="{D3D6422D-BD2D-2786-D552-4A6BD0C53C6B}"/>
                </a:ext>
              </a:extLst>
            </p:cNvPr>
            <p:cNvSpPr txBox="1"/>
            <p:nvPr userDrawn="1"/>
          </p:nvSpPr>
          <p:spPr>
            <a:xfrm>
              <a:off x="-3543386" y="3486167"/>
              <a:ext cx="2897405" cy="27806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3200" dirty="0">
                  <a:solidFill>
                    <a:schemeClr val="bg2">
                      <a:lumMod val="25000"/>
                    </a:schemeClr>
                  </a:solidFill>
                </a:rPr>
                <a:t>Také využívají data k trénování nástrojů využívající strojové učení</a:t>
              </a:r>
            </a:p>
            <a:p>
              <a:r>
                <a:rPr lang="pl-PL" sz="3200" dirty="0">
                  <a:solidFill>
                    <a:schemeClr val="bg2">
                      <a:lumMod val="25000"/>
                    </a:schemeClr>
                  </a:solidFill>
                </a:rPr>
                <a:t>(např. Rozpoznávání obsahu obrázku)</a:t>
              </a:r>
              <a:endParaRPr lang="pl-PL" sz="2800" dirty="0">
                <a:solidFill>
                  <a:schemeClr val="bg2">
                    <a:lumMod val="25000"/>
                  </a:schemeClr>
                </a:solidFill>
              </a:endParaRPr>
            </a:p>
            <a:p>
              <a:pPr marL="457200" indent="-457200">
                <a:buFontTx/>
                <a:buChar char="-"/>
              </a:pPr>
              <a:endParaRPr lang="pl-PL" sz="3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6" name="Skupina 5">
            <a:extLst>
              <a:ext uri="{FF2B5EF4-FFF2-40B4-BE49-F238E27FC236}">
                <a16:creationId xmlns:a16="http://schemas.microsoft.com/office/drawing/2014/main" id="{E2D2C711-B0D8-43CF-00BB-5CDC627BB334}"/>
              </a:ext>
            </a:extLst>
          </p:cNvPr>
          <p:cNvGrpSpPr/>
          <p:nvPr/>
        </p:nvGrpSpPr>
        <p:grpSpPr>
          <a:xfrm>
            <a:off x="5530386" y="1019173"/>
            <a:ext cx="6238874" cy="3298637"/>
            <a:chOff x="-3626629" y="1189678"/>
            <a:chExt cx="3063891" cy="30102574"/>
          </a:xfrm>
        </p:grpSpPr>
        <p:sp>
          <p:nvSpPr>
            <p:cNvPr id="7" name="Obdélník: se zakulacenými rohy 6">
              <a:extLst>
                <a:ext uri="{FF2B5EF4-FFF2-40B4-BE49-F238E27FC236}">
                  <a16:creationId xmlns:a16="http://schemas.microsoft.com/office/drawing/2014/main" id="{A6D85835-394F-3B00-0C93-023E7A47284D}"/>
                </a:ext>
              </a:extLst>
            </p:cNvPr>
            <p:cNvSpPr/>
            <p:nvPr userDrawn="1"/>
          </p:nvSpPr>
          <p:spPr>
            <a:xfrm>
              <a:off x="-3626629" y="1189678"/>
              <a:ext cx="3063891" cy="27806076"/>
            </a:xfrm>
            <a:prstGeom prst="roundRect">
              <a:avLst>
                <a:gd name="adj" fmla="val 4378"/>
              </a:avLst>
            </a:prstGeom>
            <a:solidFill>
              <a:srgbClr val="FFFFFF">
                <a:alpha val="60000"/>
              </a:srgbClr>
            </a:solidFill>
            <a:ln>
              <a:solidFill>
                <a:srgbClr val="EAEAE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8" name="TextovéPole 7">
              <a:extLst>
                <a:ext uri="{FF2B5EF4-FFF2-40B4-BE49-F238E27FC236}">
                  <a16:creationId xmlns:a16="http://schemas.microsoft.com/office/drawing/2014/main" id="{AA53E2B4-59F9-D560-B043-2247FDBD8BD2}"/>
                </a:ext>
              </a:extLst>
            </p:cNvPr>
            <p:cNvSpPr txBox="1"/>
            <p:nvPr userDrawn="1"/>
          </p:nvSpPr>
          <p:spPr>
            <a:xfrm>
              <a:off x="-3543386" y="3486167"/>
              <a:ext cx="2897405" cy="27806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3200" dirty="0">
                  <a:solidFill>
                    <a:schemeClr val="bg2">
                      <a:lumMod val="25000"/>
                    </a:schemeClr>
                  </a:solidFill>
                </a:rPr>
                <a:t>Google a facebook využívají data k nabízení relevantnějších reklam. Facebook, stejně jako další soc. Sítě, využívá data k doporučování relevantnějších výsledků</a:t>
              </a:r>
              <a:endParaRPr lang="pl-PL" sz="2800" dirty="0">
                <a:solidFill>
                  <a:schemeClr val="bg2">
                    <a:lumMod val="25000"/>
                  </a:schemeClr>
                </a:solidFill>
              </a:endParaRPr>
            </a:p>
            <a:p>
              <a:pPr marL="457200" indent="-457200">
                <a:buFontTx/>
                <a:buChar char="-"/>
              </a:pPr>
              <a:endParaRPr lang="pl-PL" sz="3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1925339"/>
      </p:ext>
    </p:extLst>
  </p:cSld>
  <p:clrMapOvr>
    <a:masterClrMapping/>
  </p:clrMapOvr>
  <p:transition spd="slow" advTm="45000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kupina 1">
            <a:extLst>
              <a:ext uri="{FF2B5EF4-FFF2-40B4-BE49-F238E27FC236}">
                <a16:creationId xmlns:a16="http://schemas.microsoft.com/office/drawing/2014/main" id="{6F1A8C3D-5692-F9A3-DADE-A09BF7D56C99}"/>
              </a:ext>
            </a:extLst>
          </p:cNvPr>
          <p:cNvGrpSpPr/>
          <p:nvPr/>
        </p:nvGrpSpPr>
        <p:grpSpPr>
          <a:xfrm>
            <a:off x="5157788" y="833818"/>
            <a:ext cx="5934075" cy="3833432"/>
            <a:chOff x="-3626629" y="1189687"/>
            <a:chExt cx="3063891" cy="9777622"/>
          </a:xfrm>
        </p:grpSpPr>
        <p:sp>
          <p:nvSpPr>
            <p:cNvPr id="3" name="Obdélník: se zakulacenými rohy 2">
              <a:extLst>
                <a:ext uri="{FF2B5EF4-FFF2-40B4-BE49-F238E27FC236}">
                  <a16:creationId xmlns:a16="http://schemas.microsoft.com/office/drawing/2014/main" id="{611F55A5-2611-25CA-F7A2-ED31DFDADCF2}"/>
                </a:ext>
              </a:extLst>
            </p:cNvPr>
            <p:cNvSpPr/>
            <p:nvPr userDrawn="1"/>
          </p:nvSpPr>
          <p:spPr>
            <a:xfrm>
              <a:off x="-3626629" y="1189687"/>
              <a:ext cx="3063891" cy="9777622"/>
            </a:xfrm>
            <a:prstGeom prst="roundRect">
              <a:avLst>
                <a:gd name="adj" fmla="val 4378"/>
              </a:avLst>
            </a:prstGeom>
            <a:solidFill>
              <a:srgbClr val="FFFFFF">
                <a:alpha val="60000"/>
              </a:srgbClr>
            </a:solidFill>
            <a:ln>
              <a:solidFill>
                <a:srgbClr val="EAEAE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4" name="TextovéPole 3">
              <a:extLst>
                <a:ext uri="{FF2B5EF4-FFF2-40B4-BE49-F238E27FC236}">
                  <a16:creationId xmlns:a16="http://schemas.microsoft.com/office/drawing/2014/main" id="{158D1E8D-5CAB-B7FE-6975-B5F1B2930747}"/>
                </a:ext>
              </a:extLst>
            </p:cNvPr>
            <p:cNvSpPr txBox="1"/>
            <p:nvPr userDrawn="1"/>
          </p:nvSpPr>
          <p:spPr>
            <a:xfrm>
              <a:off x="-3541149" y="1583390"/>
              <a:ext cx="2897405" cy="91847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3200" dirty="0">
                  <a:solidFill>
                    <a:schemeClr val="bg2">
                      <a:lumMod val="25000"/>
                    </a:schemeClr>
                  </a:solidFill>
                </a:rPr>
                <a:t>Zneužití</a:t>
              </a:r>
            </a:p>
            <a:p>
              <a:r>
                <a:rPr lang="pl-PL" sz="2800" dirty="0">
                  <a:solidFill>
                    <a:schemeClr val="bg2">
                      <a:lumMod val="25000"/>
                    </a:schemeClr>
                  </a:solidFill>
                </a:rPr>
                <a:t>V roce 2016 společnost Cambridge Analytica využila data z facebooku k ovlivnění prezidentských voleb v USA, nebo hlasování Británie o vystoupení z evropské unie. Data získala pomocí propojování facebook aplikací s profily uživatelů</a:t>
              </a:r>
            </a:p>
          </p:txBody>
        </p:sp>
      </p:grpSp>
      <p:cxnSp>
        <p:nvCxnSpPr>
          <p:cNvPr id="5" name="Přímá spojnice se šipkou 4">
            <a:extLst>
              <a:ext uri="{FF2B5EF4-FFF2-40B4-BE49-F238E27FC236}">
                <a16:creationId xmlns:a16="http://schemas.microsoft.com/office/drawing/2014/main" id="{B6751146-AED2-EC15-1B19-157B3ECC051A}"/>
              </a:ext>
            </a:extLst>
          </p:cNvPr>
          <p:cNvCxnSpPr>
            <a:cxnSpLocks/>
          </p:cNvCxnSpPr>
          <p:nvPr/>
        </p:nvCxnSpPr>
        <p:spPr>
          <a:xfrm flipH="1">
            <a:off x="4467225" y="4392981"/>
            <a:ext cx="4153773" cy="2341194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819782"/>
      </p:ext>
    </p:extLst>
  </p:cSld>
  <p:clrMapOvr>
    <a:masterClrMapping/>
  </p:clrMapOvr>
  <p:transition spd="slow" advTm="35000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kupina 9">
            <a:extLst>
              <a:ext uri="{FF2B5EF4-FFF2-40B4-BE49-F238E27FC236}">
                <a16:creationId xmlns:a16="http://schemas.microsoft.com/office/drawing/2014/main" id="{2992C025-18B3-A006-47DF-2EF782E19486}"/>
              </a:ext>
            </a:extLst>
          </p:cNvPr>
          <p:cNvGrpSpPr/>
          <p:nvPr/>
        </p:nvGrpSpPr>
        <p:grpSpPr>
          <a:xfrm>
            <a:off x="5905499" y="3732544"/>
            <a:ext cx="5934075" cy="2633282"/>
            <a:chOff x="-3626629" y="1189687"/>
            <a:chExt cx="3063891" cy="9777622"/>
          </a:xfrm>
        </p:grpSpPr>
        <p:sp>
          <p:nvSpPr>
            <p:cNvPr id="11" name="Obdélník: se zakulacenými rohy 10">
              <a:extLst>
                <a:ext uri="{FF2B5EF4-FFF2-40B4-BE49-F238E27FC236}">
                  <a16:creationId xmlns:a16="http://schemas.microsoft.com/office/drawing/2014/main" id="{D015C761-8C5C-6974-7B41-7CF8122037CC}"/>
                </a:ext>
              </a:extLst>
            </p:cNvPr>
            <p:cNvSpPr/>
            <p:nvPr userDrawn="1"/>
          </p:nvSpPr>
          <p:spPr>
            <a:xfrm>
              <a:off x="-3626629" y="1189687"/>
              <a:ext cx="3063891" cy="9777622"/>
            </a:xfrm>
            <a:prstGeom prst="roundRect">
              <a:avLst>
                <a:gd name="adj" fmla="val 4378"/>
              </a:avLst>
            </a:prstGeom>
            <a:solidFill>
              <a:srgbClr val="FFFFFF">
                <a:alpha val="60000"/>
              </a:srgbClr>
            </a:solidFill>
            <a:ln>
              <a:solidFill>
                <a:srgbClr val="EAEAE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2" name="TextovéPole 11">
              <a:extLst>
                <a:ext uri="{FF2B5EF4-FFF2-40B4-BE49-F238E27FC236}">
                  <a16:creationId xmlns:a16="http://schemas.microsoft.com/office/drawing/2014/main" id="{EEC1C52C-0E2A-B411-8F2C-995B803B8474}"/>
                </a:ext>
              </a:extLst>
            </p:cNvPr>
            <p:cNvSpPr txBox="1"/>
            <p:nvPr userDrawn="1"/>
          </p:nvSpPr>
          <p:spPr>
            <a:xfrm>
              <a:off x="-3541149" y="1583390"/>
              <a:ext cx="2897405" cy="8571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3200" dirty="0">
                  <a:solidFill>
                    <a:schemeClr val="bg2">
                      <a:lumMod val="25000"/>
                    </a:schemeClr>
                  </a:solidFill>
                </a:rPr>
                <a:t>Sledovací cookies</a:t>
              </a:r>
            </a:p>
            <a:p>
              <a:r>
                <a:rPr lang="pl-PL" sz="2800" dirty="0">
                  <a:solidFill>
                    <a:schemeClr val="bg2">
                      <a:lumMod val="25000"/>
                    </a:schemeClr>
                  </a:solidFill>
                </a:rPr>
                <a:t>Některé stránky ukládají do počítače cookies, jejíž účel je získat informace, o tom, jaké stránky uživatel navštěvuje</a:t>
              </a:r>
            </a:p>
          </p:txBody>
        </p:sp>
      </p:grpSp>
      <p:grpSp>
        <p:nvGrpSpPr>
          <p:cNvPr id="2" name="Skupina 1">
            <a:extLst>
              <a:ext uri="{FF2B5EF4-FFF2-40B4-BE49-F238E27FC236}">
                <a16:creationId xmlns:a16="http://schemas.microsoft.com/office/drawing/2014/main" id="{7CDD18ED-F2BD-541C-7AF1-C3D49316846F}"/>
              </a:ext>
            </a:extLst>
          </p:cNvPr>
          <p:cNvGrpSpPr/>
          <p:nvPr/>
        </p:nvGrpSpPr>
        <p:grpSpPr>
          <a:xfrm>
            <a:off x="633413" y="186118"/>
            <a:ext cx="5934075" cy="2633282"/>
            <a:chOff x="-3626629" y="1189687"/>
            <a:chExt cx="3063891" cy="9777622"/>
          </a:xfrm>
        </p:grpSpPr>
        <p:sp>
          <p:nvSpPr>
            <p:cNvPr id="3" name="Obdélník: se zakulacenými rohy 2">
              <a:extLst>
                <a:ext uri="{FF2B5EF4-FFF2-40B4-BE49-F238E27FC236}">
                  <a16:creationId xmlns:a16="http://schemas.microsoft.com/office/drawing/2014/main" id="{65647B5B-927C-E70A-999B-22D08BB856C5}"/>
                </a:ext>
              </a:extLst>
            </p:cNvPr>
            <p:cNvSpPr/>
            <p:nvPr userDrawn="1"/>
          </p:nvSpPr>
          <p:spPr>
            <a:xfrm>
              <a:off x="-3626629" y="1189687"/>
              <a:ext cx="3063891" cy="9777622"/>
            </a:xfrm>
            <a:prstGeom prst="roundRect">
              <a:avLst>
                <a:gd name="adj" fmla="val 4378"/>
              </a:avLst>
            </a:prstGeom>
            <a:solidFill>
              <a:srgbClr val="FFFFFF">
                <a:alpha val="60000"/>
              </a:srgbClr>
            </a:solidFill>
            <a:ln>
              <a:solidFill>
                <a:srgbClr val="EAEAE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4" name="TextovéPole 3">
              <a:extLst>
                <a:ext uri="{FF2B5EF4-FFF2-40B4-BE49-F238E27FC236}">
                  <a16:creationId xmlns:a16="http://schemas.microsoft.com/office/drawing/2014/main" id="{9D79160C-32F9-83F1-1087-75983E083A58}"/>
                </a:ext>
              </a:extLst>
            </p:cNvPr>
            <p:cNvSpPr txBox="1"/>
            <p:nvPr userDrawn="1"/>
          </p:nvSpPr>
          <p:spPr>
            <a:xfrm>
              <a:off x="-3541149" y="1583390"/>
              <a:ext cx="2897405" cy="5887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3200" dirty="0">
                  <a:solidFill>
                    <a:schemeClr val="bg2">
                      <a:lumMod val="25000"/>
                    </a:schemeClr>
                  </a:solidFill>
                </a:rPr>
                <a:t>Data mining</a:t>
              </a:r>
            </a:p>
            <a:p>
              <a:r>
                <a:rPr lang="pl-PL" sz="2800" dirty="0">
                  <a:solidFill>
                    <a:schemeClr val="bg2">
                      <a:lumMod val="25000"/>
                    </a:schemeClr>
                  </a:solidFill>
                </a:rPr>
                <a:t>Je získávání velkých dat. Data vznikají přímo používáním dané služby, a nebo jsou využity další sledovací prvky</a:t>
              </a:r>
            </a:p>
          </p:txBody>
        </p:sp>
      </p:grpSp>
      <p:cxnSp>
        <p:nvCxnSpPr>
          <p:cNvPr id="5" name="Přímá spojnice se šipkou 4">
            <a:extLst>
              <a:ext uri="{FF2B5EF4-FFF2-40B4-BE49-F238E27FC236}">
                <a16:creationId xmlns:a16="http://schemas.microsoft.com/office/drawing/2014/main" id="{85FAF6A7-388D-9CEE-FD53-AAD508854E56}"/>
              </a:ext>
            </a:extLst>
          </p:cNvPr>
          <p:cNvCxnSpPr>
            <a:cxnSpLocks/>
          </p:cNvCxnSpPr>
          <p:nvPr/>
        </p:nvCxnSpPr>
        <p:spPr>
          <a:xfrm>
            <a:off x="3019425" y="2266950"/>
            <a:ext cx="3076575" cy="190500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334573"/>
      </p:ext>
    </p:extLst>
  </p:cSld>
  <p:clrMapOvr>
    <a:masterClrMapping/>
  </p:clrMapOvr>
  <p:transition spd="slow" advTm="50000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Skupina 11">
            <a:extLst>
              <a:ext uri="{FF2B5EF4-FFF2-40B4-BE49-F238E27FC236}">
                <a16:creationId xmlns:a16="http://schemas.microsoft.com/office/drawing/2014/main" id="{FC1F680B-BB68-F54F-DA12-32E40846805B}"/>
              </a:ext>
            </a:extLst>
          </p:cNvPr>
          <p:cNvGrpSpPr/>
          <p:nvPr/>
        </p:nvGrpSpPr>
        <p:grpSpPr>
          <a:xfrm>
            <a:off x="356323" y="1577804"/>
            <a:ext cx="5934075" cy="3225106"/>
            <a:chOff x="-3626629" y="1189687"/>
            <a:chExt cx="3063891" cy="19946352"/>
          </a:xfrm>
        </p:grpSpPr>
        <p:sp>
          <p:nvSpPr>
            <p:cNvPr id="13" name="Obdélník: se zakulacenými rohy 12">
              <a:extLst>
                <a:ext uri="{FF2B5EF4-FFF2-40B4-BE49-F238E27FC236}">
                  <a16:creationId xmlns:a16="http://schemas.microsoft.com/office/drawing/2014/main" id="{27B8505A-AE38-313F-32FA-43B63CBCD7E5}"/>
                </a:ext>
              </a:extLst>
            </p:cNvPr>
            <p:cNvSpPr/>
            <p:nvPr userDrawn="1"/>
          </p:nvSpPr>
          <p:spPr>
            <a:xfrm>
              <a:off x="-3626629" y="1189687"/>
              <a:ext cx="3063891" cy="19946352"/>
            </a:xfrm>
            <a:prstGeom prst="roundRect">
              <a:avLst>
                <a:gd name="adj" fmla="val 4378"/>
              </a:avLst>
            </a:prstGeom>
            <a:solidFill>
              <a:srgbClr val="FFFFFF">
                <a:alpha val="60000"/>
              </a:srgbClr>
            </a:solidFill>
            <a:ln>
              <a:solidFill>
                <a:srgbClr val="EAEAE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4" name="TextovéPole 13">
              <a:extLst>
                <a:ext uri="{FF2B5EF4-FFF2-40B4-BE49-F238E27FC236}">
                  <a16:creationId xmlns:a16="http://schemas.microsoft.com/office/drawing/2014/main" id="{5EDE843F-5D49-A716-0F6C-61EB1DC3730D}"/>
                </a:ext>
              </a:extLst>
            </p:cNvPr>
            <p:cNvSpPr txBox="1"/>
            <p:nvPr userDrawn="1"/>
          </p:nvSpPr>
          <p:spPr>
            <a:xfrm>
              <a:off x="-3541149" y="1583389"/>
              <a:ext cx="2969706" cy="18391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3200" dirty="0">
                  <a:solidFill>
                    <a:schemeClr val="bg2">
                      <a:lumMod val="25000"/>
                    </a:schemeClr>
                  </a:solidFill>
                </a:rPr>
                <a:t>Lineární regrese</a:t>
              </a:r>
            </a:p>
            <a:p>
              <a:r>
                <a:rPr lang="pl-PL" sz="2800" dirty="0">
                  <a:solidFill>
                    <a:schemeClr val="bg2">
                      <a:lumMod val="25000"/>
                    </a:schemeClr>
                  </a:solidFill>
                </a:rPr>
                <a:t>Vyjadřuje vztah dvou veličin, jejiž vztah se nedá vyjádřit žádným vzorcem. Je vygenerován pomocí trénovacích bodů. Např. Vztah mezi hlučností motoru a jeho spotřebou</a:t>
              </a:r>
            </a:p>
            <a:p>
              <a:endParaRPr lang="pl-PL" sz="2800" dirty="0">
                <a:solidFill>
                  <a:schemeClr val="bg2">
                    <a:lumMod val="25000"/>
                  </a:schemeClr>
                </a:solidFill>
              </a:endParaRPr>
            </a:p>
            <a:p>
              <a:endParaRPr lang="pl-PL" sz="28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15" name="Obdélník: se zakulacenými rohy 14">
            <a:extLst>
              <a:ext uri="{FF2B5EF4-FFF2-40B4-BE49-F238E27FC236}">
                <a16:creationId xmlns:a16="http://schemas.microsoft.com/office/drawing/2014/main" id="{1BCCE0F3-5CB0-4BF0-BD12-8374598A9AF0}"/>
              </a:ext>
            </a:extLst>
          </p:cNvPr>
          <p:cNvSpPr/>
          <p:nvPr/>
        </p:nvSpPr>
        <p:spPr>
          <a:xfrm>
            <a:off x="6455954" y="2469453"/>
            <a:ext cx="5242310" cy="3850173"/>
          </a:xfrm>
          <a:prstGeom prst="roundRect">
            <a:avLst>
              <a:gd name="adj" fmla="val 4378"/>
            </a:avLst>
          </a:prstGeom>
          <a:solidFill>
            <a:srgbClr val="FFFFFF">
              <a:alpha val="60000"/>
            </a:srgbClr>
          </a:solidFill>
          <a:ln>
            <a:solidFill>
              <a:srgbClr val="EAEA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1" name="Obrázek 10">
            <a:extLst>
              <a:ext uri="{FF2B5EF4-FFF2-40B4-BE49-F238E27FC236}">
                <a16:creationId xmlns:a16="http://schemas.microsoft.com/office/drawing/2014/main" id="{40E83E4B-7759-34FA-91CA-2EE812BB71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368" y="2641694"/>
            <a:ext cx="4877481" cy="3505689"/>
          </a:xfrm>
          <a:prstGeom prst="rect">
            <a:avLst/>
          </a:prstGeom>
        </p:spPr>
      </p:pic>
      <p:sp>
        <p:nvSpPr>
          <p:cNvPr id="16" name="Obdélník: se zakulacenými rohy 15">
            <a:extLst>
              <a:ext uri="{FF2B5EF4-FFF2-40B4-BE49-F238E27FC236}">
                <a16:creationId xmlns:a16="http://schemas.microsoft.com/office/drawing/2014/main" id="{5BB97EB8-4181-B8D2-DE25-50D210792DC8}"/>
              </a:ext>
            </a:extLst>
          </p:cNvPr>
          <p:cNvSpPr/>
          <p:nvPr/>
        </p:nvSpPr>
        <p:spPr>
          <a:xfrm>
            <a:off x="453558" y="179994"/>
            <a:ext cx="3874434" cy="720000"/>
          </a:xfrm>
          <a:prstGeom prst="roundRect">
            <a:avLst/>
          </a:prstGeom>
          <a:solidFill>
            <a:srgbClr val="FFFFFF">
              <a:alpha val="60000"/>
            </a:srgbClr>
          </a:solidFill>
          <a:ln>
            <a:solidFill>
              <a:srgbClr val="EAEA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bg2">
                    <a:lumMod val="25000"/>
                  </a:schemeClr>
                </a:solidFill>
              </a:rPr>
              <a:t>Použitelné algoritmy</a:t>
            </a:r>
          </a:p>
        </p:txBody>
      </p:sp>
    </p:spTree>
    <p:extLst>
      <p:ext uri="{BB962C8B-B14F-4D97-AF65-F5344CB8AC3E}">
        <p14:creationId xmlns:p14="http://schemas.microsoft.com/office/powerpoint/2010/main" val="3863659203"/>
      </p:ext>
    </p:extLst>
  </p:cSld>
  <p:clrMapOvr>
    <a:masterClrMapping/>
  </p:clrMapOvr>
  <p:transition spd="slow" advTm="50000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kupina 1">
            <a:extLst>
              <a:ext uri="{FF2B5EF4-FFF2-40B4-BE49-F238E27FC236}">
                <a16:creationId xmlns:a16="http://schemas.microsoft.com/office/drawing/2014/main" id="{A715CBED-36AF-1A74-4E8F-B59B7C535D99}"/>
              </a:ext>
            </a:extLst>
          </p:cNvPr>
          <p:cNvGrpSpPr/>
          <p:nvPr/>
        </p:nvGrpSpPr>
        <p:grpSpPr>
          <a:xfrm>
            <a:off x="3128962" y="1688640"/>
            <a:ext cx="5934075" cy="2597033"/>
            <a:chOff x="-3626629" y="1189687"/>
            <a:chExt cx="3063891" cy="19999850"/>
          </a:xfrm>
        </p:grpSpPr>
        <p:sp>
          <p:nvSpPr>
            <p:cNvPr id="3" name="Obdélník: se zakulacenými rohy 2">
              <a:extLst>
                <a:ext uri="{FF2B5EF4-FFF2-40B4-BE49-F238E27FC236}">
                  <a16:creationId xmlns:a16="http://schemas.microsoft.com/office/drawing/2014/main" id="{3A882ED9-C5DC-1B7A-353A-61A0182F5BE8}"/>
                </a:ext>
              </a:extLst>
            </p:cNvPr>
            <p:cNvSpPr/>
            <p:nvPr userDrawn="1"/>
          </p:nvSpPr>
          <p:spPr>
            <a:xfrm>
              <a:off x="-3626629" y="1189687"/>
              <a:ext cx="3063891" cy="19946352"/>
            </a:xfrm>
            <a:prstGeom prst="roundRect">
              <a:avLst>
                <a:gd name="adj" fmla="val 4378"/>
              </a:avLst>
            </a:prstGeom>
            <a:solidFill>
              <a:srgbClr val="FFFFFF">
                <a:alpha val="60000"/>
              </a:srgbClr>
            </a:solidFill>
            <a:ln>
              <a:solidFill>
                <a:srgbClr val="EAEAE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4" name="TextovéPole 3">
              <a:extLst>
                <a:ext uri="{FF2B5EF4-FFF2-40B4-BE49-F238E27FC236}">
                  <a16:creationId xmlns:a16="http://schemas.microsoft.com/office/drawing/2014/main" id="{E8A773CA-0355-404D-8C84-DE41A70B5003}"/>
                </a:ext>
              </a:extLst>
            </p:cNvPr>
            <p:cNvSpPr txBox="1"/>
            <p:nvPr userDrawn="1"/>
          </p:nvSpPr>
          <p:spPr>
            <a:xfrm>
              <a:off x="-3541149" y="1583387"/>
              <a:ext cx="2969706" cy="196061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3200" dirty="0">
                  <a:solidFill>
                    <a:schemeClr val="bg2">
                      <a:lumMod val="25000"/>
                    </a:schemeClr>
                  </a:solidFill>
                </a:rPr>
                <a:t>Logistická Regrese</a:t>
              </a:r>
            </a:p>
            <a:p>
              <a:r>
                <a:rPr lang="pl-PL" sz="2800" dirty="0">
                  <a:solidFill>
                    <a:schemeClr val="bg2">
                      <a:lumMod val="25000"/>
                    </a:schemeClr>
                  </a:solidFill>
                </a:rPr>
                <a:t>Vyjadřuje pravděpodobnost, že bude objekt patří do třídy nebo ne na základě nějaké vlastnosti.</a:t>
              </a:r>
            </a:p>
            <a:p>
              <a:r>
                <a:rPr lang="pl-PL" sz="2800" dirty="0">
                  <a:solidFill>
                    <a:schemeClr val="bg2">
                      <a:lumMod val="25000"/>
                    </a:schemeClr>
                  </a:solidFill>
                </a:rPr>
                <a:t>Funkce má tvar sigmoidy</a:t>
              </a:r>
            </a:p>
            <a:p>
              <a:endParaRPr lang="pl-PL" sz="2800" dirty="0">
                <a:solidFill>
                  <a:schemeClr val="bg2">
                    <a:lumMod val="25000"/>
                  </a:schemeClr>
                </a:solidFill>
              </a:endParaRPr>
            </a:p>
            <a:p>
              <a:endParaRPr lang="pl-PL" sz="28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2167230"/>
      </p:ext>
    </p:extLst>
  </p:cSld>
  <p:clrMapOvr>
    <a:masterClrMapping/>
  </p:clrMapOvr>
  <p:transition spd="slow" advTm="20000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: se zakulacenými rohy 5">
            <a:extLst>
              <a:ext uri="{FF2B5EF4-FFF2-40B4-BE49-F238E27FC236}">
                <a16:creationId xmlns:a16="http://schemas.microsoft.com/office/drawing/2014/main" id="{E870BB85-E309-892B-CDBB-554A4FA9D96D}"/>
              </a:ext>
            </a:extLst>
          </p:cNvPr>
          <p:cNvSpPr/>
          <p:nvPr/>
        </p:nvSpPr>
        <p:spPr>
          <a:xfrm>
            <a:off x="2631233" y="438539"/>
            <a:ext cx="8985379" cy="5831632"/>
          </a:xfrm>
          <a:prstGeom prst="roundRect">
            <a:avLst>
              <a:gd name="adj" fmla="val 4378"/>
            </a:avLst>
          </a:prstGeom>
          <a:solidFill>
            <a:srgbClr val="FFFFFF">
              <a:alpha val="60000"/>
            </a:srgbClr>
          </a:solidFill>
          <a:ln>
            <a:solidFill>
              <a:srgbClr val="EAEA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5" name="Grafický objekt 4">
            <a:extLst>
              <a:ext uri="{FF2B5EF4-FFF2-40B4-BE49-F238E27FC236}">
                <a16:creationId xmlns:a16="http://schemas.microsoft.com/office/drawing/2014/main" id="{ADB4E948-1D21-A53E-761B-8A9A89D777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24356" y="671047"/>
            <a:ext cx="7676436" cy="531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21844"/>
      </p:ext>
    </p:extLst>
  </p:cSld>
  <p:clrMapOvr>
    <a:masterClrMapping/>
  </p:clrMapOvr>
  <p:transition spd="slow" advTm="35000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kupina 4">
            <a:extLst>
              <a:ext uri="{FF2B5EF4-FFF2-40B4-BE49-F238E27FC236}">
                <a16:creationId xmlns:a16="http://schemas.microsoft.com/office/drawing/2014/main" id="{3A575D52-6B66-89AC-A2E1-8808394E39E1}"/>
              </a:ext>
            </a:extLst>
          </p:cNvPr>
          <p:cNvGrpSpPr/>
          <p:nvPr/>
        </p:nvGrpSpPr>
        <p:grpSpPr>
          <a:xfrm>
            <a:off x="2981325" y="106922"/>
            <a:ext cx="8690963" cy="6914610"/>
            <a:chOff x="-3626629" y="1189687"/>
            <a:chExt cx="3063891" cy="7609715"/>
          </a:xfrm>
        </p:grpSpPr>
        <p:sp>
          <p:nvSpPr>
            <p:cNvPr id="6" name="Obdélník: se zakulacenými rohy 5">
              <a:extLst>
                <a:ext uri="{FF2B5EF4-FFF2-40B4-BE49-F238E27FC236}">
                  <a16:creationId xmlns:a16="http://schemas.microsoft.com/office/drawing/2014/main" id="{FB9C9FF6-EB8B-6830-6B07-45B8268F2463}"/>
                </a:ext>
              </a:extLst>
            </p:cNvPr>
            <p:cNvSpPr/>
            <p:nvPr userDrawn="1"/>
          </p:nvSpPr>
          <p:spPr>
            <a:xfrm>
              <a:off x="-3626629" y="1189687"/>
              <a:ext cx="3063891" cy="7293471"/>
            </a:xfrm>
            <a:prstGeom prst="roundRect">
              <a:avLst>
                <a:gd name="adj" fmla="val 1848"/>
              </a:avLst>
            </a:prstGeom>
            <a:solidFill>
              <a:srgbClr val="FFFFFF">
                <a:alpha val="60000"/>
              </a:srgbClr>
            </a:solidFill>
            <a:ln>
              <a:solidFill>
                <a:srgbClr val="EAEAE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7" name="TextovéPole 6">
              <a:extLst>
                <a:ext uri="{FF2B5EF4-FFF2-40B4-BE49-F238E27FC236}">
                  <a16:creationId xmlns:a16="http://schemas.microsoft.com/office/drawing/2014/main" id="{5F011D8E-8C76-2C1D-A767-F0476DFAB324}"/>
                </a:ext>
              </a:extLst>
            </p:cNvPr>
            <p:cNvSpPr txBox="1"/>
            <p:nvPr userDrawn="1"/>
          </p:nvSpPr>
          <p:spPr>
            <a:xfrm>
              <a:off x="-3575145" y="1347642"/>
              <a:ext cx="2960923" cy="7451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l-PL" sz="2800" dirty="0">
                  <a:solidFill>
                    <a:schemeClr val="bg2">
                      <a:lumMod val="25000"/>
                    </a:schemeClr>
                  </a:solidFill>
                </a:rPr>
                <a:t>POUŽITÁ LITERATURA</a:t>
              </a:r>
            </a:p>
            <a:p>
              <a:pPr algn="just"/>
              <a:endParaRPr lang="pl-PL" sz="1400" dirty="0">
                <a:solidFill>
                  <a:schemeClr val="bg2">
                    <a:lumMod val="25000"/>
                  </a:schemeClr>
                </a:solidFill>
              </a:endParaRPr>
            </a:p>
            <a:p>
              <a:r>
                <a:rPr lang="en-US" sz="1400" b="0" i="1" dirty="0">
                  <a:solidFill>
                    <a:schemeClr val="bg2">
                      <a:lumMod val="25000"/>
                    </a:schemeClr>
                  </a:solidFill>
                  <a:effectLst/>
                  <a:latin typeface="Open Sans" panose="020B0606030504020204" pitchFamily="34" charset="0"/>
                </a:rPr>
                <a:t>YouTube: Big Data In 5 Minutes | What Is Big Data?| Introduction To Big Data |Big Data Explained |</a:t>
              </a:r>
              <a:r>
                <a:rPr lang="en-US" sz="1400" b="0" i="1" dirty="0" err="1">
                  <a:solidFill>
                    <a:schemeClr val="bg2">
                      <a:lumMod val="25000"/>
                    </a:schemeClr>
                  </a:solidFill>
                  <a:effectLst/>
                  <a:latin typeface="Open Sans" panose="020B0606030504020204" pitchFamily="34" charset="0"/>
                </a:rPr>
                <a:t>Simplilearn</a:t>
              </a:r>
              <a:r>
                <a:rPr lang="en-US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Open Sans" panose="020B0606030504020204" pitchFamily="34" charset="0"/>
                </a:rPr>
                <a:t> [online]. [cit. 2023-01-05]. </a:t>
              </a:r>
              <a:r>
                <a:rPr lang="en-US" sz="1400" b="0" i="0" dirty="0" err="1">
                  <a:solidFill>
                    <a:schemeClr val="bg2">
                      <a:lumMod val="25000"/>
                    </a:schemeClr>
                  </a:solidFill>
                  <a:effectLst/>
                  <a:latin typeface="Open Sans" panose="020B0606030504020204" pitchFamily="34" charset="0"/>
                </a:rPr>
                <a:t>Dostupné</a:t>
              </a:r>
              <a:r>
                <a:rPr lang="en-US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Open Sans" panose="020B0606030504020204" pitchFamily="34" charset="0"/>
                </a:rPr>
                <a:t> z: </a:t>
              </a:r>
              <a:r>
                <a:rPr lang="en-US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Open Sans" panose="020B0606030504020204" pitchFamily="34" charset="0"/>
                  <a:hlinkClick r:id="rId4"/>
                </a:rPr>
                <a:t>https://www.youtube.com/watch?v=bAyrObl7TYE&amp;ab_channel=Simplilearn</a:t>
              </a:r>
              <a:endParaRPr lang="cs-CZ" sz="1400" b="0" i="0" dirty="0">
                <a:solidFill>
                  <a:schemeClr val="bg2">
                    <a:lumMod val="25000"/>
                  </a:schemeClr>
                </a:solidFill>
                <a:effectLst/>
                <a:latin typeface="Open Sans" panose="020B0606030504020204" pitchFamily="34" charset="0"/>
              </a:endParaRPr>
            </a:p>
            <a:p>
              <a:endParaRPr lang="cs-CZ" sz="1400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</a:endParaRPr>
            </a:p>
            <a:p>
              <a:r>
                <a:rPr lang="it-IT" sz="1400" b="0" i="1" dirty="0">
                  <a:solidFill>
                    <a:schemeClr val="bg2">
                      <a:lumMod val="25000"/>
                    </a:schemeClr>
                  </a:solidFill>
                  <a:effectLst/>
                  <a:latin typeface="Open Sans" panose="020B0606030504020204" pitchFamily="34" charset="0"/>
                </a:rPr>
                <a:t>Wikipedia: Big data</a:t>
              </a:r>
              <a:r>
                <a:rPr lang="it-IT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Open Sans" panose="020B0606030504020204" pitchFamily="34" charset="0"/>
                </a:rPr>
                <a:t> [online]. [cit. 2023-01-06]. Dostupné z: </a:t>
              </a:r>
              <a:r>
                <a:rPr lang="it-IT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Open Sans" panose="020B0606030504020204" pitchFamily="34" charset="0"/>
                  <a:hlinkClick r:id="rId5"/>
                </a:rPr>
                <a:t>https://en.wikipedia.org/wiki/Big_data</a:t>
              </a:r>
              <a:endParaRPr lang="cs-CZ" sz="1400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</a:endParaRPr>
            </a:p>
            <a:p>
              <a:endParaRPr lang="cs-CZ" sz="1400" b="0" i="0" dirty="0">
                <a:solidFill>
                  <a:schemeClr val="bg2">
                    <a:lumMod val="25000"/>
                  </a:schemeClr>
                </a:solidFill>
                <a:effectLst/>
                <a:latin typeface="Open Sans" panose="020B0606030504020204" pitchFamily="34" charset="0"/>
              </a:endParaRPr>
            </a:p>
            <a:p>
              <a:r>
                <a:rPr lang="en-US" sz="1400" b="0" i="1" dirty="0">
                  <a:solidFill>
                    <a:schemeClr val="bg2">
                      <a:lumMod val="25000"/>
                    </a:schemeClr>
                  </a:solidFill>
                  <a:effectLst/>
                  <a:latin typeface="Open Sans" panose="020B0606030504020204" pitchFamily="34" charset="0"/>
                </a:rPr>
                <a:t>Oracle: What is Big Data?</a:t>
              </a:r>
              <a:r>
                <a:rPr lang="en-US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Open Sans" panose="020B0606030504020204" pitchFamily="34" charset="0"/>
                </a:rPr>
                <a:t> [online]. [cit. 2023-01-06]. </a:t>
              </a:r>
              <a:r>
                <a:rPr lang="en-US" sz="1400" b="0" i="0" dirty="0" err="1">
                  <a:solidFill>
                    <a:schemeClr val="bg2">
                      <a:lumMod val="25000"/>
                    </a:schemeClr>
                  </a:solidFill>
                  <a:effectLst/>
                  <a:latin typeface="Open Sans" panose="020B0606030504020204" pitchFamily="34" charset="0"/>
                </a:rPr>
                <a:t>Dostupné</a:t>
              </a:r>
              <a:r>
                <a:rPr lang="en-US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Open Sans" panose="020B0606030504020204" pitchFamily="34" charset="0"/>
                </a:rPr>
                <a:t> z: </a:t>
              </a:r>
              <a:r>
                <a:rPr lang="en-US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Open Sans" panose="020B0606030504020204" pitchFamily="34" charset="0"/>
                  <a:hlinkClick r:id="rId6"/>
                </a:rPr>
                <a:t>https://www.oracle.com/big-data/what-is-big-data/</a:t>
              </a:r>
              <a:endParaRPr lang="cs-CZ" sz="1400" b="0" i="0" dirty="0">
                <a:solidFill>
                  <a:schemeClr val="bg2">
                    <a:lumMod val="25000"/>
                  </a:schemeClr>
                </a:solidFill>
                <a:effectLst/>
                <a:latin typeface="Open Sans" panose="020B0606030504020204" pitchFamily="34" charset="0"/>
              </a:endParaRPr>
            </a:p>
            <a:p>
              <a:endParaRPr lang="cs-CZ" sz="1400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</a:endParaRPr>
            </a:p>
            <a:p>
              <a:r>
                <a:rPr lang="en-US" sz="1400" b="0" i="1" dirty="0">
                  <a:solidFill>
                    <a:schemeClr val="bg2">
                      <a:lumMod val="25000"/>
                    </a:schemeClr>
                  </a:solidFill>
                  <a:effectLst/>
                  <a:latin typeface="Open Sans" panose="020B0606030504020204" pitchFamily="34" charset="0"/>
                </a:rPr>
                <a:t>Michael </a:t>
              </a:r>
              <a:r>
                <a:rPr lang="en-US" sz="1400" b="0" i="1" dirty="0" err="1">
                  <a:solidFill>
                    <a:schemeClr val="bg2">
                      <a:lumMod val="25000"/>
                    </a:schemeClr>
                  </a:solidFill>
                  <a:effectLst/>
                  <a:latin typeface="Open Sans" panose="020B0606030504020204" pitchFamily="34" charset="0"/>
                </a:rPr>
                <a:t>Gramlich</a:t>
              </a:r>
              <a:r>
                <a:rPr lang="en-US" sz="1400" b="0" i="1" dirty="0">
                  <a:solidFill>
                    <a:schemeClr val="bg2">
                      <a:lumMod val="25000"/>
                    </a:schemeClr>
                  </a:solidFill>
                  <a:effectLst/>
                  <a:latin typeface="Open Sans" panose="020B0606030504020204" pitchFamily="34" charset="0"/>
                </a:rPr>
                <a:t>: What is structured, semi structured and unstructured data?</a:t>
              </a:r>
              <a:r>
                <a:rPr lang="en-US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Open Sans" panose="020B0606030504020204" pitchFamily="34" charset="0"/>
                </a:rPr>
                <a:t> [online]. [cit. 2023-01-14]. </a:t>
              </a:r>
              <a:r>
                <a:rPr lang="en-US" sz="1400" b="0" i="0" dirty="0" err="1">
                  <a:solidFill>
                    <a:schemeClr val="bg2">
                      <a:lumMod val="25000"/>
                    </a:schemeClr>
                  </a:solidFill>
                  <a:effectLst/>
                  <a:latin typeface="Open Sans" panose="020B0606030504020204" pitchFamily="34" charset="0"/>
                </a:rPr>
                <a:t>Dostupné</a:t>
              </a:r>
              <a:r>
                <a:rPr lang="en-US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Open Sans" panose="020B0606030504020204" pitchFamily="34" charset="0"/>
                </a:rPr>
                <a:t> z: </a:t>
              </a:r>
              <a:r>
                <a:rPr lang="en-US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Open Sans" panose="020B0606030504020204" pitchFamily="34" charset="0"/>
                  <a:hlinkClick r:id="rId7"/>
                </a:rPr>
                <a:t>https://www.michael-gramlich.com/what-is-structured-semi-structured-and-unstructured-data/</a:t>
              </a:r>
              <a:endParaRPr lang="cs-CZ" sz="1400" b="0" i="0" dirty="0">
                <a:solidFill>
                  <a:schemeClr val="bg2">
                    <a:lumMod val="25000"/>
                  </a:schemeClr>
                </a:solidFill>
                <a:effectLst/>
                <a:latin typeface="Open Sans" panose="020B0606030504020204" pitchFamily="34" charset="0"/>
              </a:endParaRPr>
            </a:p>
            <a:p>
              <a:endParaRPr lang="cs-CZ" sz="1400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</a:endParaRPr>
            </a:p>
            <a:p>
              <a:r>
                <a:rPr lang="en-US" sz="1400" b="0" i="1" dirty="0" err="1">
                  <a:solidFill>
                    <a:schemeClr val="bg2">
                      <a:lumMod val="25000"/>
                    </a:schemeClr>
                  </a:solidFill>
                  <a:effectLst/>
                  <a:latin typeface="Open Sans" panose="020B0606030504020204" pitchFamily="34" charset="0"/>
                </a:rPr>
                <a:t>Educba</a:t>
              </a:r>
              <a:r>
                <a:rPr lang="en-US" sz="1400" b="0" i="1" dirty="0">
                  <a:solidFill>
                    <a:schemeClr val="bg2">
                      <a:lumMod val="25000"/>
                    </a:schemeClr>
                  </a:solidFill>
                  <a:effectLst/>
                  <a:latin typeface="Open Sans" panose="020B0606030504020204" pitchFamily="34" charset="0"/>
                </a:rPr>
                <a:t>: How MapReduce Works?</a:t>
              </a:r>
              <a:r>
                <a:rPr lang="en-US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Open Sans" panose="020B0606030504020204" pitchFamily="34" charset="0"/>
                </a:rPr>
                <a:t> [online]. [cit. 2023-01-16]. </a:t>
              </a:r>
              <a:r>
                <a:rPr lang="en-US" sz="1400" b="0" i="0" dirty="0" err="1">
                  <a:solidFill>
                    <a:schemeClr val="bg2">
                      <a:lumMod val="25000"/>
                    </a:schemeClr>
                  </a:solidFill>
                  <a:effectLst/>
                  <a:latin typeface="Open Sans" panose="020B0606030504020204" pitchFamily="34" charset="0"/>
                </a:rPr>
                <a:t>Dostupné</a:t>
              </a:r>
              <a:r>
                <a:rPr lang="en-US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Open Sans" panose="020B0606030504020204" pitchFamily="34" charset="0"/>
                </a:rPr>
                <a:t> z: </a:t>
              </a:r>
              <a:r>
                <a:rPr lang="en-US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Open Sans" panose="020B0606030504020204" pitchFamily="34" charset="0"/>
                  <a:hlinkClick r:id="rId8"/>
                </a:rPr>
                <a:t>https://www.educba.com/how-mapreduce-work/</a:t>
              </a:r>
              <a:endParaRPr lang="cs-CZ" sz="1400" b="0" i="0" dirty="0">
                <a:solidFill>
                  <a:schemeClr val="bg2">
                    <a:lumMod val="25000"/>
                  </a:schemeClr>
                </a:solidFill>
                <a:effectLst/>
                <a:latin typeface="Open Sans" panose="020B0606030504020204" pitchFamily="34" charset="0"/>
              </a:endParaRPr>
            </a:p>
            <a:p>
              <a:endParaRPr lang="cs-CZ" sz="1400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</a:endParaRPr>
            </a:p>
            <a:p>
              <a:r>
                <a:rPr lang="cs-CZ" sz="1400" b="0" i="1" dirty="0">
                  <a:solidFill>
                    <a:schemeClr val="bg2">
                      <a:lumMod val="25000"/>
                    </a:schemeClr>
                  </a:solidFill>
                  <a:effectLst/>
                  <a:latin typeface="Open Sans" panose="020B0606030504020204" pitchFamily="34" charset="0"/>
                </a:rPr>
                <a:t>YouTube: Ví o nás všechno! | KOVY</a:t>
              </a:r>
              <a:r>
                <a:rPr lang="cs-CZ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Open Sans" panose="020B0606030504020204" pitchFamily="34" charset="0"/>
                </a:rPr>
                <a:t> [online]. [cit. 2023-01-17]. Dostupné z: </a:t>
              </a:r>
              <a:r>
                <a:rPr lang="cs-CZ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Open Sans" panose="020B0606030504020204" pitchFamily="34" charset="0"/>
                  <a:hlinkClick r:id="rId9"/>
                </a:rPr>
                <a:t>https://www.youtube.com/watch?v=qoc-obC8z94&amp;ab_channel=Kovy</a:t>
              </a:r>
              <a:endParaRPr lang="cs-CZ" sz="1400" b="0" i="0" dirty="0">
                <a:solidFill>
                  <a:schemeClr val="bg2">
                    <a:lumMod val="25000"/>
                  </a:schemeClr>
                </a:solidFill>
                <a:effectLst/>
                <a:latin typeface="Open Sans" panose="020B0606030504020204" pitchFamily="34" charset="0"/>
              </a:endParaRPr>
            </a:p>
            <a:p>
              <a:endParaRPr lang="cs-CZ" sz="1400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</a:endParaRPr>
            </a:p>
            <a:p>
              <a:r>
                <a:rPr lang="cs-CZ" sz="1400" b="0" i="1" dirty="0">
                  <a:solidFill>
                    <a:schemeClr val="bg2">
                      <a:lumMod val="25000"/>
                    </a:schemeClr>
                  </a:solidFill>
                  <a:effectLst/>
                  <a:latin typeface="Open Sans" panose="020B0606030504020204" pitchFamily="34" charset="0"/>
                </a:rPr>
                <a:t>Wikipedie: Data </a:t>
              </a:r>
              <a:r>
                <a:rPr lang="cs-CZ" sz="1400" b="0" i="1" dirty="0" err="1">
                  <a:solidFill>
                    <a:schemeClr val="bg2">
                      <a:lumMod val="25000"/>
                    </a:schemeClr>
                  </a:solidFill>
                  <a:effectLst/>
                  <a:latin typeface="Open Sans" panose="020B0606030504020204" pitchFamily="34" charset="0"/>
                </a:rPr>
                <a:t>mining</a:t>
              </a:r>
              <a:r>
                <a:rPr lang="cs-CZ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Open Sans" panose="020B0606030504020204" pitchFamily="34" charset="0"/>
                </a:rPr>
                <a:t> [online]. [cit. 2023-01-17]. Dostupné z: </a:t>
              </a:r>
              <a:r>
                <a:rPr lang="cs-CZ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Open Sans" panose="020B0606030504020204" pitchFamily="34" charset="0"/>
                  <a:hlinkClick r:id="rId10"/>
                </a:rPr>
                <a:t>https://cs.wikipedia.org/wiki/Data_mining</a:t>
              </a:r>
              <a:endParaRPr lang="cs-CZ" sz="1400" b="0" i="0" dirty="0">
                <a:solidFill>
                  <a:schemeClr val="bg2">
                    <a:lumMod val="25000"/>
                  </a:schemeClr>
                </a:solidFill>
                <a:effectLst/>
                <a:latin typeface="Open Sans" panose="020B0606030504020204" pitchFamily="34" charset="0"/>
              </a:endParaRPr>
            </a:p>
            <a:p>
              <a:endParaRPr lang="cs-CZ" sz="1400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</a:endParaRPr>
            </a:p>
            <a:p>
              <a:r>
                <a:rPr lang="en-US" sz="1400" b="0" i="1" dirty="0" err="1">
                  <a:solidFill>
                    <a:srgbClr val="212529"/>
                  </a:solidFill>
                  <a:effectLst/>
                  <a:latin typeface="Open Sans" panose="020B0606030504020204" pitchFamily="34" charset="0"/>
                </a:rPr>
                <a:t>TechVidvan</a:t>
              </a:r>
              <a:r>
                <a:rPr lang="en-US" sz="1400" b="0" i="1" dirty="0">
                  <a:solidFill>
                    <a:srgbClr val="212529"/>
                  </a:solidFill>
                  <a:effectLst/>
                  <a:latin typeface="Open Sans" panose="020B0606030504020204" pitchFamily="34" charset="0"/>
                </a:rPr>
                <a:t>: Top 10 Data Science Algorithms You Must Know About</a:t>
              </a:r>
              <a:r>
                <a:rPr lang="en-US" sz="1400" b="0" i="0" dirty="0">
                  <a:solidFill>
                    <a:srgbClr val="212529"/>
                  </a:solidFill>
                  <a:effectLst/>
                  <a:latin typeface="Open Sans" panose="020B0606030504020204" pitchFamily="34" charset="0"/>
                </a:rPr>
                <a:t> [online]. [cit. 2023-01-18]. </a:t>
              </a:r>
              <a:r>
                <a:rPr lang="en-US" sz="1400" b="0" i="0" dirty="0" err="1">
                  <a:solidFill>
                    <a:srgbClr val="212529"/>
                  </a:solidFill>
                  <a:effectLst/>
                  <a:latin typeface="Open Sans" panose="020B0606030504020204" pitchFamily="34" charset="0"/>
                </a:rPr>
                <a:t>Dostupné</a:t>
              </a:r>
              <a:r>
                <a:rPr lang="en-US" sz="1400" b="0" i="0" dirty="0">
                  <a:solidFill>
                    <a:srgbClr val="212529"/>
                  </a:solidFill>
                  <a:effectLst/>
                  <a:latin typeface="Open Sans" panose="020B0606030504020204" pitchFamily="34" charset="0"/>
                </a:rPr>
                <a:t> z: </a:t>
              </a:r>
              <a:r>
                <a:rPr lang="en-US" sz="1400" b="0" i="0" dirty="0">
                  <a:solidFill>
                    <a:srgbClr val="212529"/>
                  </a:solidFill>
                  <a:effectLst/>
                  <a:latin typeface="Open Sans" panose="020B0606030504020204" pitchFamily="34" charset="0"/>
                  <a:hlinkClick r:id="rId11"/>
                </a:rPr>
                <a:t>https://techvidvan.com/tutorials/data-science-algorithms/</a:t>
              </a:r>
              <a:endParaRPr lang="cs-CZ" sz="14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endParaRPr>
            </a:p>
            <a:p>
              <a:endParaRPr lang="cs-CZ" sz="1400" dirty="0">
                <a:solidFill>
                  <a:srgbClr val="212529"/>
                </a:solidFill>
                <a:latin typeface="Open Sans" panose="020B0606030504020204" pitchFamily="34" charset="0"/>
              </a:endParaRPr>
            </a:p>
            <a:p>
              <a:r>
                <a:rPr lang="cs-CZ" sz="1400" b="0" i="1" dirty="0" err="1">
                  <a:solidFill>
                    <a:srgbClr val="212529"/>
                  </a:solidFill>
                  <a:effectLst/>
                  <a:latin typeface="Open Sans" panose="020B0606030504020204" pitchFamily="34" charset="0"/>
                </a:rPr>
                <a:t>Wikimedia</a:t>
              </a:r>
              <a:r>
                <a:rPr lang="cs-CZ" sz="1400" b="0" i="1" dirty="0">
                  <a:solidFill>
                    <a:srgbClr val="212529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cs-CZ" sz="1400" b="0" i="1" dirty="0" err="1">
                  <a:solidFill>
                    <a:srgbClr val="212529"/>
                  </a:solidFill>
                  <a:effectLst/>
                  <a:latin typeface="Open Sans" panose="020B0606030504020204" pitchFamily="34" charset="0"/>
                </a:rPr>
                <a:t>Commons</a:t>
              </a:r>
              <a:r>
                <a:rPr lang="cs-CZ" sz="1400" b="0" i="1" dirty="0">
                  <a:solidFill>
                    <a:srgbClr val="212529"/>
                  </a:solidFill>
                  <a:effectLst/>
                  <a:latin typeface="Open Sans" panose="020B0606030504020204" pitchFamily="34" charset="0"/>
                </a:rPr>
                <a:t>: </a:t>
              </a:r>
              <a:r>
                <a:rPr lang="cs-CZ" sz="1400" b="0" i="1" dirty="0" err="1">
                  <a:solidFill>
                    <a:srgbClr val="212529"/>
                  </a:solidFill>
                  <a:effectLst/>
                  <a:latin typeface="Open Sans" panose="020B0606030504020204" pitchFamily="34" charset="0"/>
                </a:rPr>
                <a:t>Exam</a:t>
              </a:r>
              <a:r>
                <a:rPr lang="cs-CZ" sz="1400" b="0" i="1" dirty="0">
                  <a:solidFill>
                    <a:srgbClr val="212529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cs-CZ" sz="1400" b="0" i="1" dirty="0" err="1">
                  <a:solidFill>
                    <a:srgbClr val="212529"/>
                  </a:solidFill>
                  <a:effectLst/>
                  <a:latin typeface="Open Sans" panose="020B0606030504020204" pitchFamily="34" charset="0"/>
                </a:rPr>
                <a:t>pass</a:t>
              </a:r>
              <a:r>
                <a:rPr lang="cs-CZ" sz="1400" b="0" i="1" dirty="0">
                  <a:solidFill>
                    <a:srgbClr val="212529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cs-CZ" sz="1400" b="0" i="1" dirty="0" err="1">
                  <a:solidFill>
                    <a:srgbClr val="212529"/>
                  </a:solidFill>
                  <a:effectLst/>
                  <a:latin typeface="Open Sans" panose="020B0606030504020204" pitchFamily="34" charset="0"/>
                </a:rPr>
                <a:t>logistic</a:t>
              </a:r>
              <a:r>
                <a:rPr lang="cs-CZ" sz="1400" b="0" i="1" dirty="0">
                  <a:solidFill>
                    <a:srgbClr val="212529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cs-CZ" sz="1400" b="0" i="1" dirty="0" err="1">
                  <a:solidFill>
                    <a:srgbClr val="212529"/>
                  </a:solidFill>
                  <a:effectLst/>
                  <a:latin typeface="Open Sans" panose="020B0606030504020204" pitchFamily="34" charset="0"/>
                </a:rPr>
                <a:t>curve.svg</a:t>
              </a:r>
              <a:r>
                <a:rPr lang="cs-CZ" sz="1400" b="0" i="0" dirty="0">
                  <a:solidFill>
                    <a:srgbClr val="212529"/>
                  </a:solidFill>
                  <a:effectLst/>
                  <a:latin typeface="Open Sans" panose="020B0606030504020204" pitchFamily="34" charset="0"/>
                </a:rPr>
                <a:t> [online]. In: . [cit. 2023-01-18]. Dostupné z: </a:t>
              </a:r>
              <a:r>
                <a:rPr lang="cs-CZ" sz="1400" b="0" i="0" dirty="0">
                  <a:solidFill>
                    <a:srgbClr val="212529"/>
                  </a:solidFill>
                  <a:effectLst/>
                  <a:latin typeface="Open Sans" panose="020B0606030504020204" pitchFamily="34" charset="0"/>
                  <a:hlinkClick r:id="rId12"/>
                </a:rPr>
                <a:t>https://upload.wikimedia.org/wikipedia/commons/c/cb/Exam_pass_logistic_curve.svg</a:t>
              </a:r>
              <a:endParaRPr lang="cs-CZ" sz="14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2685308"/>
      </p:ext>
    </p:extLst>
  </p:cSld>
  <p:clrMapOvr>
    <a:masterClrMapping/>
  </p:clrMapOvr>
  <p:transition spd="slow" advTm="60000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kupina 2">
            <a:extLst>
              <a:ext uri="{FF2B5EF4-FFF2-40B4-BE49-F238E27FC236}">
                <a16:creationId xmlns:a16="http://schemas.microsoft.com/office/drawing/2014/main" id="{0388DC9B-818F-5305-AA71-4C0A612F6F3E}"/>
              </a:ext>
            </a:extLst>
          </p:cNvPr>
          <p:cNvGrpSpPr/>
          <p:nvPr/>
        </p:nvGrpSpPr>
        <p:grpSpPr>
          <a:xfrm>
            <a:off x="581026" y="619124"/>
            <a:ext cx="5448299" cy="3023154"/>
            <a:chOff x="-3626629" y="1189687"/>
            <a:chExt cx="3063891" cy="8267446"/>
          </a:xfrm>
        </p:grpSpPr>
        <p:sp>
          <p:nvSpPr>
            <p:cNvPr id="4" name="Obdélník: se zakulacenými rohy 3">
              <a:extLst>
                <a:ext uri="{FF2B5EF4-FFF2-40B4-BE49-F238E27FC236}">
                  <a16:creationId xmlns:a16="http://schemas.microsoft.com/office/drawing/2014/main" id="{0091800E-88B7-2A67-7157-E9C5F2794EEA}"/>
                </a:ext>
              </a:extLst>
            </p:cNvPr>
            <p:cNvSpPr/>
            <p:nvPr userDrawn="1"/>
          </p:nvSpPr>
          <p:spPr>
            <a:xfrm>
              <a:off x="-3626629" y="1189687"/>
              <a:ext cx="3063891" cy="7293471"/>
            </a:xfrm>
            <a:prstGeom prst="roundRect">
              <a:avLst>
                <a:gd name="adj" fmla="val 4378"/>
              </a:avLst>
            </a:prstGeom>
            <a:solidFill>
              <a:srgbClr val="FFFFFF">
                <a:alpha val="60000"/>
              </a:srgbClr>
            </a:solidFill>
            <a:ln>
              <a:solidFill>
                <a:srgbClr val="EAEAE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5" name="TextovéPole 4">
              <a:extLst>
                <a:ext uri="{FF2B5EF4-FFF2-40B4-BE49-F238E27FC236}">
                  <a16:creationId xmlns:a16="http://schemas.microsoft.com/office/drawing/2014/main" id="{FB4D7ACA-15C4-6E05-400C-039A017505BC}"/>
                </a:ext>
              </a:extLst>
            </p:cNvPr>
            <p:cNvSpPr txBox="1"/>
            <p:nvPr userDrawn="1"/>
          </p:nvSpPr>
          <p:spPr>
            <a:xfrm>
              <a:off x="-3543386" y="1629516"/>
              <a:ext cx="2897405" cy="7827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800" dirty="0">
                  <a:solidFill>
                    <a:schemeClr val="bg2">
                      <a:lumMod val="25000"/>
                    </a:schemeClr>
                  </a:solidFill>
                </a:rPr>
                <a:t>Velká data jsou data, která se nedají zpracovat jedním zařízením</a:t>
              </a:r>
            </a:p>
            <a:p>
              <a:endParaRPr lang="pl-PL" sz="2800" dirty="0">
                <a:solidFill>
                  <a:schemeClr val="bg2">
                    <a:lumMod val="25000"/>
                  </a:schemeClr>
                </a:solidFill>
              </a:endParaRPr>
            </a:p>
            <a:p>
              <a:r>
                <a:rPr lang="pl-PL" sz="2800" dirty="0">
                  <a:solidFill>
                    <a:schemeClr val="bg2">
                      <a:lumMod val="25000"/>
                    </a:schemeClr>
                  </a:solidFill>
                </a:rPr>
                <a:t>Nedají se zpracovat běžnými nástroji</a:t>
              </a:r>
            </a:p>
            <a:p>
              <a:endParaRPr lang="pl-PL" sz="2000" dirty="0">
                <a:solidFill>
                  <a:schemeClr val="bg2">
                    <a:lumMod val="25000"/>
                  </a:schemeClr>
                </a:solidFill>
              </a:endParaRPr>
            </a:p>
            <a:p>
              <a:endParaRPr lang="pl-PL" sz="20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6" name="Skupina 5">
            <a:extLst>
              <a:ext uri="{FF2B5EF4-FFF2-40B4-BE49-F238E27FC236}">
                <a16:creationId xmlns:a16="http://schemas.microsoft.com/office/drawing/2014/main" id="{B6AD549D-4ED5-E87F-643C-7BB5CC10D23B}"/>
              </a:ext>
            </a:extLst>
          </p:cNvPr>
          <p:cNvGrpSpPr/>
          <p:nvPr/>
        </p:nvGrpSpPr>
        <p:grpSpPr>
          <a:xfrm>
            <a:off x="6205927" y="3642278"/>
            <a:ext cx="5448299" cy="2667001"/>
            <a:chOff x="-3626629" y="1189687"/>
            <a:chExt cx="3063891" cy="7293471"/>
          </a:xfrm>
        </p:grpSpPr>
        <p:sp>
          <p:nvSpPr>
            <p:cNvPr id="7" name="Obdélník: se zakulacenými rohy 6">
              <a:extLst>
                <a:ext uri="{FF2B5EF4-FFF2-40B4-BE49-F238E27FC236}">
                  <a16:creationId xmlns:a16="http://schemas.microsoft.com/office/drawing/2014/main" id="{08F0B615-3943-B389-AFED-481CC599F3C4}"/>
                </a:ext>
              </a:extLst>
            </p:cNvPr>
            <p:cNvSpPr/>
            <p:nvPr userDrawn="1"/>
          </p:nvSpPr>
          <p:spPr>
            <a:xfrm>
              <a:off x="-3626629" y="1189687"/>
              <a:ext cx="3063891" cy="7293471"/>
            </a:xfrm>
            <a:prstGeom prst="roundRect">
              <a:avLst>
                <a:gd name="adj" fmla="val 4378"/>
              </a:avLst>
            </a:prstGeom>
            <a:solidFill>
              <a:srgbClr val="FFFFFF">
                <a:alpha val="60000"/>
              </a:srgbClr>
            </a:solidFill>
            <a:ln>
              <a:solidFill>
                <a:srgbClr val="EAEAE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8" name="TextovéPole 7">
              <a:extLst>
                <a:ext uri="{FF2B5EF4-FFF2-40B4-BE49-F238E27FC236}">
                  <a16:creationId xmlns:a16="http://schemas.microsoft.com/office/drawing/2014/main" id="{A0526F33-52A4-C670-7256-F96B426B75F4}"/>
                </a:ext>
              </a:extLst>
            </p:cNvPr>
            <p:cNvSpPr txBox="1"/>
            <p:nvPr userDrawn="1"/>
          </p:nvSpPr>
          <p:spPr>
            <a:xfrm>
              <a:off x="-3543386" y="1629516"/>
              <a:ext cx="2897405" cy="58075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800" dirty="0">
                  <a:solidFill>
                    <a:schemeClr val="bg2">
                      <a:lumMod val="25000"/>
                    </a:schemeClr>
                  </a:solidFill>
                </a:rPr>
                <a:t>Obvykle se ukládají v datových skladech na více počítačích. </a:t>
              </a:r>
              <a:endParaRPr lang="pl-PL" sz="2000" dirty="0">
                <a:solidFill>
                  <a:schemeClr val="bg2">
                    <a:lumMod val="25000"/>
                  </a:schemeClr>
                </a:solidFill>
              </a:endParaRPr>
            </a:p>
            <a:p>
              <a:endParaRPr lang="pl-PL" sz="2000" dirty="0">
                <a:solidFill>
                  <a:schemeClr val="bg2">
                    <a:lumMod val="25000"/>
                  </a:schemeClr>
                </a:solidFill>
              </a:endParaRPr>
            </a:p>
            <a:p>
              <a:r>
                <a:rPr lang="pl-PL" sz="2800" dirty="0">
                  <a:solidFill>
                    <a:schemeClr val="bg2">
                      <a:lumMod val="25000"/>
                    </a:schemeClr>
                  </a:solidFill>
                </a:rPr>
                <a:t>Dosahují velikostí v petabajtech nebo exabajtech.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9185408"/>
      </p:ext>
    </p:extLst>
  </p:cSld>
  <p:clrMapOvr>
    <a:masterClrMapping/>
  </p:clrMapOvr>
  <p:transition spd="slow" advTm="35000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kupina 1">
            <a:extLst>
              <a:ext uri="{FF2B5EF4-FFF2-40B4-BE49-F238E27FC236}">
                <a16:creationId xmlns:a16="http://schemas.microsoft.com/office/drawing/2014/main" id="{D77729FA-0621-51F8-7054-A17B4EB0C552}"/>
              </a:ext>
            </a:extLst>
          </p:cNvPr>
          <p:cNvGrpSpPr/>
          <p:nvPr/>
        </p:nvGrpSpPr>
        <p:grpSpPr>
          <a:xfrm>
            <a:off x="300637" y="1547346"/>
            <a:ext cx="8288419" cy="2495776"/>
            <a:chOff x="-3626629" y="1189687"/>
            <a:chExt cx="3006201" cy="3528881"/>
          </a:xfrm>
        </p:grpSpPr>
        <p:sp>
          <p:nvSpPr>
            <p:cNvPr id="3" name="Obdélník: se zakulacenými rohy 2">
              <a:extLst>
                <a:ext uri="{FF2B5EF4-FFF2-40B4-BE49-F238E27FC236}">
                  <a16:creationId xmlns:a16="http://schemas.microsoft.com/office/drawing/2014/main" id="{75365A74-851F-0BC9-E6D0-651781807CA8}"/>
                </a:ext>
              </a:extLst>
            </p:cNvPr>
            <p:cNvSpPr/>
            <p:nvPr userDrawn="1"/>
          </p:nvSpPr>
          <p:spPr>
            <a:xfrm>
              <a:off x="-3626629" y="1189687"/>
              <a:ext cx="2960923" cy="3293535"/>
            </a:xfrm>
            <a:prstGeom prst="roundRect">
              <a:avLst>
                <a:gd name="adj" fmla="val 4378"/>
              </a:avLst>
            </a:prstGeom>
            <a:solidFill>
              <a:srgbClr val="FFFFFF">
                <a:alpha val="60000"/>
              </a:srgbClr>
            </a:solidFill>
            <a:ln>
              <a:solidFill>
                <a:srgbClr val="EAEAE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4" name="TextovéPole 3">
              <a:extLst>
                <a:ext uri="{FF2B5EF4-FFF2-40B4-BE49-F238E27FC236}">
                  <a16:creationId xmlns:a16="http://schemas.microsoft.com/office/drawing/2014/main" id="{6E0F7760-5E5D-E0F5-5370-4420D501B5E7}"/>
                </a:ext>
              </a:extLst>
            </p:cNvPr>
            <p:cNvSpPr txBox="1"/>
            <p:nvPr userDrawn="1"/>
          </p:nvSpPr>
          <p:spPr>
            <a:xfrm>
              <a:off x="-3581351" y="1541768"/>
              <a:ext cx="2960923" cy="3176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800" dirty="0">
                  <a:solidFill>
                    <a:schemeClr val="bg2">
                      <a:lumMod val="25000"/>
                    </a:schemeClr>
                  </a:solidFill>
                </a:rPr>
                <a:t>Github repozitář</a:t>
              </a:r>
            </a:p>
            <a:p>
              <a:endParaRPr lang="pl-PL" sz="2800" dirty="0">
                <a:solidFill>
                  <a:schemeClr val="bg2">
                    <a:lumMod val="25000"/>
                  </a:schemeClr>
                </a:solidFill>
              </a:endParaRPr>
            </a:p>
            <a:p>
              <a:r>
                <a:rPr lang="pl-PL" sz="2800" dirty="0">
                  <a:solidFill>
                    <a:schemeClr val="bg2">
                      <a:lumMod val="25000"/>
                    </a:schemeClr>
                  </a:solidFill>
                  <a:hlinkClick r:id="rId3"/>
                </a:rPr>
                <a:t>https://github.com/CZmatyasZERO/Big-data-prezentace.git</a:t>
              </a:r>
              <a:endParaRPr lang="pl-PL" sz="2800" dirty="0">
                <a:solidFill>
                  <a:schemeClr val="bg2">
                    <a:lumMod val="25000"/>
                  </a:schemeClr>
                </a:solidFill>
              </a:endParaRPr>
            </a:p>
            <a:p>
              <a:endParaRPr lang="pl-PL" sz="28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7040659"/>
      </p:ext>
    </p:extLst>
  </p:cSld>
  <p:clrMapOvr>
    <a:masterClrMapping/>
  </p:clrMapOvr>
  <p:transition spd="slow" advTm="60000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kupina 1">
            <a:extLst>
              <a:ext uri="{FF2B5EF4-FFF2-40B4-BE49-F238E27FC236}">
                <a16:creationId xmlns:a16="http://schemas.microsoft.com/office/drawing/2014/main" id="{4FD896FC-0EA7-4E6A-5FD1-46DC4C7F2209}"/>
              </a:ext>
            </a:extLst>
          </p:cNvPr>
          <p:cNvGrpSpPr/>
          <p:nvPr/>
        </p:nvGrpSpPr>
        <p:grpSpPr>
          <a:xfrm>
            <a:off x="3600450" y="3571874"/>
            <a:ext cx="8082351" cy="2781301"/>
            <a:chOff x="-3626629" y="1189687"/>
            <a:chExt cx="3063891" cy="7293471"/>
          </a:xfrm>
        </p:grpSpPr>
        <p:sp>
          <p:nvSpPr>
            <p:cNvPr id="3" name="Obdélník: se zakulacenými rohy 2">
              <a:extLst>
                <a:ext uri="{FF2B5EF4-FFF2-40B4-BE49-F238E27FC236}">
                  <a16:creationId xmlns:a16="http://schemas.microsoft.com/office/drawing/2014/main" id="{AF7ED057-DB7C-E9F7-5A6B-B8B00A4BDA64}"/>
                </a:ext>
              </a:extLst>
            </p:cNvPr>
            <p:cNvSpPr/>
            <p:nvPr userDrawn="1"/>
          </p:nvSpPr>
          <p:spPr>
            <a:xfrm>
              <a:off x="-3626629" y="1189687"/>
              <a:ext cx="3063891" cy="7293471"/>
            </a:xfrm>
            <a:prstGeom prst="roundRect">
              <a:avLst>
                <a:gd name="adj" fmla="val 4378"/>
              </a:avLst>
            </a:prstGeom>
            <a:solidFill>
              <a:srgbClr val="FFFFFF">
                <a:alpha val="60000"/>
              </a:srgbClr>
            </a:solidFill>
            <a:ln>
              <a:solidFill>
                <a:srgbClr val="EAEAE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4" name="TextovéPole 3">
              <a:extLst>
                <a:ext uri="{FF2B5EF4-FFF2-40B4-BE49-F238E27FC236}">
                  <a16:creationId xmlns:a16="http://schemas.microsoft.com/office/drawing/2014/main" id="{3AF91A30-B471-2EE8-7178-6112A1BAD04B}"/>
                </a:ext>
              </a:extLst>
            </p:cNvPr>
            <p:cNvSpPr txBox="1"/>
            <p:nvPr userDrawn="1"/>
          </p:nvSpPr>
          <p:spPr>
            <a:xfrm>
              <a:off x="-3543386" y="1461478"/>
              <a:ext cx="2897405" cy="7021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800" dirty="0">
                  <a:solidFill>
                    <a:schemeClr val="bg2">
                      <a:lumMod val="25000"/>
                    </a:schemeClr>
                  </a:solidFill>
                </a:rPr>
                <a:t>Využívají se ve zdravotnictví, genomice, meteorologii, konektomice a marketingu a v mnoha dalších odvětvích.</a:t>
              </a:r>
            </a:p>
            <a:p>
              <a:endParaRPr lang="pl-PL" sz="2800" dirty="0">
                <a:solidFill>
                  <a:schemeClr val="bg2">
                    <a:lumMod val="25000"/>
                  </a:schemeClr>
                </a:solidFill>
              </a:endParaRPr>
            </a:p>
            <a:p>
              <a:r>
                <a:rPr lang="pl-PL" sz="2800" dirty="0">
                  <a:solidFill>
                    <a:schemeClr val="bg2">
                      <a:lumMod val="25000"/>
                    </a:schemeClr>
                  </a:solidFill>
                </a:rPr>
                <a:t>Případy pro využití: Prediktivní údržba, Provozní efektivita, Strojové učení, Podpora inovací</a:t>
              </a:r>
            </a:p>
          </p:txBody>
        </p:sp>
      </p:grpSp>
      <p:grpSp>
        <p:nvGrpSpPr>
          <p:cNvPr id="5" name="Skupina 4">
            <a:extLst>
              <a:ext uri="{FF2B5EF4-FFF2-40B4-BE49-F238E27FC236}">
                <a16:creationId xmlns:a16="http://schemas.microsoft.com/office/drawing/2014/main" id="{3CBBA7CB-C062-F610-0FD0-8271CAF9C9B1}"/>
              </a:ext>
            </a:extLst>
          </p:cNvPr>
          <p:cNvGrpSpPr/>
          <p:nvPr/>
        </p:nvGrpSpPr>
        <p:grpSpPr>
          <a:xfrm>
            <a:off x="1095890" y="409575"/>
            <a:ext cx="5448299" cy="2667001"/>
            <a:chOff x="-3626629" y="1189687"/>
            <a:chExt cx="3063891" cy="7293471"/>
          </a:xfrm>
        </p:grpSpPr>
        <p:sp>
          <p:nvSpPr>
            <p:cNvPr id="6" name="Obdélník: se zakulacenými rohy 5">
              <a:extLst>
                <a:ext uri="{FF2B5EF4-FFF2-40B4-BE49-F238E27FC236}">
                  <a16:creationId xmlns:a16="http://schemas.microsoft.com/office/drawing/2014/main" id="{9DB2839D-FAE8-21B5-9872-315016FA65CF}"/>
                </a:ext>
              </a:extLst>
            </p:cNvPr>
            <p:cNvSpPr/>
            <p:nvPr userDrawn="1"/>
          </p:nvSpPr>
          <p:spPr>
            <a:xfrm>
              <a:off x="-3626629" y="1189687"/>
              <a:ext cx="3063891" cy="7293471"/>
            </a:xfrm>
            <a:prstGeom prst="roundRect">
              <a:avLst>
                <a:gd name="adj" fmla="val 4378"/>
              </a:avLst>
            </a:prstGeom>
            <a:solidFill>
              <a:srgbClr val="FFFFFF">
                <a:alpha val="60000"/>
              </a:srgbClr>
            </a:solidFill>
            <a:ln>
              <a:solidFill>
                <a:srgbClr val="EAEAE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7" name="TextovéPole 6">
              <a:extLst>
                <a:ext uri="{FF2B5EF4-FFF2-40B4-BE49-F238E27FC236}">
                  <a16:creationId xmlns:a16="http://schemas.microsoft.com/office/drawing/2014/main" id="{AEA33F92-C31C-729D-F7DC-2C0471B4CC52}"/>
                </a:ext>
              </a:extLst>
            </p:cNvPr>
            <p:cNvSpPr txBox="1"/>
            <p:nvPr userDrawn="1"/>
          </p:nvSpPr>
          <p:spPr>
            <a:xfrm>
              <a:off x="-3543386" y="1629516"/>
              <a:ext cx="2897405" cy="61442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800" dirty="0">
                  <a:solidFill>
                    <a:schemeClr val="bg2">
                      <a:lumMod val="25000"/>
                    </a:schemeClr>
                  </a:solidFill>
                </a:rPr>
                <a:t>Správná analýza těchto dat nám může dát důležité informace o vztahu mezi dvěmi veličinami, které nelze vyjádřit matematickou rovnicí.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9732778"/>
      </p:ext>
    </p:extLst>
  </p:cSld>
  <p:clrMapOvr>
    <a:masterClrMapping/>
  </p:clrMapOvr>
  <p:transition spd="slow" advTm="60000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: se zakulacenými rohy 1">
            <a:extLst>
              <a:ext uri="{FF2B5EF4-FFF2-40B4-BE49-F238E27FC236}">
                <a16:creationId xmlns:a16="http://schemas.microsoft.com/office/drawing/2014/main" id="{90E4D568-7A51-4232-C142-CC9442A4C87A}"/>
              </a:ext>
            </a:extLst>
          </p:cNvPr>
          <p:cNvSpPr/>
          <p:nvPr/>
        </p:nvSpPr>
        <p:spPr>
          <a:xfrm>
            <a:off x="1253658" y="147521"/>
            <a:ext cx="3874434" cy="720000"/>
          </a:xfrm>
          <a:prstGeom prst="roundRect">
            <a:avLst/>
          </a:prstGeom>
          <a:solidFill>
            <a:srgbClr val="FFFFFF">
              <a:alpha val="60000"/>
            </a:srgbClr>
          </a:solidFill>
          <a:ln>
            <a:solidFill>
              <a:srgbClr val="EAEA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bg2">
                    <a:lumMod val="25000"/>
                  </a:schemeClr>
                </a:solidFill>
              </a:rPr>
              <a:t>Charakteristika velkých dat</a:t>
            </a: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BF16B1E1-FC2D-9855-2203-BD900E5DB828}"/>
              </a:ext>
            </a:extLst>
          </p:cNvPr>
          <p:cNvGrpSpPr/>
          <p:nvPr/>
        </p:nvGrpSpPr>
        <p:grpSpPr>
          <a:xfrm>
            <a:off x="590551" y="1266824"/>
            <a:ext cx="6686550" cy="1352551"/>
            <a:chOff x="-3626629" y="1189687"/>
            <a:chExt cx="3063891" cy="7293471"/>
          </a:xfrm>
        </p:grpSpPr>
        <p:sp>
          <p:nvSpPr>
            <p:cNvPr id="4" name="Obdélník: se zakulacenými rohy 3">
              <a:extLst>
                <a:ext uri="{FF2B5EF4-FFF2-40B4-BE49-F238E27FC236}">
                  <a16:creationId xmlns:a16="http://schemas.microsoft.com/office/drawing/2014/main" id="{10B537AE-F1B8-772B-F451-C296D0818C66}"/>
                </a:ext>
              </a:extLst>
            </p:cNvPr>
            <p:cNvSpPr/>
            <p:nvPr userDrawn="1"/>
          </p:nvSpPr>
          <p:spPr>
            <a:xfrm>
              <a:off x="-3626629" y="1189687"/>
              <a:ext cx="3063891" cy="7293471"/>
            </a:xfrm>
            <a:prstGeom prst="roundRect">
              <a:avLst>
                <a:gd name="adj" fmla="val 4378"/>
              </a:avLst>
            </a:prstGeom>
            <a:solidFill>
              <a:srgbClr val="FFFFFF">
                <a:alpha val="60000"/>
              </a:srgbClr>
            </a:solidFill>
            <a:ln>
              <a:solidFill>
                <a:srgbClr val="EAEAE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5" name="TextovéPole 4">
              <a:extLst>
                <a:ext uri="{FF2B5EF4-FFF2-40B4-BE49-F238E27FC236}">
                  <a16:creationId xmlns:a16="http://schemas.microsoft.com/office/drawing/2014/main" id="{9094EF76-2C31-65F8-3B8E-CC8D94EE1D5D}"/>
                </a:ext>
              </a:extLst>
            </p:cNvPr>
            <p:cNvSpPr txBox="1"/>
            <p:nvPr userDrawn="1"/>
          </p:nvSpPr>
          <p:spPr>
            <a:xfrm>
              <a:off x="-3543386" y="1629517"/>
              <a:ext cx="2897405" cy="54768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3200" dirty="0">
                  <a:solidFill>
                    <a:schemeClr val="bg2">
                      <a:lumMod val="25000"/>
                    </a:schemeClr>
                  </a:solidFill>
                </a:rPr>
                <a:t>Velikost</a:t>
              </a:r>
            </a:p>
            <a:p>
              <a:r>
                <a:rPr lang="pl-PL" sz="2800" dirty="0">
                  <a:solidFill>
                    <a:schemeClr val="bg2">
                      <a:lumMod val="25000"/>
                    </a:schemeClr>
                  </a:solidFill>
                </a:rPr>
                <a:t>Udává množství uložených dat</a:t>
              </a:r>
            </a:p>
          </p:txBody>
        </p:sp>
      </p:grpSp>
      <p:grpSp>
        <p:nvGrpSpPr>
          <p:cNvPr id="6" name="Skupina 5">
            <a:extLst>
              <a:ext uri="{FF2B5EF4-FFF2-40B4-BE49-F238E27FC236}">
                <a16:creationId xmlns:a16="http://schemas.microsoft.com/office/drawing/2014/main" id="{DD54951B-0741-F12E-7FD0-399AC428A90F}"/>
              </a:ext>
            </a:extLst>
          </p:cNvPr>
          <p:cNvGrpSpPr/>
          <p:nvPr/>
        </p:nvGrpSpPr>
        <p:grpSpPr>
          <a:xfrm>
            <a:off x="4714876" y="3562350"/>
            <a:ext cx="6686550" cy="1828800"/>
            <a:chOff x="-3626629" y="1189687"/>
            <a:chExt cx="3063891" cy="8708658"/>
          </a:xfrm>
        </p:grpSpPr>
        <p:sp>
          <p:nvSpPr>
            <p:cNvPr id="7" name="Obdélník: se zakulacenými rohy 6">
              <a:extLst>
                <a:ext uri="{FF2B5EF4-FFF2-40B4-BE49-F238E27FC236}">
                  <a16:creationId xmlns:a16="http://schemas.microsoft.com/office/drawing/2014/main" id="{0F7436FE-6451-089A-A64B-28E4BD40F8C9}"/>
                </a:ext>
              </a:extLst>
            </p:cNvPr>
            <p:cNvSpPr/>
            <p:nvPr userDrawn="1"/>
          </p:nvSpPr>
          <p:spPr>
            <a:xfrm>
              <a:off x="-3626629" y="1189687"/>
              <a:ext cx="3063891" cy="8708658"/>
            </a:xfrm>
            <a:prstGeom prst="roundRect">
              <a:avLst>
                <a:gd name="adj" fmla="val 4378"/>
              </a:avLst>
            </a:prstGeom>
            <a:solidFill>
              <a:srgbClr val="FFFFFF">
                <a:alpha val="60000"/>
              </a:srgbClr>
            </a:solidFill>
            <a:ln>
              <a:solidFill>
                <a:srgbClr val="EAEAE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8" name="TextovéPole 7">
              <a:extLst>
                <a:ext uri="{FF2B5EF4-FFF2-40B4-BE49-F238E27FC236}">
                  <a16:creationId xmlns:a16="http://schemas.microsoft.com/office/drawing/2014/main" id="{F01D79EC-9185-FC3A-687D-DC21528C5E98}"/>
                </a:ext>
              </a:extLst>
            </p:cNvPr>
            <p:cNvSpPr txBox="1"/>
            <p:nvPr userDrawn="1"/>
          </p:nvSpPr>
          <p:spPr>
            <a:xfrm>
              <a:off x="-3595443" y="2097996"/>
              <a:ext cx="2897405" cy="7800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l-PL" sz="3200" dirty="0">
                  <a:solidFill>
                    <a:schemeClr val="bg2">
                      <a:lumMod val="25000"/>
                    </a:schemeClr>
                  </a:solidFill>
                </a:rPr>
                <a:t>Rychlost</a:t>
              </a:r>
            </a:p>
            <a:p>
              <a:pPr algn="r"/>
              <a:r>
                <a:rPr lang="pl-PL" sz="2800" dirty="0">
                  <a:solidFill>
                    <a:schemeClr val="bg2">
                      <a:lumMod val="25000"/>
                    </a:schemeClr>
                  </a:solidFill>
                </a:rPr>
                <a:t>Udává rychlost zpracovávání nebo generování dat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2844631"/>
      </p:ext>
    </p:extLst>
  </p:cSld>
  <p:clrMapOvr>
    <a:masterClrMapping/>
  </p:clrMapOvr>
  <p:transition spd="slow" advTm="30000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kupina 1">
            <a:extLst>
              <a:ext uri="{FF2B5EF4-FFF2-40B4-BE49-F238E27FC236}">
                <a16:creationId xmlns:a16="http://schemas.microsoft.com/office/drawing/2014/main" id="{2AE2ECAD-F458-B1B9-782A-F22356C4771C}"/>
              </a:ext>
            </a:extLst>
          </p:cNvPr>
          <p:cNvGrpSpPr/>
          <p:nvPr/>
        </p:nvGrpSpPr>
        <p:grpSpPr>
          <a:xfrm>
            <a:off x="361952" y="381243"/>
            <a:ext cx="6724648" cy="1799982"/>
            <a:chOff x="-3761929" y="-2256333"/>
            <a:chExt cx="3063891" cy="8708658"/>
          </a:xfrm>
        </p:grpSpPr>
        <p:sp>
          <p:nvSpPr>
            <p:cNvPr id="3" name="Obdélník: se zakulacenými rohy 2">
              <a:extLst>
                <a:ext uri="{FF2B5EF4-FFF2-40B4-BE49-F238E27FC236}">
                  <a16:creationId xmlns:a16="http://schemas.microsoft.com/office/drawing/2014/main" id="{3342F2DA-6CC5-FE3B-C004-6B18949655FF}"/>
                </a:ext>
              </a:extLst>
            </p:cNvPr>
            <p:cNvSpPr/>
            <p:nvPr userDrawn="1"/>
          </p:nvSpPr>
          <p:spPr>
            <a:xfrm>
              <a:off x="-3761929" y="-2256333"/>
              <a:ext cx="3063891" cy="8708658"/>
            </a:xfrm>
            <a:prstGeom prst="roundRect">
              <a:avLst>
                <a:gd name="adj" fmla="val 4378"/>
              </a:avLst>
            </a:prstGeom>
            <a:solidFill>
              <a:srgbClr val="FFFFFF">
                <a:alpha val="60000"/>
              </a:srgbClr>
            </a:solidFill>
            <a:ln>
              <a:solidFill>
                <a:srgbClr val="EAEAE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4" name="TextovéPole 3">
              <a:extLst>
                <a:ext uri="{FF2B5EF4-FFF2-40B4-BE49-F238E27FC236}">
                  <a16:creationId xmlns:a16="http://schemas.microsoft.com/office/drawing/2014/main" id="{A07D9DAC-5593-0DA8-F928-C6E5C6679E15}"/>
                </a:ext>
              </a:extLst>
            </p:cNvPr>
            <p:cNvSpPr txBox="1"/>
            <p:nvPr userDrawn="1"/>
          </p:nvSpPr>
          <p:spPr>
            <a:xfrm>
              <a:off x="-3678686" y="-1346206"/>
              <a:ext cx="2897405" cy="6888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3200" dirty="0">
                  <a:solidFill>
                    <a:schemeClr val="bg2">
                      <a:lumMod val="25000"/>
                    </a:schemeClr>
                  </a:solidFill>
                </a:rPr>
                <a:t>Struktura</a:t>
              </a:r>
            </a:p>
            <a:p>
              <a:r>
                <a:rPr lang="pl-PL" sz="2800" dirty="0">
                  <a:solidFill>
                    <a:schemeClr val="bg2">
                      <a:lumMod val="25000"/>
                    </a:schemeClr>
                  </a:solidFill>
                </a:rPr>
                <a:t>Udává jakým způsobem jsou data uložena a jejich proměnivost</a:t>
              </a:r>
            </a:p>
          </p:txBody>
        </p:sp>
      </p:grpSp>
      <p:sp>
        <p:nvSpPr>
          <p:cNvPr id="6" name="Obdélník: se zakulacenými rohy 5">
            <a:extLst>
              <a:ext uri="{FF2B5EF4-FFF2-40B4-BE49-F238E27FC236}">
                <a16:creationId xmlns:a16="http://schemas.microsoft.com/office/drawing/2014/main" id="{049E91E4-4A00-A635-2259-9DF3DBA2A661}"/>
              </a:ext>
            </a:extLst>
          </p:cNvPr>
          <p:cNvSpPr/>
          <p:nvPr userDrawn="1"/>
        </p:nvSpPr>
        <p:spPr>
          <a:xfrm>
            <a:off x="3084887" y="2253883"/>
            <a:ext cx="8745161" cy="4527917"/>
          </a:xfrm>
          <a:prstGeom prst="roundRect">
            <a:avLst>
              <a:gd name="adj" fmla="val 4378"/>
            </a:avLst>
          </a:prstGeom>
          <a:solidFill>
            <a:srgbClr val="FFFFFF">
              <a:alpha val="60000"/>
            </a:srgbClr>
          </a:solidFill>
          <a:ln>
            <a:solidFill>
              <a:srgbClr val="EAEA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79D2182A-0DCB-0516-E6B1-89BD1C539387}"/>
              </a:ext>
            </a:extLst>
          </p:cNvPr>
          <p:cNvSpPr txBox="1"/>
          <p:nvPr/>
        </p:nvSpPr>
        <p:spPr>
          <a:xfrm>
            <a:off x="3400425" y="2524125"/>
            <a:ext cx="72961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200" dirty="0" err="1">
                <a:solidFill>
                  <a:schemeClr val="bg2">
                    <a:lumMod val="25000"/>
                  </a:schemeClr>
                </a:solidFill>
              </a:rPr>
              <a:t>Structured</a:t>
            </a:r>
            <a:endParaRPr lang="cs-CZ" sz="32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cs-CZ" sz="2800" dirty="0">
                <a:solidFill>
                  <a:schemeClr val="bg2">
                    <a:lumMod val="25000"/>
                  </a:schemeClr>
                </a:solidFill>
              </a:rPr>
              <a:t>Každý objekt má jasně definovanou strukturu</a:t>
            </a:r>
          </a:p>
        </p:txBody>
      </p:sp>
      <p:graphicFrame>
        <p:nvGraphicFramePr>
          <p:cNvPr id="10" name="Tabulka 10">
            <a:extLst>
              <a:ext uri="{FF2B5EF4-FFF2-40B4-BE49-F238E27FC236}">
                <a16:creationId xmlns:a16="http://schemas.microsoft.com/office/drawing/2014/main" id="{4B0D4C7E-210B-7B4F-2290-DCC51FB9E5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318588"/>
              </p:ext>
            </p:extLst>
          </p:nvPr>
        </p:nvGraphicFramePr>
        <p:xfrm>
          <a:off x="3498850" y="3612445"/>
          <a:ext cx="8128000" cy="23164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8168809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122991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2495672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77268561"/>
                    </a:ext>
                  </a:extLst>
                </a:gridCol>
              </a:tblGrid>
              <a:tr h="547070">
                <a:tc>
                  <a:txBody>
                    <a:bodyPr/>
                    <a:lstStyle/>
                    <a:p>
                      <a:r>
                        <a:rPr lang="cs-CZ" sz="3200" b="0" dirty="0">
                          <a:solidFill>
                            <a:schemeClr val="bg1"/>
                          </a:solidFill>
                        </a:rPr>
                        <a:t>Jméno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3200" b="0" dirty="0">
                          <a:solidFill>
                            <a:schemeClr val="bg1"/>
                          </a:solidFill>
                        </a:rPr>
                        <a:t>Věk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3200" b="0" dirty="0">
                          <a:solidFill>
                            <a:schemeClr val="bg1"/>
                          </a:solidFill>
                        </a:rPr>
                        <a:t>Výška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3200" b="0" dirty="0">
                          <a:solidFill>
                            <a:schemeClr val="bg1"/>
                          </a:solidFill>
                        </a:rPr>
                        <a:t>Práce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8715445"/>
                  </a:ext>
                </a:extLst>
              </a:tr>
              <a:tr h="547070">
                <a:tc>
                  <a:txBody>
                    <a:bodyPr/>
                    <a:lstStyle/>
                    <a:p>
                      <a:r>
                        <a:rPr lang="cs-CZ" sz="3200" dirty="0"/>
                        <a:t>Tadeáš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32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3200" dirty="0"/>
                        <a:t>176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3200" dirty="0"/>
                        <a:t>Kuchař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0331563"/>
                  </a:ext>
                </a:extLst>
              </a:tr>
              <a:tr h="547070">
                <a:tc>
                  <a:txBody>
                    <a:bodyPr/>
                    <a:lstStyle/>
                    <a:p>
                      <a:r>
                        <a:rPr lang="cs-CZ" sz="3200" dirty="0"/>
                        <a:t>Jana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3200" dirty="0"/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3200" dirty="0"/>
                        <a:t>187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3200" dirty="0"/>
                        <a:t>Soudce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9716626"/>
                  </a:ext>
                </a:extLst>
              </a:tr>
              <a:tr h="547070">
                <a:tc>
                  <a:txBody>
                    <a:bodyPr/>
                    <a:lstStyle/>
                    <a:p>
                      <a:r>
                        <a:rPr lang="cs-CZ" sz="3200" dirty="0"/>
                        <a:t>Pavel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3200" dirty="0"/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3200" dirty="0"/>
                        <a:t>192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3200" dirty="0"/>
                        <a:t>Kadeřník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5395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2657524"/>
      </p:ext>
    </p:extLst>
  </p:cSld>
  <p:clrMapOvr>
    <a:masterClrMapping/>
  </p:clrMapOvr>
  <p:transition spd="slow" advTm="40000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: se zakulacenými rohy 8">
            <a:extLst>
              <a:ext uri="{FF2B5EF4-FFF2-40B4-BE49-F238E27FC236}">
                <a16:creationId xmlns:a16="http://schemas.microsoft.com/office/drawing/2014/main" id="{5A5BD98C-9D9E-828C-9B69-075AB7F70665}"/>
              </a:ext>
            </a:extLst>
          </p:cNvPr>
          <p:cNvSpPr/>
          <p:nvPr/>
        </p:nvSpPr>
        <p:spPr>
          <a:xfrm>
            <a:off x="218380" y="257175"/>
            <a:ext cx="6268146" cy="5572125"/>
          </a:xfrm>
          <a:prstGeom prst="roundRect">
            <a:avLst>
              <a:gd name="adj" fmla="val 4378"/>
            </a:avLst>
          </a:prstGeom>
          <a:solidFill>
            <a:srgbClr val="FFFFFF">
              <a:alpha val="60000"/>
            </a:srgbClr>
          </a:solidFill>
          <a:ln>
            <a:solidFill>
              <a:srgbClr val="EAEA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024E38A6-3333-A164-5D42-79BA1BC3147C}"/>
              </a:ext>
            </a:extLst>
          </p:cNvPr>
          <p:cNvSpPr txBox="1"/>
          <p:nvPr/>
        </p:nvSpPr>
        <p:spPr>
          <a:xfrm>
            <a:off x="461616" y="429251"/>
            <a:ext cx="57816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200" dirty="0">
                <a:solidFill>
                  <a:schemeClr val="bg2">
                    <a:lumMod val="25000"/>
                  </a:schemeClr>
                </a:solidFill>
              </a:rPr>
              <a:t>Semi-</a:t>
            </a:r>
            <a:r>
              <a:rPr lang="cs-CZ" sz="3200" dirty="0" err="1">
                <a:solidFill>
                  <a:schemeClr val="bg2">
                    <a:lumMod val="25000"/>
                  </a:schemeClr>
                </a:solidFill>
              </a:rPr>
              <a:t>structured</a:t>
            </a:r>
            <a:endParaRPr lang="cs-CZ" sz="32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cs-CZ" sz="2800" dirty="0">
                <a:solidFill>
                  <a:schemeClr val="bg2">
                    <a:lumMod val="25000"/>
                  </a:schemeClr>
                </a:solidFill>
              </a:rPr>
              <a:t>Nemají přesně definovanou strukturu, každý objekt může mít jiné proměnné</a:t>
            </a:r>
          </a:p>
        </p:txBody>
      </p:sp>
      <p:pic>
        <p:nvPicPr>
          <p:cNvPr id="12" name="Obrázek 11">
            <a:extLst>
              <a:ext uri="{FF2B5EF4-FFF2-40B4-BE49-F238E27FC236}">
                <a16:creationId xmlns:a16="http://schemas.microsoft.com/office/drawing/2014/main" id="{DC49B05F-6371-CEA7-A142-B1DE35EDC3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262" y="1875801"/>
            <a:ext cx="4786531" cy="3666279"/>
          </a:xfrm>
          <a:prstGeom prst="rect">
            <a:avLst/>
          </a:prstGeom>
        </p:spPr>
      </p:pic>
      <p:sp>
        <p:nvSpPr>
          <p:cNvPr id="13" name="Obdélník: se zakulacenými rohy 12">
            <a:extLst>
              <a:ext uri="{FF2B5EF4-FFF2-40B4-BE49-F238E27FC236}">
                <a16:creationId xmlns:a16="http://schemas.microsoft.com/office/drawing/2014/main" id="{5FC1BFED-D9A3-18CA-5ED5-59F9F130937D}"/>
              </a:ext>
            </a:extLst>
          </p:cNvPr>
          <p:cNvSpPr/>
          <p:nvPr/>
        </p:nvSpPr>
        <p:spPr>
          <a:xfrm>
            <a:off x="6822172" y="647701"/>
            <a:ext cx="5281962" cy="4676774"/>
          </a:xfrm>
          <a:prstGeom prst="roundRect">
            <a:avLst>
              <a:gd name="adj" fmla="val 4378"/>
            </a:avLst>
          </a:prstGeom>
          <a:solidFill>
            <a:srgbClr val="FFFFFF">
              <a:alpha val="60000"/>
            </a:srgbClr>
          </a:solidFill>
          <a:ln>
            <a:solidFill>
              <a:srgbClr val="EAEA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53A73515-1A52-EDCA-651B-C84504377EB3}"/>
              </a:ext>
            </a:extLst>
          </p:cNvPr>
          <p:cNvSpPr txBox="1"/>
          <p:nvPr/>
        </p:nvSpPr>
        <p:spPr>
          <a:xfrm>
            <a:off x="7057020" y="1067427"/>
            <a:ext cx="481226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200" dirty="0" err="1">
                <a:solidFill>
                  <a:schemeClr val="bg2">
                    <a:lumMod val="25000"/>
                  </a:schemeClr>
                </a:solidFill>
              </a:rPr>
              <a:t>Unstructured</a:t>
            </a:r>
            <a:endParaRPr lang="cs-CZ" sz="32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cs-CZ" sz="2800" dirty="0">
                <a:solidFill>
                  <a:schemeClr val="bg2">
                    <a:lumMod val="25000"/>
                  </a:schemeClr>
                </a:solidFill>
              </a:rPr>
              <a:t>Bez struktury. Může být text, audio, video. Nejčastější a nejsložitější typ na zpracování.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7E25F543-1714-2C56-5016-57AC42B3CB4C}"/>
              </a:ext>
            </a:extLst>
          </p:cNvPr>
          <p:cNvSpPr txBox="1"/>
          <p:nvPr/>
        </p:nvSpPr>
        <p:spPr>
          <a:xfrm>
            <a:off x="7219950" y="3152775"/>
            <a:ext cx="46493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i="1" dirty="0">
                <a:solidFill>
                  <a:schemeClr val="bg2">
                    <a:lumMod val="25000"/>
                  </a:schemeClr>
                </a:solidFill>
              </a:rPr>
              <a:t>„Bobovi je 19 let, mezi jeho koníčky patří plavání a soutěže v pojídání okurek. Zatímco Lolkovi je 22 a měří 231 cm.“</a:t>
            </a:r>
          </a:p>
        </p:txBody>
      </p:sp>
    </p:spTree>
    <p:extLst>
      <p:ext uri="{BB962C8B-B14F-4D97-AF65-F5344CB8AC3E}">
        <p14:creationId xmlns:p14="http://schemas.microsoft.com/office/powerpoint/2010/main" val="3248069928"/>
      </p:ext>
    </p:extLst>
  </p:cSld>
  <p:clrMapOvr>
    <a:masterClrMapping/>
  </p:clrMapOvr>
  <p:transition spd="slow" advTm="50000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kupina 1">
            <a:extLst>
              <a:ext uri="{FF2B5EF4-FFF2-40B4-BE49-F238E27FC236}">
                <a16:creationId xmlns:a16="http://schemas.microsoft.com/office/drawing/2014/main" id="{B00D79AC-AF91-40B5-D82B-A845D42DDF37}"/>
              </a:ext>
            </a:extLst>
          </p:cNvPr>
          <p:cNvGrpSpPr/>
          <p:nvPr/>
        </p:nvGrpSpPr>
        <p:grpSpPr>
          <a:xfrm>
            <a:off x="466725" y="1891093"/>
            <a:ext cx="4827230" cy="2290382"/>
            <a:chOff x="-3626629" y="1189687"/>
            <a:chExt cx="3063891" cy="8708658"/>
          </a:xfrm>
        </p:grpSpPr>
        <p:sp>
          <p:nvSpPr>
            <p:cNvPr id="3" name="Obdélník: se zakulacenými rohy 2">
              <a:extLst>
                <a:ext uri="{FF2B5EF4-FFF2-40B4-BE49-F238E27FC236}">
                  <a16:creationId xmlns:a16="http://schemas.microsoft.com/office/drawing/2014/main" id="{2DEE0B6D-EB78-DCB3-19C8-E9BF4A1BDCEE}"/>
                </a:ext>
              </a:extLst>
            </p:cNvPr>
            <p:cNvSpPr/>
            <p:nvPr userDrawn="1"/>
          </p:nvSpPr>
          <p:spPr>
            <a:xfrm>
              <a:off x="-3626629" y="1189687"/>
              <a:ext cx="3063891" cy="8708658"/>
            </a:xfrm>
            <a:prstGeom prst="roundRect">
              <a:avLst>
                <a:gd name="adj" fmla="val 4378"/>
              </a:avLst>
            </a:prstGeom>
            <a:solidFill>
              <a:srgbClr val="FFFFFF">
                <a:alpha val="60000"/>
              </a:srgbClr>
            </a:solidFill>
            <a:ln>
              <a:solidFill>
                <a:srgbClr val="EAEAE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4" name="TextovéPole 3">
              <a:extLst>
                <a:ext uri="{FF2B5EF4-FFF2-40B4-BE49-F238E27FC236}">
                  <a16:creationId xmlns:a16="http://schemas.microsoft.com/office/drawing/2014/main" id="{6FC196BC-E4E7-5183-2669-3013C2C93199}"/>
                </a:ext>
              </a:extLst>
            </p:cNvPr>
            <p:cNvSpPr txBox="1"/>
            <p:nvPr userDrawn="1"/>
          </p:nvSpPr>
          <p:spPr>
            <a:xfrm>
              <a:off x="-3543386" y="2097997"/>
              <a:ext cx="2897405" cy="71385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3200" dirty="0">
                  <a:solidFill>
                    <a:schemeClr val="bg2">
                      <a:lumMod val="25000"/>
                    </a:schemeClr>
                  </a:solidFill>
                </a:rPr>
                <a:t>Důvěryhodnost</a:t>
              </a:r>
            </a:p>
            <a:p>
              <a:r>
                <a:rPr lang="pl-PL" sz="2800" dirty="0">
                  <a:solidFill>
                    <a:schemeClr val="bg2">
                      <a:lumMod val="25000"/>
                    </a:schemeClr>
                  </a:solidFill>
                </a:rPr>
                <a:t>Jak moc můžeme důvěřovat zdrojům, ze kterých data pocházejí</a:t>
              </a:r>
            </a:p>
          </p:txBody>
        </p:sp>
      </p:grpSp>
      <p:grpSp>
        <p:nvGrpSpPr>
          <p:cNvPr id="5" name="Skupina 4">
            <a:extLst>
              <a:ext uri="{FF2B5EF4-FFF2-40B4-BE49-F238E27FC236}">
                <a16:creationId xmlns:a16="http://schemas.microsoft.com/office/drawing/2014/main" id="{9835852A-6C35-6BDA-FCBB-9EDD1C958425}"/>
              </a:ext>
            </a:extLst>
          </p:cNvPr>
          <p:cNvGrpSpPr/>
          <p:nvPr/>
        </p:nvGrpSpPr>
        <p:grpSpPr>
          <a:xfrm>
            <a:off x="5619751" y="5038724"/>
            <a:ext cx="6238874" cy="1171577"/>
            <a:chOff x="-3626629" y="1189687"/>
            <a:chExt cx="3063891" cy="8708658"/>
          </a:xfrm>
        </p:grpSpPr>
        <p:sp>
          <p:nvSpPr>
            <p:cNvPr id="6" name="Obdélník: se zakulacenými rohy 5">
              <a:extLst>
                <a:ext uri="{FF2B5EF4-FFF2-40B4-BE49-F238E27FC236}">
                  <a16:creationId xmlns:a16="http://schemas.microsoft.com/office/drawing/2014/main" id="{868DC17E-3984-ACBB-EDA6-C3CA2E3CFFA3}"/>
                </a:ext>
              </a:extLst>
            </p:cNvPr>
            <p:cNvSpPr/>
            <p:nvPr userDrawn="1"/>
          </p:nvSpPr>
          <p:spPr>
            <a:xfrm>
              <a:off x="-3626629" y="1189687"/>
              <a:ext cx="3063891" cy="8708658"/>
            </a:xfrm>
            <a:prstGeom prst="roundRect">
              <a:avLst>
                <a:gd name="adj" fmla="val 4378"/>
              </a:avLst>
            </a:prstGeom>
            <a:solidFill>
              <a:srgbClr val="FFFFFF">
                <a:alpha val="60000"/>
              </a:srgbClr>
            </a:solidFill>
            <a:ln>
              <a:solidFill>
                <a:srgbClr val="EAEAE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7" name="TextovéPole 6">
              <a:extLst>
                <a:ext uri="{FF2B5EF4-FFF2-40B4-BE49-F238E27FC236}">
                  <a16:creationId xmlns:a16="http://schemas.microsoft.com/office/drawing/2014/main" id="{71D9989E-7F05-1A73-D228-AF75FAD1CD39}"/>
                </a:ext>
              </a:extLst>
            </p:cNvPr>
            <p:cNvSpPr txBox="1"/>
            <p:nvPr userDrawn="1"/>
          </p:nvSpPr>
          <p:spPr>
            <a:xfrm>
              <a:off x="-3543386" y="2097996"/>
              <a:ext cx="2897405" cy="7549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3200" dirty="0">
                  <a:solidFill>
                    <a:schemeClr val="bg2">
                      <a:lumMod val="25000"/>
                    </a:schemeClr>
                  </a:solidFill>
                </a:rPr>
                <a:t>Hodnota</a:t>
              </a:r>
            </a:p>
            <a:p>
              <a:r>
                <a:rPr lang="pl-PL" sz="2800" dirty="0">
                  <a:solidFill>
                    <a:schemeClr val="bg2">
                      <a:lumMod val="25000"/>
                    </a:schemeClr>
                  </a:solidFill>
                </a:rPr>
                <a:t>Co dokážeme z dat získat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9515200"/>
      </p:ext>
    </p:extLst>
  </p:cSld>
  <p:clrMapOvr>
    <a:masterClrMapping/>
  </p:clrMapOvr>
  <p:transition spd="slow" advTm="30000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kupina 2">
            <a:extLst>
              <a:ext uri="{FF2B5EF4-FFF2-40B4-BE49-F238E27FC236}">
                <a16:creationId xmlns:a16="http://schemas.microsoft.com/office/drawing/2014/main" id="{031A61AD-8453-47C4-10E9-8678BB4A1AD6}"/>
              </a:ext>
            </a:extLst>
          </p:cNvPr>
          <p:cNvGrpSpPr/>
          <p:nvPr/>
        </p:nvGrpSpPr>
        <p:grpSpPr>
          <a:xfrm>
            <a:off x="352426" y="266699"/>
            <a:ext cx="6238874" cy="1999632"/>
            <a:chOff x="-3626629" y="1189687"/>
            <a:chExt cx="3063891" cy="14863821"/>
          </a:xfrm>
        </p:grpSpPr>
        <p:sp>
          <p:nvSpPr>
            <p:cNvPr id="4" name="Obdélník: se zakulacenými rohy 3">
              <a:extLst>
                <a:ext uri="{FF2B5EF4-FFF2-40B4-BE49-F238E27FC236}">
                  <a16:creationId xmlns:a16="http://schemas.microsoft.com/office/drawing/2014/main" id="{2D2514B6-019B-8980-1824-5A523485B3AC}"/>
                </a:ext>
              </a:extLst>
            </p:cNvPr>
            <p:cNvSpPr/>
            <p:nvPr userDrawn="1"/>
          </p:nvSpPr>
          <p:spPr>
            <a:xfrm>
              <a:off x="-3626629" y="1189687"/>
              <a:ext cx="3063891" cy="14863821"/>
            </a:xfrm>
            <a:prstGeom prst="roundRect">
              <a:avLst>
                <a:gd name="adj" fmla="val 4378"/>
              </a:avLst>
            </a:prstGeom>
            <a:solidFill>
              <a:srgbClr val="FFFFFF">
                <a:alpha val="60000"/>
              </a:srgbClr>
            </a:solidFill>
            <a:ln>
              <a:solidFill>
                <a:srgbClr val="EAEAE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5" name="TextovéPole 4">
              <a:extLst>
                <a:ext uri="{FF2B5EF4-FFF2-40B4-BE49-F238E27FC236}">
                  <a16:creationId xmlns:a16="http://schemas.microsoft.com/office/drawing/2014/main" id="{BF50F0EA-870A-D220-EF72-45985A174C88}"/>
                </a:ext>
              </a:extLst>
            </p:cNvPr>
            <p:cNvSpPr txBox="1"/>
            <p:nvPr userDrawn="1"/>
          </p:nvSpPr>
          <p:spPr>
            <a:xfrm>
              <a:off x="-3543386" y="2097996"/>
              <a:ext cx="2897405" cy="13955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3200" dirty="0">
                  <a:solidFill>
                    <a:schemeClr val="bg2">
                      <a:lumMod val="25000"/>
                    </a:schemeClr>
                  </a:solidFill>
                </a:rPr>
                <a:t>Programy</a:t>
              </a:r>
            </a:p>
            <a:p>
              <a:r>
                <a:rPr lang="pl-PL" sz="2800" dirty="0">
                  <a:solidFill>
                    <a:schemeClr val="bg2">
                      <a:lumMod val="25000"/>
                    </a:schemeClr>
                  </a:solidFill>
                </a:rPr>
                <a:t>Ke zpracování velkého množství dat se používají programy jako hadoop nebo cassandra</a:t>
              </a:r>
            </a:p>
          </p:txBody>
        </p:sp>
      </p:grpSp>
      <p:grpSp>
        <p:nvGrpSpPr>
          <p:cNvPr id="6" name="Skupina 5">
            <a:extLst>
              <a:ext uri="{FF2B5EF4-FFF2-40B4-BE49-F238E27FC236}">
                <a16:creationId xmlns:a16="http://schemas.microsoft.com/office/drawing/2014/main" id="{09C349AC-76E4-0F9B-9937-6AD7F7BEE9B1}"/>
              </a:ext>
            </a:extLst>
          </p:cNvPr>
          <p:cNvGrpSpPr/>
          <p:nvPr/>
        </p:nvGrpSpPr>
        <p:grpSpPr>
          <a:xfrm>
            <a:off x="5762626" y="2592037"/>
            <a:ext cx="6238874" cy="2492076"/>
            <a:chOff x="-3626629" y="1189680"/>
            <a:chExt cx="3063891" cy="18524294"/>
          </a:xfrm>
        </p:grpSpPr>
        <p:sp>
          <p:nvSpPr>
            <p:cNvPr id="7" name="Obdélník: se zakulacenými rohy 6">
              <a:extLst>
                <a:ext uri="{FF2B5EF4-FFF2-40B4-BE49-F238E27FC236}">
                  <a16:creationId xmlns:a16="http://schemas.microsoft.com/office/drawing/2014/main" id="{F45483A8-A345-C188-E325-4CD0CD484D58}"/>
                </a:ext>
              </a:extLst>
            </p:cNvPr>
            <p:cNvSpPr/>
            <p:nvPr userDrawn="1"/>
          </p:nvSpPr>
          <p:spPr>
            <a:xfrm>
              <a:off x="-3626629" y="1189680"/>
              <a:ext cx="3063891" cy="18524286"/>
            </a:xfrm>
            <a:prstGeom prst="roundRect">
              <a:avLst>
                <a:gd name="adj" fmla="val 4378"/>
              </a:avLst>
            </a:prstGeom>
            <a:solidFill>
              <a:srgbClr val="FFFFFF">
                <a:alpha val="60000"/>
              </a:srgbClr>
            </a:solidFill>
            <a:ln>
              <a:solidFill>
                <a:srgbClr val="EAEAE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8" name="TextovéPole 7">
              <a:extLst>
                <a:ext uri="{FF2B5EF4-FFF2-40B4-BE49-F238E27FC236}">
                  <a16:creationId xmlns:a16="http://schemas.microsoft.com/office/drawing/2014/main" id="{49529BE7-E7B7-B44E-2EA6-ADE04C8876B4}"/>
                </a:ext>
              </a:extLst>
            </p:cNvPr>
            <p:cNvSpPr txBox="1"/>
            <p:nvPr userDrawn="1"/>
          </p:nvSpPr>
          <p:spPr>
            <a:xfrm>
              <a:off x="-3543386" y="2097997"/>
              <a:ext cx="2897405" cy="17615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2">
                      <a:lumMod val="25000"/>
                    </a:schemeClr>
                  </a:solidFill>
                </a:rPr>
                <a:t>Hadoop – HDFS (Hadoop Distributed File System)</a:t>
              </a:r>
              <a:endParaRPr lang="cs-CZ" sz="3200" dirty="0">
                <a:solidFill>
                  <a:schemeClr val="bg2">
                    <a:lumMod val="25000"/>
                  </a:schemeClr>
                </a:solidFill>
              </a:endParaRPr>
            </a:p>
            <a:p>
              <a:r>
                <a:rPr lang="pl-PL" sz="2800" dirty="0">
                  <a:solidFill>
                    <a:schemeClr val="bg2">
                      <a:lumMod val="25000"/>
                    </a:schemeClr>
                  </a:solidFill>
                </a:rPr>
                <a:t>Souborový systém, určený k tomu, aby soubory rozdělil na několik částí a uložil je do několika zařízení</a:t>
              </a:r>
            </a:p>
          </p:txBody>
        </p:sp>
      </p:grp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46116864-DC08-7557-082E-4DDAAD8D01BF}"/>
              </a:ext>
            </a:extLst>
          </p:cNvPr>
          <p:cNvCxnSpPr>
            <a:cxnSpLocks/>
          </p:cNvCxnSpPr>
          <p:nvPr/>
        </p:nvCxnSpPr>
        <p:spPr>
          <a:xfrm>
            <a:off x="4572000" y="1762125"/>
            <a:ext cx="1266825" cy="1457325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FEDEFF0E-FDBC-6F3B-0F3A-6FB069E7C5A6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8882063" y="5084113"/>
            <a:ext cx="404812" cy="1669112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395524"/>
      </p:ext>
    </p:extLst>
  </p:cSld>
  <p:clrMapOvr>
    <a:masterClrMapping/>
  </p:clrMapOvr>
  <p:transition spd="slow" advTm="45000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: se zakulacenými rohy 1">
            <a:extLst>
              <a:ext uri="{FF2B5EF4-FFF2-40B4-BE49-F238E27FC236}">
                <a16:creationId xmlns:a16="http://schemas.microsoft.com/office/drawing/2014/main" id="{FD40FA22-F48B-B80A-6DF1-C3DB90CA6347}"/>
              </a:ext>
            </a:extLst>
          </p:cNvPr>
          <p:cNvSpPr/>
          <p:nvPr/>
        </p:nvSpPr>
        <p:spPr>
          <a:xfrm>
            <a:off x="1009650" y="134587"/>
            <a:ext cx="10763250" cy="4970813"/>
          </a:xfrm>
          <a:prstGeom prst="roundRect">
            <a:avLst>
              <a:gd name="adj" fmla="val 4378"/>
            </a:avLst>
          </a:prstGeom>
          <a:solidFill>
            <a:srgbClr val="FFFFFF">
              <a:alpha val="60000"/>
            </a:srgbClr>
          </a:solidFill>
          <a:ln>
            <a:solidFill>
              <a:srgbClr val="EAEA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" name="Obdélník: se zakulacenými rohy 2">
            <a:extLst>
              <a:ext uri="{FF2B5EF4-FFF2-40B4-BE49-F238E27FC236}">
                <a16:creationId xmlns:a16="http://schemas.microsoft.com/office/drawing/2014/main" id="{1162FFE7-3D84-095F-5C18-7A2075D92FBF}"/>
              </a:ext>
            </a:extLst>
          </p:cNvPr>
          <p:cNvSpPr/>
          <p:nvPr/>
        </p:nvSpPr>
        <p:spPr>
          <a:xfrm>
            <a:off x="1323975" y="1424605"/>
            <a:ext cx="1285875" cy="23907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138 MB</a:t>
            </a:r>
          </a:p>
        </p:txBody>
      </p:sp>
      <p:cxnSp>
        <p:nvCxnSpPr>
          <p:cNvPr id="5" name="Přímá spojnice se šipkou 4">
            <a:extLst>
              <a:ext uri="{FF2B5EF4-FFF2-40B4-BE49-F238E27FC236}">
                <a16:creationId xmlns:a16="http://schemas.microsoft.com/office/drawing/2014/main" id="{6CFEB1AB-E9D5-B2E0-BF7B-07A05E94DD78}"/>
              </a:ext>
            </a:extLst>
          </p:cNvPr>
          <p:cNvCxnSpPr>
            <a:cxnSpLocks/>
          </p:cNvCxnSpPr>
          <p:nvPr/>
        </p:nvCxnSpPr>
        <p:spPr>
          <a:xfrm>
            <a:off x="2914650" y="2624137"/>
            <a:ext cx="981075" cy="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bdélník: se zakulacenými rohy 7">
            <a:extLst>
              <a:ext uri="{FF2B5EF4-FFF2-40B4-BE49-F238E27FC236}">
                <a16:creationId xmlns:a16="http://schemas.microsoft.com/office/drawing/2014/main" id="{CBC6A3F4-4796-66E8-EAA4-16C0246D3EFC}"/>
              </a:ext>
            </a:extLst>
          </p:cNvPr>
          <p:cNvSpPr/>
          <p:nvPr/>
        </p:nvSpPr>
        <p:spPr>
          <a:xfrm>
            <a:off x="4400551" y="1463324"/>
            <a:ext cx="1609726" cy="70423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64 MB</a:t>
            </a:r>
          </a:p>
        </p:txBody>
      </p:sp>
      <p:sp>
        <p:nvSpPr>
          <p:cNvPr id="10" name="Obdélník: se zakulacenými rohy 9">
            <a:extLst>
              <a:ext uri="{FF2B5EF4-FFF2-40B4-BE49-F238E27FC236}">
                <a16:creationId xmlns:a16="http://schemas.microsoft.com/office/drawing/2014/main" id="{C841415B-83BE-105D-28A2-BF84E53D9744}"/>
              </a:ext>
            </a:extLst>
          </p:cNvPr>
          <p:cNvSpPr/>
          <p:nvPr/>
        </p:nvSpPr>
        <p:spPr>
          <a:xfrm>
            <a:off x="4400550" y="2267876"/>
            <a:ext cx="1609726" cy="704232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64 MB</a:t>
            </a:r>
          </a:p>
        </p:txBody>
      </p:sp>
      <p:sp>
        <p:nvSpPr>
          <p:cNvPr id="11" name="Obdélník: se zakulacenými rohy 10">
            <a:extLst>
              <a:ext uri="{FF2B5EF4-FFF2-40B4-BE49-F238E27FC236}">
                <a16:creationId xmlns:a16="http://schemas.microsoft.com/office/drawing/2014/main" id="{363D4AD6-3A96-1800-67D7-6C1BA8B64AD7}"/>
              </a:ext>
            </a:extLst>
          </p:cNvPr>
          <p:cNvSpPr/>
          <p:nvPr/>
        </p:nvSpPr>
        <p:spPr>
          <a:xfrm>
            <a:off x="4400550" y="3072428"/>
            <a:ext cx="1609726" cy="70423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10 MB</a:t>
            </a:r>
          </a:p>
        </p:txBody>
      </p: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FF4304FD-410A-7BA7-545D-41622D887548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257925" y="853415"/>
            <a:ext cx="2266951" cy="942047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bdélník: se zakulacenými rohy 13">
            <a:extLst>
              <a:ext uri="{FF2B5EF4-FFF2-40B4-BE49-F238E27FC236}">
                <a16:creationId xmlns:a16="http://schemas.microsoft.com/office/drawing/2014/main" id="{0F4AD7CC-11CD-71C3-C0AB-3EFF2A399E34}"/>
              </a:ext>
            </a:extLst>
          </p:cNvPr>
          <p:cNvSpPr/>
          <p:nvPr/>
        </p:nvSpPr>
        <p:spPr>
          <a:xfrm>
            <a:off x="8429625" y="390525"/>
            <a:ext cx="2971800" cy="1409700"/>
          </a:xfrm>
          <a:prstGeom prst="round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" name="Obdélník: se zakulacenými rohy 14">
            <a:extLst>
              <a:ext uri="{FF2B5EF4-FFF2-40B4-BE49-F238E27FC236}">
                <a16:creationId xmlns:a16="http://schemas.microsoft.com/office/drawing/2014/main" id="{68D44473-2B20-0134-8863-13DA87DA4DEE}"/>
              </a:ext>
            </a:extLst>
          </p:cNvPr>
          <p:cNvSpPr/>
          <p:nvPr/>
        </p:nvSpPr>
        <p:spPr>
          <a:xfrm>
            <a:off x="8429625" y="1915142"/>
            <a:ext cx="2971800" cy="1409700"/>
          </a:xfrm>
          <a:prstGeom prst="round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" name="Obdélník: se zakulacenými rohy 15">
            <a:extLst>
              <a:ext uri="{FF2B5EF4-FFF2-40B4-BE49-F238E27FC236}">
                <a16:creationId xmlns:a16="http://schemas.microsoft.com/office/drawing/2014/main" id="{E85CB4B4-F158-7FE1-A640-C110A0571A16}"/>
              </a:ext>
            </a:extLst>
          </p:cNvPr>
          <p:cNvSpPr/>
          <p:nvPr/>
        </p:nvSpPr>
        <p:spPr>
          <a:xfrm>
            <a:off x="8429625" y="3439759"/>
            <a:ext cx="2971800" cy="1409700"/>
          </a:xfrm>
          <a:prstGeom prst="round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" name="Obdélník: se zakulacenými rohy 16">
            <a:extLst>
              <a:ext uri="{FF2B5EF4-FFF2-40B4-BE49-F238E27FC236}">
                <a16:creationId xmlns:a16="http://schemas.microsoft.com/office/drawing/2014/main" id="{86643814-A6E9-A0F7-9F92-1F04CFDAA2BA}"/>
              </a:ext>
            </a:extLst>
          </p:cNvPr>
          <p:cNvSpPr/>
          <p:nvPr/>
        </p:nvSpPr>
        <p:spPr>
          <a:xfrm>
            <a:off x="8524876" y="501299"/>
            <a:ext cx="1609726" cy="70423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64 MB</a:t>
            </a:r>
          </a:p>
        </p:txBody>
      </p:sp>
      <p:sp>
        <p:nvSpPr>
          <p:cNvPr id="18" name="Obdélník: se zakulacenými rohy 17">
            <a:extLst>
              <a:ext uri="{FF2B5EF4-FFF2-40B4-BE49-F238E27FC236}">
                <a16:creationId xmlns:a16="http://schemas.microsoft.com/office/drawing/2014/main" id="{6E9F5571-825C-CFDF-2BEB-36F6E7C62801}"/>
              </a:ext>
            </a:extLst>
          </p:cNvPr>
          <p:cNvSpPr/>
          <p:nvPr/>
        </p:nvSpPr>
        <p:spPr>
          <a:xfrm>
            <a:off x="8586787" y="2056163"/>
            <a:ext cx="1609726" cy="70423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64 MB</a:t>
            </a:r>
          </a:p>
        </p:txBody>
      </p:sp>
      <p:sp>
        <p:nvSpPr>
          <p:cNvPr id="20" name="Obdélník: se zakulacenými rohy 19">
            <a:extLst>
              <a:ext uri="{FF2B5EF4-FFF2-40B4-BE49-F238E27FC236}">
                <a16:creationId xmlns:a16="http://schemas.microsoft.com/office/drawing/2014/main" id="{37D9795E-6359-1F6F-95FE-903C9547751A}"/>
              </a:ext>
            </a:extLst>
          </p:cNvPr>
          <p:cNvSpPr/>
          <p:nvPr/>
        </p:nvSpPr>
        <p:spPr>
          <a:xfrm>
            <a:off x="9610724" y="2479586"/>
            <a:ext cx="1609726" cy="704232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64 MB</a:t>
            </a:r>
          </a:p>
        </p:txBody>
      </p:sp>
      <p:sp>
        <p:nvSpPr>
          <p:cNvPr id="21" name="Obdélník: se zakulacenými rohy 20">
            <a:extLst>
              <a:ext uri="{FF2B5EF4-FFF2-40B4-BE49-F238E27FC236}">
                <a16:creationId xmlns:a16="http://schemas.microsoft.com/office/drawing/2014/main" id="{510808F1-DB5F-0897-2F20-BAFD5529F992}"/>
              </a:ext>
            </a:extLst>
          </p:cNvPr>
          <p:cNvSpPr/>
          <p:nvPr/>
        </p:nvSpPr>
        <p:spPr>
          <a:xfrm>
            <a:off x="9544049" y="3952743"/>
            <a:ext cx="1609726" cy="704232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64 MB</a:t>
            </a:r>
          </a:p>
        </p:txBody>
      </p:sp>
      <p:sp>
        <p:nvSpPr>
          <p:cNvPr id="22" name="Obdélník: se zakulacenými rohy 21">
            <a:extLst>
              <a:ext uri="{FF2B5EF4-FFF2-40B4-BE49-F238E27FC236}">
                <a16:creationId xmlns:a16="http://schemas.microsoft.com/office/drawing/2014/main" id="{FF5FF5C8-D9BF-C61F-93A1-DF91436C304C}"/>
              </a:ext>
            </a:extLst>
          </p:cNvPr>
          <p:cNvSpPr/>
          <p:nvPr/>
        </p:nvSpPr>
        <p:spPr>
          <a:xfrm>
            <a:off x="8524876" y="3543169"/>
            <a:ext cx="1609726" cy="70423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10 MB</a:t>
            </a:r>
          </a:p>
        </p:txBody>
      </p:sp>
      <p:sp>
        <p:nvSpPr>
          <p:cNvPr id="23" name="Obdélník: se zakulacenými rohy 22">
            <a:extLst>
              <a:ext uri="{FF2B5EF4-FFF2-40B4-BE49-F238E27FC236}">
                <a16:creationId xmlns:a16="http://schemas.microsoft.com/office/drawing/2014/main" id="{52E4FBC3-BAF8-3E4D-75E9-151889D050E8}"/>
              </a:ext>
            </a:extLst>
          </p:cNvPr>
          <p:cNvSpPr/>
          <p:nvPr/>
        </p:nvSpPr>
        <p:spPr>
          <a:xfrm>
            <a:off x="9591674" y="939825"/>
            <a:ext cx="1609726" cy="70423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10 MB</a:t>
            </a:r>
          </a:p>
        </p:txBody>
      </p:sp>
      <p:cxnSp>
        <p:nvCxnSpPr>
          <p:cNvPr id="26" name="Přímá spojnice se šipkou 25">
            <a:extLst>
              <a:ext uri="{FF2B5EF4-FFF2-40B4-BE49-F238E27FC236}">
                <a16:creationId xmlns:a16="http://schemas.microsoft.com/office/drawing/2014/main" id="{CAAADC02-8FC5-50A0-45CC-9E70A4137B20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257925" y="1795462"/>
            <a:ext cx="2328862" cy="612817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Přímá spojnice se šipkou 28">
            <a:extLst>
              <a:ext uri="{FF2B5EF4-FFF2-40B4-BE49-F238E27FC236}">
                <a16:creationId xmlns:a16="http://schemas.microsoft.com/office/drawing/2014/main" id="{30A740F9-E9AA-37C0-53CD-E63E3AA74152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296026" y="2582420"/>
            <a:ext cx="3314698" cy="249282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Přímá spojnice se šipkou 31">
            <a:extLst>
              <a:ext uri="{FF2B5EF4-FFF2-40B4-BE49-F238E27FC236}">
                <a16:creationId xmlns:a16="http://schemas.microsoft.com/office/drawing/2014/main" id="{151C0D6F-7744-0A02-1B08-526080F01E49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288880" y="2572894"/>
            <a:ext cx="3255169" cy="1731965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Přímá spojnice se šipkou 33">
            <a:extLst>
              <a:ext uri="{FF2B5EF4-FFF2-40B4-BE49-F238E27FC236}">
                <a16:creationId xmlns:a16="http://schemas.microsoft.com/office/drawing/2014/main" id="{609E17BA-4DEF-7180-C4E2-55CF063712C3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6286498" y="1291941"/>
            <a:ext cx="3305176" cy="2129692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Přímá spojnice se šipkou 36">
            <a:extLst>
              <a:ext uri="{FF2B5EF4-FFF2-40B4-BE49-F238E27FC236}">
                <a16:creationId xmlns:a16="http://schemas.microsoft.com/office/drawing/2014/main" id="{9D62AF6A-CA34-DBEB-F00A-038203DCE8BC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319836" y="3434731"/>
            <a:ext cx="2205040" cy="460554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236792"/>
      </p:ext>
    </p:extLst>
  </p:cSld>
  <p:clrMapOvr>
    <a:masterClrMapping/>
  </p:clrMapOvr>
  <p:transition spd="slow" advTm="45000">
    <p:push dir="u"/>
  </p:transition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</TotalTime>
  <Words>1045</Words>
  <Application>Microsoft Office PowerPoint</Application>
  <PresentationFormat>Širokoúhlá obrazovka</PresentationFormat>
  <Paragraphs>165</Paragraphs>
  <Slides>20</Slides>
  <Notes>14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20</vt:i4>
      </vt:variant>
    </vt:vector>
  </HeadingPairs>
  <TitlesOfParts>
    <vt:vector size="24" baseType="lpstr">
      <vt:lpstr>Arial</vt:lpstr>
      <vt:lpstr>Calibri</vt:lpstr>
      <vt:lpstr>Open Sans</vt:lpstr>
      <vt:lpstr>Motiv Office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Klimeš Matyáš</dc:creator>
  <cp:lastModifiedBy>Klimeš Matyáš</cp:lastModifiedBy>
  <cp:revision>14</cp:revision>
  <dcterms:created xsi:type="dcterms:W3CDTF">2023-01-02T10:51:21Z</dcterms:created>
  <dcterms:modified xsi:type="dcterms:W3CDTF">2023-01-18T14:26:23Z</dcterms:modified>
</cp:coreProperties>
</file>