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F8F8F8"/>
    <a:srgbClr val="CC99FF"/>
    <a:srgbClr val="9999FF"/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4" autoAdjust="0"/>
  </p:normalViewPr>
  <p:slideViewPr>
    <p:cSldViewPr snapToGrid="0">
      <p:cViewPr varScale="1">
        <p:scale>
          <a:sx n="100" d="100"/>
          <a:sy n="10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1E6A586-7EB8-9FB6-D25B-348423057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6C46505-7583-E7C7-B703-E8260AB5A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DB19-4C21-440C-A727-546C40E604C7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DCB8DC9-641B-5E6E-906D-AAC5D8A2E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5FFD132-0A02-811F-8B33-F202312099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9B26-5B43-4F12-9EC8-AECE768AF2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2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D5948-2C73-43CB-9CA5-AB41306D9F29}" type="datetimeFigureOut">
              <a:rPr lang="cs-CZ" smtClean="0"/>
              <a:t>17.01.2023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8C811-EA92-4AF8-BD8C-65860AE540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02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8C811-EA92-4AF8-BD8C-65860AE540A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55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299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9.xml"/><Relationship Id="rId13" Type="http://schemas.openxmlformats.org/officeDocument/2006/relationships/image" Target="../media/image4.svg"/><Relationship Id="rId3" Type="http://schemas.openxmlformats.org/officeDocument/2006/relationships/slide" Target="../slides/slide2.xml"/><Relationship Id="rId7" Type="http://schemas.openxmlformats.org/officeDocument/2006/relationships/slide" Target="../slides/slide13.xml"/><Relationship Id="rId12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8.xml"/><Relationship Id="rId11" Type="http://schemas.openxmlformats.org/officeDocument/2006/relationships/image" Target="../media/image2.svg"/><Relationship Id="rId5" Type="http://schemas.openxmlformats.org/officeDocument/2006/relationships/slide" Target="../slides/slide4.xml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slide" Target="../slides/slide3.xml"/><Relationship Id="rId9" Type="http://schemas.openxmlformats.org/officeDocument/2006/relationships/slide" Target="../slides/slide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6D335C3D-AE14-9B07-45F9-285371B0EA2E}"/>
              </a:ext>
            </a:extLst>
          </p:cNvPr>
          <p:cNvSpPr/>
          <p:nvPr userDrawn="1"/>
        </p:nvSpPr>
        <p:spPr>
          <a:xfrm>
            <a:off x="145474" y="5910146"/>
            <a:ext cx="2328785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FC38979-B049-A1C6-26D8-A93CA1238738}"/>
              </a:ext>
            </a:extLst>
          </p:cNvPr>
          <p:cNvGrpSpPr/>
          <p:nvPr userDrawn="1"/>
        </p:nvGrpSpPr>
        <p:grpSpPr>
          <a:xfrm>
            <a:off x="-3626629" y="1189691"/>
            <a:ext cx="3063891" cy="4478617"/>
            <a:chOff x="-3626629" y="1189691"/>
            <a:chExt cx="3063891" cy="4478617"/>
          </a:xfrm>
        </p:grpSpPr>
        <p:sp>
          <p:nvSpPr>
            <p:cNvPr id="2" name="Obdélník: se zakulacenými rohy 1">
              <a:extLst>
                <a:ext uri="{FF2B5EF4-FFF2-40B4-BE49-F238E27FC236}">
                  <a16:creationId xmlns:a16="http://schemas.microsoft.com/office/drawing/2014/main" id="{1E758276-CBD5-01D5-D8E0-1B4A40FD32D3}"/>
                </a:ext>
              </a:extLst>
            </p:cNvPr>
            <p:cNvSpPr/>
            <p:nvPr userDrawn="1"/>
          </p:nvSpPr>
          <p:spPr>
            <a:xfrm>
              <a:off x="-3626629" y="1189691"/>
              <a:ext cx="3063891" cy="4478617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BB8AE030-25ED-616A-4CFF-BE78E245F360}"/>
                </a:ext>
              </a:extLst>
            </p:cNvPr>
            <p:cNvSpPr txBox="1"/>
            <p:nvPr userDrawn="1"/>
          </p:nvSpPr>
          <p:spPr>
            <a:xfrm>
              <a:off x="-3415553" y="1353671"/>
              <a:ext cx="2662517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u="none" dirty="0">
                  <a:solidFill>
                    <a:schemeClr val="bg2">
                      <a:lumMod val="25000"/>
                    </a:schemeClr>
                  </a:solidFill>
                </a:rPr>
                <a:t>Menu</a:t>
              </a:r>
            </a:p>
            <a:p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1.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3" action="ppaction://hlinksldjump"/>
                </a:rPr>
                <a:t>Úvod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2.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4" action="ppaction://hlinksldjump"/>
                </a:rPr>
                <a:t>Využití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3.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5" action="ppaction://hlinksldjump"/>
                </a:rPr>
                <a:t>Vlastnosti dat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4.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6" action="ppaction://hlinksldjump"/>
                </a:rPr>
                <a:t>Způsob zpracování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5.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7" action="ppaction://hlinksldjump"/>
                </a:rPr>
                <a:t>Příklady využití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6. </a:t>
              </a: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7.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8" action="ppaction://hlinksldjump"/>
                </a:rPr>
                <a:t>Použitá literatura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</a:rPr>
                <a:t>8. </a:t>
              </a:r>
              <a:r>
                <a:rPr lang="cs-CZ" sz="2000" dirty="0">
                  <a:solidFill>
                    <a:schemeClr val="bg2">
                      <a:lumMod val="25000"/>
                    </a:schemeClr>
                  </a:solidFill>
                  <a:hlinkClick r:id="rId9" action="ppaction://hlinksldjump"/>
                </a:rPr>
                <a:t>Github </a:t>
              </a:r>
              <a:r>
                <a:rPr lang="cs-CZ" sz="2000" dirty="0" err="1">
                  <a:solidFill>
                    <a:schemeClr val="bg2">
                      <a:lumMod val="25000"/>
                    </a:schemeClr>
                  </a:solidFill>
                  <a:hlinkClick r:id="rId9" action="ppaction://hlinksldjump"/>
                </a:rPr>
                <a:t>repozitář</a:t>
              </a:r>
              <a:endParaRPr lang="cs-CZ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3" name="Grafický objekt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069C9F-6893-7F0C-AC1E-68FA71254C4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866" y="6000146"/>
            <a:ext cx="540000" cy="540000"/>
          </a:xfrm>
          <a:prstGeom prst="rect">
            <a:avLst/>
          </a:prstGeom>
        </p:spPr>
      </p:pic>
      <p:pic>
        <p:nvPicPr>
          <p:cNvPr id="25" name="Grafický objekt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27ED74-CD7C-289B-4077-ACAB17107A8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87434" y="6000146"/>
            <a:ext cx="540000" cy="540000"/>
          </a:xfrm>
          <a:prstGeom prst="rect">
            <a:avLst/>
          </a:prstGeom>
        </p:spPr>
      </p:pic>
      <p:pic>
        <p:nvPicPr>
          <p:cNvPr id="27" name="Grafický objekt 26">
            <a:extLst>
              <a:ext uri="{FF2B5EF4-FFF2-40B4-BE49-F238E27FC236}">
                <a16:creationId xmlns:a16="http://schemas.microsoft.com/office/drawing/2014/main" id="{3A83EF6E-9083-ED5B-5B15-42F74C18B7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298" y="600014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0 L 0.31145 0 " pathEditMode="fixed" rAng="0" ptsTypes="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46 0 L 4.79167E-6 0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oc-obC8z94&amp;ab_channel=Kovy" TargetMode="External"/><Relationship Id="rId3" Type="http://schemas.openxmlformats.org/officeDocument/2006/relationships/hyperlink" Target="https://www.youtube.com/watch?v=bAyrObl7TYE&amp;ab_channel=Simplilearn" TargetMode="External"/><Relationship Id="rId7" Type="http://schemas.openxmlformats.org/officeDocument/2006/relationships/hyperlink" Target="https://www.educba.com/how-mapreduce-work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chael-gramlich.com/what-is-structured-semi-structured-and-unstructured-data/" TargetMode="External"/><Relationship Id="rId5" Type="http://schemas.openxmlformats.org/officeDocument/2006/relationships/hyperlink" Target="https://www.oracle.com/big-data/what-is-big-data/" TargetMode="External"/><Relationship Id="rId4" Type="http://schemas.openxmlformats.org/officeDocument/2006/relationships/hyperlink" Target="https://en.wikipedia.org/wiki/Big_data" TargetMode="External"/><Relationship Id="rId9" Type="http://schemas.openxmlformats.org/officeDocument/2006/relationships/hyperlink" Target="https://cs.wikipedia.org/wiki/Data_mi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matyasZERO/Big-data-prezentace.git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EAAC54F0-7FC1-ED51-6C52-5C08D2A90079}"/>
              </a:ext>
            </a:extLst>
          </p:cNvPr>
          <p:cNvGrpSpPr/>
          <p:nvPr/>
        </p:nvGrpSpPr>
        <p:grpSpPr>
          <a:xfrm>
            <a:off x="2839648" y="2690346"/>
            <a:ext cx="6512704" cy="1477308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03D1B8E7-24D1-73A4-6889-0A87086040C7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CDC57AD1-F702-A42D-AD82-FCA7B71A173B}"/>
                </a:ext>
              </a:extLst>
            </p:cNvPr>
            <p:cNvSpPr txBox="1"/>
            <p:nvPr userDrawn="1"/>
          </p:nvSpPr>
          <p:spPr>
            <a:xfrm>
              <a:off x="-3402110" y="1353669"/>
              <a:ext cx="2662517" cy="638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5400" dirty="0">
                  <a:solidFill>
                    <a:schemeClr val="bg2">
                      <a:lumMod val="25000"/>
                    </a:schemeClr>
                  </a:solidFill>
                </a:rPr>
                <a:t>BIG DATA</a:t>
              </a:r>
            </a:p>
            <a:p>
              <a:pPr algn="ctr"/>
              <a:r>
                <a:rPr lang="pl-PL" sz="2400" dirty="0">
                  <a:solidFill>
                    <a:schemeClr val="bg2">
                      <a:lumMod val="25000"/>
                    </a:schemeClr>
                  </a:solidFill>
                </a:rPr>
                <a:t>aneb co a k čemu to je</a:t>
              </a:r>
            </a:p>
          </p:txBody>
        </p:sp>
      </p:grp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6D72CBFC-C3CD-F95E-0652-EC766FBAB8F1}"/>
              </a:ext>
            </a:extLst>
          </p:cNvPr>
          <p:cNvSpPr/>
          <p:nvPr/>
        </p:nvSpPr>
        <p:spPr>
          <a:xfrm>
            <a:off x="8153401" y="5910146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Matyáš Klimeš</a:t>
            </a:r>
          </a:p>
        </p:txBody>
      </p:sp>
    </p:spTree>
    <p:extLst>
      <p:ext uri="{BB962C8B-B14F-4D97-AF65-F5344CB8AC3E}">
        <p14:creationId xmlns:p14="http://schemas.microsoft.com/office/powerpoint/2010/main" val="1638652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0E3A7CBF-E679-494B-7604-44E2D9F7E0CA}"/>
              </a:ext>
            </a:extLst>
          </p:cNvPr>
          <p:cNvGrpSpPr/>
          <p:nvPr/>
        </p:nvGrpSpPr>
        <p:grpSpPr>
          <a:xfrm>
            <a:off x="2976563" y="1533524"/>
            <a:ext cx="6238874" cy="3162302"/>
            <a:chOff x="-3626629" y="1189687"/>
            <a:chExt cx="3063891" cy="1486382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B83EC159-8488-EC5C-4705-A6FF36C18902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513CD07B-77C9-64CE-E2AC-C58937C9979D}"/>
                </a:ext>
              </a:extLst>
            </p:cNvPr>
            <p:cNvSpPr txBox="1"/>
            <p:nvPr userDrawn="1"/>
          </p:nvSpPr>
          <p:spPr>
            <a:xfrm>
              <a:off x="-3497564" y="1660790"/>
              <a:ext cx="2897405" cy="884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MapReduce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Zpracovává data distribuovaně a paralerně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Má 3 fáze: mapper, shuffle, reducer</a:t>
              </a:r>
            </a:p>
            <a:p>
              <a:pPr marL="457200" indent="-457200">
                <a:buFontTx/>
                <a:buChar char="-"/>
              </a:pPr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Za plánování a sledování úloh je odpovědný YARN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3689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C2EBA3B5-3BD5-57E1-7719-598F01695B31}"/>
              </a:ext>
            </a:extLst>
          </p:cNvPr>
          <p:cNvGrpSpPr/>
          <p:nvPr/>
        </p:nvGrpSpPr>
        <p:grpSpPr>
          <a:xfrm>
            <a:off x="690563" y="561974"/>
            <a:ext cx="6238874" cy="1990615"/>
            <a:chOff x="-3626629" y="1189687"/>
            <a:chExt cx="3063891" cy="18165877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93B967FD-C99F-D576-BD9A-13128BF82CAD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1D9894A5-E80E-786A-ACDB-F84CD002EDC0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769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Mapper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1. fáze, Získá všechny objekty z dat 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posílá je do Shuffle</a:t>
              </a: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7D449197-7267-8B01-64BC-263F66C7E44F}"/>
              </a:ext>
            </a:extLst>
          </p:cNvPr>
          <p:cNvGrpSpPr/>
          <p:nvPr/>
        </p:nvGrpSpPr>
        <p:grpSpPr>
          <a:xfrm>
            <a:off x="5110163" y="2604212"/>
            <a:ext cx="6238874" cy="1628776"/>
            <a:chOff x="-3626629" y="1189687"/>
            <a:chExt cx="3063891" cy="1486382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6996C831-C74E-23CF-468C-43E6D54EA3AB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65994021-42E7-CA4F-80C5-AA8CC4C218BB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Shuffle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2. fáze, seskupí všechny objekty s podobnými vlastnostmi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54001E25-BAD9-5820-5B32-5561F96B59A7}"/>
              </a:ext>
            </a:extLst>
          </p:cNvPr>
          <p:cNvGrpSpPr/>
          <p:nvPr/>
        </p:nvGrpSpPr>
        <p:grpSpPr>
          <a:xfrm>
            <a:off x="3214688" y="4667250"/>
            <a:ext cx="6238874" cy="1628776"/>
            <a:chOff x="-3626629" y="1189687"/>
            <a:chExt cx="3063891" cy="14863821"/>
          </a:xfrm>
        </p:grpSpPr>
        <p:sp>
          <p:nvSpPr>
            <p:cNvPr id="9" name="Obdélník: se zakulacenými rohy 8">
              <a:extLst>
                <a:ext uri="{FF2B5EF4-FFF2-40B4-BE49-F238E27FC236}">
                  <a16:creationId xmlns:a16="http://schemas.microsoft.com/office/drawing/2014/main" id="{016977FD-C7EB-7A80-45E5-01A5FFF2235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41864843-1EF1-638E-E2BB-AFF66D5B6B89}"/>
                </a:ext>
              </a:extLst>
            </p:cNvPr>
            <p:cNvSpPr txBox="1"/>
            <p:nvPr userDrawn="1"/>
          </p:nvSpPr>
          <p:spPr>
            <a:xfrm>
              <a:off x="-3497564" y="1660786"/>
              <a:ext cx="2897405" cy="1320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Reducer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3. fáze, sečte všechny objekty ve skupině</a:t>
              </a: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852BBD6-FC2D-F9D5-7718-512631E5E214}"/>
              </a:ext>
            </a:extLst>
          </p:cNvPr>
          <p:cNvCxnSpPr>
            <a:cxnSpLocks/>
          </p:cNvCxnSpPr>
          <p:nvPr/>
        </p:nvCxnSpPr>
        <p:spPr>
          <a:xfrm>
            <a:off x="3895725" y="1943100"/>
            <a:ext cx="1477248" cy="10001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2694544-2D81-B0BA-259F-E2A88B3E6822}"/>
              </a:ext>
            </a:extLst>
          </p:cNvPr>
          <p:cNvCxnSpPr>
            <a:cxnSpLocks/>
          </p:cNvCxnSpPr>
          <p:nvPr/>
        </p:nvCxnSpPr>
        <p:spPr>
          <a:xfrm flipH="1">
            <a:off x="5110163" y="3914776"/>
            <a:ext cx="262810" cy="106679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16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865D0212-371A-4B2D-3022-18712D7BC4F9}"/>
              </a:ext>
            </a:extLst>
          </p:cNvPr>
          <p:cNvSpPr/>
          <p:nvPr/>
        </p:nvSpPr>
        <p:spPr>
          <a:xfrm>
            <a:off x="714375" y="563212"/>
            <a:ext cx="113347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9AFF3AB-B59C-244B-B2B7-EECA63CA6CBF}"/>
              </a:ext>
            </a:extLst>
          </p:cNvPr>
          <p:cNvSpPr/>
          <p:nvPr/>
        </p:nvSpPr>
        <p:spPr>
          <a:xfrm>
            <a:off x="1085850" y="819150"/>
            <a:ext cx="2085975" cy="436245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C0FF0ECF-ABB1-5815-43EF-2AD896347073}"/>
              </a:ext>
            </a:extLst>
          </p:cNvPr>
          <p:cNvSpPr txBox="1"/>
          <p:nvPr/>
        </p:nvSpPr>
        <p:spPr>
          <a:xfrm>
            <a:off x="1600199" y="4572983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HFDS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E65A07CC-3109-47A7-C20B-97A8DCFC80DF}"/>
              </a:ext>
            </a:extLst>
          </p:cNvPr>
          <p:cNvSpPr/>
          <p:nvPr/>
        </p:nvSpPr>
        <p:spPr>
          <a:xfrm>
            <a:off x="1343025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ABCA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BAEA22A-010B-1456-7831-47A7405571E1}"/>
              </a:ext>
            </a:extLst>
          </p:cNvPr>
          <p:cNvSpPr/>
          <p:nvPr/>
        </p:nvSpPr>
        <p:spPr>
          <a:xfrm>
            <a:off x="1328736" y="2554537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BBAC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11E2AEDA-05F2-C35B-80A2-98F92EF47461}"/>
              </a:ext>
            </a:extLst>
          </p:cNvPr>
          <p:cNvSpPr/>
          <p:nvPr/>
        </p:nvSpPr>
        <p:spPr>
          <a:xfrm>
            <a:off x="1328736" y="3807040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CCAB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505D4B-655B-3C7B-E507-22C67A5C82E0}"/>
              </a:ext>
            </a:extLst>
          </p:cNvPr>
          <p:cNvSpPr txBox="1"/>
          <p:nvPr/>
        </p:nvSpPr>
        <p:spPr>
          <a:xfrm>
            <a:off x="4210049" y="563212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Mapper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179A77F-EE8D-5648-2D59-9959D5874B05}"/>
              </a:ext>
            </a:extLst>
          </p:cNvPr>
          <p:cNvSpPr txBox="1"/>
          <p:nvPr/>
        </p:nvSpPr>
        <p:spPr>
          <a:xfrm>
            <a:off x="6753227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Shuffle</a:t>
            </a:r>
            <a:endParaRPr lang="cs-CZ" sz="28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1B53295-066B-44E6-3699-CC73133B3C1E}"/>
              </a:ext>
            </a:extLst>
          </p:cNvPr>
          <p:cNvSpPr txBox="1"/>
          <p:nvPr/>
        </p:nvSpPr>
        <p:spPr>
          <a:xfrm>
            <a:off x="8972555" y="591205"/>
            <a:ext cx="1390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/>
              <a:t>Reducer</a:t>
            </a:r>
            <a:endParaRPr lang="cs-CZ" sz="2800" dirty="0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ED7E3C71-2A3C-78F3-92F4-8C0E0B19EF9B}"/>
              </a:ext>
            </a:extLst>
          </p:cNvPr>
          <p:cNvSpPr/>
          <p:nvPr/>
        </p:nvSpPr>
        <p:spPr>
          <a:xfrm>
            <a:off x="4105274" y="1009650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556770CD-D860-C8E0-FAEE-E07CD5A6CCE0}"/>
              </a:ext>
            </a:extLst>
          </p:cNvPr>
          <p:cNvSpPr/>
          <p:nvPr/>
        </p:nvSpPr>
        <p:spPr>
          <a:xfrm>
            <a:off x="4105274" y="2273549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D94494C2-A621-8B0F-6EE8-CA31F69C5C5F}"/>
              </a:ext>
            </a:extLst>
          </p:cNvPr>
          <p:cNvSpPr/>
          <p:nvPr/>
        </p:nvSpPr>
        <p:spPr>
          <a:xfrm>
            <a:off x="4105274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3DDF5B93-9E6C-9791-3555-DB9B48F98CA7}"/>
              </a:ext>
            </a:extLst>
          </p:cNvPr>
          <p:cNvSpPr/>
          <p:nvPr/>
        </p:nvSpPr>
        <p:spPr>
          <a:xfrm>
            <a:off x="6534151" y="1095376"/>
            <a:ext cx="1600200" cy="117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  <a:p>
            <a:pPr algn="ctr"/>
            <a:r>
              <a:rPr lang="cs-CZ" dirty="0"/>
              <a:t>A, 1</a:t>
            </a:r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174DA469-66E5-6A08-0F97-0F0E57C4C91E}"/>
              </a:ext>
            </a:extLst>
          </p:cNvPr>
          <p:cNvSpPr/>
          <p:nvPr/>
        </p:nvSpPr>
        <p:spPr>
          <a:xfrm>
            <a:off x="6534151" y="2284463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1</a:t>
            </a:r>
            <a:br>
              <a:rPr lang="cs-CZ" dirty="0"/>
            </a:br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  <a:p>
            <a:pPr algn="ctr"/>
            <a:r>
              <a:rPr lang="cs-CZ" dirty="0"/>
              <a:t>B, 1</a:t>
            </a:r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AA97C660-DDBB-8CAD-F7B3-04A11DD9031B}"/>
              </a:ext>
            </a:extLst>
          </p:cNvPr>
          <p:cNvSpPr/>
          <p:nvPr/>
        </p:nvSpPr>
        <p:spPr>
          <a:xfrm>
            <a:off x="6543678" y="3526052"/>
            <a:ext cx="1600200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1</a:t>
            </a:r>
            <a:br>
              <a:rPr lang="cs-CZ" dirty="0"/>
            </a:br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  <a:p>
            <a:pPr algn="ctr"/>
            <a:r>
              <a:rPr lang="cs-CZ" dirty="0"/>
              <a:t>C, 1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34804E2A-AD34-93B0-523D-6C3442DFA4B1}"/>
              </a:ext>
            </a:extLst>
          </p:cNvPr>
          <p:cNvSpPr/>
          <p:nvPr/>
        </p:nvSpPr>
        <p:spPr>
          <a:xfrm>
            <a:off x="8867780" y="13799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A, 4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4B5635F5-8060-617E-AD4F-CA90AFCA225B}"/>
              </a:ext>
            </a:extLst>
          </p:cNvPr>
          <p:cNvSpPr/>
          <p:nvPr/>
        </p:nvSpPr>
        <p:spPr>
          <a:xfrm>
            <a:off x="8867780" y="262179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B, 4</a:t>
            </a:r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4C42DAF5-575C-8741-A705-A467DEF639A9}"/>
              </a:ext>
            </a:extLst>
          </p:cNvPr>
          <p:cNvSpPr/>
          <p:nvPr/>
        </p:nvSpPr>
        <p:spPr>
          <a:xfrm>
            <a:off x="8867780" y="3904355"/>
            <a:ext cx="160020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C, 4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4BCEAC55-EFDF-CD46-EDA6-F5167A2B815F}"/>
              </a:ext>
            </a:extLst>
          </p:cNvPr>
          <p:cNvCxnSpPr>
            <a:cxnSpLocks/>
          </p:cNvCxnSpPr>
          <p:nvPr/>
        </p:nvCxnSpPr>
        <p:spPr>
          <a:xfrm>
            <a:off x="2562224" y="1736326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FDF41B31-23DD-A6B7-DE2E-6ECDEF7920FE}"/>
              </a:ext>
            </a:extLst>
          </p:cNvPr>
          <p:cNvCxnSpPr>
            <a:cxnSpLocks/>
          </p:cNvCxnSpPr>
          <p:nvPr/>
        </p:nvCxnSpPr>
        <p:spPr>
          <a:xfrm>
            <a:off x="2600323" y="289303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48A6641-A73E-BEF0-3E06-CFC4CF74073A}"/>
              </a:ext>
            </a:extLst>
          </p:cNvPr>
          <p:cNvCxnSpPr>
            <a:cxnSpLocks/>
          </p:cNvCxnSpPr>
          <p:nvPr/>
        </p:nvCxnSpPr>
        <p:spPr>
          <a:xfrm>
            <a:off x="2576513" y="4172469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720EB965-11A6-DEDD-23CD-D33CE5F63213}"/>
              </a:ext>
            </a:extLst>
          </p:cNvPr>
          <p:cNvCxnSpPr>
            <a:cxnSpLocks/>
          </p:cNvCxnSpPr>
          <p:nvPr/>
        </p:nvCxnSpPr>
        <p:spPr>
          <a:xfrm>
            <a:off x="5124449" y="1243751"/>
            <a:ext cx="1971676" cy="5204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F030B2AF-BED8-8488-6E39-27D02B9A4A75}"/>
              </a:ext>
            </a:extLst>
          </p:cNvPr>
          <p:cNvCxnSpPr>
            <a:cxnSpLocks/>
          </p:cNvCxnSpPr>
          <p:nvPr/>
        </p:nvCxnSpPr>
        <p:spPr>
          <a:xfrm flipV="1">
            <a:off x="5133978" y="1560863"/>
            <a:ext cx="1962147" cy="5144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BF0B66A0-FC66-3175-4179-2363997B7CC5}"/>
              </a:ext>
            </a:extLst>
          </p:cNvPr>
          <p:cNvCxnSpPr>
            <a:cxnSpLocks/>
          </p:cNvCxnSpPr>
          <p:nvPr/>
        </p:nvCxnSpPr>
        <p:spPr>
          <a:xfrm flipV="1">
            <a:off x="5172078" y="1811763"/>
            <a:ext cx="1924047" cy="12595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A585D30B-75D5-00BF-5964-FD6BC09EE763}"/>
              </a:ext>
            </a:extLst>
          </p:cNvPr>
          <p:cNvCxnSpPr>
            <a:cxnSpLocks/>
          </p:cNvCxnSpPr>
          <p:nvPr/>
        </p:nvCxnSpPr>
        <p:spPr>
          <a:xfrm flipV="1">
            <a:off x="5191132" y="2110501"/>
            <a:ext cx="1904993" cy="221189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2AD17BB1-137E-88BE-67D3-78902D7EF205}"/>
              </a:ext>
            </a:extLst>
          </p:cNvPr>
          <p:cNvCxnSpPr>
            <a:cxnSpLocks/>
          </p:cNvCxnSpPr>
          <p:nvPr/>
        </p:nvCxnSpPr>
        <p:spPr>
          <a:xfrm>
            <a:off x="5181608" y="1519041"/>
            <a:ext cx="1914517" cy="9988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DC8BF184-15DF-7E9C-952C-3F97509BB216}"/>
              </a:ext>
            </a:extLst>
          </p:cNvPr>
          <p:cNvCxnSpPr>
            <a:cxnSpLocks/>
          </p:cNvCxnSpPr>
          <p:nvPr/>
        </p:nvCxnSpPr>
        <p:spPr>
          <a:xfrm>
            <a:off x="5148264" y="2504706"/>
            <a:ext cx="1947861" cy="2898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Přímá spojnice se šipkou 39">
            <a:extLst>
              <a:ext uri="{FF2B5EF4-FFF2-40B4-BE49-F238E27FC236}">
                <a16:creationId xmlns:a16="http://schemas.microsoft.com/office/drawing/2014/main" id="{1DCA0221-FF39-7FCA-0732-D218B2D6E44E}"/>
              </a:ext>
            </a:extLst>
          </p:cNvPr>
          <p:cNvCxnSpPr>
            <a:cxnSpLocks/>
          </p:cNvCxnSpPr>
          <p:nvPr/>
        </p:nvCxnSpPr>
        <p:spPr>
          <a:xfrm>
            <a:off x="5153035" y="2774256"/>
            <a:ext cx="1943090" cy="2711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8B33DCDB-E8A0-1E68-A780-2F71A3844D0A}"/>
              </a:ext>
            </a:extLst>
          </p:cNvPr>
          <p:cNvCxnSpPr>
            <a:cxnSpLocks/>
          </p:cNvCxnSpPr>
          <p:nvPr/>
        </p:nvCxnSpPr>
        <p:spPr>
          <a:xfrm flipV="1">
            <a:off x="5172078" y="3322256"/>
            <a:ext cx="1924047" cy="125336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Přímá spojnice se šipkou 43">
            <a:extLst>
              <a:ext uri="{FF2B5EF4-FFF2-40B4-BE49-F238E27FC236}">
                <a16:creationId xmlns:a16="http://schemas.microsoft.com/office/drawing/2014/main" id="{A29DB65C-5319-5AB8-56AE-EAD5DE434CD4}"/>
              </a:ext>
            </a:extLst>
          </p:cNvPr>
          <p:cNvCxnSpPr>
            <a:cxnSpLocks/>
          </p:cNvCxnSpPr>
          <p:nvPr/>
        </p:nvCxnSpPr>
        <p:spPr>
          <a:xfrm>
            <a:off x="5148271" y="1809727"/>
            <a:ext cx="1900222" cy="19588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6128D0D2-5C43-7E51-1413-D25C5DC07750}"/>
              </a:ext>
            </a:extLst>
          </p:cNvPr>
          <p:cNvCxnSpPr>
            <a:cxnSpLocks/>
          </p:cNvCxnSpPr>
          <p:nvPr/>
        </p:nvCxnSpPr>
        <p:spPr>
          <a:xfrm>
            <a:off x="5172078" y="3316869"/>
            <a:ext cx="1943101" cy="70814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Přímá spojnice se šipkou 47">
            <a:extLst>
              <a:ext uri="{FF2B5EF4-FFF2-40B4-BE49-F238E27FC236}">
                <a16:creationId xmlns:a16="http://schemas.microsoft.com/office/drawing/2014/main" id="{E9C1583E-1D29-5812-1545-3DA5831A0B4B}"/>
              </a:ext>
            </a:extLst>
          </p:cNvPr>
          <p:cNvCxnSpPr>
            <a:cxnSpLocks/>
          </p:cNvCxnSpPr>
          <p:nvPr/>
        </p:nvCxnSpPr>
        <p:spPr>
          <a:xfrm>
            <a:off x="5200650" y="3767373"/>
            <a:ext cx="1914529" cy="5734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Přímá spojnice se šipkou 49">
            <a:extLst>
              <a:ext uri="{FF2B5EF4-FFF2-40B4-BE49-F238E27FC236}">
                <a16:creationId xmlns:a16="http://schemas.microsoft.com/office/drawing/2014/main" id="{D3EF088C-082B-528A-98DA-75B4CC92F4D0}"/>
              </a:ext>
            </a:extLst>
          </p:cNvPr>
          <p:cNvCxnSpPr>
            <a:cxnSpLocks/>
          </p:cNvCxnSpPr>
          <p:nvPr/>
        </p:nvCxnSpPr>
        <p:spPr>
          <a:xfrm>
            <a:off x="5181607" y="4062975"/>
            <a:ext cx="1857369" cy="49594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Přímá spojnice se šipkou 51">
            <a:extLst>
              <a:ext uri="{FF2B5EF4-FFF2-40B4-BE49-F238E27FC236}">
                <a16:creationId xmlns:a16="http://schemas.microsoft.com/office/drawing/2014/main" id="{83339235-54EF-7E5A-D7C1-271F2E3C2E27}"/>
              </a:ext>
            </a:extLst>
          </p:cNvPr>
          <p:cNvCxnSpPr>
            <a:cxnSpLocks/>
          </p:cNvCxnSpPr>
          <p:nvPr/>
        </p:nvCxnSpPr>
        <p:spPr>
          <a:xfrm>
            <a:off x="7572368" y="1737908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Přímá spojnice se šipkou 52">
            <a:extLst>
              <a:ext uri="{FF2B5EF4-FFF2-40B4-BE49-F238E27FC236}">
                <a16:creationId xmlns:a16="http://schemas.microsoft.com/office/drawing/2014/main" id="{37C7CCCD-B45A-9704-542A-CE20C37D0CCD}"/>
              </a:ext>
            </a:extLst>
          </p:cNvPr>
          <p:cNvCxnSpPr>
            <a:cxnSpLocks/>
          </p:cNvCxnSpPr>
          <p:nvPr/>
        </p:nvCxnSpPr>
        <p:spPr>
          <a:xfrm>
            <a:off x="7574747" y="2953645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se šipkou 53">
            <a:extLst>
              <a:ext uri="{FF2B5EF4-FFF2-40B4-BE49-F238E27FC236}">
                <a16:creationId xmlns:a16="http://schemas.microsoft.com/office/drawing/2014/main" id="{DA13D7C7-6E7A-487E-AB46-120D2F10E79D}"/>
              </a:ext>
            </a:extLst>
          </p:cNvPr>
          <p:cNvCxnSpPr>
            <a:cxnSpLocks/>
          </p:cNvCxnSpPr>
          <p:nvPr/>
        </p:nvCxnSpPr>
        <p:spPr>
          <a:xfrm>
            <a:off x="7572381" y="4252017"/>
            <a:ext cx="1733551" cy="10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774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2469457E-09F7-0E3E-732A-4659AF6D1563}"/>
              </a:ext>
            </a:extLst>
          </p:cNvPr>
          <p:cNvSpPr/>
          <p:nvPr/>
        </p:nvSpPr>
        <p:spPr>
          <a:xfrm>
            <a:off x="453558" y="179994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Příklady využití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0EF06C76-ECD2-1EEE-B603-C92A89B783E5}"/>
              </a:ext>
            </a:extLst>
          </p:cNvPr>
          <p:cNvGrpSpPr/>
          <p:nvPr/>
        </p:nvGrpSpPr>
        <p:grpSpPr>
          <a:xfrm>
            <a:off x="291636" y="2542666"/>
            <a:ext cx="4975689" cy="3298637"/>
            <a:chOff x="-3626629" y="1189678"/>
            <a:chExt cx="3063891" cy="30102574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7C9E1F2A-ED61-E456-0EE7-DF441C512885}"/>
                </a:ext>
              </a:extLst>
            </p:cNvPr>
            <p:cNvSpPr/>
            <p:nvPr userDrawn="1"/>
          </p:nvSpPr>
          <p:spPr>
            <a:xfrm>
              <a:off x="-3626629" y="1189678"/>
              <a:ext cx="3063891" cy="2780607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D3D6422D-BD2D-2786-D552-4A6BD0C53C6B}"/>
                </a:ext>
              </a:extLst>
            </p:cNvPr>
            <p:cNvSpPr txBox="1"/>
            <p:nvPr userDrawn="1"/>
          </p:nvSpPr>
          <p:spPr>
            <a:xfrm>
              <a:off x="-3543386" y="3486167"/>
              <a:ext cx="2897405" cy="2780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Také využívají data k trénování nástrojů využívající strojové učení</a:t>
              </a:r>
            </a:p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(např. Rozpoznávání obsahu obrázku)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E2D2C711-B0D8-43CF-00BB-5CDC627BB334}"/>
              </a:ext>
            </a:extLst>
          </p:cNvPr>
          <p:cNvGrpSpPr/>
          <p:nvPr/>
        </p:nvGrpSpPr>
        <p:grpSpPr>
          <a:xfrm>
            <a:off x="5530386" y="1019173"/>
            <a:ext cx="6238874" cy="3298637"/>
            <a:chOff x="-3626629" y="1189678"/>
            <a:chExt cx="3063891" cy="3010257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A6D85835-394F-3B00-0C93-023E7A47284D}"/>
                </a:ext>
              </a:extLst>
            </p:cNvPr>
            <p:cNvSpPr/>
            <p:nvPr userDrawn="1"/>
          </p:nvSpPr>
          <p:spPr>
            <a:xfrm>
              <a:off x="-3626629" y="1189678"/>
              <a:ext cx="3063891" cy="2780607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A53E2B4-59F9-D560-B043-2247FDBD8BD2}"/>
                </a:ext>
              </a:extLst>
            </p:cNvPr>
            <p:cNvSpPr txBox="1"/>
            <p:nvPr userDrawn="1"/>
          </p:nvSpPr>
          <p:spPr>
            <a:xfrm>
              <a:off x="-3543386" y="3486167"/>
              <a:ext cx="2897405" cy="2780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Google a facebook využívají data k nabízení relevantnějších reklam. Facebook, stejně jako další soc. Sítě, využívá data k doporučování relevantnějších výsledků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FontTx/>
                <a:buChar char="-"/>
              </a:pPr>
              <a:endParaRPr lang="pl-PL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2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6F1A8C3D-5692-F9A3-DADE-A09BF7D56C99}"/>
              </a:ext>
            </a:extLst>
          </p:cNvPr>
          <p:cNvGrpSpPr/>
          <p:nvPr/>
        </p:nvGrpSpPr>
        <p:grpSpPr>
          <a:xfrm>
            <a:off x="5157788" y="833818"/>
            <a:ext cx="5934075" cy="3833432"/>
            <a:chOff x="-3626629" y="1189687"/>
            <a:chExt cx="3063891" cy="9777622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611F55A5-2611-25CA-F7A2-ED31DFDADCF2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158D1E8D-5CAB-B7FE-6975-B5F1B2930747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91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Zneužití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 roce 2016 společnost Cambridge Analytica využila data z facebooku k ovlivnění prezidentských voleb v USA, nebo hlasování Británie o vystoupení z evropské unie. Data získala pomocí propojování facebook aplikací s profily uživatelů</a:t>
              </a:r>
            </a:p>
          </p:txBody>
        </p:sp>
      </p:grp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6751146-AED2-EC15-1B19-157B3ECC051A}"/>
              </a:ext>
            </a:extLst>
          </p:cNvPr>
          <p:cNvCxnSpPr>
            <a:cxnSpLocks/>
          </p:cNvCxnSpPr>
          <p:nvPr/>
        </p:nvCxnSpPr>
        <p:spPr>
          <a:xfrm flipH="1">
            <a:off x="4467225" y="4392981"/>
            <a:ext cx="4153773" cy="234119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1978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2992C025-18B3-A006-47DF-2EF782E19486}"/>
              </a:ext>
            </a:extLst>
          </p:cNvPr>
          <p:cNvGrpSpPr/>
          <p:nvPr/>
        </p:nvGrpSpPr>
        <p:grpSpPr>
          <a:xfrm>
            <a:off x="5905499" y="3732544"/>
            <a:ext cx="5934075" cy="2633282"/>
            <a:chOff x="-3626629" y="1189687"/>
            <a:chExt cx="3063891" cy="9777622"/>
          </a:xfrm>
        </p:grpSpPr>
        <p:sp>
          <p:nvSpPr>
            <p:cNvPr id="11" name="Obdélník: se zakulacenými rohy 10">
              <a:extLst>
                <a:ext uri="{FF2B5EF4-FFF2-40B4-BE49-F238E27FC236}">
                  <a16:creationId xmlns:a16="http://schemas.microsoft.com/office/drawing/2014/main" id="{D015C761-8C5C-6974-7B41-7CF8122037C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2" name="TextovéPole 11">
              <a:extLst>
                <a:ext uri="{FF2B5EF4-FFF2-40B4-BE49-F238E27FC236}">
                  <a16:creationId xmlns:a16="http://schemas.microsoft.com/office/drawing/2014/main" id="{EEC1C52C-0E2A-B411-8F2C-995B803B8474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857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Sledovací cookies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Některé stránky ukládají do počítače cookies, jejíž účel je získat informace, o tom, jaké stránky uživatel navštěvuje</a:t>
              </a:r>
            </a:p>
          </p:txBody>
        </p:sp>
      </p:grpSp>
      <p:grpSp>
        <p:nvGrpSpPr>
          <p:cNvPr id="2" name="Skupina 1">
            <a:extLst>
              <a:ext uri="{FF2B5EF4-FFF2-40B4-BE49-F238E27FC236}">
                <a16:creationId xmlns:a16="http://schemas.microsoft.com/office/drawing/2014/main" id="{7CDD18ED-F2BD-541C-7AF1-C3D49316846F}"/>
              </a:ext>
            </a:extLst>
          </p:cNvPr>
          <p:cNvGrpSpPr/>
          <p:nvPr/>
        </p:nvGrpSpPr>
        <p:grpSpPr>
          <a:xfrm>
            <a:off x="633413" y="186118"/>
            <a:ext cx="5934075" cy="2633282"/>
            <a:chOff x="-3626629" y="1189687"/>
            <a:chExt cx="3063891" cy="9777622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65647B5B-927C-E70A-999B-22D08BB856C5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9777622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9D79160C-32F9-83F1-1087-75983E083A58}"/>
                </a:ext>
              </a:extLst>
            </p:cNvPr>
            <p:cNvSpPr txBox="1"/>
            <p:nvPr userDrawn="1"/>
          </p:nvSpPr>
          <p:spPr>
            <a:xfrm>
              <a:off x="-3541149" y="1583390"/>
              <a:ext cx="2897405" cy="588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Data mining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Je získávání velkých dat. Data vznikají přímo používáním dané služby, a nebo jsou využity další sledovací prvky</a:t>
              </a:r>
            </a:p>
          </p:txBody>
        </p:sp>
      </p:grp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85FAF6A7-388D-9CEE-FD53-AAD508854E56}"/>
              </a:ext>
            </a:extLst>
          </p:cNvPr>
          <p:cNvCxnSpPr>
            <a:cxnSpLocks/>
          </p:cNvCxnSpPr>
          <p:nvPr/>
        </p:nvCxnSpPr>
        <p:spPr>
          <a:xfrm>
            <a:off x="3019425" y="2266950"/>
            <a:ext cx="3076575" cy="190500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4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6592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1672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218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3A575D52-6B66-89AC-A2E1-8808394E39E1}"/>
              </a:ext>
            </a:extLst>
          </p:cNvPr>
          <p:cNvGrpSpPr/>
          <p:nvPr/>
        </p:nvGrpSpPr>
        <p:grpSpPr>
          <a:xfrm>
            <a:off x="2981325" y="106922"/>
            <a:ext cx="8690963" cy="6627253"/>
            <a:chOff x="-3626629" y="1189687"/>
            <a:chExt cx="3063891" cy="729347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FB9C9FF6-EB8B-6830-6B07-45B8268F246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184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5F011D8E-8C76-2C1D-A767-F0476DFAB324}"/>
                </a:ext>
              </a:extLst>
            </p:cNvPr>
            <p:cNvSpPr txBox="1"/>
            <p:nvPr userDrawn="1"/>
          </p:nvSpPr>
          <p:spPr>
            <a:xfrm>
              <a:off x="-3581351" y="1541769"/>
              <a:ext cx="2960923" cy="6740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POUŽITÁ LITERATURA</a:t>
              </a:r>
            </a:p>
            <a:p>
              <a:pPr algn="just"/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Big Data In 5 Minutes | What Is Big Data?| Introduction To Big Data |Big Data Explained |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Simplilearn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2023-01-05].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3"/>
                </a:rPr>
                <a:t>https://www.youtube.com/watch?v=bAyrObl7TYE&amp;ab_channel=Simplilearn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it-IT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Wikipedia: Big data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Dostupné z: </a:t>
              </a:r>
              <a:r>
                <a:rPr lang="it-IT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4"/>
                </a:rPr>
                <a:t>https://en.wikipedia.org/wiki/Big_data</a:t>
              </a:r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Oracle: What is Big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2023-01-06].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5"/>
                </a:rPr>
                <a:t>https://www.oracle.com/big-data/what-is-big-data/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Michael </a:t>
              </a:r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Gramlich</a:t>
              </a:r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: What is structured, semi structured and unstructured data?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2023-01-14].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6"/>
                </a:rPr>
                <a:t>https://www.michael-gramlich.com/what-is-structured-semi-structured-and-unstructured-data/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en-US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Educba</a:t>
              </a:r>
              <a:r>
                <a:rPr lang="en-US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: How MapReduce Works?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2023-01-16]. </a:t>
              </a:r>
              <a:r>
                <a:rPr lang="en-US" sz="1400" b="0" i="0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Dostupné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 z: </a:t>
              </a:r>
              <a:r>
                <a:rPr lang="en-US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7"/>
                </a:rPr>
                <a:t>https://www.educba.com/how-mapreduce-work/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cs-CZ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YouTube: Ví o nás všechno! | KOVY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2023-01-17]. Dostupné z: 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8"/>
                </a:rPr>
                <a:t>https://www.youtube.com/watch?v=qoc-obC8z94&amp;ab_channel=Kovy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r>
                <a:rPr lang="cs-CZ" sz="1400" b="0" i="1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Wikipedie: Data </a:t>
              </a:r>
              <a:r>
                <a:rPr lang="cs-CZ" sz="1400" b="0" i="1" dirty="0" err="1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mining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</a:rPr>
                <a:t> [online]. [cit. 2023-01-17]. Dostupné z: </a:t>
              </a:r>
              <a:r>
                <a:rPr lang="cs-CZ" sz="14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Open Sans" panose="020B0606030504020204" pitchFamily="34" charset="0"/>
                  <a:hlinkClick r:id="rId9"/>
                </a:rPr>
                <a:t>https://cs.wikipedia.org/wiki/Data_mining</a:t>
              </a:r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  <a:p>
              <a:endParaRPr lang="cs-CZ" sz="1400" b="0" i="0" dirty="0">
                <a:solidFill>
                  <a:schemeClr val="bg2">
                    <a:lumMod val="25000"/>
                  </a:schemeClr>
                </a:solidFill>
                <a:effectLst/>
                <a:latin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6853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88DC9B-818F-5305-AA71-4C0A612F6F3E}"/>
              </a:ext>
            </a:extLst>
          </p:cNvPr>
          <p:cNvGrpSpPr/>
          <p:nvPr/>
        </p:nvGrpSpPr>
        <p:grpSpPr>
          <a:xfrm>
            <a:off x="581026" y="619124"/>
            <a:ext cx="5448299" cy="3023154"/>
            <a:chOff x="-3626629" y="1189687"/>
            <a:chExt cx="3063891" cy="8267446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0091800E-88B7-2A67-7157-E9C5F2794EEA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FB4D7ACA-15C4-6E05-400C-039A017505BC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782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Velká data jsou data, která se nedají zpracovat jedním zařízením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Nedají se zpracovat běžnými nástroji</a:t>
              </a: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B6AD549D-4ED5-E87F-643C-7BB5CC10D23B}"/>
              </a:ext>
            </a:extLst>
          </p:cNvPr>
          <p:cNvGrpSpPr/>
          <p:nvPr/>
        </p:nvGrpSpPr>
        <p:grpSpPr>
          <a:xfrm>
            <a:off x="6205927" y="3642278"/>
            <a:ext cx="5448299" cy="2667001"/>
            <a:chOff x="-3626629" y="1189687"/>
            <a:chExt cx="3063891" cy="7293471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8F0B615-3943-B389-AFED-481CC599F3C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A0526F33-52A4-C670-7256-F96B426B75F4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580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Obvykle se ukládají v datových skladech na více počítačích. </a:t>
              </a:r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0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Dosahují velikostí v petabajtech nebo exabajtech.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1854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D77729FA-0621-51F8-7054-A17B4EB0C552}"/>
              </a:ext>
            </a:extLst>
          </p:cNvPr>
          <p:cNvGrpSpPr/>
          <p:nvPr/>
        </p:nvGrpSpPr>
        <p:grpSpPr>
          <a:xfrm>
            <a:off x="300637" y="1547346"/>
            <a:ext cx="8288419" cy="2495776"/>
            <a:chOff x="-3626629" y="1189687"/>
            <a:chExt cx="3006201" cy="352888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75365A74-851F-0BC9-E6D0-651781807CA8}"/>
                </a:ext>
              </a:extLst>
            </p:cNvPr>
            <p:cNvSpPr/>
            <p:nvPr userDrawn="1"/>
          </p:nvSpPr>
          <p:spPr>
            <a:xfrm>
              <a:off x="-3626629" y="1189687"/>
              <a:ext cx="2960923" cy="3293535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E0F7760-5E5D-E0F5-5370-4420D501B5E7}"/>
                </a:ext>
              </a:extLst>
            </p:cNvPr>
            <p:cNvSpPr txBox="1"/>
            <p:nvPr userDrawn="1"/>
          </p:nvSpPr>
          <p:spPr>
            <a:xfrm>
              <a:off x="-3581351" y="1541768"/>
              <a:ext cx="2960923" cy="317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Github repozitář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  <a:hlinkClick r:id="rId3"/>
                </a:rPr>
                <a:t>https://github.com/CZmatyasZERO/Big-data-prezentace.git</a:t>
              </a:r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040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4FD896FC-0EA7-4E6A-5FD1-46DC4C7F2209}"/>
              </a:ext>
            </a:extLst>
          </p:cNvPr>
          <p:cNvGrpSpPr/>
          <p:nvPr/>
        </p:nvGrpSpPr>
        <p:grpSpPr>
          <a:xfrm>
            <a:off x="3600450" y="3571874"/>
            <a:ext cx="8082351" cy="2781301"/>
            <a:chOff x="-3626629" y="1189687"/>
            <a:chExt cx="3063891" cy="7293471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AF7ED057-DB7C-E9F7-5A6B-B8B00A4BDA64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3AF91A30-B471-2EE8-7178-6112A1BAD04B}"/>
                </a:ext>
              </a:extLst>
            </p:cNvPr>
            <p:cNvSpPr txBox="1"/>
            <p:nvPr userDrawn="1"/>
          </p:nvSpPr>
          <p:spPr>
            <a:xfrm>
              <a:off x="-3543386" y="1461478"/>
              <a:ext cx="2897405" cy="7021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Využívají se ve zdravotnictví, genomice, meteorologii, konektomice a marketingu a v mnoha dalších odvětvích.</a:t>
              </a:r>
            </a:p>
            <a:p>
              <a:endParaRPr lang="pl-PL" sz="28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Případy pro využití: Prediktivní údržba, Provozní efektivita, Strojové učení, Podpora inovací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3CBBA7CB-C062-F610-0FD0-8271CAF9C9B1}"/>
              </a:ext>
            </a:extLst>
          </p:cNvPr>
          <p:cNvGrpSpPr/>
          <p:nvPr/>
        </p:nvGrpSpPr>
        <p:grpSpPr>
          <a:xfrm>
            <a:off x="1095890" y="409575"/>
            <a:ext cx="5448299" cy="2667001"/>
            <a:chOff x="-3626629" y="1189687"/>
            <a:chExt cx="3063891" cy="7293471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9DB2839D-FAE8-21B5-9872-315016FA65CF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AEA33F92-C31C-729D-F7DC-2C0471B4CC52}"/>
                </a:ext>
              </a:extLst>
            </p:cNvPr>
            <p:cNvSpPr txBox="1"/>
            <p:nvPr userDrawn="1"/>
          </p:nvSpPr>
          <p:spPr>
            <a:xfrm>
              <a:off x="-3543386" y="1629516"/>
              <a:ext cx="2897405" cy="614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Správná analýza těchto dat nám může dát důležité informace o vztahu mezi dvěmi veličinami, které nelze vyjádřit matematickou rovnicí.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73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90E4D568-7A51-4232-C142-CC9442A4C87A}"/>
              </a:ext>
            </a:extLst>
          </p:cNvPr>
          <p:cNvSpPr/>
          <p:nvPr/>
        </p:nvSpPr>
        <p:spPr>
          <a:xfrm>
            <a:off x="1253658" y="147521"/>
            <a:ext cx="3874434" cy="72000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bg2">
                    <a:lumMod val="25000"/>
                  </a:schemeClr>
                </a:solidFill>
              </a:rPr>
              <a:t>Charakteristika velkých dat</a:t>
            </a: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BF16B1E1-FC2D-9855-2203-BD900E5DB828}"/>
              </a:ext>
            </a:extLst>
          </p:cNvPr>
          <p:cNvGrpSpPr/>
          <p:nvPr/>
        </p:nvGrpSpPr>
        <p:grpSpPr>
          <a:xfrm>
            <a:off x="590551" y="1266824"/>
            <a:ext cx="6686550" cy="1352551"/>
            <a:chOff x="-3626629" y="1189687"/>
            <a:chExt cx="3063891" cy="729347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10B537AE-F1B8-772B-F451-C296D0818C66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729347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9094EF76-2C31-65F8-3B8E-CC8D94EE1D5D}"/>
                </a:ext>
              </a:extLst>
            </p:cNvPr>
            <p:cNvSpPr txBox="1"/>
            <p:nvPr userDrawn="1"/>
          </p:nvSpPr>
          <p:spPr>
            <a:xfrm>
              <a:off x="-3543386" y="1629517"/>
              <a:ext cx="2897405" cy="5476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Velikost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množství uložených dat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DD54951B-0741-F12E-7FD0-399AC428A90F}"/>
              </a:ext>
            </a:extLst>
          </p:cNvPr>
          <p:cNvGrpSpPr/>
          <p:nvPr/>
        </p:nvGrpSpPr>
        <p:grpSpPr>
          <a:xfrm>
            <a:off x="4714876" y="3562350"/>
            <a:ext cx="6686550" cy="1828800"/>
            <a:chOff x="-3626629" y="1189687"/>
            <a:chExt cx="3063891" cy="8708658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0F7436FE-6451-089A-A64B-28E4BD40F8C9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01D79EC-9185-FC3A-687D-DC21528C5E98}"/>
                </a:ext>
              </a:extLst>
            </p:cNvPr>
            <p:cNvSpPr txBox="1"/>
            <p:nvPr userDrawn="1"/>
          </p:nvSpPr>
          <p:spPr>
            <a:xfrm>
              <a:off x="-3595443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Rychlost</a:t>
              </a:r>
            </a:p>
            <a:p>
              <a:pPr algn="r"/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rychlost zpracovávání nebo generování dat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8446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2AE2ECAD-F458-B1B9-782A-F22356C4771C}"/>
              </a:ext>
            </a:extLst>
          </p:cNvPr>
          <p:cNvGrpSpPr/>
          <p:nvPr/>
        </p:nvGrpSpPr>
        <p:grpSpPr>
          <a:xfrm>
            <a:off x="361952" y="381243"/>
            <a:ext cx="6724648" cy="1799982"/>
            <a:chOff x="-3761929" y="-2256333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3342F2DA-6CC5-FE3B-C004-6B18949655FF}"/>
                </a:ext>
              </a:extLst>
            </p:cNvPr>
            <p:cNvSpPr/>
            <p:nvPr userDrawn="1"/>
          </p:nvSpPr>
          <p:spPr>
            <a:xfrm>
              <a:off x="-3761929" y="-2256333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A07D9DAC-5593-0DA8-F928-C6E5C6679E15}"/>
                </a:ext>
              </a:extLst>
            </p:cNvPr>
            <p:cNvSpPr txBox="1"/>
            <p:nvPr userDrawn="1"/>
          </p:nvSpPr>
          <p:spPr>
            <a:xfrm>
              <a:off x="-3678686" y="-1346206"/>
              <a:ext cx="2897405" cy="688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Struktura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Udává jakým způsobem jsou data uložena a jejich proměnivost</a:t>
              </a:r>
            </a:p>
          </p:txBody>
        </p:sp>
      </p:grp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49E91E4-4A00-A635-2259-9DF3DBA2A661}"/>
              </a:ext>
            </a:extLst>
          </p:cNvPr>
          <p:cNvSpPr/>
          <p:nvPr userDrawn="1"/>
        </p:nvSpPr>
        <p:spPr>
          <a:xfrm>
            <a:off x="3084887" y="2253883"/>
            <a:ext cx="8745161" cy="4527917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9D2182A-0DCB-0516-E6B1-89BD1C539387}"/>
              </a:ext>
            </a:extLst>
          </p:cNvPr>
          <p:cNvSpPr txBox="1"/>
          <p:nvPr/>
        </p:nvSpPr>
        <p:spPr>
          <a:xfrm>
            <a:off x="3400425" y="2524125"/>
            <a:ext cx="729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Každý objekt má jasně definovanou strukturu</a:t>
            </a:r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4B0D4C7E-210B-7B4F-2290-DCC51FB9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18588"/>
              </p:ext>
            </p:extLst>
          </p:nvPr>
        </p:nvGraphicFramePr>
        <p:xfrm>
          <a:off x="3498850" y="3612445"/>
          <a:ext cx="8128000" cy="2316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6880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229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956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268561"/>
                    </a:ext>
                  </a:extLst>
                </a:gridCol>
              </a:tblGrid>
              <a:tr h="547070"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Jméno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Věk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Výška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b="0" dirty="0">
                          <a:solidFill>
                            <a:schemeClr val="bg1"/>
                          </a:solidFill>
                        </a:rPr>
                        <a:t>Práce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15445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Tadeáš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Kuchař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31563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Soudce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716626"/>
                  </a:ext>
                </a:extLst>
              </a:tr>
              <a:tr h="547070">
                <a:tc>
                  <a:txBody>
                    <a:bodyPr/>
                    <a:lstStyle/>
                    <a:p>
                      <a:r>
                        <a:rPr lang="cs-CZ" sz="3200" dirty="0"/>
                        <a:t>Pavel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3200" dirty="0"/>
                        <a:t>Kadeřník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39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575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A5BD98C-9D9E-828C-9B69-075AB7F70665}"/>
              </a:ext>
            </a:extLst>
          </p:cNvPr>
          <p:cNvSpPr/>
          <p:nvPr/>
        </p:nvSpPr>
        <p:spPr>
          <a:xfrm>
            <a:off x="218380" y="257175"/>
            <a:ext cx="6268146" cy="5572125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024E38A6-3333-A164-5D42-79BA1BC3147C}"/>
              </a:ext>
            </a:extLst>
          </p:cNvPr>
          <p:cNvSpPr txBox="1"/>
          <p:nvPr/>
        </p:nvSpPr>
        <p:spPr>
          <a:xfrm>
            <a:off x="461616" y="429251"/>
            <a:ext cx="5781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bg2">
                    <a:lumMod val="25000"/>
                  </a:schemeClr>
                </a:solidFill>
              </a:rPr>
              <a:t>Semi-</a:t>
            </a:r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Nemají přesně definovanou strukturu, každý objekt může mít jiné proměnné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DC49B05F-6371-CEA7-A142-B1DE35EDC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62" y="1875801"/>
            <a:ext cx="4786531" cy="3666279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5FC1BFED-D9A3-18CA-5ED5-59F9F130937D}"/>
              </a:ext>
            </a:extLst>
          </p:cNvPr>
          <p:cNvSpPr/>
          <p:nvPr/>
        </p:nvSpPr>
        <p:spPr>
          <a:xfrm>
            <a:off x="6822172" y="647701"/>
            <a:ext cx="5281962" cy="4676774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3A73515-1A52-EDCA-651B-C84504377EB3}"/>
              </a:ext>
            </a:extLst>
          </p:cNvPr>
          <p:cNvSpPr txBox="1"/>
          <p:nvPr/>
        </p:nvSpPr>
        <p:spPr>
          <a:xfrm>
            <a:off x="7057020" y="1067427"/>
            <a:ext cx="48122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>
                <a:solidFill>
                  <a:schemeClr val="bg2">
                    <a:lumMod val="25000"/>
                  </a:schemeClr>
                </a:solidFill>
              </a:rPr>
              <a:t>Unstructured</a:t>
            </a:r>
            <a:endParaRPr lang="cs-CZ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cs-CZ" sz="2800" dirty="0">
                <a:solidFill>
                  <a:schemeClr val="bg2">
                    <a:lumMod val="25000"/>
                  </a:schemeClr>
                </a:solidFill>
              </a:rPr>
              <a:t>Bez struktury. Může být text, audio, video. Nejčastější a nejsložitější typ na zpracování.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E25F543-1714-2C56-5016-57AC42B3CB4C}"/>
              </a:ext>
            </a:extLst>
          </p:cNvPr>
          <p:cNvSpPr txBox="1"/>
          <p:nvPr/>
        </p:nvSpPr>
        <p:spPr>
          <a:xfrm>
            <a:off x="7219950" y="3152775"/>
            <a:ext cx="4649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>
                <a:solidFill>
                  <a:schemeClr val="bg2">
                    <a:lumMod val="25000"/>
                  </a:schemeClr>
                </a:solidFill>
              </a:rPr>
              <a:t>„Bobovi je 19 let, mezi jeho koníčky patří plavání a soutěže v pojídání okurek. Zatímco Lolkovi je 22 a měří 231 cm.“</a:t>
            </a:r>
          </a:p>
        </p:txBody>
      </p:sp>
    </p:spTree>
    <p:extLst>
      <p:ext uri="{BB962C8B-B14F-4D97-AF65-F5344CB8AC3E}">
        <p14:creationId xmlns:p14="http://schemas.microsoft.com/office/powerpoint/2010/main" val="3248069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B00D79AC-AF91-40B5-D82B-A845D42DDF37}"/>
              </a:ext>
            </a:extLst>
          </p:cNvPr>
          <p:cNvGrpSpPr/>
          <p:nvPr/>
        </p:nvGrpSpPr>
        <p:grpSpPr>
          <a:xfrm>
            <a:off x="466725" y="1891093"/>
            <a:ext cx="4827230" cy="2290382"/>
            <a:chOff x="-3626629" y="1189687"/>
            <a:chExt cx="3063891" cy="8708658"/>
          </a:xfrm>
        </p:grpSpPr>
        <p:sp>
          <p:nvSpPr>
            <p:cNvPr id="3" name="Obdélník: se zakulacenými rohy 2">
              <a:extLst>
                <a:ext uri="{FF2B5EF4-FFF2-40B4-BE49-F238E27FC236}">
                  <a16:creationId xmlns:a16="http://schemas.microsoft.com/office/drawing/2014/main" id="{2DEE0B6D-EB78-DCB3-19C8-E9BF4A1BDCEE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" name="TextovéPole 3">
              <a:extLst>
                <a:ext uri="{FF2B5EF4-FFF2-40B4-BE49-F238E27FC236}">
                  <a16:creationId xmlns:a16="http://schemas.microsoft.com/office/drawing/2014/main" id="{6FC196BC-E4E7-5183-2669-3013C2C9319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80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Pravdivost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Jak moc můžeme důvěřovat zdrojům, ze kterých data pocházejí</a:t>
              </a:r>
            </a:p>
          </p:txBody>
        </p:sp>
      </p:grpSp>
      <p:grpSp>
        <p:nvGrpSpPr>
          <p:cNvPr id="5" name="Skupina 4">
            <a:extLst>
              <a:ext uri="{FF2B5EF4-FFF2-40B4-BE49-F238E27FC236}">
                <a16:creationId xmlns:a16="http://schemas.microsoft.com/office/drawing/2014/main" id="{9835852A-6C35-6BDA-FCBB-9EDD1C958425}"/>
              </a:ext>
            </a:extLst>
          </p:cNvPr>
          <p:cNvGrpSpPr/>
          <p:nvPr/>
        </p:nvGrpSpPr>
        <p:grpSpPr>
          <a:xfrm>
            <a:off x="5619751" y="5038724"/>
            <a:ext cx="6238874" cy="1171577"/>
            <a:chOff x="-3626629" y="1189687"/>
            <a:chExt cx="3063891" cy="8708658"/>
          </a:xfrm>
        </p:grpSpPr>
        <p:sp>
          <p:nvSpPr>
            <p:cNvPr id="6" name="Obdélník: se zakulacenými rohy 5">
              <a:extLst>
                <a:ext uri="{FF2B5EF4-FFF2-40B4-BE49-F238E27FC236}">
                  <a16:creationId xmlns:a16="http://schemas.microsoft.com/office/drawing/2014/main" id="{868DC17E-3984-ACBB-EDA6-C3CA2E3CFFA3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8708658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71D9989E-7F05-1A73-D228-AF75FAD1CD39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7549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Hodnota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Co dokážeme z dat získat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5152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>
            <a:extLst>
              <a:ext uri="{FF2B5EF4-FFF2-40B4-BE49-F238E27FC236}">
                <a16:creationId xmlns:a16="http://schemas.microsoft.com/office/drawing/2014/main" id="{031A61AD-8453-47C4-10E9-8678BB4A1AD6}"/>
              </a:ext>
            </a:extLst>
          </p:cNvPr>
          <p:cNvGrpSpPr/>
          <p:nvPr/>
        </p:nvGrpSpPr>
        <p:grpSpPr>
          <a:xfrm>
            <a:off x="352426" y="266699"/>
            <a:ext cx="6238874" cy="1999632"/>
            <a:chOff x="-3626629" y="1189687"/>
            <a:chExt cx="3063891" cy="14863821"/>
          </a:xfrm>
        </p:grpSpPr>
        <p:sp>
          <p:nvSpPr>
            <p:cNvPr id="4" name="Obdélník: se zakulacenými rohy 3">
              <a:extLst>
                <a:ext uri="{FF2B5EF4-FFF2-40B4-BE49-F238E27FC236}">
                  <a16:creationId xmlns:a16="http://schemas.microsoft.com/office/drawing/2014/main" id="{2D2514B6-019B-8980-1824-5A523485B3AC}"/>
                </a:ext>
              </a:extLst>
            </p:cNvPr>
            <p:cNvSpPr/>
            <p:nvPr userDrawn="1"/>
          </p:nvSpPr>
          <p:spPr>
            <a:xfrm>
              <a:off x="-3626629" y="1189687"/>
              <a:ext cx="3063891" cy="14863821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BF50F0EA-870A-D220-EF72-45985A174C88}"/>
                </a:ext>
              </a:extLst>
            </p:cNvPr>
            <p:cNvSpPr txBox="1"/>
            <p:nvPr userDrawn="1"/>
          </p:nvSpPr>
          <p:spPr>
            <a:xfrm>
              <a:off x="-3543386" y="2097996"/>
              <a:ext cx="2897405" cy="1395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3200" dirty="0">
                  <a:solidFill>
                    <a:schemeClr val="bg2">
                      <a:lumMod val="25000"/>
                    </a:schemeClr>
                  </a:solidFill>
                </a:rPr>
                <a:t>Programy</a:t>
              </a: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Ke zpracování velkého množství dat se používají programy jako hadoop nebo cassandra</a:t>
              </a:r>
            </a:p>
          </p:txBody>
        </p:sp>
      </p:grpSp>
      <p:grpSp>
        <p:nvGrpSpPr>
          <p:cNvPr id="6" name="Skupina 5">
            <a:extLst>
              <a:ext uri="{FF2B5EF4-FFF2-40B4-BE49-F238E27FC236}">
                <a16:creationId xmlns:a16="http://schemas.microsoft.com/office/drawing/2014/main" id="{09C349AC-76E4-0F9B-9937-6AD7F7BEE9B1}"/>
              </a:ext>
            </a:extLst>
          </p:cNvPr>
          <p:cNvGrpSpPr/>
          <p:nvPr/>
        </p:nvGrpSpPr>
        <p:grpSpPr>
          <a:xfrm>
            <a:off x="5762626" y="2592037"/>
            <a:ext cx="6238874" cy="2492076"/>
            <a:chOff x="-3626629" y="1189680"/>
            <a:chExt cx="3063891" cy="18524294"/>
          </a:xfrm>
        </p:grpSpPr>
        <p:sp>
          <p:nvSpPr>
            <p:cNvPr id="7" name="Obdélník: se zakulacenými rohy 6">
              <a:extLst>
                <a:ext uri="{FF2B5EF4-FFF2-40B4-BE49-F238E27FC236}">
                  <a16:creationId xmlns:a16="http://schemas.microsoft.com/office/drawing/2014/main" id="{F45483A8-A345-C188-E325-4CD0CD484D58}"/>
                </a:ext>
              </a:extLst>
            </p:cNvPr>
            <p:cNvSpPr/>
            <p:nvPr userDrawn="1"/>
          </p:nvSpPr>
          <p:spPr>
            <a:xfrm>
              <a:off x="-3626629" y="1189680"/>
              <a:ext cx="3063891" cy="18524286"/>
            </a:xfrm>
            <a:prstGeom prst="roundRect">
              <a:avLst>
                <a:gd name="adj" fmla="val 4378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rgbClr val="EAEAE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49529BE7-E7B7-B44E-2EA6-ADE04C8876B4}"/>
                </a:ext>
              </a:extLst>
            </p:cNvPr>
            <p:cNvSpPr txBox="1"/>
            <p:nvPr userDrawn="1"/>
          </p:nvSpPr>
          <p:spPr>
            <a:xfrm>
              <a:off x="-3543386" y="2097997"/>
              <a:ext cx="2897405" cy="1761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Hadoop – HDFS (Hadoop Distributed File System)</a:t>
              </a:r>
              <a:endParaRPr lang="cs-CZ" sz="3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pl-PL" sz="2800" dirty="0">
                  <a:solidFill>
                    <a:schemeClr val="bg2">
                      <a:lumMod val="25000"/>
                    </a:schemeClr>
                  </a:solidFill>
                </a:rPr>
                <a:t>Souborový systém, určený k tomu, aby soubory rozdělil na několik částí a uložil je do několika zařízení</a:t>
              </a:r>
            </a:p>
          </p:txBody>
        </p:sp>
      </p:grp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6116864-DC08-7557-082E-4DDAAD8D01BF}"/>
              </a:ext>
            </a:extLst>
          </p:cNvPr>
          <p:cNvCxnSpPr>
            <a:cxnSpLocks/>
          </p:cNvCxnSpPr>
          <p:nvPr/>
        </p:nvCxnSpPr>
        <p:spPr>
          <a:xfrm>
            <a:off x="4572000" y="1762125"/>
            <a:ext cx="1266825" cy="14573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EDEFF0E-FDBC-6F3B-0F3A-6FB069E7C5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82063" y="5084113"/>
            <a:ext cx="404812" cy="166911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55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FD40FA22-F48B-B80A-6DF1-C3DB90CA6347}"/>
              </a:ext>
            </a:extLst>
          </p:cNvPr>
          <p:cNvSpPr/>
          <p:nvPr/>
        </p:nvSpPr>
        <p:spPr>
          <a:xfrm>
            <a:off x="1009650" y="134587"/>
            <a:ext cx="10763250" cy="4970813"/>
          </a:xfrm>
          <a:prstGeom prst="roundRect">
            <a:avLst>
              <a:gd name="adj" fmla="val 4378"/>
            </a:avLst>
          </a:prstGeom>
          <a:solidFill>
            <a:srgbClr val="FFFFFF">
              <a:alpha val="60000"/>
            </a:srgbClr>
          </a:solidFill>
          <a:ln>
            <a:solidFill>
              <a:srgbClr val="EAEA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1162FFE7-3D84-095F-5C18-7A2075D92FBF}"/>
              </a:ext>
            </a:extLst>
          </p:cNvPr>
          <p:cNvSpPr/>
          <p:nvPr/>
        </p:nvSpPr>
        <p:spPr>
          <a:xfrm>
            <a:off x="1323975" y="1424605"/>
            <a:ext cx="1285875" cy="2390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138 MB</a:t>
            </a:r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6CFEB1AB-E9D5-B2E0-BF7B-07A05E94DD78}"/>
              </a:ext>
            </a:extLst>
          </p:cNvPr>
          <p:cNvCxnSpPr>
            <a:cxnSpLocks/>
          </p:cNvCxnSpPr>
          <p:nvPr/>
        </p:nvCxnSpPr>
        <p:spPr>
          <a:xfrm>
            <a:off x="2914650" y="2624137"/>
            <a:ext cx="98107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BC6A3F4-4796-66E8-EAA4-16C0246D3EFC}"/>
              </a:ext>
            </a:extLst>
          </p:cNvPr>
          <p:cNvSpPr/>
          <p:nvPr/>
        </p:nvSpPr>
        <p:spPr>
          <a:xfrm>
            <a:off x="4400551" y="1463324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841415B-83BE-105D-28A2-BF84E53D9744}"/>
              </a:ext>
            </a:extLst>
          </p:cNvPr>
          <p:cNvSpPr/>
          <p:nvPr/>
        </p:nvSpPr>
        <p:spPr>
          <a:xfrm>
            <a:off x="4400550" y="226787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363D4AD6-3A96-1800-67D7-6C1BA8B64AD7}"/>
              </a:ext>
            </a:extLst>
          </p:cNvPr>
          <p:cNvSpPr/>
          <p:nvPr/>
        </p:nvSpPr>
        <p:spPr>
          <a:xfrm>
            <a:off x="4400550" y="3072428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FF4304FD-410A-7BA7-545D-41622D88754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57925" y="853415"/>
            <a:ext cx="2266951" cy="94204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0F4AD7CC-11CD-71C3-C0AB-3EFF2A399E34}"/>
              </a:ext>
            </a:extLst>
          </p:cNvPr>
          <p:cNvSpPr/>
          <p:nvPr/>
        </p:nvSpPr>
        <p:spPr>
          <a:xfrm>
            <a:off x="8429625" y="390525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68D44473-2B20-0134-8863-13DA87DA4DEE}"/>
              </a:ext>
            </a:extLst>
          </p:cNvPr>
          <p:cNvSpPr/>
          <p:nvPr/>
        </p:nvSpPr>
        <p:spPr>
          <a:xfrm>
            <a:off x="8429625" y="1915142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E85CB4B4-F158-7FE1-A640-C110A0571A16}"/>
              </a:ext>
            </a:extLst>
          </p:cNvPr>
          <p:cNvSpPr/>
          <p:nvPr/>
        </p:nvSpPr>
        <p:spPr>
          <a:xfrm>
            <a:off x="8429625" y="3439759"/>
            <a:ext cx="2971800" cy="1409700"/>
          </a:xfrm>
          <a:prstGeom prst="round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86643814-A6E9-A0F7-9F92-1F04CFDAA2BA}"/>
              </a:ext>
            </a:extLst>
          </p:cNvPr>
          <p:cNvSpPr/>
          <p:nvPr/>
        </p:nvSpPr>
        <p:spPr>
          <a:xfrm>
            <a:off x="8524876" y="501299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6E9F5571-825C-CFDF-2BEB-36F6E7C62801}"/>
              </a:ext>
            </a:extLst>
          </p:cNvPr>
          <p:cNvSpPr/>
          <p:nvPr/>
        </p:nvSpPr>
        <p:spPr>
          <a:xfrm>
            <a:off x="8586787" y="2056163"/>
            <a:ext cx="1609726" cy="7042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37D9795E-6359-1F6F-95FE-903C9547751A}"/>
              </a:ext>
            </a:extLst>
          </p:cNvPr>
          <p:cNvSpPr/>
          <p:nvPr/>
        </p:nvSpPr>
        <p:spPr>
          <a:xfrm>
            <a:off x="9610724" y="2479586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1" name="Obdélník: se zakulacenými rohy 20">
            <a:extLst>
              <a:ext uri="{FF2B5EF4-FFF2-40B4-BE49-F238E27FC236}">
                <a16:creationId xmlns:a16="http://schemas.microsoft.com/office/drawing/2014/main" id="{510808F1-DB5F-0897-2F20-BAFD5529F992}"/>
              </a:ext>
            </a:extLst>
          </p:cNvPr>
          <p:cNvSpPr/>
          <p:nvPr/>
        </p:nvSpPr>
        <p:spPr>
          <a:xfrm>
            <a:off x="9544049" y="3952743"/>
            <a:ext cx="1609726" cy="7042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64 MB</a:t>
            </a:r>
          </a:p>
        </p:txBody>
      </p:sp>
      <p:sp>
        <p:nvSpPr>
          <p:cNvPr id="22" name="Obdélník: se zakulacenými rohy 21">
            <a:extLst>
              <a:ext uri="{FF2B5EF4-FFF2-40B4-BE49-F238E27FC236}">
                <a16:creationId xmlns:a16="http://schemas.microsoft.com/office/drawing/2014/main" id="{FF5FF5C8-D9BF-C61F-93A1-DF91436C304C}"/>
              </a:ext>
            </a:extLst>
          </p:cNvPr>
          <p:cNvSpPr/>
          <p:nvPr/>
        </p:nvSpPr>
        <p:spPr>
          <a:xfrm>
            <a:off x="8524876" y="3543169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sp>
        <p:nvSpPr>
          <p:cNvPr id="23" name="Obdélník: se zakulacenými rohy 22">
            <a:extLst>
              <a:ext uri="{FF2B5EF4-FFF2-40B4-BE49-F238E27FC236}">
                <a16:creationId xmlns:a16="http://schemas.microsoft.com/office/drawing/2014/main" id="{52E4FBC3-BAF8-3E4D-75E9-151889D050E8}"/>
              </a:ext>
            </a:extLst>
          </p:cNvPr>
          <p:cNvSpPr/>
          <p:nvPr/>
        </p:nvSpPr>
        <p:spPr>
          <a:xfrm>
            <a:off x="9591674" y="939825"/>
            <a:ext cx="1609726" cy="7042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10 MB</a:t>
            </a: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CAAADC02-8FC5-50A0-45CC-9E70A4137B2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57925" y="1795462"/>
            <a:ext cx="2328862" cy="6128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30A740F9-E9AA-37C0-53CD-E63E3AA741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96026" y="2582420"/>
            <a:ext cx="3314698" cy="24928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151C0D6F-7744-0A02-1B08-526080F01E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88880" y="2572894"/>
            <a:ext cx="3255169" cy="173196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609E17BA-4DEF-7180-C4E2-55CF063712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86498" y="1291941"/>
            <a:ext cx="3305176" cy="21296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9D62AF6A-CA34-DBEB-F00A-038203DCE8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319836" y="3434731"/>
            <a:ext cx="2205040" cy="46055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36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810</Words>
  <Application>Microsoft Office PowerPoint</Application>
  <PresentationFormat>Širokoúhlá obrazovka</PresentationFormat>
  <Paragraphs>131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Klimeš Matyáš</dc:creator>
  <cp:lastModifiedBy>Klimeš Matyáš</cp:lastModifiedBy>
  <cp:revision>12</cp:revision>
  <dcterms:created xsi:type="dcterms:W3CDTF">2023-01-02T10:51:21Z</dcterms:created>
  <dcterms:modified xsi:type="dcterms:W3CDTF">2023-01-17T21:00:17Z</dcterms:modified>
</cp:coreProperties>
</file>