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81" r:id="rId5"/>
    <p:sldId id="272" r:id="rId6"/>
    <p:sldId id="271" r:id="rId7"/>
    <p:sldId id="279" r:id="rId8"/>
    <p:sldId id="280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39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A6A0-46FB-4DBE-8916-CAF487BD8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779973"/>
            <a:ext cx="8676222" cy="1191827"/>
          </a:xfrm>
        </p:spPr>
        <p:txBody>
          <a:bodyPr/>
          <a:lstStyle/>
          <a:p>
            <a:r>
              <a:rPr lang="pt-PT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Playfair Display" panose="00000500000000000000" pitchFamily="2" charset="0"/>
              </a:rPr>
              <a:t>Delegação Olímpica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Playfair Display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D5C6A-3129-4F6E-A9ED-6123E606A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800" b="1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ExtraBold" panose="020B09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Turma 2 grupo 1</a:t>
            </a:r>
          </a:p>
          <a:p>
            <a:pPr>
              <a:lnSpc>
                <a:spcPts val="1600"/>
              </a:lnSpc>
            </a:pPr>
            <a:r>
              <a:rPr lang="pt-PT" sz="16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" panose="020B0503030101060003" pitchFamily="34" charset="0"/>
                <a:ea typeface="Open Sans" panose="020B0606030504020204" pitchFamily="34" charset="0"/>
                <a:cs typeface="Hind Light" panose="02000000000000000000" pitchFamily="2" charset="0"/>
              </a:rPr>
              <a:t>André Daniel Gomes - up</a:t>
            </a:r>
            <a:r>
              <a:rPr lang="en-US" sz="16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" panose="020B0503030101060003" pitchFamily="34" charset="0"/>
                <a:ea typeface="Open Sans" panose="020B0606030504020204" pitchFamily="34" charset="0"/>
                <a:cs typeface="Hind Light" panose="02000000000000000000" pitchFamily="2" charset="0"/>
              </a:rPr>
              <a:t>201806224</a:t>
            </a:r>
            <a:endParaRPr lang="pt-PT" sz="1600" cap="none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Raleway" panose="020B0503030101060003" pitchFamily="34" charset="0"/>
              <a:ea typeface="Open Sans" panose="020B0606030504020204" pitchFamily="34" charset="0"/>
              <a:cs typeface="Hind Light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pt-PT" sz="16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" panose="020B0503030101060003" pitchFamily="34" charset="0"/>
                <a:ea typeface="Open Sans" panose="020B0606030504020204" pitchFamily="34" charset="0"/>
                <a:cs typeface="Hind Light" panose="02000000000000000000" pitchFamily="2" charset="0"/>
              </a:rPr>
              <a:t>Daniel Garcia Silva - up201806524</a:t>
            </a:r>
          </a:p>
          <a:p>
            <a:pPr>
              <a:lnSpc>
                <a:spcPts val="1600"/>
              </a:lnSpc>
            </a:pPr>
            <a:r>
              <a:rPr lang="pt-PT" sz="16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" panose="020B0503030101060003" pitchFamily="34" charset="0"/>
                <a:ea typeface="Open Sans" panose="020B0606030504020204" pitchFamily="34" charset="0"/>
                <a:cs typeface="Hind Light" panose="02000000000000000000" pitchFamily="2" charset="0"/>
              </a:rPr>
              <a:t>Diana Freitas - up201806230</a:t>
            </a:r>
            <a:endParaRPr lang="pt-PT" sz="1800" cap="none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Raleway" panose="020B0503030101060003" pitchFamily="34" charset="0"/>
              <a:ea typeface="Open Sans" panose="020B0606030504020204" pitchFamily="34" charset="0"/>
              <a:cs typeface="Hind Light" panose="020000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524DD-90C9-400C-A34B-C37554EF287F}"/>
              </a:ext>
            </a:extLst>
          </p:cNvPr>
          <p:cNvSpPr txBox="1">
            <a:spLocks/>
          </p:cNvSpPr>
          <p:nvPr/>
        </p:nvSpPr>
        <p:spPr>
          <a:xfrm>
            <a:off x="4580741" y="2971800"/>
            <a:ext cx="3030517" cy="804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Projeto AEDA - Parte 2</a:t>
            </a:r>
          </a:p>
        </p:txBody>
      </p:sp>
    </p:spTree>
    <p:extLst>
      <p:ext uri="{BB962C8B-B14F-4D97-AF65-F5344CB8AC3E}">
        <p14:creationId xmlns:p14="http://schemas.microsoft.com/office/powerpoint/2010/main" val="225262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B0B8-8249-4437-B7B6-80956083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088"/>
            <a:ext cx="9905998" cy="1905000"/>
          </a:xfrm>
        </p:spPr>
        <p:txBody>
          <a:bodyPr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Descrição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03EB-0B3B-416E-B0D4-77DC4F92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8092"/>
            <a:ext cx="9905998" cy="42464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Árvore Binária de Pesquisa - Recordes</a:t>
            </a:r>
          </a:p>
          <a:p>
            <a:pPr marL="360000" lvl="1" indent="-288000">
              <a:lnSpc>
                <a:spcPts val="17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Manter informação dos recordes de todas as modalidades numa BST ordenada por modalidade e competição, sendo um recorde caracterizado por local, data, vencedor, modalidade e competição</a:t>
            </a:r>
          </a:p>
          <a:p>
            <a:pPr marL="360000" lvl="1" indent="-288000">
              <a:lnSpc>
                <a:spcPts val="17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Permitir atualização de recordes quando existem novos resultados para as competições dos Jogos Olímpicos de Tóquio 2020 e visualização dos recordes através de diferentes critérios de pesquisa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Tabela de Dispersão- Dados de Staff</a:t>
            </a:r>
          </a:p>
          <a:p>
            <a:pPr marL="360000" lvl="1" indent="-288000">
              <a:lnSpc>
                <a:spcPts val="17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Guardar dados do Staff numa tabela de dispersão com um novo atributo – Employed; com o intuito de, caso a delegação queira voltar a empregar uma pessoa para Staff, primeiro procurar nos antigos funcionários.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Fila de Prioridade – Serviços do Staff</a:t>
            </a:r>
          </a:p>
          <a:p>
            <a:pPr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" panose="020B05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Manter os membros do Staff numa fila de prioridade, ordenada pelo tempo até estarem disponíveis para outro serviço.</a:t>
            </a:r>
          </a:p>
          <a:p>
            <a:pPr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" panose="020B05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Possibilitar a requisição de um serviço, específico ou geral, por parte de um membro do Staff, bem como o término desse serviço.</a:t>
            </a:r>
          </a:p>
          <a:p>
            <a:pPr>
              <a:lnSpc>
                <a:spcPct val="150000"/>
              </a:lnSpc>
            </a:pPr>
            <a:endParaRPr lang="pt-PT" sz="17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Raleway SemiBold" panose="020B0703030101060003" pitchFamily="34" charset="0"/>
              <a:ea typeface="Open Sans" panose="020B0606030504020204" pitchFamily="34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53F843-EBA4-4B03-818E-821C8FC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331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Solução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C241-4136-4C6B-88CB-BBEB06DC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14" y="2197862"/>
            <a:ext cx="3934134" cy="4344865"/>
          </a:xfrm>
          <a:ln>
            <a:noFill/>
          </a:ln>
        </p:spPr>
        <p:txBody>
          <a:bodyPr vert="horz" lIns="91440" tIns="45720" rIns="91440" bIns="45720" numCol="1" rtlCol="0" anchor="t">
            <a:normAutofit fontScale="25000" lnSpcReduction="20000"/>
          </a:bodyPr>
          <a:lstStyle/>
          <a:p>
            <a:pPr marL="0"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tabLst>
                <a:tab pos="180000" algn="l"/>
              </a:tabLst>
            </a:pPr>
            <a:r>
              <a:rPr lang="pt-PT" sz="43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Classe Record</a:t>
            </a:r>
          </a:p>
          <a:p>
            <a:pPr marL="0"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tabLst>
                <a:tab pos="180000" algn="l"/>
              </a:tabLst>
            </a:pPr>
            <a:r>
              <a:rPr lang="pt-PT" sz="43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Nova variável </a:t>
            </a:r>
            <a:r>
              <a:rPr lang="pt-PT" sz="4300" i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result</a:t>
            </a:r>
            <a:r>
              <a:rPr lang="pt-PT" sz="43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nas competições s/ jogos e nos jogos das competições c/ jogos</a:t>
            </a:r>
          </a:p>
          <a:p>
            <a:pPr marL="0"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tabLst>
                <a:tab pos="180000" algn="l"/>
              </a:tabLst>
            </a:pPr>
            <a:r>
              <a:rPr lang="pt-PT" sz="43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Ficheiro txt para guardar recordes</a:t>
            </a:r>
          </a:p>
          <a:p>
            <a:pPr marL="0"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tabLst>
                <a:tab pos="180000" algn="l"/>
              </a:tabLst>
            </a:pPr>
            <a:r>
              <a:rPr lang="pt-PT" sz="43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Critério de Comparação dos resultados</a:t>
            </a:r>
          </a:p>
          <a:p>
            <a:pPr marL="0"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tabLst>
                <a:tab pos="180000" algn="l"/>
              </a:tabLst>
            </a:pPr>
            <a:r>
              <a:rPr lang="pt-PT" sz="43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Utilização de “-1” para identificar competições, jogos  e recordes que ainda não possuem resultados</a:t>
            </a:r>
          </a:p>
          <a:p>
            <a:pPr marL="0"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tabLst>
                <a:tab pos="180000" algn="l"/>
              </a:tabLst>
            </a:pPr>
            <a:r>
              <a:rPr lang="pt-PT" sz="43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Opção de alterar ou adicionar resultados e visualização de resultados e recordes – novo menu</a:t>
            </a:r>
          </a:p>
          <a:p>
            <a:pPr marL="0"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tabLst>
                <a:tab pos="180000" algn="l"/>
              </a:tabLst>
            </a:pPr>
            <a:r>
              <a:rPr lang="pt-PT" sz="43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Gestão dos recordes quando um atleta vence um jogo/competição</a:t>
            </a:r>
          </a:p>
          <a:p>
            <a:pPr marL="0"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tabLst>
                <a:tab pos="180000" algn="l"/>
              </a:tabLst>
            </a:pPr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Existem desportos nos quais são os jogos que têm resultados/recordes e não as competições – ex: ciclismo</a:t>
            </a:r>
          </a:p>
          <a:p>
            <a:pPr marL="0"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tabLst>
                <a:tab pos="180000" algn="l"/>
              </a:tabLst>
            </a:pPr>
            <a:endParaRPr lang="pt-PT" sz="43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tabLst>
                <a:tab pos="180000" algn="l"/>
              </a:tabLst>
            </a:pPr>
            <a:endParaRPr lang="pt-PT" sz="43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-108000">
              <a:lnSpc>
                <a:spcPts val="1800"/>
              </a:lnSpc>
              <a:spcBef>
                <a:spcPts val="400"/>
              </a:spcBef>
              <a:spcAft>
                <a:spcPts val="400"/>
              </a:spcAft>
              <a:tabLst>
                <a:tab pos="180000" algn="l"/>
              </a:tabLst>
            </a:pPr>
            <a:endParaRPr lang="pt-PT" sz="16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8D5825-5663-4FA7-9521-4D13DE0625DF}"/>
              </a:ext>
            </a:extLst>
          </p:cNvPr>
          <p:cNvSpPr txBox="1">
            <a:spLocks/>
          </p:cNvSpPr>
          <p:nvPr/>
        </p:nvSpPr>
        <p:spPr>
          <a:xfrm>
            <a:off x="290148" y="1583327"/>
            <a:ext cx="3614784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Árvore Binária de Pesquisa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1C0005B-A116-4B03-8D3F-A0ABF71B10E0}"/>
              </a:ext>
            </a:extLst>
          </p:cNvPr>
          <p:cNvSpPr txBox="1">
            <a:spLocks/>
          </p:cNvSpPr>
          <p:nvPr/>
        </p:nvSpPr>
        <p:spPr>
          <a:xfrm>
            <a:off x="8220657" y="2267241"/>
            <a:ext cx="3614784" cy="41247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-108000">
              <a:lnSpc>
                <a:spcPts val="18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Novo membro-dado </a:t>
            </a:r>
            <a:r>
              <a:rPr lang="pt-PT" sz="15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</a:t>
            </a: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na classe Staff</a:t>
            </a:r>
          </a:p>
          <a:p>
            <a:pPr marL="0" indent="-108000">
              <a:lnSpc>
                <a:spcPts val="18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Alteração do ficheiro people.txt para incluir a </a:t>
            </a:r>
            <a:r>
              <a:rPr lang="pt-PT" sz="15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</a:t>
            </a: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na informação</a:t>
            </a:r>
          </a:p>
          <a:p>
            <a:pPr marL="0" indent="-108000">
              <a:lnSpc>
                <a:spcPts val="18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Utilização de -1 para membros do Staff que não estejam contratados no momento</a:t>
            </a:r>
          </a:p>
          <a:p>
            <a:pPr marL="0" indent="-108000">
              <a:lnSpc>
                <a:spcPts val="18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Opção de alterar </a:t>
            </a:r>
            <a:r>
              <a:rPr lang="pt-PT" sz="15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</a:t>
            </a: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no menu </a:t>
            </a:r>
            <a:r>
              <a:rPr lang="pt-PT" sz="15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Change</a:t>
            </a: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Staff </a:t>
            </a:r>
            <a:r>
              <a:rPr lang="pt-PT" sz="15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Member</a:t>
            </a:r>
            <a:endParaRPr lang="pt-PT" sz="15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-108000">
              <a:lnSpc>
                <a:spcPts val="18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Quando o </a:t>
            </a:r>
            <a:r>
              <a:rPr lang="pt-PT" sz="15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employment</a:t>
            </a: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é alterado, </a:t>
            </a:r>
            <a:r>
              <a:rPr lang="pt-PT" sz="15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</a:t>
            </a: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também é (-1 ou 0)</a:t>
            </a:r>
          </a:p>
          <a:p>
            <a:pPr marL="0" indent="-108000">
              <a:lnSpc>
                <a:spcPts val="18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Opção de requisitar o serviço de um membro do Staff, no menu Staff</a:t>
            </a:r>
          </a:p>
          <a:p>
            <a:pPr marL="0" indent="-108000">
              <a:lnSpc>
                <a:spcPts val="18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Opção de terminar o serviço de um membro do Staff, no menu Staff</a:t>
            </a:r>
          </a:p>
          <a:p>
            <a:pPr marL="0" indent="-108000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</a:pPr>
            <a:endParaRPr lang="pt-PT" sz="12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EB0B1D4-CC22-4180-BF20-CDBD27FEDCD8}"/>
              </a:ext>
            </a:extLst>
          </p:cNvPr>
          <p:cNvSpPr txBox="1">
            <a:spLocks/>
          </p:cNvSpPr>
          <p:nvPr/>
        </p:nvSpPr>
        <p:spPr>
          <a:xfrm>
            <a:off x="8221701" y="1583326"/>
            <a:ext cx="3614784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Fila de prioridade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B27393-03AE-4966-8CDE-246436F3073A}"/>
              </a:ext>
            </a:extLst>
          </p:cNvPr>
          <p:cNvCxnSpPr>
            <a:cxnSpLocks/>
          </p:cNvCxnSpPr>
          <p:nvPr/>
        </p:nvCxnSpPr>
        <p:spPr>
          <a:xfrm>
            <a:off x="7965829" y="1757287"/>
            <a:ext cx="0" cy="4344865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589230-86B1-4AD8-AE1C-4660D312D592}"/>
              </a:ext>
            </a:extLst>
          </p:cNvPr>
          <p:cNvSpPr/>
          <p:nvPr/>
        </p:nvSpPr>
        <p:spPr>
          <a:xfrm>
            <a:off x="4289648" y="2204112"/>
            <a:ext cx="3560985" cy="103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08000">
              <a:lnSpc>
                <a:spcPts val="1900"/>
              </a:lnSpc>
              <a:spcBef>
                <a:spcPts val="4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180000" algn="l"/>
              </a:tabLst>
            </a:pPr>
            <a:r>
              <a:rPr lang="pt-PT" sz="1100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Para além do pedido: país do vencedor e critério de comparação – alguns resultados são melhores quando o valor do resultado é superior (ditâncias) e outros quando o valor é inferior (tempos)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950C65-1029-4409-8AAF-A322AEF3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04" y="3805579"/>
            <a:ext cx="2246971" cy="2056051"/>
          </a:xfrm>
          <a:prstGeom prst="rect">
            <a:avLst/>
          </a:prstGeom>
        </p:spPr>
      </p:pic>
      <p:pic>
        <p:nvPicPr>
          <p:cNvPr id="25" name="Content Placeholder 13" descr="A picture containing food&#10;&#10;Description automatically generated">
            <a:extLst>
              <a:ext uri="{FF2B5EF4-FFF2-40B4-BE49-F238E27FC236}">
                <a16:creationId xmlns:a16="http://schemas.microsoft.com/office/drawing/2014/main" id="{06756F86-C312-479B-8B36-F1F0C704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515" y="3455818"/>
            <a:ext cx="1724651" cy="22792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3AFF4DF-D594-436C-A9DE-648D29AA95A1}"/>
              </a:ext>
            </a:extLst>
          </p:cNvPr>
          <p:cNvSpPr/>
          <p:nvPr/>
        </p:nvSpPr>
        <p:spPr>
          <a:xfrm>
            <a:off x="4728390" y="5262869"/>
            <a:ext cx="1352101" cy="172910"/>
          </a:xfrm>
          <a:prstGeom prst="rect">
            <a:avLst/>
          </a:prstGeom>
          <a:noFill/>
          <a:ln>
            <a:solidFill>
              <a:srgbClr val="0DA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2D89A1-8690-472A-94C4-D2AC802F92F0}"/>
              </a:ext>
            </a:extLst>
          </p:cNvPr>
          <p:cNvSpPr/>
          <p:nvPr/>
        </p:nvSpPr>
        <p:spPr>
          <a:xfrm>
            <a:off x="4728390" y="4652617"/>
            <a:ext cx="1352101" cy="172910"/>
          </a:xfrm>
          <a:prstGeom prst="rect">
            <a:avLst/>
          </a:prstGeom>
          <a:noFill/>
          <a:ln>
            <a:solidFill>
              <a:srgbClr val="0DA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85C52E-7B96-4DE7-8286-1632AFBB12F2}"/>
              </a:ext>
            </a:extLst>
          </p:cNvPr>
          <p:cNvSpPr/>
          <p:nvPr/>
        </p:nvSpPr>
        <p:spPr>
          <a:xfrm>
            <a:off x="4728390" y="5651080"/>
            <a:ext cx="1820305" cy="172910"/>
          </a:xfrm>
          <a:prstGeom prst="rect">
            <a:avLst/>
          </a:prstGeom>
          <a:noFill/>
          <a:ln>
            <a:solidFill>
              <a:srgbClr val="0DA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53F843-EBA4-4B03-818E-821C8FC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151711"/>
            <a:ext cx="9905998" cy="1905000"/>
          </a:xfrm>
        </p:spPr>
        <p:txBody>
          <a:bodyPr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Solução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C241-4136-4C6B-88CB-BBEB06DC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7" y="2197862"/>
            <a:ext cx="4797669" cy="4344865"/>
          </a:xfrm>
          <a:ln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4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Novo membro-dado – bool employed ; na classe Staff, para indicar se está empregado na delegação</a:t>
            </a:r>
          </a:p>
          <a:p>
            <a:pPr marL="0"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4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Alteração do ficheiro people.txt para incluir employed na informação de cada membro do Staff</a:t>
            </a:r>
          </a:p>
          <a:p>
            <a:pPr marL="0"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4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Criação de um construtor de Staff só com 1 parâmetro – nome; para pesquisa na HashTable.</a:t>
            </a:r>
          </a:p>
          <a:p>
            <a:pPr marL="0"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4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Criação de funções Set e Get para employed.</a:t>
            </a:r>
          </a:p>
          <a:p>
            <a:pPr marL="0"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4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Modificar funções info() e showInfoPerson() para acrescentar o valor de employed.</a:t>
            </a:r>
          </a:p>
          <a:p>
            <a:pPr marL="0"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4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Criação de função to_bool() que transforma uma string com valores “0” ou “1” no respetivo valor booleano</a:t>
            </a:r>
          </a:p>
          <a:p>
            <a:pPr marL="0"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4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Modificar funções readpeoplefile e writepeoplefile() para acrescentar employed.</a:t>
            </a:r>
          </a:p>
          <a:p>
            <a:pPr marL="0"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</a:pPr>
            <a:r>
              <a:rPr lang="pt-PT" sz="14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Na classe Delegation adicionar uma variável unordered_set com pointers de Staff.</a:t>
            </a:r>
          </a:p>
          <a:p>
            <a:pPr marL="0"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  <a:tabLst>
                <a:tab pos="180000" algn="l"/>
              </a:tabLst>
            </a:pPr>
            <a:endParaRPr lang="pt-PT" sz="14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-108000">
              <a:lnSpc>
                <a:spcPts val="1800"/>
              </a:lnSpc>
              <a:spcBef>
                <a:spcPts val="400"/>
              </a:spcBef>
              <a:spcAft>
                <a:spcPts val="400"/>
              </a:spcAft>
              <a:tabLst>
                <a:tab pos="180000" algn="l"/>
              </a:tabLst>
            </a:pPr>
            <a:endParaRPr lang="pt-PT" sz="14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8D5825-5663-4FA7-9521-4D13DE0625DF}"/>
              </a:ext>
            </a:extLst>
          </p:cNvPr>
          <p:cNvSpPr txBox="1">
            <a:spLocks/>
          </p:cNvSpPr>
          <p:nvPr/>
        </p:nvSpPr>
        <p:spPr>
          <a:xfrm>
            <a:off x="978877" y="1592597"/>
            <a:ext cx="3614784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Tabela de Dispersão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2200C9-58AB-4318-90A8-AB62607B14DF}"/>
              </a:ext>
            </a:extLst>
          </p:cNvPr>
          <p:cNvSpPr/>
          <p:nvPr/>
        </p:nvSpPr>
        <p:spPr>
          <a:xfrm>
            <a:off x="6204439" y="2151727"/>
            <a:ext cx="50086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PT" sz="1400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Adicionar typedef’s para unordered_set’s, iterador e iterador constante. Adicionar HashFunction com critério de inserção o tamanho do nome e critério de comparação os nomes de cada Staff.</a:t>
            </a:r>
          </a:p>
          <a:p>
            <a:pPr indent="-1080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PT" sz="1400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Nas funções addStaffMember(), removeStaffMenber() e changeStaffMember() ter em atenção:</a:t>
            </a:r>
          </a:p>
          <a:p>
            <a:pPr marL="920700" lvl="2" indent="-5715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Modificar o pointer na HashTable para além de no vetor people</a:t>
            </a:r>
          </a:p>
          <a:p>
            <a:pPr marL="920700" lvl="2" indent="-5715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Adicionar em cetos menus a nova opção necessária</a:t>
            </a:r>
          </a:p>
          <a:p>
            <a:pPr marL="920700" lvl="2" indent="-571500">
              <a:lnSpc>
                <a:spcPts val="16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Usar função noca FindPersonHash() para procurar o staff na HashTable em vez de no veor people</a:t>
            </a:r>
          </a:p>
        </p:txBody>
      </p:sp>
    </p:spTree>
    <p:extLst>
      <p:ext uri="{BB962C8B-B14F-4D97-AF65-F5344CB8AC3E}">
        <p14:creationId xmlns:p14="http://schemas.microsoft.com/office/powerpoint/2010/main" val="134951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53F843-EBA4-4B03-818E-821C8FC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7" y="21854"/>
            <a:ext cx="9905998" cy="1905000"/>
          </a:xfrm>
        </p:spPr>
        <p:txBody>
          <a:bodyPr>
            <a:normAutofit/>
          </a:bodyPr>
          <a:lstStyle/>
          <a:p>
            <a:r>
              <a:rPr lang="pt-PT" sz="40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Estrutura dos ficheiros .txt</a:t>
            </a:r>
            <a:endParaRPr lang="en-US" sz="40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CE47FBFE-69EA-43AB-A0A4-191F15B91F1E}"/>
              </a:ext>
            </a:extLst>
          </p:cNvPr>
          <p:cNvSpPr txBox="1">
            <a:spLocks/>
          </p:cNvSpPr>
          <p:nvPr/>
        </p:nvSpPr>
        <p:spPr>
          <a:xfrm>
            <a:off x="246187" y="1512982"/>
            <a:ext cx="3614784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Records </a:t>
            </a:r>
            <a:r>
              <a:rPr lang="pt-PT" sz="1800" b="1" i="1" cap="none" dirty="0">
                <a:solidFill>
                  <a:srgbClr val="0DA39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(novo)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ED473D1-8AFF-4F4A-B157-45D57D840D02}"/>
              </a:ext>
            </a:extLst>
          </p:cNvPr>
          <p:cNvSpPr txBox="1">
            <a:spLocks/>
          </p:cNvSpPr>
          <p:nvPr/>
        </p:nvSpPr>
        <p:spPr>
          <a:xfrm>
            <a:off x="3817843" y="1531117"/>
            <a:ext cx="3614784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Competitions </a:t>
            </a:r>
            <a:r>
              <a:rPr lang="pt-PT" sz="1800" b="1" i="1" cap="none" dirty="0">
                <a:solidFill>
                  <a:srgbClr val="0DA39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(alterado)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C3FEDBC2-0603-4E92-9873-C3AEB32222D7}"/>
              </a:ext>
            </a:extLst>
          </p:cNvPr>
          <p:cNvSpPr txBox="1">
            <a:spLocks/>
          </p:cNvSpPr>
          <p:nvPr/>
        </p:nvSpPr>
        <p:spPr>
          <a:xfrm>
            <a:off x="7239136" y="118690"/>
            <a:ext cx="3614784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People </a:t>
            </a:r>
            <a:r>
              <a:rPr lang="pt-PT" sz="1800" b="1" i="1" cap="none" dirty="0">
                <a:solidFill>
                  <a:srgbClr val="0DA39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(alterado)</a:t>
            </a:r>
          </a:p>
        </p:txBody>
      </p:sp>
      <p:pic>
        <p:nvPicPr>
          <p:cNvPr id="35" name="Picture 34" descr="A picture containing bird&#10;&#10;Description automatically generated">
            <a:extLst>
              <a:ext uri="{FF2B5EF4-FFF2-40B4-BE49-F238E27FC236}">
                <a16:creationId xmlns:a16="http://schemas.microsoft.com/office/drawing/2014/main" id="{8BE4AAE7-EBD5-48D3-9617-4FD4B2E83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5" r="48622" b="51480"/>
          <a:stretch/>
        </p:blipFill>
        <p:spPr>
          <a:xfrm>
            <a:off x="3928297" y="2096250"/>
            <a:ext cx="2592241" cy="2165650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527AB-686E-4B4F-981A-8DF3B3059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1" t="890"/>
          <a:stretch/>
        </p:blipFill>
        <p:spPr>
          <a:xfrm>
            <a:off x="346723" y="2096250"/>
            <a:ext cx="3015763" cy="4463465"/>
          </a:xfrm>
          <a:prstGeom prst="rect">
            <a:avLst/>
          </a:prstGeom>
        </p:spPr>
      </p:pic>
      <p:sp>
        <p:nvSpPr>
          <p:cNvPr id="39" name="Right Brace 38">
            <a:extLst>
              <a:ext uri="{FF2B5EF4-FFF2-40B4-BE49-F238E27FC236}">
                <a16:creationId xmlns:a16="http://schemas.microsoft.com/office/drawing/2014/main" id="{CBBD4D76-8AEF-4D09-AADB-0DDAF0359F72}"/>
              </a:ext>
            </a:extLst>
          </p:cNvPr>
          <p:cNvSpPr/>
          <p:nvPr/>
        </p:nvSpPr>
        <p:spPr>
          <a:xfrm>
            <a:off x="1486894" y="5653377"/>
            <a:ext cx="198783" cy="842840"/>
          </a:xfrm>
          <a:prstGeom prst="rightBrace">
            <a:avLst>
              <a:gd name="adj1" fmla="val 8333"/>
              <a:gd name="adj2" fmla="val 50949"/>
            </a:avLst>
          </a:prstGeom>
          <a:ln w="19050">
            <a:solidFill>
              <a:srgbClr val="0DA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898DC5-ED63-4A5E-9F70-2FD73718F67B}"/>
              </a:ext>
            </a:extLst>
          </p:cNvPr>
          <p:cNvSpPr txBox="1"/>
          <p:nvPr/>
        </p:nvSpPr>
        <p:spPr>
          <a:xfrm>
            <a:off x="1748350" y="5786256"/>
            <a:ext cx="16141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Recorde </a:t>
            </a:r>
            <a:r>
              <a:rPr lang="pt-PT" sz="1050" b="1" dirty="0">
                <a:solidFill>
                  <a:srgbClr val="0DA39F"/>
                </a:solidFill>
                <a:latin typeface="Raleway" panose="020B0503030101060003" pitchFamily="34" charset="0"/>
              </a:rPr>
              <a:t>sem dados </a:t>
            </a:r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(prova/jogo sem recorde anterior)</a:t>
            </a:r>
            <a:endParaRPr lang="en-US" sz="1050" dirty="0">
              <a:solidFill>
                <a:srgbClr val="0DA39F"/>
              </a:solidFill>
              <a:latin typeface="Raleway" panose="020B0503030101060003" pitchFamily="34" charset="0"/>
            </a:endParaRP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CADAA16A-A0F7-409A-8381-AB45539E1149}"/>
              </a:ext>
            </a:extLst>
          </p:cNvPr>
          <p:cNvSpPr/>
          <p:nvPr/>
        </p:nvSpPr>
        <p:spPr>
          <a:xfrm>
            <a:off x="1685677" y="2492380"/>
            <a:ext cx="198783" cy="842840"/>
          </a:xfrm>
          <a:prstGeom prst="rightBrace">
            <a:avLst>
              <a:gd name="adj1" fmla="val 8333"/>
              <a:gd name="adj2" fmla="val 50949"/>
            </a:avLst>
          </a:prstGeom>
          <a:ln w="19050">
            <a:solidFill>
              <a:srgbClr val="0DA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E8C9D8-4A86-4326-AEC0-FECEF28FD9A0}"/>
              </a:ext>
            </a:extLst>
          </p:cNvPr>
          <p:cNvSpPr txBox="1"/>
          <p:nvPr/>
        </p:nvSpPr>
        <p:spPr>
          <a:xfrm>
            <a:off x="1947133" y="2544468"/>
            <a:ext cx="1276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Informação relativa a um recorde de uma </a:t>
            </a:r>
            <a:r>
              <a:rPr lang="pt-PT" sz="1050" b="1" dirty="0">
                <a:solidFill>
                  <a:srgbClr val="0DA39F"/>
                </a:solidFill>
                <a:latin typeface="Raleway" panose="020B0503030101060003" pitchFamily="34" charset="0"/>
              </a:rPr>
              <a:t>competição</a:t>
            </a:r>
            <a:endParaRPr lang="en-US" sz="1050" b="1" dirty="0">
              <a:solidFill>
                <a:srgbClr val="0DA39F"/>
              </a:solidFill>
              <a:latin typeface="Raleway" panose="020B0503030101060003" pitchFamily="34" charset="0"/>
            </a:endParaRP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17735B7-A466-41FC-8C5A-ECC598F71D42}"/>
              </a:ext>
            </a:extLst>
          </p:cNvPr>
          <p:cNvSpPr/>
          <p:nvPr/>
        </p:nvSpPr>
        <p:spPr>
          <a:xfrm>
            <a:off x="1907378" y="3513711"/>
            <a:ext cx="175865" cy="895819"/>
          </a:xfrm>
          <a:prstGeom prst="rightBrace">
            <a:avLst>
              <a:gd name="adj1" fmla="val 8333"/>
              <a:gd name="adj2" fmla="val 50949"/>
            </a:avLst>
          </a:prstGeom>
          <a:ln w="19050">
            <a:solidFill>
              <a:srgbClr val="0DA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99A060-0E28-40E8-B353-5401608BEC26}"/>
              </a:ext>
            </a:extLst>
          </p:cNvPr>
          <p:cNvSpPr txBox="1"/>
          <p:nvPr/>
        </p:nvSpPr>
        <p:spPr>
          <a:xfrm>
            <a:off x="2086204" y="3610827"/>
            <a:ext cx="1276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Informação relativa a um recorde de uma </a:t>
            </a:r>
            <a:r>
              <a:rPr lang="pt-PT" sz="1050" b="1" dirty="0">
                <a:solidFill>
                  <a:srgbClr val="0DA39F"/>
                </a:solidFill>
                <a:latin typeface="Raleway" panose="020B0503030101060003" pitchFamily="34" charset="0"/>
              </a:rPr>
              <a:t>prova/jogo</a:t>
            </a:r>
            <a:endParaRPr lang="en-US" sz="1050" b="1" dirty="0">
              <a:solidFill>
                <a:srgbClr val="0DA39F"/>
              </a:solidFill>
              <a:latin typeface="Raleway" panose="020B0503030101060003" pitchFamily="34" charset="0"/>
            </a:endParaRP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33F71E53-942E-4B88-96B5-7C22C8DCB365}"/>
              </a:ext>
            </a:extLst>
          </p:cNvPr>
          <p:cNvSpPr/>
          <p:nvPr/>
        </p:nvSpPr>
        <p:spPr>
          <a:xfrm>
            <a:off x="4555016" y="2515343"/>
            <a:ext cx="198783" cy="842840"/>
          </a:xfrm>
          <a:prstGeom prst="rightBrace">
            <a:avLst>
              <a:gd name="adj1" fmla="val 8333"/>
              <a:gd name="adj2" fmla="val 50949"/>
            </a:avLst>
          </a:prstGeom>
          <a:ln w="19050">
            <a:solidFill>
              <a:srgbClr val="0DA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4B3DA9-4087-4BE7-946D-B6771D3DB594}"/>
              </a:ext>
            </a:extLst>
          </p:cNvPr>
          <p:cNvSpPr txBox="1"/>
          <p:nvPr/>
        </p:nvSpPr>
        <p:spPr>
          <a:xfrm>
            <a:off x="4768766" y="2567431"/>
            <a:ext cx="15721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0DA39F"/>
                </a:solidFill>
                <a:latin typeface="Raleway" panose="020B0503030101060003" pitchFamily="34" charset="0"/>
              </a:rPr>
              <a:t>Competição sem resultados </a:t>
            </a:r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(resultado e medalhas podem ser adicionados no programa)</a:t>
            </a:r>
            <a:endParaRPr lang="en-US" sz="1050" dirty="0">
              <a:solidFill>
                <a:srgbClr val="0DA39F"/>
              </a:solidFill>
              <a:latin typeface="Raleway" panose="020B0503030101060003" pitchFamily="34" charset="0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8A261856-043D-4064-94D4-2B5F64BF275D}"/>
              </a:ext>
            </a:extLst>
          </p:cNvPr>
          <p:cNvSpPr/>
          <p:nvPr/>
        </p:nvSpPr>
        <p:spPr>
          <a:xfrm>
            <a:off x="4659709" y="4106929"/>
            <a:ext cx="109058" cy="154970"/>
          </a:xfrm>
          <a:prstGeom prst="rightBrace">
            <a:avLst>
              <a:gd name="adj1" fmla="val 8333"/>
              <a:gd name="adj2" fmla="val 50949"/>
            </a:avLst>
          </a:prstGeom>
          <a:ln w="19050">
            <a:solidFill>
              <a:srgbClr val="0DA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108388-C546-4772-9E4C-5790E238FED4}"/>
              </a:ext>
            </a:extLst>
          </p:cNvPr>
          <p:cNvSpPr txBox="1"/>
          <p:nvPr/>
        </p:nvSpPr>
        <p:spPr>
          <a:xfrm>
            <a:off x="4835992" y="4060071"/>
            <a:ext cx="862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0DA39F"/>
                </a:solidFill>
                <a:latin typeface="Raleway" panose="020B0503030101060003" pitchFamily="34" charset="0"/>
              </a:rPr>
              <a:t>Resultado</a:t>
            </a:r>
            <a:endParaRPr lang="en-US" sz="1050" dirty="0">
              <a:solidFill>
                <a:srgbClr val="0DA39F"/>
              </a:solidFill>
              <a:latin typeface="Raleway" panose="020B0503030101060003" pitchFamily="34" charset="0"/>
            </a:endParaRPr>
          </a:p>
        </p:txBody>
      </p:sp>
      <p:pic>
        <p:nvPicPr>
          <p:cNvPr id="54" name="Picture 53" descr="A picture containing bird, tree&#10;&#10;Description automatically generated">
            <a:extLst>
              <a:ext uri="{FF2B5EF4-FFF2-40B4-BE49-F238E27FC236}">
                <a16:creationId xmlns:a16="http://schemas.microsoft.com/office/drawing/2014/main" id="{D09EA89A-FE4D-46A0-8A80-C939730D7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45"/>
          <a:stretch/>
        </p:blipFill>
        <p:spPr>
          <a:xfrm>
            <a:off x="3928298" y="4313988"/>
            <a:ext cx="2592240" cy="22551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53361C5-1A9A-4FDF-AEAB-4C3D56BE7DE5}"/>
              </a:ext>
            </a:extLst>
          </p:cNvPr>
          <p:cNvSpPr txBox="1"/>
          <p:nvPr/>
        </p:nvSpPr>
        <p:spPr>
          <a:xfrm>
            <a:off x="4575766" y="4485652"/>
            <a:ext cx="19581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0DA39F"/>
                </a:solidFill>
                <a:latin typeface="Raleway" panose="020B0503030101060003" pitchFamily="34" charset="0"/>
              </a:rPr>
              <a:t>Prova </a:t>
            </a:r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(resultado e vencedor podem ser adicionados no programa):</a:t>
            </a:r>
            <a:endParaRPr lang="en-US" sz="1050" dirty="0">
              <a:solidFill>
                <a:srgbClr val="0DA39F"/>
              </a:solidFill>
              <a:latin typeface="Raleway" panose="020B050303010106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F8F72-18FA-4CB6-B3C4-8235AB16C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530" y="685800"/>
            <a:ext cx="4156609" cy="5900441"/>
          </a:xfrm>
          <a:prstGeom prst="rect">
            <a:avLst/>
          </a:prstGeom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D20B69F0-9EDC-4A87-AC6C-19EF4CE767E9}"/>
              </a:ext>
            </a:extLst>
          </p:cNvPr>
          <p:cNvSpPr/>
          <p:nvPr/>
        </p:nvSpPr>
        <p:spPr>
          <a:xfrm>
            <a:off x="8743511" y="1913406"/>
            <a:ext cx="192724" cy="475540"/>
          </a:xfrm>
          <a:prstGeom prst="rightBrace">
            <a:avLst>
              <a:gd name="adj1" fmla="val 8333"/>
              <a:gd name="adj2" fmla="val 50949"/>
            </a:avLst>
          </a:prstGeom>
          <a:ln w="19050">
            <a:solidFill>
              <a:srgbClr val="0DA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52816-642B-4005-8139-A6BB4814A495}"/>
              </a:ext>
            </a:extLst>
          </p:cNvPr>
          <p:cNvSpPr txBox="1"/>
          <p:nvPr/>
        </p:nvSpPr>
        <p:spPr>
          <a:xfrm>
            <a:off x="9046268" y="1930539"/>
            <a:ext cx="18076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Novos dados adicionados – </a:t>
            </a:r>
            <a:r>
              <a:rPr lang="pt-PT" sz="1050" dirty="0" err="1">
                <a:solidFill>
                  <a:srgbClr val="0DA39F"/>
                </a:solidFill>
                <a:latin typeface="Raleway" panose="020B0503030101060003" pitchFamily="34" charset="0"/>
              </a:rPr>
              <a:t>employed</a:t>
            </a:r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 e </a:t>
            </a:r>
            <a:r>
              <a:rPr lang="pt-PT" sz="1050" dirty="0" err="1">
                <a:solidFill>
                  <a:srgbClr val="0DA39F"/>
                </a:solidFill>
                <a:latin typeface="Raleway" panose="020B0503030101060003" pitchFamily="34" charset="0"/>
              </a:rPr>
              <a:t>availability</a:t>
            </a:r>
            <a:endParaRPr lang="pt-PT" sz="1050" dirty="0">
              <a:solidFill>
                <a:srgbClr val="0DA39F"/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B12E-4216-4923-88DD-1FB46C72AC94}"/>
              </a:ext>
            </a:extLst>
          </p:cNvPr>
          <p:cNvSpPr txBox="1"/>
          <p:nvPr/>
        </p:nvSpPr>
        <p:spPr>
          <a:xfrm>
            <a:off x="8891235" y="927198"/>
            <a:ext cx="1729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Quando a pessoa não está empregada na delegação, a sua disponibilidade é -1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48E0FC-C95C-46E1-BBF0-C6276ADCFEFD}"/>
              </a:ext>
            </a:extLst>
          </p:cNvPr>
          <p:cNvSpPr txBox="1"/>
          <p:nvPr/>
        </p:nvSpPr>
        <p:spPr>
          <a:xfrm>
            <a:off x="8891235" y="3339877"/>
            <a:ext cx="17299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Neste caso a pessoa está empregada e não tem tarefas pendentes.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6D6243-9C70-41B6-838A-7131F0FA98CE}"/>
              </a:ext>
            </a:extLst>
          </p:cNvPr>
          <p:cNvSpPr txBox="1"/>
          <p:nvPr/>
        </p:nvSpPr>
        <p:spPr>
          <a:xfrm>
            <a:off x="8891233" y="5372091"/>
            <a:ext cx="1729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rgbClr val="0DA39F"/>
                </a:solidFill>
                <a:latin typeface="Raleway" panose="020B0503030101060003" pitchFamily="34" charset="0"/>
              </a:rPr>
              <a:t>Neste caso a pessoa está empregada e está ocupada com tarefas durante 1.75 horas.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53F843-EBA4-4B03-818E-821C8FC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0304"/>
            <a:ext cx="9905998" cy="1905000"/>
          </a:xfrm>
        </p:spPr>
        <p:txBody>
          <a:bodyPr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Funcionalidades Implementadas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F637B0B-DDCE-4AE1-AF1E-73B0CDA30DD8}"/>
              </a:ext>
            </a:extLst>
          </p:cNvPr>
          <p:cNvSpPr txBox="1">
            <a:spLocks/>
          </p:cNvSpPr>
          <p:nvPr/>
        </p:nvSpPr>
        <p:spPr>
          <a:xfrm>
            <a:off x="1141413" y="1274705"/>
            <a:ext cx="8676222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Árvore Binária de Pesquisa - Recordes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ED4860-78E6-4393-95C2-2C34794B621D}"/>
              </a:ext>
            </a:extLst>
          </p:cNvPr>
          <p:cNvSpPr txBox="1">
            <a:spLocks/>
          </p:cNvSpPr>
          <p:nvPr/>
        </p:nvSpPr>
        <p:spPr>
          <a:xfrm>
            <a:off x="1141413" y="1936885"/>
            <a:ext cx="5212219" cy="4453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-180000">
              <a:lnSpc>
                <a:spcPct val="150000"/>
              </a:lnSpc>
              <a:spcBef>
                <a:spcPts val="0"/>
              </a:spcBef>
            </a:pPr>
            <a:r>
              <a:rPr lang="pt-PT" sz="1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Medium" panose="020B06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Operações de CRUD da BST (recordes)</a:t>
            </a:r>
          </a:p>
          <a:p>
            <a:pPr marL="645750"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Recordes de anos anteriores guardados no ficheiro records.txt são adicionados à BST no início do programa (criação)</a:t>
            </a:r>
          </a:p>
          <a:p>
            <a:pPr marL="645750"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Recordes atualizados consoante os novos resultados dos Jogos de Tóquio 2020 (Atualização)</a:t>
            </a:r>
          </a:p>
          <a:p>
            <a:pPr marL="645750"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Recordes podem ser consultados na totalidade, por desporto, por competição/prova ou apenas os novos recordes de Tóquio</a:t>
            </a:r>
          </a:p>
          <a:p>
            <a:pPr marL="645750"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Para alterar um recorde é necessário removê-lo e adicioná-lo de novo</a:t>
            </a:r>
          </a:p>
          <a:p>
            <a:pPr lvl="1" indent="-324000">
              <a:lnSpc>
                <a:spcPct val="150000"/>
              </a:lnSpc>
              <a:spcBef>
                <a:spcPts val="0"/>
              </a:spcBef>
            </a:pPr>
            <a:endParaRPr lang="pt-PT" sz="15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2EBD0-C49F-463B-9913-9C5A9AA6C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3018" r="48540" b="47741"/>
          <a:stretch/>
        </p:blipFill>
        <p:spPr>
          <a:xfrm>
            <a:off x="6353633" y="1926612"/>
            <a:ext cx="5212220" cy="18121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6B23AB-5AA6-40C7-8233-719E7D752D62}"/>
              </a:ext>
            </a:extLst>
          </p:cNvPr>
          <p:cNvSpPr txBox="1">
            <a:spLocks/>
          </p:cNvSpPr>
          <p:nvPr/>
        </p:nvSpPr>
        <p:spPr>
          <a:xfrm>
            <a:off x="6872721" y="4025302"/>
            <a:ext cx="4815459" cy="37637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-180000">
              <a:lnSpc>
                <a:spcPct val="150000"/>
              </a:lnSpc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Medium" panose="020B06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Operações CRUD auxiliares (resultados)</a:t>
            </a:r>
          </a:p>
          <a:p>
            <a:pPr marL="64575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3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Alterar ou adicionar resultado numa competição/prova que se segue, no final, de uma atualização dos recordes</a:t>
            </a:r>
          </a:p>
          <a:p>
            <a:pPr marL="64575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3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Consultar resultados dos jogos e competições dos Jogos Olímpicos de Tóquio 2020</a:t>
            </a:r>
          </a:p>
          <a:p>
            <a:pPr lvl="1" indent="-324000">
              <a:lnSpc>
                <a:spcPct val="150000"/>
              </a:lnSpc>
            </a:pPr>
            <a:endParaRPr lang="pt-PT" sz="15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ADB2-2211-4E6B-80B1-AB17126AE72D}"/>
              </a:ext>
            </a:extLst>
          </p:cNvPr>
          <p:cNvCxnSpPr>
            <a:cxnSpLocks/>
          </p:cNvCxnSpPr>
          <p:nvPr/>
        </p:nvCxnSpPr>
        <p:spPr>
          <a:xfrm>
            <a:off x="6613176" y="4444409"/>
            <a:ext cx="0" cy="1724634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4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53F843-EBA4-4B03-818E-821C8FC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0"/>
            <a:ext cx="9905998" cy="1905000"/>
          </a:xfrm>
        </p:spPr>
        <p:txBody>
          <a:bodyPr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Funcionalidades Implementadas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F637B0B-DDCE-4AE1-AF1E-73B0CDA30DD8}"/>
              </a:ext>
            </a:extLst>
          </p:cNvPr>
          <p:cNvSpPr txBox="1">
            <a:spLocks/>
          </p:cNvSpPr>
          <p:nvPr/>
        </p:nvSpPr>
        <p:spPr>
          <a:xfrm>
            <a:off x="1141413" y="1401740"/>
            <a:ext cx="8676222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Tabela de Dispersão – </a:t>
            </a:r>
            <a:r>
              <a:rPr lang="pt-PT" sz="1800" b="1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staffHtab</a:t>
            </a: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 staff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ED4860-78E6-4393-95C2-2C34794B621D}"/>
              </a:ext>
            </a:extLst>
          </p:cNvPr>
          <p:cNvSpPr txBox="1">
            <a:spLocks/>
          </p:cNvSpPr>
          <p:nvPr/>
        </p:nvSpPr>
        <p:spPr>
          <a:xfrm>
            <a:off x="1141413" y="2406478"/>
            <a:ext cx="5601293" cy="3309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-180000">
              <a:lnSpc>
                <a:spcPct val="150000"/>
              </a:lnSpc>
              <a:spcBef>
                <a:spcPts val="0"/>
              </a:spcBef>
            </a:pPr>
            <a:r>
              <a:rPr lang="pt-PT" sz="1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  <a:ea typeface="Open Sans Semibold" panose="020B0706030804020204" pitchFamily="34" charset="0"/>
                <a:cs typeface="Open Sans Semibold" panose="020B0706030804020204" pitchFamily="34" charset="0"/>
              </a:rPr>
              <a:t>Operações de CRUD da Tabela de Dispersão</a:t>
            </a:r>
          </a:p>
          <a:p>
            <a:pPr marL="562950"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PT" sz="1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  <a:ea typeface="Open Sans Semibold" panose="020B0706030804020204" pitchFamily="34" charset="0"/>
                <a:cs typeface="Open Sans Semibold" panose="020B0706030804020204" pitchFamily="34" charset="0"/>
              </a:rPr>
              <a:t>Adicionar um novo funcionário ao Staff á </a:t>
            </a:r>
            <a:r>
              <a:rPr lang="pt-PT" sz="1600" cap="none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  <a:ea typeface="Open Sans Semibold" panose="020B0706030804020204" pitchFamily="34" charset="0"/>
                <a:cs typeface="Open Sans Semibold" panose="020B0706030804020204" pitchFamily="34" charset="0"/>
              </a:rPr>
              <a:t>Htab</a:t>
            </a:r>
            <a:r>
              <a:rPr lang="pt-PT" sz="1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</a:p>
          <a:p>
            <a:pPr marL="562950"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PT" sz="1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  <a:ea typeface="Open Sans Semibold" panose="020B0706030804020204" pitchFamily="34" charset="0"/>
                <a:cs typeface="Open Sans Semibold" panose="020B0706030804020204" pitchFamily="34" charset="0"/>
              </a:rPr>
              <a:t>Ler apenas um membro do Staff a partir do seu nome ou ver todos os membros do staff, separados em empregados e não empregados.</a:t>
            </a:r>
          </a:p>
          <a:p>
            <a:pPr marL="562950"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PT" sz="1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  <a:ea typeface="Open Sans Semibold" panose="020B0706030804020204" pitchFamily="34" charset="0"/>
                <a:cs typeface="Open Sans Semibold" panose="020B0706030804020204" pitchFamily="34" charset="0"/>
              </a:rPr>
              <a:t>Editar qualquer parte dos dados do membro de Staff &amp;</a:t>
            </a:r>
          </a:p>
          <a:p>
            <a:pPr marL="562950"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PT" sz="1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  <a:ea typeface="Open Sans Semibold" panose="020B0706030804020204" pitchFamily="34" charset="0"/>
                <a:cs typeface="Open Sans Semibold" panose="020B0706030804020204" pitchFamily="34" charset="0"/>
              </a:rPr>
              <a:t>Apagar o membro dos registo/ apenas pôr </a:t>
            </a:r>
            <a:r>
              <a:rPr lang="pt-PT" sz="1600" cap="none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  <a:ea typeface="Open Sans Semibold" panose="020B0706030804020204" pitchFamily="34" charset="0"/>
                <a:cs typeface="Open Sans Semibold" panose="020B0706030804020204" pitchFamily="34" charset="0"/>
              </a:rPr>
              <a:t>unemployed</a:t>
            </a:r>
            <a:endParaRPr lang="pt-PT" sz="16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FE8AC-FB14-492F-8D54-C2730C7A58C4}"/>
              </a:ext>
            </a:extLst>
          </p:cNvPr>
          <p:cNvCxnSpPr>
            <a:cxnSpLocks/>
          </p:cNvCxnSpPr>
          <p:nvPr/>
        </p:nvCxnSpPr>
        <p:spPr>
          <a:xfrm>
            <a:off x="6928136" y="4373289"/>
            <a:ext cx="0" cy="1724634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BF57DA1-82EF-44A7-BF73-E818C525A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" r="1"/>
          <a:stretch/>
        </p:blipFill>
        <p:spPr>
          <a:xfrm>
            <a:off x="6770370" y="1240074"/>
            <a:ext cx="4864800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F738B9-0E19-472E-8D3D-B9D6622AB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" b="12854"/>
          <a:stretch/>
        </p:blipFill>
        <p:spPr>
          <a:xfrm>
            <a:off x="6723655" y="3278313"/>
            <a:ext cx="4930567" cy="33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53F843-EBA4-4B03-818E-821C8FC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114124"/>
            <a:ext cx="9905998" cy="1905000"/>
          </a:xfrm>
        </p:spPr>
        <p:txBody>
          <a:bodyPr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Funcionalidades Implementadas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F637B0B-DDCE-4AE1-AF1E-73B0CDA30DD8}"/>
              </a:ext>
            </a:extLst>
          </p:cNvPr>
          <p:cNvSpPr txBox="1">
            <a:spLocks/>
          </p:cNvSpPr>
          <p:nvPr/>
        </p:nvSpPr>
        <p:spPr>
          <a:xfrm>
            <a:off x="1141413" y="1391108"/>
            <a:ext cx="8676222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Fila de Prioridade - </a:t>
            </a:r>
            <a:r>
              <a:rPr lang="pt-PT" sz="1800" b="1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staffService</a:t>
            </a:r>
            <a:endParaRPr lang="pt-PT" sz="1800" b="1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Raleway SemiBold" panose="020B0703030101060003" pitchFamily="34" charset="0"/>
              <a:ea typeface="Open Sans" panose="020B0606030504020204" pitchFamily="34" charset="0"/>
              <a:cs typeface="Hind" panose="0200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ED4860-78E6-4393-95C2-2C34794B621D}"/>
              </a:ext>
            </a:extLst>
          </p:cNvPr>
          <p:cNvSpPr txBox="1">
            <a:spLocks/>
          </p:cNvSpPr>
          <p:nvPr/>
        </p:nvSpPr>
        <p:spPr>
          <a:xfrm>
            <a:off x="1141413" y="2406479"/>
            <a:ext cx="4826000" cy="2000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Operações de CRUD no menu de Staff</a:t>
            </a:r>
          </a:p>
          <a:p>
            <a:pPr lvl="1">
              <a:lnSpc>
                <a:spcPct val="150000"/>
              </a:lnSpc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Agora atualizam a fila de prioridade além do </a:t>
            </a:r>
            <a:r>
              <a:rPr lang="pt-PT" sz="15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vector</a:t>
            </a: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pt-PT" sz="15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people</a:t>
            </a: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 da tabela de dispersão;</a:t>
            </a:r>
          </a:p>
          <a:p>
            <a:pPr lvl="1">
              <a:lnSpc>
                <a:spcPct val="150000"/>
              </a:lnSpc>
            </a:pPr>
            <a:r>
              <a:rPr lang="pt-PT" sz="15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Adicionada a opção de alterar/adicionar </a:t>
            </a:r>
            <a:r>
              <a:rPr lang="pt-PT" sz="15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</a:t>
            </a:r>
            <a:endParaRPr lang="pt-PT" sz="15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38A22-AD36-4029-B82A-6D25B7B0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13" y="2406479"/>
            <a:ext cx="5086350" cy="2000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BD42D9-875E-4A18-84C4-08FBE6D77119}"/>
              </a:ext>
            </a:extLst>
          </p:cNvPr>
          <p:cNvSpPr txBox="1"/>
          <p:nvPr/>
        </p:nvSpPr>
        <p:spPr>
          <a:xfrm>
            <a:off x="1141413" y="4683588"/>
            <a:ext cx="9909174" cy="152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Requisição de um serviço (específico ou geral) através da função do membro do Staff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não houver nenhum membro do Staff com a função especificada, o que estiver disponível mais rápido é atribuído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Término de um serviço através do nome do membro do Staff e do tempo do serviço</a:t>
            </a:r>
          </a:p>
        </p:txBody>
      </p:sp>
    </p:spTree>
    <p:extLst>
      <p:ext uri="{BB962C8B-B14F-4D97-AF65-F5344CB8AC3E}">
        <p14:creationId xmlns:p14="http://schemas.microsoft.com/office/powerpoint/2010/main" val="106718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A756-836F-409C-807B-064311D6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Dificuldades/esforço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CBA5-A976-4C4F-814E-7F2A607A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Diana Freitas : 1/3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Daniel Silva : 1/3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André Gomes : 1/3</a:t>
            </a:r>
          </a:p>
        </p:txBody>
      </p:sp>
    </p:spTree>
    <p:extLst>
      <p:ext uri="{BB962C8B-B14F-4D97-AF65-F5344CB8AC3E}">
        <p14:creationId xmlns:p14="http://schemas.microsoft.com/office/powerpoint/2010/main" val="877297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ustom 2">
      <a:majorFont>
        <a:latin typeface="Lato"/>
        <a:ea typeface=""/>
        <a:cs typeface=""/>
      </a:majorFont>
      <a:minorFont>
        <a:latin typeface="Roboto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1028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Courier New</vt:lpstr>
      <vt:lpstr>Lato</vt:lpstr>
      <vt:lpstr>Playfair Display</vt:lpstr>
      <vt:lpstr>Raleway</vt:lpstr>
      <vt:lpstr>Raleway ExtraBold</vt:lpstr>
      <vt:lpstr>Raleway Medium</vt:lpstr>
      <vt:lpstr>Raleway SemiBold</vt:lpstr>
      <vt:lpstr>Roboto</vt:lpstr>
      <vt:lpstr>Mesh</vt:lpstr>
      <vt:lpstr>Delegação Olímpica</vt:lpstr>
      <vt:lpstr>Descrição</vt:lpstr>
      <vt:lpstr>Solução</vt:lpstr>
      <vt:lpstr>Solução</vt:lpstr>
      <vt:lpstr>Estrutura dos ficheiros .txt</vt:lpstr>
      <vt:lpstr>Funcionalidades Implementadas</vt:lpstr>
      <vt:lpstr>Funcionalidades Implementadas</vt:lpstr>
      <vt:lpstr>Funcionalidades Implementadas</vt:lpstr>
      <vt:lpstr>Dificuldades/esforço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Delegação Olímpica</dc:title>
  <dc:creator>up201806524@ms.uporto.pt</dc:creator>
  <cp:lastModifiedBy>Diana Freitas</cp:lastModifiedBy>
  <cp:revision>55</cp:revision>
  <dcterms:created xsi:type="dcterms:W3CDTF">2019-11-14T18:14:37Z</dcterms:created>
  <dcterms:modified xsi:type="dcterms:W3CDTF">2020-01-04T19:34:53Z</dcterms:modified>
</cp:coreProperties>
</file>