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4" r:id="rId6"/>
    <p:sldId id="275" r:id="rId7"/>
    <p:sldId id="272" r:id="rId8"/>
    <p:sldId id="266" r:id="rId9"/>
    <p:sldId id="273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A6A0-46FB-4DBE-8916-CAF487BD8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779973"/>
            <a:ext cx="8676222" cy="1191827"/>
          </a:xfrm>
        </p:spPr>
        <p:txBody>
          <a:bodyPr/>
          <a:lstStyle/>
          <a:p>
            <a:r>
              <a:rPr lang="pt-PT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Playfair Display" panose="00000500000000000000" pitchFamily="2" charset="0"/>
              </a:rPr>
              <a:t>Delegação Olímpica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Playfair Display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D5C6A-3129-4F6E-A9ED-6123E606A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1800" b="1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ExtraBold" panose="020B09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Turma 2 grupo 1</a:t>
            </a:r>
          </a:p>
          <a:p>
            <a:pPr>
              <a:lnSpc>
                <a:spcPts val="1600"/>
              </a:lnSpc>
            </a:pPr>
            <a:r>
              <a:rPr lang="pt-PT" sz="16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 Light" panose="02000000000000000000" pitchFamily="2" charset="0"/>
              </a:rPr>
              <a:t>André Daniel Gomes - up</a:t>
            </a:r>
            <a:r>
              <a:rPr lang="en-US" sz="16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 Light" panose="02000000000000000000" pitchFamily="2" charset="0"/>
              </a:rPr>
              <a:t>201806224</a:t>
            </a:r>
            <a:endParaRPr lang="pt-PT" sz="1600" cap="none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Raleway" panose="020B0503030101060003" pitchFamily="34" charset="0"/>
              <a:ea typeface="Open Sans" panose="020B0606030504020204" pitchFamily="34" charset="0"/>
              <a:cs typeface="Hind Light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pt-PT" sz="16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 Light" panose="02000000000000000000" pitchFamily="2" charset="0"/>
              </a:rPr>
              <a:t>Daniel Garcia Silva - up201806524</a:t>
            </a:r>
          </a:p>
          <a:p>
            <a:pPr>
              <a:lnSpc>
                <a:spcPts val="1600"/>
              </a:lnSpc>
            </a:pPr>
            <a:r>
              <a:rPr lang="pt-PT" sz="16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" panose="020B0503030101060003" pitchFamily="34" charset="0"/>
                <a:ea typeface="Open Sans" panose="020B0606030504020204" pitchFamily="34" charset="0"/>
                <a:cs typeface="Hind Light" panose="02000000000000000000" pitchFamily="2" charset="0"/>
              </a:rPr>
              <a:t>Diana Freitas - up201806230</a:t>
            </a:r>
            <a:endParaRPr lang="pt-PT" sz="1800" cap="none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Raleway" panose="020B0503030101060003" pitchFamily="34" charset="0"/>
              <a:ea typeface="Open Sans" panose="020B0606030504020204" pitchFamily="34" charset="0"/>
              <a:cs typeface="Hin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2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E9A5-C372-4B40-88E7-BA0F635A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Outras Funcionalidades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401F-1EF3-49A0-AA52-37B619D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Utilização de Vetores para guardar apontadores para objetos de classes e classes Derivadas, de string para guardar nomes e de objetos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Utilização de Pesquisa Sequencial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Ordenação de Vetores com Sort, funções de comparação de objetos  e de apontadores para objetos, operadores, Insertion Sort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Leitura e escrita em ficheiros 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Utilização do CTRL-Z para voltar atrás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Validação de Inputs</a:t>
            </a:r>
            <a:endParaRPr lang="en-US" sz="17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A650-1F4B-46D8-ACC6-59AA4C45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Solução Peculiar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0A19-A70F-49BA-8E8B-4F5458DF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Para alterar dados específicos de atletas ou funcionários (que não pertencem à classe mãe Person) no vetor de apontadores para objetos do tipo Person, usámos dynamic cast</a:t>
            </a:r>
            <a:endParaRPr lang="en-US" sz="17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A756-836F-409C-807B-064311D6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Dificuldades/esforço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CBA5-A976-4C4F-814E-7F2A607A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Gerir divisão de tarefas/comunicação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Organização dos dados nos ficheiros</a:t>
            </a:r>
          </a:p>
          <a:p>
            <a:pPr indent="-324000">
              <a:lnSpc>
                <a:spcPct val="150000"/>
              </a:lnSpc>
            </a:pPr>
            <a:endParaRPr lang="pt-PT" sz="17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Diana Freitas : 34%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Daniel Silva : 33%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André Gomes : 33%</a:t>
            </a:r>
          </a:p>
          <a:p>
            <a:pPr marL="0" indent="0">
              <a:lnSpc>
                <a:spcPct val="150000"/>
              </a:lnSpc>
              <a:buNone/>
            </a:pPr>
            <a:endParaRPr lang="pt-PT" sz="17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indent="-324000">
              <a:lnSpc>
                <a:spcPct val="150000"/>
              </a:lnSpc>
            </a:pPr>
            <a:endParaRPr lang="en-US" sz="17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B0B8-8249-4437-B7B6-80956083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1478"/>
            <a:ext cx="9905998" cy="1905000"/>
          </a:xfrm>
        </p:spPr>
        <p:txBody>
          <a:bodyPr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Descrição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03EB-0B3B-416E-B0D4-77DC4F92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9821"/>
            <a:ext cx="9905998" cy="3124201"/>
          </a:xfrm>
        </p:spPr>
        <p:txBody>
          <a:bodyPr anchor="t">
            <a:normAutofit fontScale="92500" lnSpcReduction="10000"/>
          </a:bodyPr>
          <a:lstStyle/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Gestão da participação da Delegação Olímpica Portuguesa nos Jogos Olímpicos de Tóquio 2020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Adicionar, remover ou alterar membros da delegação (atletas ou funcionários)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Visualizar dados sobre os membros da Delegação e as equipas(individualmente ou de todos)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Visualizar as competições, os jogos e as medalhas</a:t>
            </a:r>
          </a:p>
          <a:p>
            <a:pPr lvl="1"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Opções avançadas de pesquisa no caso dos jogos (num determinado dia) e inúmeras opções em termos estatísticos no que diz respeito à atribuição de medalhas - rankings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Cálculo do custo total da participação da Delegação Portuguesa nos Jogos Olímpicos</a:t>
            </a:r>
            <a:endParaRPr lang="en-US" sz="16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1776"/>
            <a:ext cx="9905998" cy="1905000"/>
          </a:xfrm>
        </p:spPr>
        <p:txBody>
          <a:bodyPr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Solução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C241-4136-4C6B-88CB-BBEB06DC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40119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Utilização de menus com funcionalidades diversas de gestão e visualização de dados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Uso de classes e ficheiros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Uso de Hierarquia e polimorfismo – inclusive heranças múltiplas e classes abstratas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Algoritmos de pesquisa e de ordenação e definição de operadores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Uso de exceções e de mensagens de erro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Múltiplas funções de verificação da coerência dos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124BC7-BE4E-443C-BA99-151192706D9D}"/>
              </a:ext>
            </a:extLst>
          </p:cNvPr>
          <p:cNvSpPr/>
          <p:nvPr/>
        </p:nvSpPr>
        <p:spPr>
          <a:xfrm>
            <a:off x="1228077" y="5409698"/>
            <a:ext cx="9819333" cy="635174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indent="-324000">
              <a:lnSpc>
                <a:spcPts val="2200"/>
              </a:lnSpc>
            </a:pPr>
            <a:r>
              <a:rPr lang="pt-PT" sz="1600" i="1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SemiBold" panose="020B07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Desde já destaca-se a utilização da consola do windows, pois existem funcionalidades no C-Lion que não funcionam como deviam devido ao próprio IDE, tais como o comando “cls”, o ctrl-z, entre outras</a:t>
            </a:r>
          </a:p>
        </p:txBody>
      </p:sp>
    </p:spTree>
    <p:extLst>
      <p:ext uri="{BB962C8B-B14F-4D97-AF65-F5344CB8AC3E}">
        <p14:creationId xmlns:p14="http://schemas.microsoft.com/office/powerpoint/2010/main" val="330397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1478"/>
            <a:ext cx="9905998" cy="1905000"/>
          </a:xfrm>
        </p:spPr>
        <p:txBody>
          <a:bodyPr>
            <a:normAutofit/>
          </a:bodyPr>
          <a:lstStyle/>
          <a:p>
            <a:r>
              <a:rPr lang="pt-PT" sz="44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Diagrama de Classes</a:t>
            </a:r>
            <a:endParaRPr lang="en-US" sz="44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707CE8E-291D-4C24-9B1C-E9AD965F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30" y="0"/>
            <a:ext cx="11182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BFEA63A-6609-443F-A249-D6E239D02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33" r="53249" b="1481"/>
          <a:stretch/>
        </p:blipFill>
        <p:spPr>
          <a:xfrm>
            <a:off x="193040" y="0"/>
            <a:ext cx="8042165" cy="687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B7D11-1747-4F72-94C5-FA2C19E6459B}"/>
              </a:ext>
            </a:extLst>
          </p:cNvPr>
          <p:cNvSpPr txBox="1"/>
          <p:nvPr/>
        </p:nvSpPr>
        <p:spPr>
          <a:xfrm>
            <a:off x="8712935" y="2667138"/>
            <a:ext cx="3693012" cy="3549024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3240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700" cap="none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r>
              <a:rPr lang="en-GB" dirty="0"/>
              <a:t>Sport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7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IndividualSport</a:t>
            </a:r>
            <a:endParaRPr lang="en-GB" sz="17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700" cap="none" dirty="0" err="1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TeamSport</a:t>
            </a:r>
            <a:endParaRPr lang="en-GB" sz="1700" cap="none" dirty="0">
              <a:solidFill>
                <a:schemeClr val="tx1">
                  <a:lumMod val="8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anose="020B0503030101060003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GB" dirty="0"/>
              <a:t>Competition</a:t>
            </a:r>
          </a:p>
          <a:p>
            <a:r>
              <a:rPr lang="en-GB" dirty="0"/>
              <a:t>Trial</a:t>
            </a:r>
          </a:p>
          <a:p>
            <a:r>
              <a:rPr lang="en-GB" dirty="0"/>
              <a:t>Medal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D7809-402A-46EB-A13B-4B42A3426C1B}"/>
              </a:ext>
            </a:extLst>
          </p:cNvPr>
          <p:cNvSpPr txBox="1"/>
          <p:nvPr/>
        </p:nvSpPr>
        <p:spPr>
          <a:xfrm>
            <a:off x="8712935" y="1098506"/>
            <a:ext cx="3095538" cy="116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cap="none">
                <a:ln w="3175" cmpd="sng">
                  <a:noFill/>
                </a:ln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Playfair Display" panose="00000500000000000000" pitchFamily="2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/>
              <a:t>Classes</a:t>
            </a:r>
            <a:endParaRPr lang="en-GB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6BB6F02-78A2-4B60-B7A7-2A67E30F9048}"/>
              </a:ext>
            </a:extLst>
          </p:cNvPr>
          <p:cNvSpPr txBox="1">
            <a:spLocks/>
          </p:cNvSpPr>
          <p:nvPr/>
        </p:nvSpPr>
        <p:spPr>
          <a:xfrm>
            <a:off x="8712935" y="1931402"/>
            <a:ext cx="3614784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Modalidades e derivadas</a:t>
            </a:r>
          </a:p>
        </p:txBody>
      </p:sp>
    </p:spTree>
    <p:extLst>
      <p:ext uri="{BB962C8B-B14F-4D97-AF65-F5344CB8AC3E}">
        <p14:creationId xmlns:p14="http://schemas.microsoft.com/office/powerpoint/2010/main" val="213874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B46A7F-CF76-47F6-AA3C-0F523D9B3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18" t="11999" r="1207" b="6967"/>
          <a:stretch/>
        </p:blipFill>
        <p:spPr>
          <a:xfrm>
            <a:off x="406399" y="-1"/>
            <a:ext cx="6665519" cy="686156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B245ED-7EA3-46B2-AC34-952D21DE9609}"/>
              </a:ext>
            </a:extLst>
          </p:cNvPr>
          <p:cNvSpPr txBox="1"/>
          <p:nvPr/>
        </p:nvSpPr>
        <p:spPr>
          <a:xfrm>
            <a:off x="7784858" y="2658346"/>
            <a:ext cx="3693012" cy="3549024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3240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700" cap="none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defRPr>
            </a:lvl9pPr>
          </a:lstStyle>
          <a:p>
            <a:r>
              <a:rPr lang="en-GB" dirty="0"/>
              <a:t>Participant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Athlete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Team</a:t>
            </a:r>
          </a:p>
          <a:p>
            <a:r>
              <a:rPr lang="en-GB" dirty="0"/>
              <a:t>Person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Athlete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Staff</a:t>
            </a:r>
          </a:p>
          <a:p>
            <a:r>
              <a:rPr lang="en-GB" dirty="0"/>
              <a:t>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6713D-CF78-4252-B4DA-4C7118640431}"/>
              </a:ext>
            </a:extLst>
          </p:cNvPr>
          <p:cNvSpPr txBox="1"/>
          <p:nvPr/>
        </p:nvSpPr>
        <p:spPr>
          <a:xfrm>
            <a:off x="7784858" y="1089714"/>
            <a:ext cx="3095538" cy="116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400" cap="none">
                <a:ln w="3175" cmpd="sng">
                  <a:noFill/>
                </a:ln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Playfair Display" panose="00000500000000000000" pitchFamily="2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/>
              <a:t>Classes</a:t>
            </a:r>
            <a:endParaRPr lang="en-GB" sz="32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5646814-2789-43DE-B26D-51A7CC0EDB8E}"/>
              </a:ext>
            </a:extLst>
          </p:cNvPr>
          <p:cNvSpPr txBox="1">
            <a:spLocks/>
          </p:cNvSpPr>
          <p:nvPr/>
        </p:nvSpPr>
        <p:spPr>
          <a:xfrm>
            <a:off x="7823972" y="1878648"/>
            <a:ext cx="3614784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Pessoas e participantes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9571D5-D074-4AF9-9E8A-45CB69166A79}"/>
              </a:ext>
            </a:extLst>
          </p:cNvPr>
          <p:cNvCxnSpPr>
            <a:cxnSpLocks/>
          </p:cNvCxnSpPr>
          <p:nvPr/>
        </p:nvCxnSpPr>
        <p:spPr>
          <a:xfrm flipH="1" flipV="1">
            <a:off x="9424136" y="3279532"/>
            <a:ext cx="1214556" cy="465991"/>
          </a:xfrm>
          <a:prstGeom prst="straightConnector1">
            <a:avLst/>
          </a:prstGeom>
          <a:ln w="28575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65D42F-8E60-427D-A118-039B744ED6E5}"/>
              </a:ext>
            </a:extLst>
          </p:cNvPr>
          <p:cNvCxnSpPr>
            <a:cxnSpLocks/>
          </p:cNvCxnSpPr>
          <p:nvPr/>
        </p:nvCxnSpPr>
        <p:spPr>
          <a:xfrm flipH="1">
            <a:off x="9530862" y="3742339"/>
            <a:ext cx="1107831" cy="768115"/>
          </a:xfrm>
          <a:prstGeom prst="straightConnector1">
            <a:avLst/>
          </a:prstGeom>
          <a:ln w="28575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DA805-D3D5-4C7F-9819-AFFABC2F884D}"/>
              </a:ext>
            </a:extLst>
          </p:cNvPr>
          <p:cNvSpPr/>
          <p:nvPr/>
        </p:nvSpPr>
        <p:spPr>
          <a:xfrm>
            <a:off x="10745418" y="3424752"/>
            <a:ext cx="1107831" cy="635174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indent="-324000" algn="ctr">
              <a:lnSpc>
                <a:spcPts val="2200"/>
              </a:lnSpc>
            </a:pPr>
            <a:r>
              <a:rPr lang="pt-PT" sz="1600" i="1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SemiBold" panose="020B07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Herança Múltipla</a:t>
            </a:r>
          </a:p>
        </p:txBody>
      </p:sp>
    </p:spTree>
    <p:extLst>
      <p:ext uri="{BB962C8B-B14F-4D97-AF65-F5344CB8AC3E}">
        <p14:creationId xmlns:p14="http://schemas.microsoft.com/office/powerpoint/2010/main" val="2806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3F843-EBA4-4B03-818E-821C8FC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545"/>
            <a:ext cx="9905998" cy="1905000"/>
          </a:xfrm>
        </p:spPr>
        <p:txBody>
          <a:bodyPr>
            <a:normAutofit/>
          </a:bodyPr>
          <a:lstStyle/>
          <a:p>
            <a:r>
              <a:rPr lang="pt-PT" sz="4000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Estrutura dos ficheiros .txt</a:t>
            </a:r>
            <a:endParaRPr lang="en-US" sz="4000" cap="none" dirty="0">
              <a:solidFill>
                <a:schemeClr val="tx1">
                  <a:lumMod val="85000"/>
                </a:schemeClr>
              </a:solidFill>
              <a:latin typeface="Playfair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24452-D391-402C-8822-4C705169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40306"/>
            <a:ext cx="3242328" cy="4387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EF529-B3DA-4DC5-A4BB-2AF9F258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40" y="2037536"/>
            <a:ext cx="6571771" cy="438312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FE5E0DA-5FC7-4D16-A80C-7070DBE38AB3}"/>
              </a:ext>
            </a:extLst>
          </p:cNvPr>
          <p:cNvSpPr txBox="1">
            <a:spLocks/>
          </p:cNvSpPr>
          <p:nvPr/>
        </p:nvSpPr>
        <p:spPr>
          <a:xfrm>
            <a:off x="1141413" y="1230874"/>
            <a:ext cx="8676222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8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Exemplo: estrutura do ficheiro people.txt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31A27-1792-49CA-A2C8-7ACF0086E3ED}"/>
              </a:ext>
            </a:extLst>
          </p:cNvPr>
          <p:cNvSpPr txBox="1"/>
          <p:nvPr/>
        </p:nvSpPr>
        <p:spPr>
          <a:xfrm>
            <a:off x="3036162" y="2073832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Nome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3871D-951E-48BA-A63E-F65FF38F9AB1}"/>
              </a:ext>
            </a:extLst>
          </p:cNvPr>
          <p:cNvSpPr txBox="1"/>
          <p:nvPr/>
        </p:nvSpPr>
        <p:spPr>
          <a:xfrm>
            <a:off x="3036161" y="2336597"/>
            <a:ext cx="103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Nascimento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255F3-76F8-46F6-8E67-BD367FC29A45}"/>
              </a:ext>
            </a:extLst>
          </p:cNvPr>
          <p:cNvSpPr txBox="1"/>
          <p:nvPr/>
        </p:nvSpPr>
        <p:spPr>
          <a:xfrm>
            <a:off x="3036161" y="2588277"/>
            <a:ext cx="103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Passaport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52D86-37D6-47B8-80B8-E32299180010}"/>
              </a:ext>
            </a:extLst>
          </p:cNvPr>
          <p:cNvSpPr txBox="1"/>
          <p:nvPr/>
        </p:nvSpPr>
        <p:spPr>
          <a:xfrm>
            <a:off x="3036161" y="2845511"/>
            <a:ext cx="134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Data de chegada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A0E48-38F4-406F-9154-25EA44352320}"/>
              </a:ext>
            </a:extLst>
          </p:cNvPr>
          <p:cNvSpPr txBox="1"/>
          <p:nvPr/>
        </p:nvSpPr>
        <p:spPr>
          <a:xfrm>
            <a:off x="3036161" y="3102722"/>
            <a:ext cx="1269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Data de partida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EB7C8-CD98-4C46-90EB-C4052084ABF6}"/>
              </a:ext>
            </a:extLst>
          </p:cNvPr>
          <p:cNvSpPr txBox="1"/>
          <p:nvPr/>
        </p:nvSpPr>
        <p:spPr>
          <a:xfrm>
            <a:off x="3036161" y="3342177"/>
            <a:ext cx="103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Desporto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42A51-E3ED-4345-8C32-2EDAB668FF1C}"/>
              </a:ext>
            </a:extLst>
          </p:cNvPr>
          <p:cNvSpPr txBox="1"/>
          <p:nvPr/>
        </p:nvSpPr>
        <p:spPr>
          <a:xfrm>
            <a:off x="3036161" y="3909090"/>
            <a:ext cx="1140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Competições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41BAD-C525-4FAA-A2B0-131BA2EF15AF}"/>
              </a:ext>
            </a:extLst>
          </p:cNvPr>
          <p:cNvSpPr txBox="1"/>
          <p:nvPr/>
        </p:nvSpPr>
        <p:spPr>
          <a:xfrm>
            <a:off x="1708554" y="3926217"/>
            <a:ext cx="1140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Peso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5430B-47C3-4A0B-BD05-4A5748855C29}"/>
              </a:ext>
            </a:extLst>
          </p:cNvPr>
          <p:cNvSpPr txBox="1"/>
          <p:nvPr/>
        </p:nvSpPr>
        <p:spPr>
          <a:xfrm>
            <a:off x="1708554" y="4203216"/>
            <a:ext cx="1140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Altura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63877-93F9-45B1-B1D6-00806340C3EE}"/>
              </a:ext>
            </a:extLst>
          </p:cNvPr>
          <p:cNvSpPr txBox="1"/>
          <p:nvPr/>
        </p:nvSpPr>
        <p:spPr>
          <a:xfrm>
            <a:off x="2958092" y="4715458"/>
            <a:ext cx="701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Nome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919E3-D79F-4344-A110-87D87051C7E3}"/>
              </a:ext>
            </a:extLst>
          </p:cNvPr>
          <p:cNvSpPr txBox="1"/>
          <p:nvPr/>
        </p:nvSpPr>
        <p:spPr>
          <a:xfrm>
            <a:off x="2958091" y="4978223"/>
            <a:ext cx="103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Nascimento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A42C3-5607-4D12-B14F-12807B52ED21}"/>
              </a:ext>
            </a:extLst>
          </p:cNvPr>
          <p:cNvSpPr txBox="1"/>
          <p:nvPr/>
        </p:nvSpPr>
        <p:spPr>
          <a:xfrm>
            <a:off x="2958091" y="5229903"/>
            <a:ext cx="103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Passaport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9065B-D1D2-4A2F-BD54-DB9A8A2E7668}"/>
              </a:ext>
            </a:extLst>
          </p:cNvPr>
          <p:cNvSpPr txBox="1"/>
          <p:nvPr/>
        </p:nvSpPr>
        <p:spPr>
          <a:xfrm>
            <a:off x="2958091" y="5487137"/>
            <a:ext cx="1347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Data de chegada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F4F4FF-DE35-4A00-BFA8-925D73CBD790}"/>
              </a:ext>
            </a:extLst>
          </p:cNvPr>
          <p:cNvSpPr txBox="1"/>
          <p:nvPr/>
        </p:nvSpPr>
        <p:spPr>
          <a:xfrm>
            <a:off x="2958091" y="5744348"/>
            <a:ext cx="1269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Data de partida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276B6-DF18-455A-A68E-E44579313413}"/>
              </a:ext>
            </a:extLst>
          </p:cNvPr>
          <p:cNvSpPr txBox="1"/>
          <p:nvPr/>
        </p:nvSpPr>
        <p:spPr>
          <a:xfrm>
            <a:off x="2958091" y="5983803"/>
            <a:ext cx="103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70C0"/>
                </a:solidFill>
                <a:latin typeface="Raleway" panose="020B0503030101060003" pitchFamily="34" charset="0"/>
              </a:rPr>
              <a:t>Função</a:t>
            </a:r>
            <a:endParaRPr lang="en-US" sz="1100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950CB-E867-4C10-A492-350DD5D36A2C}"/>
              </a:ext>
            </a:extLst>
          </p:cNvPr>
          <p:cNvSpPr txBox="1"/>
          <p:nvPr/>
        </p:nvSpPr>
        <p:spPr>
          <a:xfrm>
            <a:off x="7332153" y="2728144"/>
            <a:ext cx="32589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8E40"/>
                </a:solidFill>
                <a:latin typeface="Raleway" panose="020B0503030101060003" pitchFamily="34" charset="0"/>
              </a:rPr>
              <a:t>Nota 2: A distinção entre atletas e Funcionários pode ser identificada pelo número de atributos até ser encontrada uma linha vazia </a:t>
            </a:r>
            <a:endParaRPr lang="en-US" sz="1100" dirty="0">
              <a:solidFill>
                <a:srgbClr val="008E40"/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3CD8B-0DE4-45AF-B1EE-F6138BD05237}"/>
              </a:ext>
            </a:extLst>
          </p:cNvPr>
          <p:cNvSpPr/>
          <p:nvPr/>
        </p:nvSpPr>
        <p:spPr>
          <a:xfrm>
            <a:off x="5104737" y="3706604"/>
            <a:ext cx="1173752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63B67-C54C-40B2-B230-0C357359FFAD}"/>
              </a:ext>
            </a:extLst>
          </p:cNvPr>
          <p:cNvSpPr/>
          <p:nvPr/>
        </p:nvSpPr>
        <p:spPr>
          <a:xfrm>
            <a:off x="5153445" y="2551417"/>
            <a:ext cx="816152" cy="1332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C8C30A-BEDF-4539-A30C-B3570889868A}"/>
              </a:ext>
            </a:extLst>
          </p:cNvPr>
          <p:cNvSpPr/>
          <p:nvPr/>
        </p:nvSpPr>
        <p:spPr>
          <a:xfrm>
            <a:off x="5166171" y="3451977"/>
            <a:ext cx="1881935" cy="1332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ED62AC-BBE1-489A-9BAA-7AABB7FE5D4B}"/>
              </a:ext>
            </a:extLst>
          </p:cNvPr>
          <p:cNvSpPr txBox="1"/>
          <p:nvPr/>
        </p:nvSpPr>
        <p:spPr>
          <a:xfrm>
            <a:off x="7332153" y="3529693"/>
            <a:ext cx="32589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0B0F0"/>
                </a:solidFill>
                <a:latin typeface="Raleway" panose="020B0503030101060003" pitchFamily="34" charset="0"/>
              </a:rPr>
              <a:t>Nota 3: É necessário criar um novo Atleta/membro do Staff cada vez que se começa a ler um novo membro da delegação, sendo este adicionado ao vetor de pessoas usando o construtor de cópia:</a:t>
            </a:r>
            <a:endParaRPr lang="en-US" sz="1050" dirty="0">
              <a:solidFill>
                <a:srgbClr val="00B0F0"/>
              </a:solidFill>
              <a:latin typeface="Raleway" panose="020B05030301010600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314B1E-4822-4C29-B104-2839D0B35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418" y="4237050"/>
            <a:ext cx="2206822" cy="1678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DE9D0F-7057-4EA2-BE77-D0258C955E78}"/>
              </a:ext>
            </a:extLst>
          </p:cNvPr>
          <p:cNvSpPr txBox="1"/>
          <p:nvPr/>
        </p:nvSpPr>
        <p:spPr>
          <a:xfrm>
            <a:off x="8269357" y="4715458"/>
            <a:ext cx="23217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002060"/>
                </a:solidFill>
                <a:latin typeface="Raleway" panose="020B0503030101060003" pitchFamily="34" charset="0"/>
              </a:rPr>
              <a:t>Nota 4: Utiliza-se o switch case para definir cada atributo – defenido em cada linha</a:t>
            </a:r>
            <a:endParaRPr lang="en-US" sz="1100" dirty="0">
              <a:solidFill>
                <a:srgbClr val="002060"/>
              </a:solidFill>
              <a:latin typeface="Raleway" panose="020B05030301010600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BC22C-7A14-446D-8642-21D9BE260E26}"/>
              </a:ext>
            </a:extLst>
          </p:cNvPr>
          <p:cNvSpPr txBox="1"/>
          <p:nvPr/>
        </p:nvSpPr>
        <p:spPr>
          <a:xfrm>
            <a:off x="7181353" y="2017959"/>
            <a:ext cx="38660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accent6"/>
                </a:solidFill>
                <a:latin typeface="Raleway" panose="020B0503030101060003" pitchFamily="34" charset="0"/>
              </a:rPr>
              <a:t>Nota 1: Para facilitar a leitura da informação, transformou-se a informação do ficheiro num vetor de linhas</a:t>
            </a:r>
            <a:endParaRPr lang="en-US" sz="1050" dirty="0">
              <a:solidFill>
                <a:schemeClr val="accent6"/>
              </a:solidFill>
              <a:latin typeface="Raleway" panose="020B05030301010600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141-CD8F-4EC7-9017-CCC91BE78E1F}"/>
              </a:ext>
            </a:extLst>
          </p:cNvPr>
          <p:cNvSpPr/>
          <p:nvPr/>
        </p:nvSpPr>
        <p:spPr>
          <a:xfrm>
            <a:off x="5153445" y="4732685"/>
            <a:ext cx="1173752" cy="1332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32522-3FA6-4908-9F0B-DF26EBF07CE0}"/>
              </a:ext>
            </a:extLst>
          </p:cNvPr>
          <p:cNvSpPr/>
          <p:nvPr/>
        </p:nvSpPr>
        <p:spPr>
          <a:xfrm>
            <a:off x="4475638" y="2037536"/>
            <a:ext cx="2449947" cy="11438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BCA1-8CCC-41E7-8FBB-3D3090EA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pt-PT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Tratamento de Exceções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8F72-5F75-4C53-B302-EFE548FD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20" y="2277527"/>
            <a:ext cx="5122606" cy="3216276"/>
          </a:xfrm>
        </p:spPr>
        <p:txBody>
          <a:bodyPr vert="horz" lIns="91440" tIns="45720" rIns="91440" bIns="45720" numCol="2" rtlCol="0" anchor="t">
            <a:normAutofit fontScale="85000" lnSpcReduction="10000"/>
          </a:bodyPr>
          <a:lstStyle/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FileError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FileStructureError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NonExistentSport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NoSports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NonExistentCompetition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NonExistentTrial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NonExistentPerson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NonExistentStaff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NonExistentAthlete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NonExistentTeam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PersonAlreadyExists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TeamAlreadyExists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NoMembers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NoCompetitions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NoTrials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NoMedals</a:t>
            </a:r>
          </a:p>
          <a:p>
            <a:pPr indent="-324000">
              <a:lnSpc>
                <a:spcPct val="12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NotATeamSport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2A0A9-5FDB-4849-BECF-390C5764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3" y="1364196"/>
            <a:ext cx="5451627" cy="4129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FB4571-D372-4430-9A39-D4B9D56FDF77}"/>
              </a:ext>
            </a:extLst>
          </p:cNvPr>
          <p:cNvSpPr txBox="1">
            <a:spLocks/>
          </p:cNvSpPr>
          <p:nvPr/>
        </p:nvSpPr>
        <p:spPr>
          <a:xfrm>
            <a:off x="6518120" y="1710268"/>
            <a:ext cx="8676222" cy="490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Raleway SemiBold" panose="020B0703030101060003" pitchFamily="34" charset="0"/>
                <a:ea typeface="Open Sans" panose="020B0606030504020204" pitchFamily="34" charset="0"/>
                <a:cs typeface="Hind" panose="02000000000000000000" pitchFamily="2" charset="0"/>
              </a:rPr>
              <a:t>Listagem de exceções utilizadas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B5095-A9CC-4143-9F48-18AC4DF7E634}"/>
              </a:ext>
            </a:extLst>
          </p:cNvPr>
          <p:cNvSpPr/>
          <p:nvPr/>
        </p:nvSpPr>
        <p:spPr>
          <a:xfrm>
            <a:off x="1600862" y="4291439"/>
            <a:ext cx="2207657" cy="11328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02C9F-6F33-4BFC-8E3A-CD91AFB1714A}"/>
              </a:ext>
            </a:extLst>
          </p:cNvPr>
          <p:cNvSpPr txBox="1"/>
          <p:nvPr/>
        </p:nvSpPr>
        <p:spPr>
          <a:xfrm>
            <a:off x="3906174" y="3761890"/>
            <a:ext cx="205962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rgbClr val="00B0F0"/>
                </a:solidFill>
                <a:latin typeface="Raleway" panose="020B0503030101060003" pitchFamily="34" charset="0"/>
              </a:rPr>
              <a:t>Nos menus, quando chamada qualquer função que possa lançar uma exceção, utiliza-se o” try catch”, imprimindo a mensagem de erro associada à exceção. Utiliza-se também um “handler”  que permite ao utilizador regressar ao menu anterior</a:t>
            </a:r>
            <a:endParaRPr lang="en-US" sz="1050" dirty="0">
              <a:solidFill>
                <a:srgbClr val="00B0F0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BCA1-8CCC-41E7-8FBB-3D3090EA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536" y="609600"/>
            <a:ext cx="5122606" cy="1905000"/>
          </a:xfrm>
        </p:spPr>
        <p:txBody>
          <a:bodyPr>
            <a:normAutofit/>
          </a:bodyPr>
          <a:lstStyle/>
          <a:p>
            <a:r>
              <a:rPr lang="pt-PT" cap="none" dirty="0">
                <a:solidFill>
                  <a:schemeClr val="tx1">
                    <a:lumMod val="85000"/>
                  </a:schemeClr>
                </a:solidFill>
                <a:latin typeface="Playfair Display" panose="00000500000000000000" pitchFamily="2" charset="0"/>
              </a:rPr>
              <a:t>CRUD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5348C8-E981-419A-86DA-D173A23B82C4}"/>
              </a:ext>
            </a:extLst>
          </p:cNvPr>
          <p:cNvSpPr txBox="1">
            <a:spLocks/>
          </p:cNvSpPr>
          <p:nvPr/>
        </p:nvSpPr>
        <p:spPr>
          <a:xfrm>
            <a:off x="5771536" y="2184266"/>
            <a:ext cx="6096000" cy="330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SemiBold" panose="020B07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Delegação</a:t>
            </a: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atualização do custo total da delegação ao escrever no ficheiro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SemiBold" panose="020B07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Pessoas</a:t>
            </a: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Adiconar, remover, mudar atributos ou ver informação de uma pessoa (atleta ou membro do staff)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SemiBold" panose="020B07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Equipas</a:t>
            </a: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Visualizar informação de uma equipa</a:t>
            </a:r>
          </a:p>
          <a:p>
            <a:pPr indent="-324000">
              <a:lnSpc>
                <a:spcPct val="150000"/>
              </a:lnSpc>
            </a:pP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SemiBold" panose="020B07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Competições</a:t>
            </a:r>
            <a:r>
              <a:rPr lang="pt-PT" sz="1700" cap="none" dirty="0">
                <a:solidFill>
                  <a:schemeClr val="tx1">
                    <a:lumMod val="8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: Visualizar informação de comeptições, jogos e medalhas atribuídas (considerando que os jogos já ocorreram)</a:t>
            </a:r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EB3096-DB8D-485F-A35C-CF509C5F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609600"/>
            <a:ext cx="4726617" cy="57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4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2">
      <a:majorFont>
        <a:latin typeface="Lato"/>
        <a:ea typeface=""/>
        <a:cs typeface=""/>
      </a:majorFont>
      <a:minorFont>
        <a:latin typeface="Roboto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615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Courier New</vt:lpstr>
      <vt:lpstr>Lato</vt:lpstr>
      <vt:lpstr>Playfair Display</vt:lpstr>
      <vt:lpstr>Raleway</vt:lpstr>
      <vt:lpstr>Raleway ExtraBold</vt:lpstr>
      <vt:lpstr>Raleway SemiBold</vt:lpstr>
      <vt:lpstr>Roboto</vt:lpstr>
      <vt:lpstr>Mesh</vt:lpstr>
      <vt:lpstr>Delegação Olímpica</vt:lpstr>
      <vt:lpstr>Descrição</vt:lpstr>
      <vt:lpstr>Solução</vt:lpstr>
      <vt:lpstr>Diagrama de Classes</vt:lpstr>
      <vt:lpstr>PowerPoint Presentation</vt:lpstr>
      <vt:lpstr>PowerPoint Presentation</vt:lpstr>
      <vt:lpstr>Estrutura dos ficheiros .txt</vt:lpstr>
      <vt:lpstr>Tratamento de Exceções</vt:lpstr>
      <vt:lpstr>CRUD</vt:lpstr>
      <vt:lpstr>Outras Funcionalidades</vt:lpstr>
      <vt:lpstr>Solução Peculiar</vt:lpstr>
      <vt:lpstr>Dificuldades/esforço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Delegação Olímpica</dc:title>
  <dc:creator>up201806524@ms.uporto.pt</dc:creator>
  <cp:lastModifiedBy>André Gomes</cp:lastModifiedBy>
  <cp:revision>22</cp:revision>
  <dcterms:created xsi:type="dcterms:W3CDTF">2019-11-14T18:14:37Z</dcterms:created>
  <dcterms:modified xsi:type="dcterms:W3CDTF">2019-11-16T20:11:45Z</dcterms:modified>
</cp:coreProperties>
</file>