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1" r:id="rId5"/>
    <p:sldId id="262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512DB0-527E-447D-845B-4811A1F88588}" v="24" dt="2021-03-20T19:14:03.893"/>
    <p1510:client id="{2048FC93-10E2-485B-BBE9-DD31710BCAB1}" v="3" dt="2021-03-21T15:30:14.627"/>
    <p1510:client id="{3D417AF3-52C5-40A8-BE41-09FFAA27393F}" v="1453" dt="2021-03-20T16:15:17.209"/>
    <p1510:client id="{8AC497FE-5385-436E-8889-17CD2AE7F4E8}" v="208" dt="2021-03-21T15:36:58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EEBEE-3DBE-41EB-9CDD-D03B576E5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11048-3873-4246-8A2E-64675BE95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656C-3364-49D4-9655-9063CFE4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C68D-3D07-4B11-B60B-AA4216FCC326}" type="datetimeFigureOut">
              <a:rPr lang="pt-PT" smtClean="0"/>
              <a:t>21/03/2021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C3950-62B4-4521-9CE8-1FF4D989C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647A8-2BAB-4C54-AD5E-2A67F68A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4C69-F6E1-45CB-BEE9-EA9FF79D22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015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E40D-26DF-4936-9E46-A9BC1109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FD328-0D06-4FB6-A4A6-FC177F630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353CC-E030-494B-BDD1-AFEF4DB4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C68D-3D07-4B11-B60B-AA4216FCC326}" type="datetimeFigureOut">
              <a:rPr lang="pt-PT" smtClean="0"/>
              <a:t>21/03/2021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7FF3A-7F6F-4C5C-AB99-6478B487F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2D917-6291-453A-8E7B-F013EC4B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4C69-F6E1-45CB-BEE9-EA9FF79D22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032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96511-A14D-4AB3-80FD-076BE3DE8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46F2C-A00B-42A0-8EC2-9C563EA7C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5CF82-14C2-4FEE-A8D6-64D01C9E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C68D-3D07-4B11-B60B-AA4216FCC326}" type="datetimeFigureOut">
              <a:rPr lang="pt-PT" smtClean="0"/>
              <a:t>21/03/2021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5E015-3383-4B32-89F2-E3417AF9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4927D-3C94-4E00-AB3F-1BD16492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4C69-F6E1-45CB-BEE9-EA9FF79D22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422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79369-4E1D-4564-9F2C-3C6771D0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47FAA-E0FF-4EF3-9179-7FCD28EA9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D67EC-E10F-480D-BC13-12D0C0ECC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C68D-3D07-4B11-B60B-AA4216FCC326}" type="datetimeFigureOut">
              <a:rPr lang="pt-PT" smtClean="0"/>
              <a:t>21/03/2021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B3BC4-32A2-4FC1-997F-88EEFA51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D3D40-D376-46B3-9BC2-2E0F2772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4C69-F6E1-45CB-BEE9-EA9FF79D22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451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113E-4721-4484-A4EF-2823BD35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6F5FD-9F68-41D6-86D1-50749E8BA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AE5F3-B12B-4DCB-A547-A4F236D0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C68D-3D07-4B11-B60B-AA4216FCC326}" type="datetimeFigureOut">
              <a:rPr lang="pt-PT" smtClean="0"/>
              <a:t>21/03/2021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23F41-8352-4C53-B749-92EC9C33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62A95-8475-4FF4-9A62-CF53A46E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4C69-F6E1-45CB-BEE9-EA9FF79D22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87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AF12-8107-4645-B0D2-63509AE6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6F473-28A3-4B01-B1B2-39967C50E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B9E51-27DB-4C1E-972A-7D29D88C2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4C4FB-83D2-4DA9-A518-A71221A1E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C68D-3D07-4B11-B60B-AA4216FCC326}" type="datetimeFigureOut">
              <a:rPr lang="pt-PT" smtClean="0"/>
              <a:t>21/03/2021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94276-A6D7-4867-87C9-3A7E2A20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BD797-3724-4F8E-82D6-5597EF7D1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4C69-F6E1-45CB-BEE9-EA9FF79D22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931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835A-4781-41E0-B98D-29A02DE9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AD3ED-7E86-4A45-B2A4-2ED03339A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28403-17F6-4CB7-95FB-A9112E82E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FAC401-20F0-4581-BB20-AFDB593CE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CF291-3FA3-4100-9DF0-167EAF655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A4EB67-9DBC-4246-AE02-7CDF210A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C68D-3D07-4B11-B60B-AA4216FCC326}" type="datetimeFigureOut">
              <a:rPr lang="pt-PT" smtClean="0"/>
              <a:t>21/03/2021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6DC6D-6E0C-44D8-AB29-3F9A8F97D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DF3ED0-C30E-41D4-9C52-D4DF7148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4C69-F6E1-45CB-BEE9-EA9FF79D22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665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24A6-663B-4988-8AB7-2A974431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DED8F1-1C16-48D8-B7F9-44F78CBB1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C68D-3D07-4B11-B60B-AA4216FCC326}" type="datetimeFigureOut">
              <a:rPr lang="pt-PT" smtClean="0"/>
              <a:t>21/03/2021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F3AD2-2F59-4F11-BBB0-3E10EFDE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A269C-A4CB-4102-8D06-88D4A9D6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4C69-F6E1-45CB-BEE9-EA9FF79D22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200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4DE201-E831-405D-B621-A97980C7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C68D-3D07-4B11-B60B-AA4216FCC326}" type="datetimeFigureOut">
              <a:rPr lang="pt-PT" smtClean="0"/>
              <a:t>21/03/2021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31299-6197-496C-B8ED-B45995D8A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058FB-844C-43F4-95F5-88F444FA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4C69-F6E1-45CB-BEE9-EA9FF79D22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93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DE6B-CF7D-4489-9C8A-7E9767AA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C0458-C00C-4A45-9F6F-58A40BC51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06BA0-3227-41A2-8AC1-3614ECD8D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5D72E-38CD-4EE9-8333-87A5EA99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C68D-3D07-4B11-B60B-AA4216FCC326}" type="datetimeFigureOut">
              <a:rPr lang="pt-PT" smtClean="0"/>
              <a:t>21/03/2021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CD485-79D9-41C5-9587-FB06D29B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74664-84A5-4619-AD8C-844051CC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4C69-F6E1-45CB-BEE9-EA9FF79D22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329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E8152-DC3E-45E9-A169-0AB1C51E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183927-BF76-449A-844E-404EC7A97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9AD97-6CAE-4E34-AE1D-3967F7ED0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5983F-DC43-4007-A017-B93C46F8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C68D-3D07-4B11-B60B-AA4216FCC326}" type="datetimeFigureOut">
              <a:rPr lang="pt-PT" smtClean="0"/>
              <a:t>21/03/2021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11D8C-EEA4-4F77-9958-723DD8AB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A190D-3961-4DFC-8CA7-E9024431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4C69-F6E1-45CB-BEE9-EA9FF79D22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626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454A0-1706-4B72-A28D-A2E6A9D4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CBA02-A588-42EA-B394-75BCE6538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1F8E0-BD7F-4338-AE68-958B6F13C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2C68D-3D07-4B11-B60B-AA4216FCC326}" type="datetimeFigureOut">
              <a:rPr lang="pt-PT" smtClean="0"/>
              <a:t>21/03/2021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8C7B5-AF8D-4391-B939-3312A52A7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A57FD-29E7-4847-8BAE-1B6DF5DBF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A4C69-F6E1-45CB-BEE9-EA9FF79D22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839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optimization/routing/pickup_delivery" TargetMode="External"/><Relationship Id="rId13" Type="http://schemas.openxmlformats.org/officeDocument/2006/relationships/hyperlink" Target="https://www.sciencedirect.com/science/article/pii/S0360835211003482" TargetMode="External"/><Relationship Id="rId3" Type="http://schemas.openxmlformats.org/officeDocument/2006/relationships/hyperlink" Target="https://github.com/miraan/google-hash-code-qualification-round" TargetMode="External"/><Relationship Id="rId7" Type="http://schemas.openxmlformats.org/officeDocument/2006/relationships/hyperlink" Target="https://developers.google.com/optimization/routing/cvrp" TargetMode="External"/><Relationship Id="rId12" Type="http://schemas.openxmlformats.org/officeDocument/2006/relationships/hyperlink" Target="https://link.springer.com/content/pdf/10.1007/s10479-017-2722-x.pdf" TargetMode="External"/><Relationship Id="rId2" Type="http://schemas.openxmlformats.org/officeDocument/2006/relationships/hyperlink" Target="https://www.kaggle.com/c/hashcode-drone-delivery" TargetMode="External"/><Relationship Id="rId16" Type="http://schemas.openxmlformats.org/officeDocument/2006/relationships/hyperlink" Target="https://www.sciencedirect.com/science/article/pii/S095219760700088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optimization/routing/vrp" TargetMode="External"/><Relationship Id="rId11" Type="http://schemas.openxmlformats.org/officeDocument/2006/relationships/hyperlink" Target="https://link.springer.com/article/10.1007/s10479-017-2722-x" TargetMode="External"/><Relationship Id="rId5" Type="http://schemas.openxmlformats.org/officeDocument/2006/relationships/hyperlink" Target="https://www.kaggle.com/spacelx/2020-hc-dd-2nd-place-solution-w-or-tools" TargetMode="External"/><Relationship Id="rId15" Type="http://schemas.openxmlformats.org/officeDocument/2006/relationships/hyperlink" Target="https://www.sciencedirect.com/science/article/pii/S0957417420307429" TargetMode="External"/><Relationship Id="rId10" Type="http://schemas.openxmlformats.org/officeDocument/2006/relationships/hyperlink" Target="https://www.localsolver.com/docs/last/exampletour/vrp.html" TargetMode="External"/><Relationship Id="rId4" Type="http://schemas.openxmlformats.org/officeDocument/2006/relationships/hyperlink" Target="https://www.kaggle.com/royceda/drone-linear-prog-and-routing-heuristic-90-done" TargetMode="External"/><Relationship Id="rId9" Type="http://schemas.openxmlformats.org/officeDocument/2006/relationships/hyperlink" Target="https://www.localsolver.com/benchmarkcvrp.html" TargetMode="External"/><Relationship Id="rId14" Type="http://schemas.openxmlformats.org/officeDocument/2006/relationships/hyperlink" Target="https://www.sciencedirect.com/science/article/pii/S036083520700122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A0B6-D87B-4E5C-BF9B-C168D2E3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Capacitated Vehicle Routing Problem with Pickup and Delivery</a:t>
            </a:r>
            <a:endParaRPr lang="pt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70A81-E57B-4BA8-88E6-F4BFE2B81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29052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Warehouses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Drones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Commands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Load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Deliver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2FEBFE-DEDC-412B-98CC-59A85CA35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5928" y="536028"/>
            <a:ext cx="6585360" cy="3320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FB003E-32A5-4289-BDE6-D465425739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3" b="37991"/>
          <a:stretch/>
        </p:blipFill>
        <p:spPr>
          <a:xfrm>
            <a:off x="3022926" y="4217166"/>
            <a:ext cx="8548362" cy="257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2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0058-1FB6-4AB3-AB80-43471CD7D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9"/>
            <a:ext cx="10515600" cy="1325563"/>
          </a:xfrm>
        </p:spPr>
        <p:txBody>
          <a:bodyPr/>
          <a:lstStyle/>
          <a:p>
            <a:r>
              <a:rPr lang="en-GB" dirty="0"/>
              <a:t>Related Work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899DD-7019-4A32-A923-0897BF3BE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093" y="1405865"/>
            <a:ext cx="10859814" cy="5349766"/>
          </a:xfrm>
        </p:spPr>
        <p:txBody>
          <a:bodyPr>
            <a:normAutofit fontScale="47500" lnSpcReduction="20000"/>
          </a:bodyPr>
          <a:lstStyle/>
          <a:p>
            <a:r>
              <a:rPr lang="pt-PT" dirty="0"/>
              <a:t>2020’s </a:t>
            </a:r>
            <a:r>
              <a:rPr lang="pt-PT" dirty="0" err="1"/>
              <a:t>Kaggle</a:t>
            </a:r>
            <a:r>
              <a:rPr lang="pt-PT" dirty="0"/>
              <a:t> </a:t>
            </a:r>
            <a:r>
              <a:rPr lang="pt-PT" dirty="0" err="1"/>
              <a:t>approach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same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, </a:t>
            </a:r>
            <a:r>
              <a:rPr lang="pt-PT" dirty="0" err="1"/>
              <a:t>created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Google: </a:t>
            </a:r>
            <a:r>
              <a:rPr lang="pt-PT" dirty="0">
                <a:hlinkClick r:id="rId2"/>
              </a:rPr>
              <a:t>https://www.kaggle.com/c/hashcode-drone-delivery</a:t>
            </a:r>
            <a:r>
              <a:rPr lang="pt-PT" dirty="0"/>
              <a:t> </a:t>
            </a:r>
          </a:p>
          <a:p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Place</a:t>
            </a:r>
            <a:r>
              <a:rPr lang="pt-PT" dirty="0"/>
              <a:t> </a:t>
            </a:r>
            <a:r>
              <a:rPr lang="pt-PT" dirty="0" err="1"/>
              <a:t>solution</a:t>
            </a:r>
            <a:r>
              <a:rPr lang="pt-PT" dirty="0"/>
              <a:t>, </a:t>
            </a: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Scala</a:t>
            </a:r>
            <a:r>
              <a:rPr lang="pt-PT" dirty="0"/>
              <a:t>: https://www.kaggle.com/lyxthe/1st-place-solution | </a:t>
            </a:r>
            <a:r>
              <a:rPr lang="pt-PT" dirty="0">
                <a:hlinkClick r:id="rId3"/>
              </a:rPr>
              <a:t>https://github.com/miraan/google-hash-code-qualification-round</a:t>
            </a:r>
            <a:r>
              <a:rPr lang="pt-PT" dirty="0"/>
              <a:t> </a:t>
            </a:r>
          </a:p>
          <a:p>
            <a:r>
              <a:rPr lang="pt-PT" dirty="0" err="1"/>
              <a:t>Second</a:t>
            </a:r>
            <a:r>
              <a:rPr lang="pt-PT" dirty="0"/>
              <a:t> </a:t>
            </a:r>
            <a:r>
              <a:rPr lang="pt-PT" dirty="0" err="1"/>
              <a:t>Place</a:t>
            </a:r>
            <a:r>
              <a:rPr lang="pt-PT" dirty="0"/>
              <a:t> </a:t>
            </a:r>
            <a:r>
              <a:rPr lang="pt-PT" dirty="0" err="1"/>
              <a:t>Solution</a:t>
            </a:r>
            <a:r>
              <a:rPr lang="pt-PT" dirty="0"/>
              <a:t>, </a:t>
            </a: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Python</a:t>
            </a:r>
            <a:r>
              <a:rPr lang="pt-PT" dirty="0"/>
              <a:t>: </a:t>
            </a:r>
            <a:r>
              <a:rPr lang="pt-PT" dirty="0">
                <a:hlinkClick r:id="rId4"/>
              </a:rPr>
              <a:t>https://www.kaggle.com/royceda/drone-linear-prog-and-routing-heuristic-90-done</a:t>
            </a:r>
            <a:r>
              <a:rPr lang="pt-PT" dirty="0"/>
              <a:t> </a:t>
            </a:r>
          </a:p>
          <a:p>
            <a:r>
              <a:rPr lang="pt-PT" dirty="0" err="1"/>
              <a:t>Another</a:t>
            </a:r>
            <a:r>
              <a:rPr lang="pt-PT" dirty="0"/>
              <a:t> </a:t>
            </a:r>
            <a:r>
              <a:rPr lang="pt-PT" dirty="0" err="1"/>
              <a:t>Kaggle</a:t>
            </a:r>
            <a:r>
              <a:rPr lang="pt-PT" dirty="0"/>
              <a:t> </a:t>
            </a:r>
            <a:r>
              <a:rPr lang="pt-PT" dirty="0" err="1"/>
              <a:t>solution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Python</a:t>
            </a:r>
            <a:r>
              <a:rPr lang="pt-PT" dirty="0"/>
              <a:t>: </a:t>
            </a:r>
            <a:r>
              <a:rPr lang="pt-PT" dirty="0">
                <a:hlinkClick r:id="rId5"/>
              </a:rPr>
              <a:t>https://www.kaggle.com/spacelx/2020-hc-dd-2nd-place-solution-w-or-tools</a:t>
            </a:r>
            <a:r>
              <a:rPr lang="pt-PT" dirty="0"/>
              <a:t> 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Google OR-</a:t>
            </a:r>
            <a:r>
              <a:rPr lang="pt-PT" dirty="0" err="1"/>
              <a:t>Tools</a:t>
            </a:r>
            <a:r>
              <a:rPr lang="pt-PT" dirty="0"/>
              <a:t> for VRP e CVRP: </a:t>
            </a:r>
            <a:r>
              <a:rPr lang="pt-PT" dirty="0">
                <a:hlinkClick r:id="rId6"/>
              </a:rPr>
              <a:t>https://developers.google.com/optimization/routing/vrp</a:t>
            </a:r>
            <a:r>
              <a:rPr lang="pt-PT" dirty="0"/>
              <a:t>;  </a:t>
            </a:r>
            <a:r>
              <a:rPr lang="pt-PT" dirty="0">
                <a:hlinkClick r:id="rId7"/>
              </a:rPr>
              <a:t>https://developers.google.com/optimization/routing/cvrp</a:t>
            </a:r>
            <a:r>
              <a:rPr lang="pt-PT" dirty="0"/>
              <a:t> </a:t>
            </a:r>
          </a:p>
          <a:p>
            <a:r>
              <a:rPr lang="pt-PT" dirty="0"/>
              <a:t>Google OR-</a:t>
            </a:r>
            <a:r>
              <a:rPr lang="pt-PT" dirty="0" err="1"/>
              <a:t>Tools</a:t>
            </a:r>
            <a:r>
              <a:rPr lang="pt-PT" dirty="0"/>
              <a:t> for CVRPPD: </a:t>
            </a:r>
            <a:r>
              <a:rPr lang="pt-PT" dirty="0">
                <a:hlinkClick r:id="rId8"/>
              </a:rPr>
              <a:t>https://developers.google.com/optimization/routing/pickup_delivery</a:t>
            </a:r>
            <a:r>
              <a:rPr lang="pt-PT" dirty="0"/>
              <a:t> </a:t>
            </a:r>
          </a:p>
          <a:p>
            <a:r>
              <a:rPr lang="pt-PT" dirty="0" err="1"/>
              <a:t>LocalSolver</a:t>
            </a:r>
            <a:r>
              <a:rPr lang="pt-PT" dirty="0"/>
              <a:t> : </a:t>
            </a:r>
            <a:r>
              <a:rPr lang="pt-PT" dirty="0">
                <a:hlinkClick r:id="rId9"/>
              </a:rPr>
              <a:t>https://www.localsolver.com/benchmarkcvrp.html</a:t>
            </a:r>
            <a:r>
              <a:rPr lang="pt-PT" dirty="0"/>
              <a:t> | </a:t>
            </a:r>
            <a:r>
              <a:rPr lang="pt-PT" dirty="0">
                <a:hlinkClick r:id="rId10"/>
              </a:rPr>
              <a:t>https://www.localsolver.com/docs/last/exampletour/vrp.html</a:t>
            </a:r>
            <a:r>
              <a:rPr lang="pt-PT" dirty="0"/>
              <a:t> </a:t>
            </a:r>
          </a:p>
          <a:p>
            <a:endParaRPr lang="pt-PT" dirty="0"/>
          </a:p>
          <a:p>
            <a:r>
              <a:rPr lang="pt-PT" dirty="0"/>
              <a:t>CVRPPAD </a:t>
            </a:r>
            <a:r>
              <a:rPr lang="pt-PT" dirty="0" err="1"/>
              <a:t>Hybrid</a:t>
            </a:r>
            <a:r>
              <a:rPr lang="pt-PT" dirty="0"/>
              <a:t> </a:t>
            </a:r>
            <a:r>
              <a:rPr lang="pt-PT" dirty="0" err="1"/>
              <a:t>Approach</a:t>
            </a:r>
            <a:r>
              <a:rPr lang="pt-PT" dirty="0"/>
              <a:t> - </a:t>
            </a:r>
            <a:r>
              <a:rPr lang="pt-PT" dirty="0">
                <a:hlinkClick r:id="rId11"/>
              </a:rPr>
              <a:t>https://link.springer.com/article/10.1007/s10479-017-2722-x</a:t>
            </a:r>
            <a:r>
              <a:rPr lang="pt-PT" dirty="0"/>
              <a:t> | </a:t>
            </a:r>
            <a:r>
              <a:rPr lang="pt-PT" dirty="0">
                <a:hlinkClick r:id="rId12"/>
              </a:rPr>
              <a:t>https://link.springer.com/content/pdf/10.1007/s10479-017-2722-x.pdf</a:t>
            </a:r>
            <a:r>
              <a:rPr lang="pt-PT" dirty="0"/>
              <a:t> </a:t>
            </a:r>
          </a:p>
          <a:p>
            <a:endParaRPr lang="pt-PT" dirty="0"/>
          </a:p>
          <a:p>
            <a:r>
              <a:rPr lang="pt-PT" dirty="0" err="1"/>
              <a:t>Genetic</a:t>
            </a:r>
            <a:r>
              <a:rPr lang="pt-PT" dirty="0"/>
              <a:t> </a:t>
            </a:r>
            <a:r>
              <a:rPr lang="pt-PT" dirty="0" err="1"/>
              <a:t>Algorithm</a:t>
            </a:r>
            <a:r>
              <a:rPr lang="pt-PT" dirty="0"/>
              <a:t> :</a:t>
            </a:r>
          </a:p>
          <a:p>
            <a:r>
              <a:rPr lang="pt-PT" dirty="0"/>
              <a:t>A </a:t>
            </a:r>
            <a:r>
              <a:rPr lang="pt-PT" dirty="0" err="1"/>
              <a:t>genetic</a:t>
            </a:r>
            <a:r>
              <a:rPr lang="pt-PT" dirty="0"/>
              <a:t> </a:t>
            </a:r>
            <a:r>
              <a:rPr lang="pt-PT" dirty="0" err="1"/>
              <a:t>algorithm</a:t>
            </a:r>
            <a:r>
              <a:rPr lang="pt-PT" dirty="0"/>
              <a:t> </a:t>
            </a:r>
            <a:r>
              <a:rPr lang="pt-PT" dirty="0" err="1"/>
              <a:t>based</a:t>
            </a:r>
            <a:r>
              <a:rPr lang="pt-PT" dirty="0"/>
              <a:t> </a:t>
            </a:r>
            <a:r>
              <a:rPr lang="pt-PT" dirty="0" err="1"/>
              <a:t>approach</a:t>
            </a:r>
            <a:r>
              <a:rPr lang="pt-PT" dirty="0"/>
              <a:t> to </a:t>
            </a:r>
            <a:r>
              <a:rPr lang="pt-PT" dirty="0" err="1"/>
              <a:t>vehicle</a:t>
            </a:r>
            <a:r>
              <a:rPr lang="pt-PT" dirty="0"/>
              <a:t> </a:t>
            </a:r>
            <a:r>
              <a:rPr lang="pt-PT" dirty="0" err="1"/>
              <a:t>routing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simultaneous</a:t>
            </a:r>
            <a:r>
              <a:rPr lang="pt-PT" dirty="0"/>
              <a:t> pick-up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deliveries</a:t>
            </a:r>
            <a:r>
              <a:rPr lang="pt-PT" dirty="0"/>
              <a:t> (2011): </a:t>
            </a:r>
            <a:r>
              <a:rPr lang="pt-PT" dirty="0">
                <a:hlinkClick r:id="rId13"/>
              </a:rPr>
              <a:t>https://www.sciencedirect.com/science/article/pii/S0360835211003482</a:t>
            </a:r>
            <a:r>
              <a:rPr lang="pt-PT" dirty="0"/>
              <a:t> </a:t>
            </a:r>
          </a:p>
          <a:p>
            <a:r>
              <a:rPr lang="pt-PT" dirty="0"/>
              <a:t>A </a:t>
            </a:r>
            <a:r>
              <a:rPr lang="pt-PT" dirty="0" err="1"/>
              <a:t>vehicle</a:t>
            </a:r>
            <a:r>
              <a:rPr lang="pt-PT" dirty="0"/>
              <a:t> </a:t>
            </a:r>
            <a:r>
              <a:rPr lang="pt-PT" dirty="0" err="1"/>
              <a:t>routing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solved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a </a:t>
            </a:r>
            <a:r>
              <a:rPr lang="pt-PT" dirty="0" err="1"/>
              <a:t>hybrid</a:t>
            </a:r>
            <a:r>
              <a:rPr lang="pt-PT" dirty="0"/>
              <a:t> </a:t>
            </a:r>
            <a:r>
              <a:rPr lang="pt-PT" dirty="0" err="1"/>
              <a:t>genetic</a:t>
            </a:r>
            <a:r>
              <a:rPr lang="pt-PT" dirty="0"/>
              <a:t> </a:t>
            </a:r>
            <a:r>
              <a:rPr lang="pt-PT" dirty="0" err="1"/>
              <a:t>algorithm</a:t>
            </a:r>
            <a:r>
              <a:rPr lang="pt-PT" dirty="0"/>
              <a:t> (2007): </a:t>
            </a:r>
            <a:r>
              <a:rPr lang="pt-PT" dirty="0">
                <a:hlinkClick r:id="rId14"/>
              </a:rPr>
              <a:t>https://www.sciencedirect.com/science/article/pii/S0360835207001222</a:t>
            </a:r>
            <a:r>
              <a:rPr lang="pt-PT" dirty="0"/>
              <a:t> </a:t>
            </a:r>
          </a:p>
          <a:p>
            <a:r>
              <a:rPr lang="pt-PT" dirty="0" err="1"/>
              <a:t>Waiting</a:t>
            </a:r>
            <a:r>
              <a:rPr lang="pt-PT" dirty="0"/>
              <a:t> </a:t>
            </a:r>
            <a:r>
              <a:rPr lang="pt-PT" dirty="0" err="1"/>
              <a:t>strategy</a:t>
            </a:r>
            <a:r>
              <a:rPr lang="pt-PT" dirty="0"/>
              <a:t> for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vehicle</a:t>
            </a:r>
            <a:r>
              <a:rPr lang="pt-PT" dirty="0"/>
              <a:t> </a:t>
            </a:r>
            <a:r>
              <a:rPr lang="pt-PT" dirty="0" err="1"/>
              <a:t>routing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simultaneous</a:t>
            </a:r>
            <a:r>
              <a:rPr lang="pt-PT" dirty="0"/>
              <a:t> </a:t>
            </a:r>
            <a:r>
              <a:rPr lang="pt-PT" dirty="0" err="1"/>
              <a:t>pickup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delivery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genetic</a:t>
            </a:r>
            <a:r>
              <a:rPr lang="pt-PT" dirty="0"/>
              <a:t> </a:t>
            </a:r>
            <a:r>
              <a:rPr lang="pt-PT" dirty="0" err="1"/>
              <a:t>algorithm</a:t>
            </a:r>
            <a:r>
              <a:rPr lang="pt-PT" dirty="0"/>
              <a:t> (2020): </a:t>
            </a:r>
            <a:r>
              <a:rPr lang="pt-PT" dirty="0">
                <a:hlinkClick r:id="rId15"/>
              </a:rPr>
              <a:t>https://www.sciencedirect.com/science/article/pii/S0957417420307429</a:t>
            </a:r>
            <a:r>
              <a:rPr lang="pt-PT" dirty="0"/>
              <a:t> </a:t>
            </a:r>
          </a:p>
          <a:p>
            <a:r>
              <a:rPr lang="en-US" dirty="0"/>
              <a:t>A hybrid genetic algorithm for the multi-depot vehicle routing problem </a:t>
            </a:r>
            <a:r>
              <a:rPr lang="pt-PT" dirty="0"/>
              <a:t>(2005): </a:t>
            </a:r>
            <a:r>
              <a:rPr lang="pt-PT" dirty="0">
                <a:hlinkClick r:id="rId16"/>
              </a:rPr>
              <a:t>https://www.sciencedirect.com/science/article/pii/S0952197607000887</a:t>
            </a: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073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4ADA598-023A-4D67-976A-056985D03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843" y="275754"/>
            <a:ext cx="6348249" cy="163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83B0F9-F3EA-4523-A202-9E82DDCC1151}"/>
              </a:ext>
            </a:extLst>
          </p:cNvPr>
          <p:cNvSpPr txBox="1"/>
          <p:nvPr/>
        </p:nvSpPr>
        <p:spPr>
          <a:xfrm>
            <a:off x="721996" y="2081816"/>
            <a:ext cx="10515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Vehicle – If value is 0, no drone is assigned to that gene, but it can be used for future generations. If the value is greater than 0 and a integer, then a drone is assigned to the task represented by the gene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Demand – weight of the product to be delivered, if the value is negative, or picked up, if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Node – Identifier of a WH or a order. The order is identified and not the delivery point because multiple orders can have the same delivery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Product – Identifier of the product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D5549A-FEF3-4578-ABC8-80D470B39F96}"/>
              </a:ext>
            </a:extLst>
          </p:cNvPr>
          <p:cNvSpPr txBox="1">
            <a:spLocks/>
          </p:cNvSpPr>
          <p:nvPr/>
        </p:nvSpPr>
        <p:spPr>
          <a:xfrm>
            <a:off x="721996" y="108003"/>
            <a:ext cx="10515600" cy="1411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b="1" dirty="0" err="1"/>
              <a:t>Solution</a:t>
            </a:r>
            <a:r>
              <a:rPr lang="pt-PT" sz="3200" b="1" dirty="0"/>
              <a:t> </a:t>
            </a:r>
            <a:r>
              <a:rPr lang="pt-PT" sz="3200" b="1" dirty="0" err="1"/>
              <a:t>Representation</a:t>
            </a:r>
            <a:endParaRPr lang="pt-PT" sz="32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9BCB0F5-3893-4344-A807-4BF42B1E3BF9}"/>
              </a:ext>
            </a:extLst>
          </p:cNvPr>
          <p:cNvSpPr txBox="1">
            <a:spLocks/>
          </p:cNvSpPr>
          <p:nvPr/>
        </p:nvSpPr>
        <p:spPr>
          <a:xfrm>
            <a:off x="694900" y="3817294"/>
            <a:ext cx="10515600" cy="1411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b="1" dirty="0">
                <a:cs typeface="Calibri Light"/>
              </a:rPr>
              <a:t>Crossover </a:t>
            </a:r>
            <a:r>
              <a:rPr lang="pt-PT" sz="3200" b="1" dirty="0" err="1">
                <a:cs typeface="Calibri Light"/>
              </a:rPr>
              <a:t>functions</a:t>
            </a:r>
            <a:endParaRPr lang="pt-PT" sz="3200" b="1" dirty="0">
              <a:cs typeface="Calibri Light"/>
            </a:endParaRPr>
          </a:p>
          <a:p>
            <a:endParaRPr lang="pt-PT" dirty="0">
              <a:cs typeface="Calibri Light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F18861B-0C2D-4E67-A371-7158022F91BE}"/>
              </a:ext>
            </a:extLst>
          </p:cNvPr>
          <p:cNvSpPr txBox="1">
            <a:spLocks/>
          </p:cNvSpPr>
          <p:nvPr/>
        </p:nvSpPr>
        <p:spPr>
          <a:xfrm>
            <a:off x="5217798" y="4945860"/>
            <a:ext cx="5857568" cy="14508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PT" sz="2000" dirty="0">
                <a:ea typeface="+mn-lt"/>
                <a:cs typeface="+mn-lt"/>
              </a:rPr>
              <a:t>Cause </a:t>
            </a:r>
            <a:r>
              <a:rPr lang="pt-PT" sz="2000" dirty="0" err="1">
                <a:ea typeface="+mn-lt"/>
                <a:cs typeface="+mn-lt"/>
              </a:rPr>
              <a:t>changes</a:t>
            </a:r>
            <a:r>
              <a:rPr lang="pt-PT" sz="2000" dirty="0">
                <a:ea typeface="+mn-lt"/>
                <a:cs typeface="+mn-lt"/>
              </a:rPr>
              <a:t> to </a:t>
            </a:r>
            <a:r>
              <a:rPr lang="pt-PT" sz="2000" dirty="0" err="1">
                <a:ea typeface="+mn-lt"/>
                <a:cs typeface="+mn-lt"/>
              </a:rPr>
              <a:t>the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drones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trajectories</a:t>
            </a:r>
            <a:endParaRPr lang="pt-PT" sz="2000" dirty="0">
              <a:ea typeface="+mn-lt"/>
              <a:cs typeface="+mn-lt"/>
            </a:endParaRPr>
          </a:p>
          <a:p>
            <a:pPr marL="914400" lvl="1" indent="-457200">
              <a:lnSpc>
                <a:spcPct val="100000"/>
              </a:lnSpc>
            </a:pPr>
            <a:r>
              <a:rPr lang="pt-PT" sz="2000" dirty="0">
                <a:cs typeface="Calibri"/>
              </a:rPr>
              <a:t>A </a:t>
            </a:r>
            <a:r>
              <a:rPr lang="pt-PT" sz="2000" dirty="0" err="1">
                <a:cs typeface="Calibri"/>
              </a:rPr>
              <a:t>drone</a:t>
            </a:r>
            <a:r>
              <a:rPr lang="pt-PT" sz="2000" dirty="0">
                <a:cs typeface="Calibri"/>
              </a:rPr>
              <a:t> </a:t>
            </a:r>
            <a:r>
              <a:rPr lang="pt-PT" sz="2000" dirty="0" err="1">
                <a:cs typeface="Calibri"/>
              </a:rPr>
              <a:t>that</a:t>
            </a:r>
            <a:r>
              <a:rPr lang="pt-PT" sz="2000" dirty="0">
                <a:cs typeface="Calibri"/>
              </a:rPr>
              <a:t> </a:t>
            </a:r>
            <a:r>
              <a:rPr lang="pt-PT" sz="2000" dirty="0" err="1">
                <a:cs typeface="Calibri"/>
              </a:rPr>
              <a:t>pick</a:t>
            </a:r>
            <a:r>
              <a:rPr lang="pt-PT" sz="2000" dirty="0">
                <a:cs typeface="Calibri"/>
              </a:rPr>
              <a:t> </a:t>
            </a:r>
            <a:r>
              <a:rPr lang="pt-PT" sz="2000" dirty="0" err="1">
                <a:cs typeface="Calibri"/>
              </a:rPr>
              <a:t>ups</a:t>
            </a:r>
            <a:r>
              <a:rPr lang="pt-PT" sz="2000" dirty="0">
                <a:cs typeface="Calibri"/>
              </a:rPr>
              <a:t> </a:t>
            </a:r>
            <a:r>
              <a:rPr lang="pt-PT" sz="2000" dirty="0" err="1">
                <a:cs typeface="Calibri"/>
              </a:rPr>
              <a:t>product</a:t>
            </a:r>
            <a:r>
              <a:rPr lang="pt-PT" sz="2000" dirty="0">
                <a:cs typeface="Calibri"/>
              </a:rPr>
              <a:t> can </a:t>
            </a:r>
            <a:r>
              <a:rPr lang="pt-PT" sz="2000" dirty="0" err="1">
                <a:cs typeface="Calibri"/>
              </a:rPr>
              <a:t>deliver</a:t>
            </a:r>
            <a:r>
              <a:rPr lang="pt-PT" sz="2000" dirty="0">
                <a:cs typeface="Calibri"/>
              </a:rPr>
              <a:t> </a:t>
            </a:r>
            <a:r>
              <a:rPr lang="pt-PT" sz="2000" dirty="0" err="1">
                <a:cs typeface="Calibri"/>
              </a:rPr>
              <a:t>it</a:t>
            </a:r>
            <a:r>
              <a:rPr lang="pt-PT" sz="2000" dirty="0">
                <a:cs typeface="Calibri"/>
              </a:rPr>
              <a:t> to a </a:t>
            </a:r>
            <a:r>
              <a:rPr lang="pt-PT" sz="2000" dirty="0" err="1">
                <a:cs typeface="Calibri"/>
              </a:rPr>
              <a:t>different</a:t>
            </a:r>
            <a:r>
              <a:rPr lang="pt-PT" sz="2000" dirty="0">
                <a:cs typeface="Calibri"/>
              </a:rPr>
              <a:t> </a:t>
            </a:r>
            <a:r>
              <a:rPr lang="pt-PT" sz="2000" dirty="0" err="1">
                <a:cs typeface="Calibri"/>
              </a:rPr>
              <a:t>client</a:t>
            </a:r>
            <a:r>
              <a:rPr lang="pt-PT" sz="2000" dirty="0">
                <a:cs typeface="Calibri"/>
              </a:rPr>
              <a:t> </a:t>
            </a:r>
            <a:r>
              <a:rPr lang="pt-PT" sz="2000" dirty="0" err="1">
                <a:cs typeface="Calibri"/>
              </a:rPr>
              <a:t>if</a:t>
            </a:r>
            <a:r>
              <a:rPr lang="pt-PT" sz="2000" dirty="0">
                <a:cs typeface="Calibri"/>
              </a:rPr>
              <a:t> </a:t>
            </a:r>
            <a:r>
              <a:rPr lang="pt-PT" sz="2000" dirty="0" err="1">
                <a:cs typeface="Calibri"/>
              </a:rPr>
              <a:t>it</a:t>
            </a:r>
            <a:r>
              <a:rPr lang="pt-PT" sz="2000" dirty="0">
                <a:cs typeface="Calibri"/>
              </a:rPr>
              <a:t> </a:t>
            </a:r>
            <a:r>
              <a:rPr lang="pt-PT" sz="2000" dirty="0" err="1">
                <a:cs typeface="Calibri"/>
              </a:rPr>
              <a:t>is</a:t>
            </a:r>
            <a:r>
              <a:rPr lang="pt-PT" sz="2000" dirty="0">
                <a:cs typeface="Calibri"/>
              </a:rPr>
              <a:t> more beneficial.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t-PT" sz="2000" dirty="0">
              <a:cs typeface="Calibri"/>
            </a:endParaRPr>
          </a:p>
          <a:p>
            <a:pPr lvl="1" algn="just">
              <a:lnSpc>
                <a:spcPct val="100000"/>
              </a:lnSpc>
            </a:pPr>
            <a:endParaRPr lang="pt-PT" sz="2000" dirty="0">
              <a:cs typeface="Calibri"/>
            </a:endParaRPr>
          </a:p>
        </p:txBody>
      </p:sp>
      <p:pic>
        <p:nvPicPr>
          <p:cNvPr id="14" name="Imagem 4" descr="Uma imagem com texto, eletrónica, teclado&#10;&#10;Descrição gerada automaticamente">
            <a:extLst>
              <a:ext uri="{FF2B5EF4-FFF2-40B4-BE49-F238E27FC236}">
                <a16:creationId xmlns:a16="http://schemas.microsoft.com/office/drawing/2014/main" id="{B684AC7B-CAB7-46E6-8376-6EF35AD46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72" y="4523091"/>
            <a:ext cx="3652682" cy="19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5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4A13-E667-49D5-AB70-44BFDFAA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06" y="365125"/>
            <a:ext cx="10515600" cy="1411595"/>
          </a:xfrm>
        </p:spPr>
        <p:txBody>
          <a:bodyPr/>
          <a:lstStyle/>
          <a:p>
            <a:r>
              <a:rPr lang="pt-PT" sz="3200" b="1" dirty="0" err="1"/>
              <a:t>Neighborhood</a:t>
            </a:r>
            <a:r>
              <a:rPr lang="pt-PT" sz="3200" b="1" dirty="0"/>
              <a:t>/</a:t>
            </a:r>
            <a:r>
              <a:rPr lang="pt-PT" sz="3200" b="1" dirty="0" err="1"/>
              <a:t>Mutation</a:t>
            </a:r>
            <a:endParaRPr lang="pt-PT" sz="3200" dirty="0"/>
          </a:p>
          <a:p>
            <a:endParaRPr lang="pt-PT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85546-3684-4F53-82A2-F143D629D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006" y="1469206"/>
            <a:ext cx="10798277" cy="30977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PT" sz="2000" dirty="0" err="1">
                <a:cs typeface="Calibri"/>
              </a:rPr>
              <a:t>Cromossome</a:t>
            </a:r>
            <a:r>
              <a:rPr lang="pt-PT" sz="2000" dirty="0">
                <a:cs typeface="Calibri"/>
              </a:rPr>
              <a:t> </a:t>
            </a:r>
            <a:r>
              <a:rPr lang="pt-PT" sz="2000" dirty="0" err="1">
                <a:cs typeface="Calibri"/>
              </a:rPr>
              <a:t>Mutations</a:t>
            </a:r>
            <a:r>
              <a:rPr lang="pt-PT" sz="2000" dirty="0">
                <a:cs typeface="Calibri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pt-PT" sz="2000" b="1" dirty="0">
                <a:ea typeface="+mn-lt"/>
                <a:cs typeface="+mn-lt"/>
              </a:rPr>
              <a:t>Alter </a:t>
            </a:r>
            <a:r>
              <a:rPr lang="en-GB" sz="2000" b="1">
                <a:ea typeface="+mn-lt"/>
                <a:cs typeface="+mn-lt"/>
              </a:rPr>
              <a:t>trajectories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by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en-GB" sz="2000">
                <a:ea typeface="+mn-lt"/>
                <a:cs typeface="+mn-lt"/>
              </a:rPr>
              <a:t>switching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drones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of</a:t>
            </a:r>
            <a:r>
              <a:rPr lang="pt-PT" sz="2000" dirty="0">
                <a:ea typeface="+mn-lt"/>
                <a:cs typeface="+mn-lt"/>
              </a:rPr>
              <a:t> 2 genes.</a:t>
            </a:r>
            <a:endParaRPr lang="pt-PT" sz="2000" b="1" dirty="0">
              <a:ea typeface="+mn-lt"/>
              <a:cs typeface="+mn-lt"/>
            </a:endParaRPr>
          </a:p>
          <a:p>
            <a:pPr lvl="1">
              <a:lnSpc>
                <a:spcPct val="100000"/>
              </a:lnSpc>
            </a:pPr>
            <a:r>
              <a:rPr lang="pt-PT" sz="2000" b="1" dirty="0" err="1">
                <a:ea typeface="+mn-lt"/>
                <a:cs typeface="+mn-lt"/>
              </a:rPr>
              <a:t>Unbalance</a:t>
            </a:r>
            <a:r>
              <a:rPr lang="pt-PT" sz="2000" b="1" dirty="0">
                <a:ea typeface="+mn-lt"/>
                <a:cs typeface="+mn-lt"/>
              </a:rPr>
              <a:t> </a:t>
            </a:r>
            <a:r>
              <a:rPr lang="pt-PT" sz="2000" b="1" dirty="0" err="1">
                <a:ea typeface="+mn-lt"/>
                <a:cs typeface="+mn-lt"/>
              </a:rPr>
              <a:t>the</a:t>
            </a:r>
            <a:r>
              <a:rPr lang="pt-PT" sz="2000" b="1" dirty="0">
                <a:ea typeface="+mn-lt"/>
                <a:cs typeface="+mn-lt"/>
              </a:rPr>
              <a:t> </a:t>
            </a:r>
            <a:r>
              <a:rPr lang="pt-PT" sz="2000" b="1" dirty="0" err="1">
                <a:ea typeface="+mn-lt"/>
                <a:cs typeface="+mn-lt"/>
              </a:rPr>
              <a:t>quantities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of</a:t>
            </a:r>
            <a:r>
              <a:rPr lang="pt-PT" sz="2000" dirty="0">
                <a:ea typeface="+mn-lt"/>
                <a:cs typeface="+mn-lt"/>
              </a:rPr>
              <a:t> 2 </a:t>
            </a:r>
            <a:r>
              <a:rPr lang="pt-PT" sz="2000" dirty="0" err="1">
                <a:ea typeface="+mn-lt"/>
                <a:cs typeface="+mn-lt"/>
              </a:rPr>
              <a:t>alleles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of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the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same</a:t>
            </a:r>
            <a:r>
              <a:rPr lang="pt-PT" sz="2000" dirty="0">
                <a:ea typeface="+mn-lt"/>
                <a:cs typeface="+mn-lt"/>
              </a:rPr>
              <a:t> WH </a:t>
            </a:r>
            <a:r>
              <a:rPr lang="pt-PT" sz="2000" dirty="0" err="1">
                <a:ea typeface="+mn-lt"/>
                <a:cs typeface="+mn-lt"/>
              </a:rPr>
              <a:t>with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the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same</a:t>
            </a:r>
            <a:r>
              <a:rPr lang="pt-PT" sz="2000" dirty="0">
                <a:ea typeface="+mn-lt"/>
                <a:cs typeface="+mn-lt"/>
              </a:rPr>
              <a:t> item.</a:t>
            </a:r>
          </a:p>
          <a:p>
            <a:pPr lvl="1" algn="just">
              <a:lnSpc>
                <a:spcPct val="100000"/>
              </a:lnSpc>
            </a:pPr>
            <a:r>
              <a:rPr lang="pt-PT" sz="2000" b="1" dirty="0" err="1">
                <a:ea typeface="+mn-lt"/>
                <a:cs typeface="+mn-lt"/>
              </a:rPr>
              <a:t>Add</a:t>
            </a:r>
            <a:r>
              <a:rPr lang="pt-PT" sz="2000" b="1" dirty="0">
                <a:ea typeface="+mn-lt"/>
                <a:cs typeface="+mn-lt"/>
              </a:rPr>
              <a:t> </a:t>
            </a:r>
            <a:r>
              <a:rPr lang="pt-PT" sz="2000" b="1" dirty="0" err="1">
                <a:ea typeface="+mn-lt"/>
                <a:cs typeface="+mn-lt"/>
              </a:rPr>
              <a:t>Supply</a:t>
            </a:r>
            <a:r>
              <a:rPr lang="pt-PT" sz="2000" b="1" dirty="0">
                <a:ea typeface="+mn-lt"/>
                <a:cs typeface="+mn-lt"/>
              </a:rPr>
              <a:t> genes</a:t>
            </a:r>
            <a:r>
              <a:rPr lang="pt-PT" sz="2000" dirty="0">
                <a:ea typeface="+mn-lt"/>
                <a:cs typeface="+mn-lt"/>
              </a:rPr>
              <a:t>: </a:t>
            </a:r>
            <a:r>
              <a:rPr lang="pt-PT" sz="2000" dirty="0" err="1">
                <a:ea typeface="+mn-lt"/>
                <a:cs typeface="+mn-lt"/>
              </a:rPr>
              <a:t>If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there</a:t>
            </a:r>
            <a:r>
              <a:rPr lang="pt-PT" sz="2000" dirty="0">
                <a:ea typeface="+mn-lt"/>
                <a:cs typeface="+mn-lt"/>
              </a:rPr>
              <a:t> are </a:t>
            </a:r>
            <a:r>
              <a:rPr lang="en-GB" sz="2000" dirty="0">
                <a:ea typeface="+mn-lt"/>
                <a:cs typeface="+mn-lt"/>
              </a:rPr>
              <a:t>items</a:t>
            </a:r>
            <a:r>
              <a:rPr lang="pt-PT" sz="2000" dirty="0">
                <a:ea typeface="+mn-lt"/>
                <a:cs typeface="+mn-lt"/>
              </a:rPr>
              <a:t> in </a:t>
            </a:r>
            <a:r>
              <a:rPr lang="pt-PT" sz="2000" dirty="0" err="1">
                <a:ea typeface="+mn-lt"/>
                <a:cs typeface="+mn-lt"/>
              </a:rPr>
              <a:t>WH’s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that</a:t>
            </a:r>
            <a:r>
              <a:rPr lang="pt-PT" sz="2000" dirty="0">
                <a:ea typeface="+mn-lt"/>
                <a:cs typeface="+mn-lt"/>
              </a:rPr>
              <a:t> are </a:t>
            </a:r>
            <a:r>
              <a:rPr lang="pt-PT" sz="2000" dirty="0" err="1">
                <a:ea typeface="+mn-lt"/>
                <a:cs typeface="+mn-lt"/>
              </a:rPr>
              <a:t>not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beeing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picked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up</a:t>
            </a:r>
            <a:r>
              <a:rPr lang="pt-PT" sz="2000" dirty="0">
                <a:ea typeface="+mn-lt"/>
                <a:cs typeface="+mn-lt"/>
              </a:rPr>
              <a:t>, </a:t>
            </a:r>
            <a:r>
              <a:rPr lang="pt-PT" sz="2000" dirty="0" err="1">
                <a:ea typeface="+mn-lt"/>
                <a:cs typeface="+mn-lt"/>
              </a:rPr>
              <a:t>adds</a:t>
            </a:r>
            <a:r>
              <a:rPr lang="pt-PT" sz="2000" dirty="0">
                <a:ea typeface="+mn-lt"/>
                <a:cs typeface="+mn-lt"/>
              </a:rPr>
              <a:t> a gene </a:t>
            </a:r>
            <a:r>
              <a:rPr lang="pt-PT" sz="2000" dirty="0" err="1">
                <a:ea typeface="+mn-lt"/>
                <a:cs typeface="+mn-lt"/>
              </a:rPr>
              <a:t>with</a:t>
            </a:r>
            <a:r>
              <a:rPr lang="pt-PT" sz="2000" dirty="0">
                <a:ea typeface="+mn-lt"/>
                <a:cs typeface="+mn-lt"/>
              </a:rPr>
              <a:t> a </a:t>
            </a:r>
            <a:r>
              <a:rPr lang="pt-PT" sz="2000" dirty="0" err="1">
                <a:ea typeface="+mn-lt"/>
                <a:cs typeface="+mn-lt"/>
              </a:rPr>
              <a:t>random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quantity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of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that</a:t>
            </a:r>
            <a:r>
              <a:rPr lang="pt-PT" sz="2000" dirty="0">
                <a:ea typeface="+mn-lt"/>
                <a:cs typeface="+mn-lt"/>
              </a:rPr>
              <a:t> item, </a:t>
            </a:r>
            <a:r>
              <a:rPr lang="pt-PT" sz="2000" dirty="0" err="1">
                <a:ea typeface="+mn-lt"/>
                <a:cs typeface="+mn-lt"/>
              </a:rPr>
              <a:t>between</a:t>
            </a:r>
            <a:r>
              <a:rPr lang="pt-PT" sz="2000" dirty="0">
                <a:ea typeface="+mn-lt"/>
                <a:cs typeface="+mn-lt"/>
              </a:rPr>
              <a:t> [1, min(</a:t>
            </a:r>
            <a:r>
              <a:rPr lang="pt-PT" sz="2000" dirty="0" err="1">
                <a:ea typeface="+mn-lt"/>
                <a:cs typeface="+mn-lt"/>
              </a:rPr>
              <a:t>Pq,Dc</a:t>
            </a:r>
            <a:r>
              <a:rPr lang="pt-PT" sz="2000" dirty="0">
                <a:ea typeface="+mn-lt"/>
                <a:cs typeface="+mn-lt"/>
              </a:rPr>
              <a:t>)]</a:t>
            </a:r>
          </a:p>
          <a:p>
            <a:pPr lvl="1" algn="just">
              <a:lnSpc>
                <a:spcPct val="100000"/>
              </a:lnSpc>
            </a:pPr>
            <a:r>
              <a:rPr lang="pt-PT" sz="2000" b="1" dirty="0" err="1">
                <a:ea typeface="+mn-lt"/>
                <a:cs typeface="+mn-lt"/>
              </a:rPr>
              <a:t>Join</a:t>
            </a:r>
            <a:r>
              <a:rPr lang="pt-PT" sz="2000" b="1" dirty="0">
                <a:ea typeface="+mn-lt"/>
                <a:cs typeface="+mn-lt"/>
              </a:rPr>
              <a:t> 2 genes: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They</a:t>
            </a:r>
            <a:r>
              <a:rPr lang="pt-PT" sz="2000" dirty="0">
                <a:ea typeface="+mn-lt"/>
                <a:cs typeface="+mn-lt"/>
              </a:rPr>
              <a:t> can </a:t>
            </a:r>
            <a:r>
              <a:rPr lang="pt-PT" sz="2000" dirty="0" err="1">
                <a:ea typeface="+mn-lt"/>
                <a:cs typeface="+mn-lt"/>
              </a:rPr>
              <a:t>be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of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type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deliver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or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supply</a:t>
            </a:r>
            <a:r>
              <a:rPr lang="pt-PT" sz="2000" dirty="0">
                <a:ea typeface="+mn-lt"/>
                <a:cs typeface="+mn-lt"/>
              </a:rPr>
              <a:t>, </a:t>
            </a:r>
            <a:r>
              <a:rPr lang="pt-PT" sz="2000" dirty="0" err="1">
                <a:ea typeface="+mn-lt"/>
                <a:cs typeface="+mn-lt"/>
              </a:rPr>
              <a:t>but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need</a:t>
            </a:r>
            <a:r>
              <a:rPr lang="pt-PT" sz="2000" dirty="0">
                <a:ea typeface="+mn-lt"/>
                <a:cs typeface="+mn-lt"/>
              </a:rPr>
              <a:t> to </a:t>
            </a:r>
            <a:r>
              <a:rPr lang="pt-PT" sz="2000" dirty="0" err="1">
                <a:ea typeface="+mn-lt"/>
                <a:cs typeface="+mn-lt"/>
              </a:rPr>
              <a:t>have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the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same</a:t>
            </a:r>
            <a:r>
              <a:rPr lang="pt-PT" sz="2000" dirty="0">
                <a:ea typeface="+mn-lt"/>
                <a:cs typeface="+mn-lt"/>
              </a:rPr>
              <a:t> node. </a:t>
            </a:r>
            <a:r>
              <a:rPr lang="pt-PT" sz="2000" dirty="0" err="1">
                <a:ea typeface="+mn-lt"/>
                <a:cs typeface="+mn-lt"/>
              </a:rPr>
              <a:t>After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joining</a:t>
            </a:r>
            <a:r>
              <a:rPr lang="pt-PT" sz="2000" dirty="0">
                <a:ea typeface="+mn-lt"/>
                <a:cs typeface="+mn-lt"/>
              </a:rPr>
              <a:t>, </a:t>
            </a:r>
            <a:r>
              <a:rPr lang="pt-PT" sz="2000" dirty="0" err="1">
                <a:ea typeface="+mn-lt"/>
                <a:cs typeface="+mn-lt"/>
              </a:rPr>
              <a:t>the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resulting</a:t>
            </a:r>
            <a:r>
              <a:rPr lang="pt-PT" sz="2000" dirty="0">
                <a:ea typeface="+mn-lt"/>
                <a:cs typeface="+mn-lt"/>
              </a:rPr>
              <a:t> gene can </a:t>
            </a:r>
            <a:r>
              <a:rPr lang="pt-PT" sz="2000" dirty="0" err="1">
                <a:ea typeface="+mn-lt"/>
                <a:cs typeface="+mn-lt"/>
              </a:rPr>
              <a:t>stay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on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the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position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of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the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first</a:t>
            </a:r>
            <a:r>
              <a:rPr lang="pt-PT" sz="2000" dirty="0">
                <a:ea typeface="+mn-lt"/>
                <a:cs typeface="+mn-lt"/>
              </a:rPr>
              <a:t> gene </a:t>
            </a:r>
            <a:r>
              <a:rPr lang="pt-PT" sz="2000" dirty="0" err="1">
                <a:ea typeface="+mn-lt"/>
                <a:cs typeface="+mn-lt"/>
              </a:rPr>
              <a:t>or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the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second</a:t>
            </a:r>
            <a:r>
              <a:rPr lang="pt-PT" sz="2000" dirty="0">
                <a:ea typeface="+mn-lt"/>
                <a:cs typeface="+mn-lt"/>
              </a:rPr>
              <a:t>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C1F5ED-1CD7-4A88-A1E1-2A1ADB3DDDB9}"/>
              </a:ext>
            </a:extLst>
          </p:cNvPr>
          <p:cNvSpPr txBox="1">
            <a:spLocks/>
          </p:cNvSpPr>
          <p:nvPr/>
        </p:nvSpPr>
        <p:spPr>
          <a:xfrm>
            <a:off x="690717" y="4411176"/>
            <a:ext cx="10761407" cy="134021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PT" sz="2000" dirty="0">
                <a:cs typeface="Calibri"/>
              </a:rPr>
              <a:t>Gene </a:t>
            </a:r>
            <a:r>
              <a:rPr lang="pt-PT" sz="2000" dirty="0" err="1">
                <a:cs typeface="Calibri"/>
              </a:rPr>
              <a:t>Mutations</a:t>
            </a:r>
            <a:r>
              <a:rPr lang="pt-PT" sz="2000" dirty="0">
                <a:cs typeface="Calibri"/>
              </a:rPr>
              <a:t>:</a:t>
            </a:r>
          </a:p>
          <a:p>
            <a:pPr lvl="1"/>
            <a:r>
              <a:rPr lang="pt-PT" sz="2000" b="1" dirty="0">
                <a:ea typeface="+mn-lt"/>
                <a:cs typeface="+mn-lt"/>
              </a:rPr>
              <a:t>Split a gene </a:t>
            </a:r>
            <a:r>
              <a:rPr lang="pt-PT" sz="2000" dirty="0" err="1">
                <a:ea typeface="+mn-lt"/>
                <a:cs typeface="+mn-lt"/>
              </a:rPr>
              <a:t>of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type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supplier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or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deliver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into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two</a:t>
            </a:r>
            <a:r>
              <a:rPr lang="pt-PT" sz="2000" dirty="0">
                <a:ea typeface="+mn-lt"/>
                <a:cs typeface="+mn-lt"/>
              </a:rPr>
              <a:t> genes, </a:t>
            </a:r>
            <a:r>
              <a:rPr lang="pt-PT" sz="2000" dirty="0" err="1">
                <a:ea typeface="+mn-lt"/>
                <a:cs typeface="+mn-lt"/>
              </a:rPr>
              <a:t>of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either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balanced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or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unbalanced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quantities</a:t>
            </a:r>
            <a:endParaRPr lang="pt-PT" sz="2000" dirty="0">
              <a:ea typeface="+mn-lt"/>
              <a:cs typeface="+mn-lt"/>
            </a:endParaRPr>
          </a:p>
          <a:p>
            <a:pPr lvl="1"/>
            <a:r>
              <a:rPr lang="pt-PT" sz="2000" b="1" dirty="0">
                <a:cs typeface="Calibri"/>
              </a:rPr>
              <a:t>Alter </a:t>
            </a:r>
            <a:r>
              <a:rPr lang="pt-PT" sz="2000" b="1" dirty="0" err="1">
                <a:cs typeface="Calibri"/>
              </a:rPr>
              <a:t>Associated</a:t>
            </a:r>
            <a:r>
              <a:rPr lang="pt-PT" sz="2000" b="1" dirty="0">
                <a:cs typeface="Calibri"/>
              </a:rPr>
              <a:t> </a:t>
            </a:r>
            <a:r>
              <a:rPr lang="pt-PT" sz="2000" b="1" dirty="0" err="1">
                <a:cs typeface="Calibri"/>
              </a:rPr>
              <a:t>Drone</a:t>
            </a:r>
            <a:r>
              <a:rPr lang="pt-PT" sz="2000" b="1" dirty="0">
                <a:cs typeface="Calibri"/>
              </a:rPr>
              <a:t> </a:t>
            </a:r>
            <a:r>
              <a:rPr lang="pt-PT" sz="2000" dirty="0" err="1">
                <a:cs typeface="Calibri"/>
              </a:rPr>
              <a:t>by</a:t>
            </a:r>
            <a:r>
              <a:rPr lang="pt-PT" sz="2000" dirty="0">
                <a:cs typeface="Calibri"/>
              </a:rPr>
              <a:t> </a:t>
            </a:r>
            <a:r>
              <a:rPr lang="pt-PT" sz="2000" dirty="0" err="1">
                <a:cs typeface="Calibri"/>
              </a:rPr>
              <a:t>replacing</a:t>
            </a:r>
            <a:r>
              <a:rPr lang="pt-PT" sz="2000" dirty="0">
                <a:cs typeface="Calibri"/>
              </a:rPr>
              <a:t> </a:t>
            </a:r>
            <a:r>
              <a:rPr lang="pt-PT" sz="2000" dirty="0" err="1">
                <a:cs typeface="Calibri"/>
              </a:rPr>
              <a:t>the</a:t>
            </a:r>
            <a:r>
              <a:rPr lang="pt-PT" sz="2000" dirty="0">
                <a:cs typeface="Calibri"/>
              </a:rPr>
              <a:t> </a:t>
            </a:r>
            <a:r>
              <a:rPr lang="pt-PT" sz="2000" dirty="0" err="1">
                <a:cs typeface="Calibri"/>
              </a:rPr>
              <a:t>current</a:t>
            </a:r>
            <a:r>
              <a:rPr lang="pt-PT" sz="2000" dirty="0">
                <a:cs typeface="Calibri"/>
              </a:rPr>
              <a:t> </a:t>
            </a:r>
            <a:r>
              <a:rPr lang="pt-PT" sz="2000" dirty="0" err="1">
                <a:cs typeface="Calibri"/>
              </a:rPr>
              <a:t>drone</a:t>
            </a:r>
            <a:r>
              <a:rPr lang="pt-PT" sz="2000" dirty="0">
                <a:cs typeface="Calibri"/>
              </a:rPr>
              <a:t> </a:t>
            </a:r>
            <a:r>
              <a:rPr lang="pt-PT" sz="2000" dirty="0" err="1">
                <a:cs typeface="Calibri"/>
              </a:rPr>
              <a:t>identifier</a:t>
            </a:r>
            <a:r>
              <a:rPr lang="pt-PT" sz="2000" dirty="0">
                <a:cs typeface="Calibri"/>
              </a:rPr>
              <a:t> </a:t>
            </a:r>
            <a:r>
              <a:rPr lang="pt-PT" sz="2000" dirty="0" err="1">
                <a:cs typeface="Calibri"/>
              </a:rPr>
              <a:t>with</a:t>
            </a:r>
            <a:r>
              <a:rPr lang="pt-PT" sz="2000" dirty="0">
                <a:cs typeface="Calibri"/>
              </a:rPr>
              <a:t> </a:t>
            </a:r>
            <a:r>
              <a:rPr lang="pt-PT" sz="2000" dirty="0" err="1">
                <a:cs typeface="Calibri"/>
              </a:rPr>
              <a:t>another</a:t>
            </a:r>
            <a:r>
              <a:rPr lang="pt-PT" sz="2000" dirty="0">
                <a:cs typeface="Calibri"/>
              </a:rPr>
              <a:t> </a:t>
            </a:r>
            <a:r>
              <a:rPr lang="pt-PT" sz="2000" dirty="0" err="1">
                <a:cs typeface="Calibri"/>
              </a:rPr>
              <a:t>or</a:t>
            </a:r>
            <a:r>
              <a:rPr lang="pt-PT" sz="2000" dirty="0">
                <a:cs typeface="Calibri"/>
              </a:rPr>
              <a:t> </a:t>
            </a:r>
            <a:r>
              <a:rPr lang="pt-PT" sz="2000" dirty="0" err="1">
                <a:cs typeface="Calibri"/>
              </a:rPr>
              <a:t>by</a:t>
            </a:r>
            <a:r>
              <a:rPr lang="pt-PT" sz="2000" dirty="0">
                <a:cs typeface="Calibri"/>
              </a:rPr>
              <a:t> 0</a:t>
            </a:r>
            <a:endParaRPr lang="pt-PT" sz="2000" b="1" dirty="0">
              <a:cs typeface="Calibri"/>
            </a:endParaRPr>
          </a:p>
          <a:p>
            <a:pPr lvl="1">
              <a:lnSpc>
                <a:spcPct val="100000"/>
              </a:lnSpc>
            </a:pPr>
            <a:endParaRPr lang="pt-PT" sz="2000" dirty="0">
              <a:cs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246BD7-9EFE-4996-870F-44367B7191D9}"/>
              </a:ext>
            </a:extLst>
          </p:cNvPr>
          <p:cNvSpPr txBox="1">
            <a:spLocks/>
          </p:cNvSpPr>
          <p:nvPr/>
        </p:nvSpPr>
        <p:spPr>
          <a:xfrm>
            <a:off x="8686374" y="904214"/>
            <a:ext cx="2797277" cy="7199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pt-PT" sz="1600" b="1" dirty="0" err="1">
                <a:ea typeface="+mn-lt"/>
                <a:cs typeface="+mn-lt"/>
              </a:rPr>
              <a:t>Pq</a:t>
            </a:r>
            <a:r>
              <a:rPr lang="pt-PT" sz="1600" dirty="0">
                <a:ea typeface="+mn-lt"/>
                <a:cs typeface="+mn-lt"/>
              </a:rPr>
              <a:t> -&gt; </a:t>
            </a:r>
            <a:r>
              <a:rPr lang="pt-PT" sz="1600" dirty="0" err="1">
                <a:ea typeface="+mn-lt"/>
                <a:cs typeface="+mn-lt"/>
              </a:rPr>
              <a:t>Product</a:t>
            </a:r>
            <a:r>
              <a:rPr lang="pt-PT" sz="1600" dirty="0">
                <a:ea typeface="+mn-lt"/>
                <a:cs typeface="+mn-lt"/>
              </a:rPr>
              <a:t> </a:t>
            </a:r>
            <a:r>
              <a:rPr lang="pt-PT" sz="1600" dirty="0" err="1">
                <a:ea typeface="+mn-lt"/>
                <a:cs typeface="+mn-lt"/>
              </a:rPr>
              <a:t>quantity</a:t>
            </a:r>
            <a:endParaRPr lang="pt-PT" sz="1600" dirty="0">
              <a:cs typeface="Calibri"/>
            </a:endParaRPr>
          </a:p>
          <a:p>
            <a:pPr>
              <a:buFont typeface="Arial" panose="020B0604020202020204" pitchFamily="34" charset="0"/>
              <a:buNone/>
            </a:pPr>
            <a:r>
              <a:rPr lang="pt-PT" sz="1600" b="1" dirty="0" err="1">
                <a:ea typeface="+mn-lt"/>
                <a:cs typeface="+mn-lt"/>
              </a:rPr>
              <a:t>Dc</a:t>
            </a:r>
            <a:r>
              <a:rPr lang="pt-PT" sz="1600" dirty="0">
                <a:ea typeface="+mn-lt"/>
                <a:cs typeface="+mn-lt"/>
              </a:rPr>
              <a:t> -&gt; </a:t>
            </a:r>
            <a:r>
              <a:rPr lang="pt-PT" sz="1600" dirty="0" err="1">
                <a:ea typeface="+mn-lt"/>
                <a:cs typeface="+mn-lt"/>
              </a:rPr>
              <a:t>Drone</a:t>
            </a:r>
            <a:r>
              <a:rPr lang="pt-PT" sz="1600" dirty="0">
                <a:ea typeface="+mn-lt"/>
                <a:cs typeface="+mn-lt"/>
              </a:rPr>
              <a:t> </a:t>
            </a:r>
            <a:r>
              <a:rPr lang="pt-PT" sz="1600" dirty="0" err="1">
                <a:ea typeface="+mn-lt"/>
                <a:cs typeface="+mn-lt"/>
              </a:rPr>
              <a:t>capacity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51769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B5F3691-D509-4AC2-9FEB-41161714AADF}"/>
              </a:ext>
            </a:extLst>
          </p:cNvPr>
          <p:cNvSpPr txBox="1">
            <a:spLocks/>
          </p:cNvSpPr>
          <p:nvPr/>
        </p:nvSpPr>
        <p:spPr>
          <a:xfrm>
            <a:off x="664396" y="204161"/>
            <a:ext cx="10515600" cy="956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b="1" err="1"/>
              <a:t>Rigid</a:t>
            </a:r>
            <a:r>
              <a:rPr lang="pt-PT" sz="3200" b="1"/>
              <a:t> </a:t>
            </a:r>
            <a:r>
              <a:rPr lang="pt-PT" sz="3200" b="1" err="1"/>
              <a:t>Constraints</a:t>
            </a:r>
            <a:endParaRPr lang="pt-PT" sz="3200" b="1" err="1">
              <a:cs typeface="Calibri Ligh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C21CD8E-C58C-4C9D-A876-3820745A4835}"/>
              </a:ext>
            </a:extLst>
          </p:cNvPr>
          <p:cNvSpPr txBox="1">
            <a:spLocks/>
          </p:cNvSpPr>
          <p:nvPr/>
        </p:nvSpPr>
        <p:spPr>
          <a:xfrm>
            <a:off x="934783" y="1000985"/>
            <a:ext cx="10785987" cy="27535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700"/>
              </a:spcBef>
            </a:pPr>
            <a:r>
              <a:rPr lang="pt-PT" sz="2000" dirty="0" err="1">
                <a:ea typeface="+mn-lt"/>
                <a:cs typeface="+mn-lt"/>
              </a:rPr>
              <a:t>Drone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Route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cannot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surpass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the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defined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number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of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turns</a:t>
            </a:r>
            <a:endParaRPr lang="pt-PT" dirty="0">
              <a:cs typeface="Calibri" panose="020F0502020204030204"/>
            </a:endParaRPr>
          </a:p>
          <a:p>
            <a:pPr marL="342900" indent="-342900">
              <a:lnSpc>
                <a:spcPct val="100000"/>
              </a:lnSpc>
              <a:spcBef>
                <a:spcPts val="700"/>
              </a:spcBef>
            </a:pPr>
            <a:r>
              <a:rPr lang="pt-PT" sz="2000" dirty="0" err="1">
                <a:ea typeface="+mn-lt"/>
                <a:cs typeface="+mn-lt"/>
              </a:rPr>
              <a:t>Drone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cannot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have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carry</a:t>
            </a:r>
            <a:r>
              <a:rPr lang="pt-PT" sz="2000" dirty="0">
                <a:ea typeface="+mn-lt"/>
                <a:cs typeface="+mn-lt"/>
              </a:rPr>
              <a:t> more </a:t>
            </a:r>
            <a:r>
              <a:rPr lang="pt-PT" sz="2000" dirty="0" err="1">
                <a:ea typeface="+mn-lt"/>
                <a:cs typeface="+mn-lt"/>
              </a:rPr>
              <a:t>weight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than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it’s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capacity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and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cannot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carry</a:t>
            </a:r>
            <a:r>
              <a:rPr lang="pt-PT" sz="2000" dirty="0">
                <a:ea typeface="+mn-lt"/>
                <a:cs typeface="+mn-lt"/>
              </a:rPr>
              <a:t> negative </a:t>
            </a:r>
            <a:r>
              <a:rPr lang="pt-PT" sz="2000" dirty="0" err="1">
                <a:ea typeface="+mn-lt"/>
                <a:cs typeface="+mn-lt"/>
              </a:rPr>
              <a:t>weight</a:t>
            </a:r>
            <a:endParaRPr lang="pt-PT" sz="2000" dirty="0">
              <a:ea typeface="+mn-lt"/>
              <a:cs typeface="+mn-lt"/>
            </a:endParaRPr>
          </a:p>
          <a:p>
            <a:pPr marL="342900" indent="-342900">
              <a:lnSpc>
                <a:spcPct val="100000"/>
              </a:lnSpc>
              <a:spcBef>
                <a:spcPts val="700"/>
              </a:spcBef>
            </a:pPr>
            <a:r>
              <a:rPr lang="pt-PT" sz="2000" dirty="0" err="1">
                <a:ea typeface="+mn-lt"/>
                <a:cs typeface="+mn-lt"/>
              </a:rPr>
              <a:t>Drone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cannot</a:t>
            </a:r>
            <a:r>
              <a:rPr lang="pt-PT" sz="2000" dirty="0">
                <a:ea typeface="+mn-lt"/>
                <a:cs typeface="+mn-lt"/>
              </a:rPr>
              <a:t> take </a:t>
            </a:r>
            <a:r>
              <a:rPr lang="pt-PT" sz="2000" dirty="0" err="1">
                <a:ea typeface="+mn-lt"/>
                <a:cs typeface="+mn-lt"/>
              </a:rPr>
              <a:t>from</a:t>
            </a:r>
            <a:r>
              <a:rPr lang="pt-PT" sz="2000" dirty="0">
                <a:ea typeface="+mn-lt"/>
                <a:cs typeface="+mn-lt"/>
              </a:rPr>
              <a:t> a WH more </a:t>
            </a:r>
            <a:r>
              <a:rPr lang="pt-PT" sz="2000" dirty="0" err="1">
                <a:ea typeface="+mn-lt"/>
                <a:cs typeface="+mn-lt"/>
              </a:rPr>
              <a:t>product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that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available</a:t>
            </a:r>
            <a:endParaRPr lang="pt-PT" sz="2000" dirty="0">
              <a:ea typeface="+mn-lt"/>
              <a:cs typeface="+mn-lt"/>
            </a:endParaRPr>
          </a:p>
          <a:p>
            <a:pPr marL="342900" indent="-342900">
              <a:lnSpc>
                <a:spcPct val="100000"/>
              </a:lnSpc>
              <a:spcBef>
                <a:spcPts val="700"/>
              </a:spcBef>
            </a:pPr>
            <a:r>
              <a:rPr lang="pt-PT" sz="2000" dirty="0" err="1">
                <a:ea typeface="+mn-lt"/>
                <a:cs typeface="+mn-lt"/>
              </a:rPr>
              <a:t>Drone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cannot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pickup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products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from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customer</a:t>
            </a:r>
            <a:r>
              <a:rPr lang="pt-PT" sz="2000" dirty="0">
                <a:ea typeface="+mn-lt"/>
                <a:cs typeface="+mn-lt"/>
              </a:rPr>
              <a:t> nodes, </a:t>
            </a:r>
            <a:r>
              <a:rPr lang="pt-PT" sz="2000" dirty="0" err="1">
                <a:ea typeface="+mn-lt"/>
                <a:cs typeface="+mn-lt"/>
              </a:rPr>
              <a:t>only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from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WH’s</a:t>
            </a:r>
            <a:endParaRPr lang="pt-PT" sz="2000" dirty="0">
              <a:ea typeface="+mn-lt"/>
              <a:cs typeface="+mn-lt"/>
            </a:endParaRPr>
          </a:p>
          <a:p>
            <a:pPr marL="342900" indent="-342900">
              <a:lnSpc>
                <a:spcPct val="100000"/>
              </a:lnSpc>
              <a:spcBef>
                <a:spcPts val="700"/>
              </a:spcBef>
            </a:pPr>
            <a:r>
              <a:rPr lang="pt-PT" sz="2000" dirty="0" err="1">
                <a:ea typeface="+mn-lt"/>
                <a:cs typeface="+mn-lt"/>
              </a:rPr>
              <a:t>Drone</a:t>
            </a:r>
            <a:r>
              <a:rPr lang="pt-PT" sz="2000" dirty="0">
                <a:ea typeface="+mn-lt"/>
                <a:cs typeface="+mn-lt"/>
              </a:rPr>
              <a:t> can </a:t>
            </a:r>
            <a:r>
              <a:rPr lang="pt-PT" sz="2000" dirty="0" err="1">
                <a:ea typeface="+mn-lt"/>
                <a:cs typeface="+mn-lt"/>
              </a:rPr>
              <a:t>only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deliver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products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that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he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is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currently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carriyng</a:t>
            </a:r>
            <a:endParaRPr lang="pt-PT" sz="2000" dirty="0">
              <a:ea typeface="+mn-lt"/>
              <a:cs typeface="+mn-lt"/>
            </a:endParaRPr>
          </a:p>
          <a:p>
            <a:pPr marL="342900" indent="-342900">
              <a:lnSpc>
                <a:spcPct val="100000"/>
              </a:lnSpc>
              <a:spcBef>
                <a:spcPts val="700"/>
              </a:spcBef>
            </a:pPr>
            <a:r>
              <a:rPr lang="pt-PT" sz="2000" dirty="0">
                <a:ea typeface="+mn-lt"/>
                <a:cs typeface="+mn-lt"/>
              </a:rPr>
              <a:t>No </a:t>
            </a:r>
            <a:r>
              <a:rPr lang="pt-PT" sz="2000" dirty="0" err="1">
                <a:ea typeface="+mn-lt"/>
                <a:cs typeface="+mn-lt"/>
              </a:rPr>
              <a:t>order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should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receive</a:t>
            </a:r>
            <a:r>
              <a:rPr lang="pt-PT" sz="2000" dirty="0">
                <a:ea typeface="+mn-lt"/>
                <a:cs typeface="+mn-lt"/>
              </a:rPr>
              <a:t> more </a:t>
            </a:r>
            <a:r>
              <a:rPr lang="pt-PT" sz="2000" dirty="0" err="1">
                <a:ea typeface="+mn-lt"/>
                <a:cs typeface="+mn-lt"/>
              </a:rPr>
              <a:t>that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than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the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intended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products</a:t>
            </a:r>
            <a:endParaRPr lang="pt-PT" sz="2000" dirty="0">
              <a:cs typeface="Calibri" panose="020F0502020204030204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48BEE2E-A778-4F58-980D-845CF6183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396" y="3581600"/>
            <a:ext cx="10515600" cy="1411595"/>
          </a:xfrm>
        </p:spPr>
        <p:txBody>
          <a:bodyPr/>
          <a:lstStyle/>
          <a:p>
            <a:r>
              <a:rPr lang="pt-PT" sz="3200" b="1" dirty="0" err="1"/>
              <a:t>Implementation</a:t>
            </a:r>
            <a:r>
              <a:rPr lang="pt-PT" sz="3200" b="1" dirty="0"/>
              <a:t> </a:t>
            </a:r>
            <a:r>
              <a:rPr lang="pt-PT" sz="3200" b="1" dirty="0" err="1"/>
              <a:t>work</a:t>
            </a:r>
            <a:r>
              <a:rPr lang="pt-PT" sz="3200" b="1" dirty="0"/>
              <a:t> </a:t>
            </a:r>
            <a:r>
              <a:rPr lang="pt-PT" sz="3200" b="1" dirty="0" err="1"/>
              <a:t>carried</a:t>
            </a:r>
            <a:r>
              <a:rPr lang="pt-PT" sz="3200" b="1" dirty="0"/>
              <a:t> out</a:t>
            </a:r>
            <a:endParaRPr lang="pt-PT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711EB-E17A-44D1-83A5-7B06682D4F1B}"/>
              </a:ext>
            </a:extLst>
          </p:cNvPr>
          <p:cNvSpPr txBox="1"/>
          <p:nvPr/>
        </p:nvSpPr>
        <p:spPr>
          <a:xfrm>
            <a:off x="934784" y="4551407"/>
            <a:ext cx="10515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Programming Language :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Development Environment : JetBrains IntelliJ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Already Implemented: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Parsing of input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Creation of data structures to hold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9557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724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Capacitated Vehicle Routing Problem with Pickup and Delivery</vt:lpstr>
      <vt:lpstr>Related Work</vt:lpstr>
      <vt:lpstr>PowerPoint Presentation</vt:lpstr>
      <vt:lpstr>Neighborhood/Mutation </vt:lpstr>
      <vt:lpstr>Implementation work carried 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 Gomes</dc:creator>
  <cp:lastModifiedBy>André Gomes</cp:lastModifiedBy>
  <cp:revision>2</cp:revision>
  <dcterms:created xsi:type="dcterms:W3CDTF">2021-03-20T13:40:35Z</dcterms:created>
  <dcterms:modified xsi:type="dcterms:W3CDTF">2021-03-21T15:36:59Z</dcterms:modified>
</cp:coreProperties>
</file>