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32" r:id="rId6"/>
    <p:sldId id="3827" r:id="rId7"/>
    <p:sldId id="3826" r:id="rId8"/>
    <p:sldId id="3831" r:id="rId9"/>
    <p:sldId id="3833" r:id="rId10"/>
    <p:sldId id="3834" r:id="rId11"/>
    <p:sldId id="3835" r:id="rId12"/>
    <p:sldId id="38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Started the structure of a OpenAI Gym project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Implemented the game logic</a:t>
          </a:r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Implementation of the game loop and the environment. Random Agent to play the game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Define the rewards and their values. Implement the remaining agents</a:t>
          </a:r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Transpose code to a Jupyter notebook</a:t>
          </a:r>
          <a:endParaRPr lang="en-US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Started the structure of a OpenAI Gym project</a:t>
          </a:r>
          <a:endParaRPr lang="en-US" sz="1300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Implemented the game logic</a:t>
          </a: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Implementation of the game loop and the environment. Random Agent to play the game</a:t>
          </a:r>
          <a:endParaRPr lang="en-US" sz="1300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the rewards and their values. Implement the remaining agents</a:t>
          </a:r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Transpose code to a Jupyter notebook</a:t>
          </a:r>
          <a:endParaRPr lang="en-US" sz="1300" kern="1200" dirty="0"/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  <a:endParaRPr lang="en-US" sz="3800" kern="1200" dirty="0"/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aigagror/GymGo" TargetMode="External"/><Relationship Id="rId7" Type="http://schemas.openxmlformats.org/officeDocument/2006/relationships/hyperlink" Target="https://medium.com/swlh/states-observation-and-action-spaces-in-reinforcement-learning-569a30a8d2a1" TargetMode="External"/><Relationship Id="rId2" Type="http://schemas.openxmlformats.org/officeDocument/2006/relationships/hyperlink" Target="https://github.com/towzeur/gym-abalon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blob/master/docs/creating-environments.md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github.com/openai/gym/tree/master/gym/spaces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Simplified Neutreeko using Reinforced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André Gomes - 201806224</a:t>
            </a:r>
          </a:p>
          <a:p>
            <a:r>
              <a:rPr lang="en-US" dirty="0" err="1">
                <a:solidFill>
                  <a:srgbClr val="FFFFFF"/>
                </a:solidFill>
              </a:rPr>
              <a:t>Gonçalo</a:t>
            </a:r>
            <a:r>
              <a:rPr lang="en-US" dirty="0">
                <a:solidFill>
                  <a:srgbClr val="FFFFFF"/>
                </a:solidFill>
              </a:rPr>
              <a:t> Teixeira - 201806562</a:t>
            </a:r>
          </a:p>
          <a:p>
            <a:r>
              <a:rPr lang="en-US" dirty="0">
                <a:solidFill>
                  <a:srgbClr val="FFFFFF"/>
                </a:solidFill>
              </a:rPr>
              <a:t>Luís </a:t>
            </a:r>
            <a:r>
              <a:rPr lang="en-US" dirty="0" err="1">
                <a:solidFill>
                  <a:srgbClr val="FFFFFF"/>
                </a:solidFill>
              </a:rPr>
              <a:t>Recharte</a:t>
            </a:r>
            <a:r>
              <a:rPr lang="en-US" dirty="0">
                <a:solidFill>
                  <a:srgbClr val="FFFFFF"/>
                </a:solidFill>
              </a:rPr>
              <a:t> - 201806743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4E90F-E56E-42E8-8FC4-519DE1B4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45" y="3866766"/>
            <a:ext cx="2708915" cy="27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E2964C-0538-4536-A137-21A9AF81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16" y="376545"/>
            <a:ext cx="2779544" cy="27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Reinforced Learning Problem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Create Starting Condition </a:t>
            </a:r>
          </a:p>
          <a:p>
            <a:r>
              <a:rPr lang="en-US" sz="2000" dirty="0"/>
              <a:t>Possible moves</a:t>
            </a:r>
          </a:p>
          <a:p>
            <a:r>
              <a:rPr lang="en-US" dirty="0"/>
              <a:t>Manage player turns</a:t>
            </a:r>
            <a:endParaRPr lang="en-US" sz="2000" dirty="0"/>
          </a:p>
          <a:p>
            <a:r>
              <a:rPr lang="en-US" sz="2000" dirty="0"/>
              <a:t>Perform a move and update the board </a:t>
            </a:r>
          </a:p>
          <a:p>
            <a:r>
              <a:rPr lang="en-US" sz="2000" dirty="0"/>
              <a:t>Verify end game and tie conditions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Step – Apply the Agent action to the environment</a:t>
            </a:r>
          </a:p>
          <a:p>
            <a:r>
              <a:rPr lang="en-US" dirty="0"/>
              <a:t>Reset – Reset the env</a:t>
            </a:r>
          </a:p>
          <a:p>
            <a:r>
              <a:rPr lang="en-US" dirty="0"/>
              <a:t>Render – Print a representation of the env</a:t>
            </a:r>
          </a:p>
          <a:p>
            <a:r>
              <a:rPr lang="en-US" dirty="0"/>
              <a:t>Close – Finish the episode</a:t>
            </a:r>
          </a:p>
          <a:p>
            <a:r>
              <a:rPr lang="en-US" dirty="0"/>
              <a:t>Done – Check if episode is done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/>
              <a:t>Random choice</a:t>
            </a:r>
            <a:r>
              <a:rPr lang="en-US" sz="2000" dirty="0"/>
              <a:t> Agent</a:t>
            </a:r>
          </a:p>
          <a:p>
            <a:r>
              <a:rPr lang="en-US" b="1" dirty="0"/>
              <a:t>Q-learning</a:t>
            </a:r>
            <a:r>
              <a:rPr lang="en-US" dirty="0"/>
              <a:t> Agent</a:t>
            </a:r>
            <a:endParaRPr lang="en-US" sz="2000" dirty="0"/>
          </a:p>
          <a:p>
            <a:r>
              <a:rPr lang="en-US" sz="2000" b="1" dirty="0"/>
              <a:t>SARSA Agent</a:t>
            </a:r>
          </a:p>
          <a:p>
            <a:r>
              <a:rPr lang="en-US" dirty="0"/>
              <a:t>Monte Carlo Agent (not implemented)</a:t>
            </a:r>
            <a:endParaRPr lang="en-US" sz="2000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6430799" cy="1325880"/>
          </a:xfrm>
        </p:spPr>
        <p:txBody>
          <a:bodyPr/>
          <a:lstStyle/>
          <a:p>
            <a:r>
              <a:rPr lang="en-US" dirty="0"/>
              <a:t>Related Work &amp;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Board games with OpenAI Gym:</a:t>
            </a:r>
          </a:p>
          <a:p>
            <a:pPr marL="342900" indent="-342900">
              <a:buFontTx/>
              <a:buChar char="-"/>
            </a:pPr>
            <a:r>
              <a:rPr lang="en-US" dirty="0"/>
              <a:t>Abalone – </a:t>
            </a:r>
            <a:r>
              <a:rPr lang="en-US" dirty="0">
                <a:hlinkClick r:id="rId2"/>
              </a:rPr>
              <a:t>https://github.com/towzeur/gym-abalone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Go – </a:t>
            </a:r>
            <a:r>
              <a:rPr lang="en-US" dirty="0">
                <a:hlinkClick r:id="rId3"/>
              </a:rPr>
              <a:t>https://github.com/aigagror/GymGo</a:t>
            </a:r>
            <a:endParaRPr lang="en-US" dirty="0"/>
          </a:p>
          <a:p>
            <a:r>
              <a:rPr lang="en-US" dirty="0"/>
              <a:t>Spaces’ definition – </a:t>
            </a:r>
            <a:r>
              <a:rPr lang="en-US" dirty="0">
                <a:hlinkClick r:id="rId4"/>
              </a:rPr>
              <a:t>https://github.com/openai/gym/tree/master/gym/spaces</a:t>
            </a:r>
            <a:endParaRPr lang="en-US" dirty="0"/>
          </a:p>
          <a:p>
            <a:r>
              <a:rPr lang="en-US" dirty="0"/>
              <a:t>Create an environment – </a:t>
            </a:r>
            <a:r>
              <a:rPr lang="en-US" dirty="0">
                <a:hlinkClick r:id="rId5"/>
              </a:rPr>
              <a:t>https://github.com/openai/gym/blob/master/docs/creating-environments.md</a:t>
            </a:r>
            <a:endParaRPr lang="en-US" dirty="0"/>
          </a:p>
          <a:p>
            <a:r>
              <a:rPr lang="en-US" dirty="0"/>
              <a:t>Table of environments – </a:t>
            </a:r>
            <a:r>
              <a:rPr lang="en-US" dirty="0">
                <a:hlinkClick r:id="rId6"/>
              </a:rPr>
              <a:t>https://github.com/openai/gym/wiki/Table-of-environments</a:t>
            </a:r>
            <a:endParaRPr lang="en-US" dirty="0"/>
          </a:p>
          <a:p>
            <a:r>
              <a:rPr lang="en-US" dirty="0"/>
              <a:t>States, Observation and Action Spaces in Reinforcement Learning - </a:t>
            </a:r>
            <a:r>
              <a:rPr lang="en-US" dirty="0">
                <a:hlinkClick r:id="rId7"/>
              </a:rPr>
              <a:t>https://medium.com/swlh/states-observation-and-action-spaces-in-reinforcement-learning-569a30a8d2a1</a:t>
            </a:r>
            <a:endParaRPr lang="en-US" dirty="0"/>
          </a:p>
          <a:p>
            <a:r>
              <a:rPr lang="en-US" dirty="0"/>
              <a:t>Q-Learning Agent - </a:t>
            </a:r>
            <a:r>
              <a:rPr lang="en-US" dirty="0">
                <a:hlinkClick r:id="rId8"/>
              </a:rPr>
              <a:t>https://medium.com/swlh/introduction-to-q-learning-with-openai-gym-2d794da10f3d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/>
          <a:srcRect/>
          <a:stretch/>
        </p:blipFill>
        <p:spPr>
          <a:xfrm>
            <a:off x="8713663" y="4001897"/>
            <a:ext cx="3096807" cy="952863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91722184-7546-4160-BA17-BD3B7D66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31" y="785455"/>
            <a:ext cx="2885863" cy="32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3B2AD-A1D0-4818-9014-88CD44728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8628" y="133091"/>
            <a:ext cx="1619079" cy="952863"/>
          </a:xfrm>
        </p:spPr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Tools and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Anaconda environment – Python 3.8</a:t>
            </a:r>
          </a:p>
          <a:p>
            <a:r>
              <a:rPr lang="en-US" dirty="0"/>
              <a:t>JetBrains IntelliJ</a:t>
            </a:r>
          </a:p>
          <a:p>
            <a:pPr marL="0" indent="0">
              <a:buNone/>
            </a:pPr>
            <a:r>
              <a:rPr lang="en-US" dirty="0"/>
              <a:t>Gym,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Q-Learning and SARSA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carried out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70935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7C81A-4260-4173-800F-13AFC7E4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31283-A6A1-437B-927D-D124D55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09267-C122-4B59-98E4-3A19A9F1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7FB11-4D78-49FB-860D-523FB1F3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9" y="136525"/>
            <a:ext cx="9047994" cy="61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CEC4-18E7-4F21-AFB0-DF5FDDAD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Rewards:</a:t>
            </a:r>
            <a:br>
              <a:rPr lang="en-GB" dirty="0"/>
            </a:br>
            <a:r>
              <a:rPr lang="en-GB" dirty="0"/>
              <a:t>Win: 20</a:t>
            </a:r>
            <a:br>
              <a:rPr lang="en-GB" dirty="0"/>
            </a:br>
            <a:r>
              <a:rPr lang="en-GB" dirty="0"/>
              <a:t>Step: -1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Random Agent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6921D-C1B5-4572-99ED-4FA45861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26/5/2021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DB36E-FF82-43EE-8488-CC0A1CF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60FC-7967-4C0E-9E51-D52896B7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Random Agent Performance&#10;">
            <a:extLst>
              <a:ext uri="{FF2B5EF4-FFF2-40B4-BE49-F238E27FC236}">
                <a16:creationId xmlns:a16="http://schemas.microsoft.com/office/drawing/2014/main" id="{16D39137-E982-4696-91CF-1FE8CC0EC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049" y="1425491"/>
            <a:ext cx="5386147" cy="3771660"/>
          </a:xfrm>
        </p:spPr>
      </p:pic>
    </p:spTree>
    <p:extLst>
      <p:ext uri="{BB962C8B-B14F-4D97-AF65-F5344CB8AC3E}">
        <p14:creationId xmlns:p14="http://schemas.microsoft.com/office/powerpoint/2010/main" val="16338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616-ECE2-41DE-82BE-D88A74C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Q-Learning Agent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DDAE67CD-1F8D-4971-8BA0-42DA2B497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365" y="2236214"/>
            <a:ext cx="5041270" cy="3530159"/>
          </a:xfrm>
        </p:spPr>
      </p:pic>
      <p:pic>
        <p:nvPicPr>
          <p:cNvPr id="11" name="Content Placeholder 10" descr="Shape&#10;&#10;Description automatically generated">
            <a:extLst>
              <a:ext uri="{FF2B5EF4-FFF2-40B4-BE49-F238E27FC236}">
                <a16:creationId xmlns:a16="http://schemas.microsoft.com/office/drawing/2014/main" id="{EC427F61-75A3-48D3-AF10-2810D79B3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206" y="2236214"/>
            <a:ext cx="4901587" cy="353015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496E-108D-4C7F-8E15-C317F78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E207-0B07-45EE-B16F-61B30B41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7B62-404A-4FFF-852A-877E902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616-ECE2-41DE-82BE-D88A74C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SARSA Agent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AE67CD-1F8D-4971-8BA0-42DA2B497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08365" y="2236214"/>
            <a:ext cx="5041270" cy="353015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427F61-75A3-48D3-AF10-2810D79B3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12206" y="2236214"/>
            <a:ext cx="4901587" cy="353015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496E-108D-4C7F-8E15-C317F78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26/5/2021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E207-0B07-45EE-B16F-61B30B41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Simplified Neutreeko using Reinforced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7B62-404A-4FFF-852A-877E902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7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69</TotalTime>
  <Words>365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Simplified Neutreeko using Reinforced Learning</vt:lpstr>
      <vt:lpstr>Specification of Reinforced Learning Problem  </vt:lpstr>
      <vt:lpstr>Related Work &amp; References</vt:lpstr>
      <vt:lpstr>Tools and Algorithms</vt:lpstr>
      <vt:lpstr>Work carried out</vt:lpstr>
      <vt:lpstr>PowerPoint Presentation</vt:lpstr>
      <vt:lpstr>Rewards: Win: 20 Step: -1  Random Agent</vt:lpstr>
      <vt:lpstr>Q-Learning Agent</vt:lpstr>
      <vt:lpstr>SARSA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André Gomes</dc:creator>
  <cp:lastModifiedBy>André Gomes</cp:lastModifiedBy>
  <cp:revision>2</cp:revision>
  <dcterms:created xsi:type="dcterms:W3CDTF">2021-05-15T13:37:25Z</dcterms:created>
  <dcterms:modified xsi:type="dcterms:W3CDTF">2021-05-26T11:18:05Z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