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font" Target="fonts/RobotoMedium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938954"/>
            <a:ext cx="11262866" cy="245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9F8A"/>
              </a:buClr>
              <a:buSzPts val="2000"/>
              <a:buFont typeface="Gill Sans"/>
              <a:buNone/>
              <a:defRPr b="0" sz="2000"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39F8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539F8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57391" y="949567"/>
            <a:ext cx="10993549" cy="134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HOW MANY LIKES WILL MY POST HAVE?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47616" y="4207121"/>
            <a:ext cx="11296765" cy="2945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rgbClr val="8CB64A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TRABALHO REALIZADO POR: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Daniel Gomes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up201806224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Diana Amaral Freitas 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up201806230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 Teresa Cruz 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0" i="0" lang="pt-PT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up201806460</a:t>
            </a:r>
            <a:endParaRPr/>
          </a:p>
          <a:p>
            <a:pPr indent="0" lvl="0" marL="0" marR="0" rtl="0" algn="ctr"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F2F2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57394" y="2357404"/>
            <a:ext cx="10993546" cy="537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1" i="0" lang="pt-PT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(PREVISÃO DE NÚMERO DE GOSTOS NUMA PUBLICAÇÃO)</a:t>
            </a:r>
            <a:endParaRPr/>
          </a:p>
          <a:p>
            <a:pPr indent="0" lvl="0" marL="0" marR="0" rtl="0" algn="ctr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047999" y="2867945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MIEIC – FEUP 2018/2019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969FA7"/>
                </a:solidFill>
                <a:latin typeface="Roboto Medium"/>
                <a:ea typeface="Roboto Medium"/>
                <a:cs typeface="Roboto Medium"/>
                <a:sym typeface="Roboto Medium"/>
              </a:rPr>
              <a:t>Métodos Estatísticos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OBJETIVO E METODOLOGIA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581192" y="2180496"/>
            <a:ext cx="11244462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Aplicar um modelo de regressão que permitisse prever o número de “likes" de uma publicação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Esse modelo de regressão foi desenvolvido e testado a partir dos dados de treino, e aplicado, no final, nos dados de teste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Utilização da raiz do erro quadrado médio (“root mean squared error”) como medida de erro para medir a diferença média entre valores estimados e valores verdadeiros, permitindo testar a eficácia do modelo desenvolvido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81192" y="615462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>
                <a:latin typeface="Gill Sans"/>
                <a:ea typeface="Gill Sans"/>
                <a:cs typeface="Gill Sans"/>
                <a:sym typeface="Gill Sans"/>
              </a:rPr>
              <a:t>CONSTRUÇÃO DO MODELO DE REGRESSÃO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81192" y="2180497"/>
            <a:ext cx="11029615" cy="2857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/>
              <a:t>Criação de um repositório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/>
              <a:t>Importação dos dados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/>
              <a:t>Estabelecimento do papel (“role”) que cada atributo assume no modelo – id(Id),  label (número de “likes”), cluster(número de “likes” da página)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713076" y="2118947"/>
            <a:ext cx="11029616" cy="117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0" i="0" lang="pt-PT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 DO TRABALHO</a:t>
            </a:r>
            <a:endParaRPr b="0" i="0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571" y="2220888"/>
            <a:ext cx="2965345" cy="415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2800" y="2190406"/>
            <a:ext cx="3014885" cy="42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1373" y="2182785"/>
            <a:ext cx="3014885" cy="42180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576263" y="957063"/>
            <a:ext cx="11029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PARÂMETROS DOS  OPERADORES DE SELEÇÃO DE DADOS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2063261" y="2749060"/>
            <a:ext cx="1506416" cy="779586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843953" y="2749060"/>
            <a:ext cx="1506416" cy="779586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624646" y="2749060"/>
            <a:ext cx="1506416" cy="779586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499" r="0" t="11530"/>
          <a:stretch/>
        </p:blipFill>
        <p:spPr>
          <a:xfrm>
            <a:off x="1246001" y="960792"/>
            <a:ext cx="9699999" cy="545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 flipH="1" rot="10800000">
            <a:off x="4862146" y="3724758"/>
            <a:ext cx="6083854" cy="3179"/>
          </a:xfrm>
          <a:prstGeom prst="straightConnector1">
            <a:avLst/>
          </a:prstGeom>
          <a:noFill/>
          <a:ln cap="rnd" cmpd="sng" w="22225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0335" y="2204623"/>
            <a:ext cx="5876977" cy="400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581192" y="562708"/>
            <a:ext cx="11029616" cy="1292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TRATAMENTO DE DADOS – ATRIBUTOS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188" y="2194228"/>
            <a:ext cx="3312487" cy="4027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81192" y="1405239"/>
            <a:ext cx="10856120" cy="537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60335" y="3552092"/>
            <a:ext cx="1130611" cy="483577"/>
          </a:xfrm>
          <a:prstGeom prst="rect">
            <a:avLst/>
          </a:prstGeom>
          <a:noFill/>
          <a:ln cap="rnd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81192" y="902784"/>
            <a:ext cx="11029616" cy="546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TRATAMENTO DE DADOS – TENTATIVAS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81192" y="2707735"/>
            <a:ext cx="5951493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Split Data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– destinado à criação de partições dos dados</a:t>
            </a:r>
            <a:endParaRPr/>
          </a:p>
          <a:p>
            <a:pPr indent="-306000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Split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– combina atributos existentes e cria novos</a:t>
            </a:r>
            <a:endParaRPr/>
          </a:p>
          <a:p>
            <a:pPr indent="-306000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Detect Outliers (Distance) 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– identifica valores discrepantes através da distância aos restantes </a:t>
            </a:r>
            <a:endParaRPr/>
          </a:p>
          <a:p>
            <a:pPr indent="-306000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Generate Attributes 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– destinado à construção de novos atributos</a:t>
            </a:r>
            <a:endParaRPr/>
          </a:p>
          <a:p>
            <a:pPr indent="-306000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Discretize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– permite  subdividir um atributo em partições</a:t>
            </a:r>
            <a:endParaRPr/>
          </a:p>
          <a:p>
            <a:pPr indent="-306000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pt-PT" sz="1600" u="none" cap="none" strike="noStrike">
                <a:solidFill>
                  <a:srgbClr val="8CB64A"/>
                </a:solidFill>
                <a:latin typeface="Gill Sans"/>
                <a:ea typeface="Gill Sans"/>
                <a:cs typeface="Gill Sans"/>
                <a:sym typeface="Gill Sans"/>
              </a:rPr>
              <a:t>Filter Examples </a:t>
            </a:r>
            <a:r>
              <a:rPr b="0" i="0" lang="pt-PT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– usado para filtrar o número de “likes” &gt;1000 </a:t>
            </a:r>
            <a:endParaRPr/>
          </a:p>
          <a:p>
            <a:pPr indent="-212527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12527" lvl="0" marL="306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5773" y="2619814"/>
            <a:ext cx="5280955" cy="284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81192" y="925390"/>
            <a:ext cx="11029616" cy="525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PT"/>
              <a:t>MELHOR PONTUAÇÃO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PT"/>
              <a:t>Generalized Linear Regression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PT"/>
              <a:t>Não consideramos os atributos hora e mês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