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938954"/>
            <a:ext cx="11262866" cy="245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sz="2000" b="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57391" y="949567"/>
            <a:ext cx="10993549" cy="134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HOW MANY LIKES WILL MY POST HAVE?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47616" y="4207121"/>
            <a:ext cx="11296765" cy="294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endParaRPr sz="1200" b="0" i="0" u="none" strike="noStrike" cap="none" dirty="0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rgbClr val="8CB64A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TRABALHO REALIZADO POR: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Daniel Gomes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up201806224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Diana Amaral Freitas 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up201806230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 Teresa Cruz </a:t>
            </a:r>
            <a:r>
              <a:rPr lang="pt-PT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pt-PT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up201806460</a:t>
            </a:r>
            <a:endParaRPr dirty="0"/>
          </a:p>
          <a:p>
            <a:pPr marL="0" marR="0" lvl="0" indent="0" algn="ctr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endParaRPr sz="1200" b="0" i="0" u="none" strike="noStrike" cap="none" dirty="0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57394" y="2357404"/>
            <a:ext cx="10993546" cy="53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pt-PT" sz="16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(PREVISÃO DE NÚMERO DE GOSTOS NUMA PUBLICAÇÃO)</a:t>
            </a:r>
            <a:endParaRPr/>
          </a:p>
          <a:p>
            <a:pPr marL="0" marR="0" lvl="0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047999" y="286794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MIEIC – FEUP 2018/2019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Métodos Estatísticos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OBJETIVO E METODOLOGIA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244462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Aplicar um modelo de regressão que permitisse prever o número de “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likes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" de uma </a:t>
            </a:r>
            <a:r>
              <a:rPr lang="pt-PT" dirty="0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publicação.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Esse modelo de regressão foi desenvolvido e testado a partir dos dados de </a:t>
            </a:r>
            <a:r>
              <a:rPr lang="pt-PT" dirty="0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treino no </a:t>
            </a:r>
            <a:r>
              <a:rPr lang="pt-PT" dirty="0" err="1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RapidMiner</a:t>
            </a:r>
            <a:r>
              <a:rPr lang="pt-PT" dirty="0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 aplicado, no final, nos dados de </a:t>
            </a:r>
            <a:r>
              <a:rPr lang="pt-PT" dirty="0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teste.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Utilização da raiz do erro quadrado médio (“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squared</a:t>
            </a:r>
            <a:r>
              <a:rPr lang="pt-PT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error”) como medida de erro para medir a diferença média entre valores estimados e valores verdadeiros, permitindo testar a eficácia do modelo </a:t>
            </a:r>
            <a:r>
              <a:rPr lang="pt-PT" dirty="0" smtClean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desenvolvido.</a:t>
            </a:r>
            <a:endParaRPr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CONSTRUÇÃO DO MODELO DE REGRESSÃO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1029615" cy="285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Criação de um 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repositório.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Importação dos 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dados.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Estabelecimento do papel (“role”) que cada atributo assume no modelo – id(Id), 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label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(número de “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”), cluster(número de “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” da página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71" y="2220888"/>
            <a:ext cx="2965345" cy="415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2800" y="2190406"/>
            <a:ext cx="3014885" cy="42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1373" y="2182785"/>
            <a:ext cx="3014885" cy="42180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76263" y="957063"/>
            <a:ext cx="110299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dirty="0"/>
              <a:t>PARÂMETROS </a:t>
            </a:r>
            <a:r>
              <a:rPr lang="pt-PT" dirty="0" smtClean="0"/>
              <a:t>DOS </a:t>
            </a:r>
            <a:r>
              <a:rPr lang="pt-PT" dirty="0"/>
              <a:t>OPERADORES DE SELEÇÃO DE DADOS</a:t>
            </a:r>
            <a:endParaRPr dirty="0"/>
          </a:p>
        </p:txBody>
      </p:sp>
      <p:sp>
        <p:nvSpPr>
          <p:cNvPr id="125" name="Google Shape;125;p16"/>
          <p:cNvSpPr/>
          <p:nvPr/>
        </p:nvSpPr>
        <p:spPr>
          <a:xfrm>
            <a:off x="2063261" y="2749060"/>
            <a:ext cx="1506416" cy="779586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843953" y="2749060"/>
            <a:ext cx="1506416" cy="779586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624646" y="2749060"/>
            <a:ext cx="1506416" cy="779586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l="499" t="11530"/>
          <a:stretch/>
        </p:blipFill>
        <p:spPr>
          <a:xfrm>
            <a:off x="1246001" y="960792"/>
            <a:ext cx="9699999" cy="545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 rot="10800000" flipH="1">
            <a:off x="4862146" y="3724758"/>
            <a:ext cx="6083854" cy="3179"/>
          </a:xfrm>
          <a:prstGeom prst="straightConnector1">
            <a:avLst/>
          </a:prstGeom>
          <a:noFill/>
          <a:ln w="22225" cap="rnd" cmpd="sng">
            <a:solidFill>
              <a:srgbClr val="3F3F3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0335" y="2204623"/>
            <a:ext cx="5876977" cy="400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81192" y="562708"/>
            <a:ext cx="11029616" cy="129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dirty="0"/>
              <a:t>TRATAMENTO DE DADOS – ATRIBUTOS</a:t>
            </a:r>
            <a:endParaRPr dirty="0"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188" y="2194228"/>
            <a:ext cx="3312487" cy="4027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81192" y="1405239"/>
            <a:ext cx="10856120" cy="53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60335" y="3552092"/>
            <a:ext cx="1130611" cy="483577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81192" y="609600"/>
            <a:ext cx="11029616" cy="12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dirty="0"/>
              <a:t>TRATAMENTO DE DADOS – TENTATIVAS</a:t>
            </a:r>
            <a:endParaRPr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581192" y="2707735"/>
            <a:ext cx="6304517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Split Data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destinado à criação de partições dos dados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Split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combina atributos existentes e cria novos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Detect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Outliers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(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Distance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)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identifica valores discrepantes através da distância aos restantes 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Generate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Attributes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destinado à construção de novos atributos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Discretize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– permite  subdividir um atributo em partições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3060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Filter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 err="1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Examples</a:t>
            </a:r>
            <a:r>
              <a:rPr lang="pt-PT" sz="1600" b="0" i="0" u="none" strike="noStrike" cap="none" dirty="0">
                <a:solidFill>
                  <a:srgbClr val="8CB64A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 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– usado para filtrar o número de “</a:t>
            </a:r>
            <a:r>
              <a:rPr lang="pt-PT" sz="1600" b="0" i="0" u="none" strike="noStrike" cap="none" dirty="0" err="1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likes</a:t>
            </a:r>
            <a:r>
              <a:rPr lang="pt-PT" sz="1600" b="0" i="0" u="none" strike="noStrike" cap="none" dirty="0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cs typeface="Gill Sans"/>
                <a:sym typeface="Gill Sans"/>
              </a:rPr>
              <a:t>” &gt;1000 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marR="0" lvl="0" indent="-212527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6000" marR="0" lvl="0" indent="-212527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endParaRPr sz="16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773" y="2619814"/>
            <a:ext cx="5280955" cy="284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81193" y="581891"/>
            <a:ext cx="11029616" cy="124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 dirty="0"/>
              <a:t>MELHOR </a:t>
            </a:r>
            <a:r>
              <a:rPr lang="pt-PT" dirty="0" smtClean="0"/>
              <a:t>E PIOR </a:t>
            </a:r>
            <a:r>
              <a:rPr lang="pt-PT" dirty="0" smtClean="0"/>
              <a:t>PONTUAÇÃO                 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81193" y="2297278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pt-PT" sz="2400" dirty="0" smtClean="0">
                <a:solidFill>
                  <a:srgbClr val="8CB64A"/>
                </a:solidFill>
                <a:latin typeface="Gill Sans" panose="020B0604020202020204" charset="0"/>
                <a:ea typeface="Roboto" panose="020B0604020202020204" charset="0"/>
              </a:rPr>
              <a:t>MELHOR PONTUAÇÃO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pPr marL="306000" indent="-306000">
              <a:spcBef>
                <a:spcPts val="0"/>
              </a:spcBef>
            </a:pP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Generalized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Linear </a:t>
            </a:r>
            <a:r>
              <a:rPr lang="pt-PT" dirty="0" err="1" smtClean="0">
                <a:latin typeface="Roboto" panose="020B0604020202020204" charset="0"/>
                <a:ea typeface="Roboto" panose="020B0604020202020204" charset="0"/>
              </a:rPr>
              <a:t>Regression</a:t>
            </a: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dirty="0">
                <a:latin typeface="Roboto" panose="020B0604020202020204" charset="0"/>
                <a:ea typeface="Roboto" panose="020B0604020202020204" charset="0"/>
              </a:rPr>
              <a:t>Não consideramos os atributos hora e 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mês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 b="1" dirty="0" smtClean="0">
                <a:latin typeface="Roboto" panose="020B0604020202020204" charset="0"/>
                <a:ea typeface="Roboto" panose="020B0604020202020204" charset="0"/>
              </a:rPr>
              <a:t>276,82465</a:t>
            </a:r>
            <a:endParaRPr b="1"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latin typeface="Roboto" panose="020B0604020202020204" charset="0"/>
              <a:ea typeface="Roboto" panose="020B0604020202020204" charset="0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2"/>
          </p:nvPr>
        </p:nvSpPr>
        <p:spPr>
          <a:xfrm>
            <a:off x="6188417" y="2255713"/>
            <a:ext cx="5422392" cy="3633047"/>
          </a:xfrm>
        </p:spPr>
        <p:txBody>
          <a:bodyPr anchor="t"/>
          <a:lstStyle/>
          <a:p>
            <a:pPr marL="123444" indent="0">
              <a:buNone/>
            </a:pPr>
            <a:r>
              <a:rPr lang="pt-PT" sz="2400" dirty="0" smtClean="0">
                <a:solidFill>
                  <a:srgbClr val="8CB64A"/>
                </a:solidFill>
                <a:latin typeface="Gill Sans" panose="020B0604020202020204" charset="0"/>
                <a:ea typeface="Roboto" panose="020B0604020202020204" charset="0"/>
              </a:rPr>
              <a:t>PIOR PONTUAÇÃO</a:t>
            </a:r>
            <a:endParaRPr lang="pt-PT" sz="2400" dirty="0">
              <a:latin typeface="Gill Sans" panose="020B0604020202020204" charset="0"/>
              <a:ea typeface="Roboto" panose="020B0604020202020204" charset="0"/>
            </a:endParaRPr>
          </a:p>
          <a:p>
            <a:pPr marL="123444" indent="0"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Não consideramos os atributos pago, id e o tipo de </a:t>
            </a:r>
            <a:r>
              <a:rPr lang="pt-PT" dirty="0" err="1" smtClean="0">
                <a:latin typeface="Roboto" panose="020B0604020202020204" charset="0"/>
                <a:ea typeface="Roboto" panose="020B0604020202020204" charset="0"/>
              </a:rPr>
              <a:t>post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-vídeo</a:t>
            </a:r>
          </a:p>
          <a:p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Filtramos número de “</a:t>
            </a:r>
            <a:r>
              <a:rPr lang="pt-PT" dirty="0" err="1" smtClean="0">
                <a:latin typeface="Roboto" panose="020B0604020202020204" charset="0"/>
                <a:ea typeface="Roboto" panose="020B0604020202020204" charset="0"/>
              </a:rPr>
              <a:t>likes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” maiores que 1000</a:t>
            </a:r>
          </a:p>
          <a:p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Detetamos </a:t>
            </a:r>
            <a:r>
              <a:rPr lang="pt-PT" dirty="0" err="1" smtClean="0">
                <a:latin typeface="Roboto" panose="020B0604020202020204" charset="0"/>
                <a:ea typeface="Roboto" panose="020B0604020202020204" charset="0"/>
              </a:rPr>
              <a:t>outliers</a:t>
            </a:r>
            <a:endParaRPr lang="pt-PT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t-PT" b="1" dirty="0">
                <a:latin typeface="Roboto" panose="020B0604020202020204" charset="0"/>
                <a:ea typeface="Roboto" panose="020B0604020202020204" charset="0"/>
              </a:rPr>
              <a:t>355,18778</a:t>
            </a:r>
          </a:p>
          <a:p>
            <a:pPr marL="123444" indent="0">
              <a:buNone/>
            </a:pPr>
            <a:endParaRPr lang="pt-PT" dirty="0" smtClean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81192" y="623455"/>
            <a:ext cx="11029616" cy="1149927"/>
          </a:xfrm>
        </p:spPr>
        <p:txBody>
          <a:bodyPr anchor="ctr"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latin typeface="Roboto" panose="020B0604020202020204" charset="0"/>
                <a:ea typeface="Roboto" panose="020B0604020202020204" charset="0"/>
              </a:rPr>
              <a:t>Na nossa opinião a base de dados mostrou-se insuficiente para retirar as conclusões pedidas</a:t>
            </a:r>
            <a:r>
              <a:rPr lang="pt-PT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r>
              <a:rPr lang="pt-PT" dirty="0">
                <a:latin typeface="Roboto" panose="020B0604020202020204" charset="0"/>
                <a:ea typeface="Roboto" panose="020B0604020202020204" charset="0"/>
              </a:rPr>
              <a:t>Sentimos também que o nosso conhecimento relativo ao funcionamento do </a:t>
            </a:r>
            <a:r>
              <a:rPr lang="pt-PT" dirty="0" err="1">
                <a:latin typeface="Roboto" panose="020B0604020202020204" charset="0"/>
                <a:ea typeface="Roboto" panose="020B0604020202020204" charset="0"/>
              </a:rPr>
              <a:t>RapidMiner</a:t>
            </a:r>
            <a:r>
              <a:rPr lang="pt-PT" dirty="0">
                <a:latin typeface="Roboto" panose="020B0604020202020204" charset="0"/>
                <a:ea typeface="Roboto" panose="020B0604020202020204" charset="0"/>
              </a:rPr>
              <a:t> não permitiu utilizar as suas funcionalidades em pleno.</a:t>
            </a:r>
          </a:p>
          <a:p>
            <a:pPr marL="123444" indent="0">
              <a:buNone/>
            </a:pPr>
            <a:endParaRPr lang="pt-PT" dirty="0">
              <a:latin typeface="Roboto" panose="020B0604020202020204" charset="0"/>
              <a:ea typeface="Roboto" panose="020B060402020202020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3274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331</Words>
  <Application>Microsoft Office PowerPoint</Application>
  <PresentationFormat>Ecrã Panorâmico</PresentationFormat>
  <Paragraphs>41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Roboto</vt:lpstr>
      <vt:lpstr>Calibri</vt:lpstr>
      <vt:lpstr>Roboto Medium</vt:lpstr>
      <vt:lpstr>Noto Sans Symbols</vt:lpstr>
      <vt:lpstr>Gill Sans</vt:lpstr>
      <vt:lpstr>Arial</vt:lpstr>
      <vt:lpstr>Dividend</vt:lpstr>
      <vt:lpstr>HOW MANY LIKES WILL MY POST HAVE?</vt:lpstr>
      <vt:lpstr>OBJETIVO E METODOLOGIA</vt:lpstr>
      <vt:lpstr>CONSTRUÇÃO DO MODELO DE REGRESSÃO</vt:lpstr>
      <vt:lpstr>PARÂMETROS DOS OPERADORES DE SELEÇÃO DE DADOS</vt:lpstr>
      <vt:lpstr>Apresentação do PowerPoint</vt:lpstr>
      <vt:lpstr>TRATAMENTO DE DADOS – ATRIBUTOS</vt:lpstr>
      <vt:lpstr>TRATAMENTO DE DADOS – TENTATIVAS</vt:lpstr>
      <vt:lpstr>MELHOR E PIOR PONTUAÇÃO                 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LIKES WILL MY POST HAVE?</dc:title>
  <cp:lastModifiedBy>ana teresa cruz</cp:lastModifiedBy>
  <cp:revision>9</cp:revision>
  <dcterms:modified xsi:type="dcterms:W3CDTF">2019-05-21T09:50:50Z</dcterms:modified>
</cp:coreProperties>
</file>